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52" r:id="rId1"/>
  </p:sldMasterIdLst>
  <p:notesMasterIdLst>
    <p:notesMasterId r:id="rId22"/>
  </p:notesMasterIdLst>
  <p:handoutMasterIdLst>
    <p:handoutMasterId r:id="rId23"/>
  </p:handoutMasterIdLst>
  <p:sldIdLst>
    <p:sldId id="3353" r:id="rId2"/>
    <p:sldId id="3312" r:id="rId3"/>
    <p:sldId id="3310" r:id="rId4"/>
    <p:sldId id="3319" r:id="rId5"/>
    <p:sldId id="3329" r:id="rId6"/>
    <p:sldId id="3330" r:id="rId7"/>
    <p:sldId id="3331" r:id="rId8"/>
    <p:sldId id="3332" r:id="rId9"/>
    <p:sldId id="3352" r:id="rId10"/>
    <p:sldId id="3354" r:id="rId11"/>
    <p:sldId id="3341" r:id="rId12"/>
    <p:sldId id="3342" r:id="rId13"/>
    <p:sldId id="3344" r:id="rId14"/>
    <p:sldId id="3345" r:id="rId15"/>
    <p:sldId id="3335" r:id="rId16"/>
    <p:sldId id="3355" r:id="rId17"/>
    <p:sldId id="3356" r:id="rId18"/>
    <p:sldId id="3357" r:id="rId19"/>
    <p:sldId id="3358" r:id="rId20"/>
    <p:sldId id="3359" r:id="rId21"/>
  </p:sldIdLst>
  <p:sldSz cx="11430000" cy="6858000"/>
  <p:notesSz cx="7010400" cy="92964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Intro" id="{4F5E494F-5292-4673-AA3A-83345B8272F9}">
          <p14:sldIdLst>
            <p14:sldId id="3353"/>
            <p14:sldId id="3312"/>
            <p14:sldId id="3310"/>
            <p14:sldId id="3319"/>
            <p14:sldId id="3329"/>
            <p14:sldId id="3330"/>
            <p14:sldId id="3331"/>
            <p14:sldId id="3332"/>
            <p14:sldId id="3352"/>
            <p14:sldId id="3354"/>
          </p14:sldIdLst>
        </p14:section>
        <p14:section name="SDR" id="{958FE342-75E9-413D-8030-1646D26CF33D}">
          <p14:sldIdLst>
            <p14:sldId id="3341"/>
            <p14:sldId id="3342"/>
            <p14:sldId id="3344"/>
            <p14:sldId id="3345"/>
            <p14:sldId id="3335"/>
            <p14:sldId id="3355"/>
            <p14:sldId id="3356"/>
            <p14:sldId id="3357"/>
            <p14:sldId id="3358"/>
            <p14:sldId id="33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105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36"/>
    <a:srgbClr val="FFCC00"/>
    <a:srgbClr val="000066"/>
    <a:srgbClr val="FFFF00"/>
    <a:srgbClr val="FF9900"/>
    <a:srgbClr val="FFFFFF"/>
    <a:srgbClr val="66FF33"/>
    <a:srgbClr val="0000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6" autoAdjust="0"/>
    <p:restoredTop sz="94660"/>
  </p:normalViewPr>
  <p:slideViewPr>
    <p:cSldViewPr>
      <p:cViewPr varScale="1">
        <p:scale>
          <a:sx n="97" d="100"/>
          <a:sy n="97" d="100"/>
        </p:scale>
        <p:origin x="380" y="76"/>
      </p:cViewPr>
      <p:guideLst>
        <p:guide orient="horz" pos="2160"/>
        <p:guide pos="10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3780" y="6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 smtClean="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 smtClean="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29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 smtClean="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29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 smtClean="0">
                <a:latin typeface="Times New Roman" charset="0"/>
              </a:defRPr>
            </a:lvl1pPr>
          </a:lstStyle>
          <a:p>
            <a:pPr>
              <a:defRPr/>
            </a:pPr>
            <a:fld id="{08C51C1B-1E2D-48F1-AF44-3A0EEA0D61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413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 smtClean="0">
                <a:latin typeface="Times New Roman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 smtClean="0">
                <a:latin typeface="Times New Roman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00075" y="696913"/>
            <a:ext cx="581025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  <a:endParaRPr lang="en-US" altLang="zh-CN" noProof="0"/>
          </a:p>
          <a:p>
            <a:pPr lvl="1"/>
            <a:r>
              <a:rPr lang="zh-CN" altLang="en-US" noProof="0"/>
              <a:t>第二级</a:t>
            </a:r>
            <a:endParaRPr lang="en-US" altLang="zh-CN" noProof="0"/>
          </a:p>
          <a:p>
            <a:pPr lvl="2"/>
            <a:r>
              <a:rPr lang="zh-CN" altLang="en-US" noProof="0"/>
              <a:t>第三级</a:t>
            </a:r>
            <a:endParaRPr lang="en-US" altLang="zh-CN" noProof="0"/>
          </a:p>
          <a:p>
            <a:pPr lvl="3"/>
            <a:r>
              <a:rPr lang="zh-CN" altLang="en-US" noProof="0"/>
              <a:t>第四级</a:t>
            </a:r>
            <a:endParaRPr lang="en-US" altLang="zh-CN" noProof="0"/>
          </a:p>
          <a:p>
            <a:pPr lvl="4"/>
            <a:r>
              <a:rPr lang="zh-CN" altLang="en-US" noProof="0"/>
              <a:t>第五级</a:t>
            </a:r>
            <a:endParaRPr lang="en-US" altLang="zh-CN" noProof="0"/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 smtClean="0">
                <a:latin typeface="Times New Roman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 smtClean="0">
                <a:latin typeface="Times New Roman" charset="0"/>
              </a:defRPr>
            </a:lvl1pPr>
          </a:lstStyle>
          <a:p>
            <a:pPr>
              <a:defRPr/>
            </a:pPr>
            <a:fld id="{B3726B43-3BD4-4214-A00E-718731EEACF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08273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charset="-122"/>
        <a:cs typeface="宋体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charset="-122"/>
        <a:cs typeface="宋体" charset="-122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charset="-122"/>
        <a:cs typeface="宋体" charset="-122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charset="-122"/>
        <a:cs typeface="宋体" charset="-122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charset="-122"/>
        <a:cs typeface="宋体" charset="-122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8C29EF-6052-460C-A35B-FC04166AECBC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ko-K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B6E375-3654-42C6-9D9F-CC81841D9D15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3886200"/>
            <a:ext cx="80010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C40766-194C-45F9-8AB9-9CDF2317F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SCL’18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48A12E-5B53-410B-B938-0402B89C3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ECE592-076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3EFD7C-2E36-4822-B8FF-63D2FF5E7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F7D53D-272A-624E-BE3D-99D13E2B419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0EDAE4D-B30A-41BA-8597-CC4F02288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42558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SCL’18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ECE592-076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9610A8-B29A-B34A-A0B5-3DF26A2EB8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213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86750" y="274639"/>
            <a:ext cx="257175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274639"/>
            <a:ext cx="752475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74D386-21F9-4065-87D7-E1D2BB506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SCL’18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E82243-3E59-42C7-8E02-AF634D092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ECE592-076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FBBAD8-4548-4657-8140-EBB90DACA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F7D53D-272A-624E-BE3D-99D13E2B419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944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1197750"/>
            <a:ext cx="10287000" cy="5158600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SCL’18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ECE592-076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16E201-4140-4894-A652-4AB0FD573E5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64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2891" y="4406901"/>
            <a:ext cx="97155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2891" y="2906713"/>
            <a:ext cx="97155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SCL’18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ECE592-076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A6BD0F-ABBC-C14D-BC96-77BE126A74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779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1968501"/>
            <a:ext cx="5048250" cy="4157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0250" y="1968501"/>
            <a:ext cx="5048250" cy="4157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SCL’18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ECE592-076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35E9FC-F6D5-0349-BBED-EA7D7A9BC4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496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500" y="1535113"/>
            <a:ext cx="505023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1500" y="2174875"/>
            <a:ext cx="505023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06282" y="1535113"/>
            <a:ext cx="505221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282" y="2174875"/>
            <a:ext cx="5052219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SCL’18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ECE592-076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5B94E0-5E06-6D42-A41D-50D581B409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546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SCL’18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ECE592-076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AB7D4D-4E81-5B40-91F6-CF14C25F86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161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SCL’18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ECE592-076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5B2FA7-4FDB-5643-811E-7991DEE50B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815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1" y="273050"/>
            <a:ext cx="3760391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812" y="273051"/>
            <a:ext cx="638968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1" y="1435101"/>
            <a:ext cx="3760391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SCL’18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ECE592-076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DD8B14-AE1E-054C-8668-93D0F0400A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547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0360" y="4800600"/>
            <a:ext cx="68580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40360" y="612775"/>
            <a:ext cx="68580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40360" y="5367338"/>
            <a:ext cx="68580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SCL’18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ECE592-076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EF0004-A563-C64B-9FAD-6198662E1B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84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571500" y="468026"/>
            <a:ext cx="10287000" cy="729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Headline Line One</a:t>
            </a:r>
            <a:br>
              <a:rPr lang="en-US" dirty="0"/>
            </a:br>
            <a:r>
              <a:rPr lang="en-US" dirty="0"/>
              <a:t>Headline Line Two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71500" y="1282615"/>
            <a:ext cx="10287000" cy="4843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" y="6356351"/>
            <a:ext cx="2667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SCL’18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05250" y="6356351"/>
            <a:ext cx="3619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ECE592-076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91500" y="6356351"/>
            <a:ext cx="2667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EF7D53D-272A-624E-BE3D-99D13E2B419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848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2200" b="1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Arial"/>
          <a:ea typeface="ＭＳ Ｐゴシック" charset="0"/>
          <a:cs typeface="Arial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400" kern="1200">
          <a:solidFill>
            <a:schemeClr val="tx1"/>
          </a:solidFill>
          <a:latin typeface="Arial"/>
          <a:ea typeface="ＭＳ Ｐゴシック" charset="0"/>
          <a:cs typeface="Arial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Arial"/>
          <a:ea typeface="ＭＳ Ｐゴシック" charset="0"/>
          <a:cs typeface="Arial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000" kern="1200">
          <a:solidFill>
            <a:schemeClr val="tx1"/>
          </a:solidFill>
          <a:latin typeface="Arial"/>
          <a:ea typeface="ＭＳ Ｐゴシック" charset="0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>
            <a:extLst>
              <a:ext uri="{FF2B5EF4-FFF2-40B4-BE49-F238E27FC236}">
                <a16:creationId xmlns:a16="http://schemas.microsoft.com/office/drawing/2014/main" id="{2C6940D0-A884-464C-A095-ADF3D87124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14500" y="2514600"/>
            <a:ext cx="8001000" cy="17526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4400" b="1" dirty="0">
                <a:solidFill>
                  <a:srgbClr val="000036"/>
                </a:solidFill>
              </a:rPr>
              <a:t>CHAPTER 1. </a:t>
            </a:r>
          </a:p>
          <a:p>
            <a:pPr>
              <a:spcBef>
                <a:spcPts val="0"/>
              </a:spcBef>
            </a:pPr>
            <a:r>
              <a:rPr lang="en-US" sz="4400" b="1" dirty="0">
                <a:solidFill>
                  <a:srgbClr val="000036"/>
                </a:solidFill>
              </a:rPr>
              <a:t>INTRODUCTION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43B201-7594-469B-BA08-19A70ED1E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SCL’18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A19B57-6EE8-4D6F-A046-C10D65088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ECE592-076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CA938-0490-48CA-872F-94EB5CED1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16E201-4140-4894-A652-4AB0FD573E5C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36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ADF51-D412-4921-B5DE-1F6E67958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CRN COMMUNICATION FUNCTIONALITIES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43B14-CCE9-4356-B4B0-54C9FF45F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SCL’18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BF67C-681C-45E6-91F4-9594837DF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ECE592-076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C6D45F-53BC-4102-A655-EF06395BF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16E201-4140-4894-A652-4AB0FD573E5C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grpSp>
        <p:nvGrpSpPr>
          <p:cNvPr id="7" name="Group 3">
            <a:extLst>
              <a:ext uri="{FF2B5EF4-FFF2-40B4-BE49-F238E27FC236}">
                <a16:creationId xmlns:a16="http://schemas.microsoft.com/office/drawing/2014/main" id="{12021015-1074-472E-8FAB-13684914FF0A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1600200"/>
            <a:ext cx="8839200" cy="4703336"/>
            <a:chOff x="816" y="933"/>
            <a:chExt cx="5328" cy="2825"/>
          </a:xfrm>
        </p:grpSpPr>
        <p:sp>
          <p:nvSpPr>
            <p:cNvPr id="8" name="Rectangle 4">
              <a:extLst>
                <a:ext uri="{FF2B5EF4-FFF2-40B4-BE49-F238E27FC236}">
                  <a16:creationId xmlns:a16="http://schemas.microsoft.com/office/drawing/2014/main" id="{5CBB6968-5096-4894-8821-729ADD220BE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085" y="2352"/>
              <a:ext cx="2510" cy="672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rgbClr val="FF9933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Rectangle 5">
              <a:extLst>
                <a:ext uri="{FF2B5EF4-FFF2-40B4-BE49-F238E27FC236}">
                  <a16:creationId xmlns:a16="http://schemas.microsoft.com/office/drawing/2014/main" id="{DAE3CD84-7D9F-45CF-99FB-8A30D2E238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" y="1539"/>
              <a:ext cx="554" cy="272"/>
            </a:xfrm>
            <a:prstGeom prst="rect">
              <a:avLst/>
            </a:prstGeom>
            <a:noFill/>
            <a:ln w="9525">
              <a:noFill/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pPr marL="342900" indent="-342900" algn="ctr">
                <a:buFont typeface="Monotype Sorts" charset="2"/>
                <a:buNone/>
              </a:pPr>
              <a:endParaRPr lang="ko-KR" altLang="en-US" sz="10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Rectangle 6">
              <a:extLst>
                <a:ext uri="{FF2B5EF4-FFF2-40B4-BE49-F238E27FC236}">
                  <a16:creationId xmlns:a16="http://schemas.microsoft.com/office/drawing/2014/main" id="{41954F86-5724-469F-A6C9-00C2F2B4F8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" y="2023"/>
              <a:ext cx="554" cy="272"/>
            </a:xfrm>
            <a:prstGeom prst="rect">
              <a:avLst/>
            </a:prstGeom>
            <a:noFill/>
            <a:ln w="9525">
              <a:noFill/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pPr marL="342900" indent="-342900" algn="ctr">
                <a:buFont typeface="Monotype Sorts" charset="2"/>
                <a:buNone/>
              </a:pPr>
              <a:endParaRPr lang="ko-KR" altLang="en-US" sz="10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Rectangle 7">
              <a:extLst>
                <a:ext uri="{FF2B5EF4-FFF2-40B4-BE49-F238E27FC236}">
                  <a16:creationId xmlns:a16="http://schemas.microsoft.com/office/drawing/2014/main" id="{ACE773A7-B541-435E-9A67-DFAC8D5342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" y="1063"/>
              <a:ext cx="554" cy="272"/>
            </a:xfrm>
            <a:prstGeom prst="rect">
              <a:avLst/>
            </a:prstGeom>
            <a:noFill/>
            <a:ln w="9525">
              <a:noFill/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pPr marL="342900" indent="-342900" algn="ctr">
                <a:buFont typeface="Monotype Sorts" charset="2"/>
                <a:buNone/>
              </a:pPr>
              <a:endParaRPr lang="ko-KR" altLang="en-US" sz="10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Rectangle 8">
              <a:extLst>
                <a:ext uri="{FF2B5EF4-FFF2-40B4-BE49-F238E27FC236}">
                  <a16:creationId xmlns:a16="http://schemas.microsoft.com/office/drawing/2014/main" id="{B88F4C3F-DCB2-4585-BBE9-336DF5AAD8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4" y="2503"/>
              <a:ext cx="555" cy="363"/>
            </a:xfrm>
            <a:prstGeom prst="rect">
              <a:avLst/>
            </a:prstGeom>
            <a:noFill/>
            <a:ln w="9525">
              <a:noFill/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pPr marL="342900" indent="-342900" algn="ctr">
                <a:buFont typeface="Monotype Sorts" charset="2"/>
                <a:buNone/>
              </a:pPr>
              <a:endParaRPr lang="ko-KR" altLang="en-US" sz="12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Rectangle 9">
              <a:extLst>
                <a:ext uri="{FF2B5EF4-FFF2-40B4-BE49-F238E27FC236}">
                  <a16:creationId xmlns:a16="http://schemas.microsoft.com/office/drawing/2014/main" id="{E2136EDF-613A-4298-B0E4-1FAA261FC5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5" y="1527"/>
              <a:ext cx="556" cy="272"/>
            </a:xfrm>
            <a:prstGeom prst="rect">
              <a:avLst/>
            </a:prstGeom>
            <a:noFill/>
            <a:ln w="9525">
              <a:noFill/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pPr marL="342900" indent="-342900" algn="ctr">
                <a:buFont typeface="Monotype Sorts" charset="2"/>
                <a:buNone/>
              </a:pPr>
              <a:endParaRPr lang="ko-KR" altLang="en-US" sz="12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Rectangle 10">
              <a:extLst>
                <a:ext uri="{FF2B5EF4-FFF2-40B4-BE49-F238E27FC236}">
                  <a16:creationId xmlns:a16="http://schemas.microsoft.com/office/drawing/2014/main" id="{7227F026-5C7C-4847-8B7C-BBFBB08AAA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5" y="2023"/>
              <a:ext cx="556" cy="272"/>
            </a:xfrm>
            <a:prstGeom prst="rect">
              <a:avLst/>
            </a:prstGeom>
            <a:noFill/>
            <a:ln w="9525">
              <a:noFill/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pPr marL="342900" indent="-342900" algn="ctr">
                <a:buFont typeface="Monotype Sorts" charset="2"/>
                <a:buNone/>
              </a:pPr>
              <a:endParaRPr lang="ko-KR" altLang="en-US" sz="12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Rectangle 11">
              <a:extLst>
                <a:ext uri="{FF2B5EF4-FFF2-40B4-BE49-F238E27FC236}">
                  <a16:creationId xmlns:a16="http://schemas.microsoft.com/office/drawing/2014/main" id="{70C76F87-EC04-40F4-84B0-F0C67A101B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5" y="2784"/>
              <a:ext cx="556" cy="453"/>
            </a:xfrm>
            <a:prstGeom prst="rect">
              <a:avLst/>
            </a:prstGeom>
            <a:noFill/>
            <a:ln w="9525">
              <a:noFill/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pPr marL="342900" indent="-342900" algn="ctr">
                <a:buFont typeface="Monotype Sorts" charset="2"/>
                <a:buNone/>
              </a:pPr>
              <a:endParaRPr lang="ko-KR" altLang="en-US" sz="12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Rectangle 12">
              <a:extLst>
                <a:ext uri="{FF2B5EF4-FFF2-40B4-BE49-F238E27FC236}">
                  <a16:creationId xmlns:a16="http://schemas.microsoft.com/office/drawing/2014/main" id="{E6E46FC5-958F-464F-93E0-A409A785D3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5" y="1047"/>
              <a:ext cx="556" cy="272"/>
            </a:xfrm>
            <a:prstGeom prst="rect">
              <a:avLst/>
            </a:prstGeom>
            <a:noFill/>
            <a:ln w="9525">
              <a:noFill/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pPr marL="342900" indent="-342900" algn="ctr">
                <a:buFont typeface="Monotype Sorts" charset="2"/>
                <a:buNone/>
              </a:pPr>
              <a:endParaRPr lang="ko-KR" altLang="en-US" sz="12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Rectangle 13">
              <a:extLst>
                <a:ext uri="{FF2B5EF4-FFF2-40B4-BE49-F238E27FC236}">
                  <a16:creationId xmlns:a16="http://schemas.microsoft.com/office/drawing/2014/main" id="{4A4359AD-6E41-49BD-82EA-4E123E072A8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78" y="1047"/>
              <a:ext cx="611" cy="2352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rgbClr val="FF9933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342900" indent="-342900" algn="ctr">
                <a:buFont typeface="Monotype Sorts" charset="2"/>
                <a:buNone/>
              </a:pPr>
              <a:r>
                <a:rPr lang="en-US" altLang="ko-KR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Spectrum </a:t>
              </a:r>
            </a:p>
            <a:p>
              <a:pPr marL="342900" indent="-342900" algn="ctr">
                <a:buFont typeface="Monotype Sorts" charset="2"/>
                <a:buNone/>
              </a:pPr>
              <a:r>
                <a:rPr lang="en-US" altLang="ko-KR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Mobility</a:t>
              </a:r>
            </a:p>
            <a:p>
              <a:pPr marL="342900" indent="-342900" algn="ctr">
                <a:buFont typeface="Monotype Sorts" charset="2"/>
                <a:buNone/>
              </a:pPr>
              <a:r>
                <a:rPr lang="en-US" altLang="ko-KR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Function</a:t>
              </a:r>
            </a:p>
          </p:txBody>
        </p:sp>
        <p:sp>
          <p:nvSpPr>
            <p:cNvPr id="18" name="Rectangle 14">
              <a:extLst>
                <a:ext uri="{FF2B5EF4-FFF2-40B4-BE49-F238E27FC236}">
                  <a16:creationId xmlns:a16="http://schemas.microsoft.com/office/drawing/2014/main" id="{3BFF89CD-2183-4CCF-BA5F-7992628038F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533" y="1047"/>
              <a:ext cx="611" cy="2352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rgbClr val="FF9933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342900" indent="-342900" algn="ctr">
                <a:buFont typeface="Monotype Sorts" charset="2"/>
                <a:buNone/>
              </a:pPr>
              <a:r>
                <a:rPr lang="en-US" altLang="ko-KR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Spectrum </a:t>
              </a:r>
            </a:p>
            <a:p>
              <a:pPr marL="342900" indent="-342900" algn="ctr">
                <a:buFont typeface="Monotype Sorts" charset="2"/>
                <a:buNone/>
              </a:pPr>
              <a:r>
                <a:rPr lang="en-US" altLang="ko-KR" sz="1600" b="1" dirty="0">
                  <a:latin typeface="Arial" panose="020B0604020202020204" pitchFamily="34" charset="0"/>
                  <a:ea typeface="굴림" charset="-127"/>
                  <a:cs typeface="Arial" panose="020B0604020202020204" pitchFamily="34" charset="0"/>
                </a:rPr>
                <a:t>Decision</a:t>
              </a:r>
            </a:p>
            <a:p>
              <a:pPr marL="342900" indent="-342900" algn="ctr">
                <a:buFont typeface="Monotype Sorts" charset="2"/>
                <a:buNone/>
              </a:pPr>
              <a:r>
                <a:rPr lang="en-US" altLang="ko-KR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Function</a:t>
              </a:r>
            </a:p>
          </p:txBody>
        </p:sp>
        <p:cxnSp>
          <p:nvCxnSpPr>
            <p:cNvPr id="19" name="AutoShape 15">
              <a:extLst>
                <a:ext uri="{FF2B5EF4-FFF2-40B4-BE49-F238E27FC236}">
                  <a16:creationId xmlns:a16="http://schemas.microsoft.com/office/drawing/2014/main" id="{60605645-487A-45E4-9FB6-83B3C7FBA406}"/>
                </a:ext>
              </a:extLst>
            </p:cNvPr>
            <p:cNvCxnSpPr>
              <a:cxnSpLocks noChangeAspect="1" noChangeShapeType="1"/>
              <a:stCxn id="17" idx="2"/>
              <a:endCxn id="18" idx="2"/>
            </p:cNvCxnSpPr>
            <p:nvPr/>
          </p:nvCxnSpPr>
          <p:spPr bwMode="auto">
            <a:xfrm rot="16200000" flipH="1">
              <a:off x="3511" y="1072"/>
              <a:ext cx="1" cy="4655"/>
            </a:xfrm>
            <a:prstGeom prst="bentConnector3">
              <a:avLst>
                <a:gd name="adj1" fmla="val 14400005"/>
              </a:avLst>
            </a:prstGeom>
            <a:noFill/>
            <a:ln w="19050">
              <a:solidFill>
                <a:srgbClr val="000036"/>
              </a:solidFill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20" name="Text Box 16">
              <a:extLst>
                <a:ext uri="{FF2B5EF4-FFF2-40B4-BE49-F238E27FC236}">
                  <a16:creationId xmlns:a16="http://schemas.microsoft.com/office/drawing/2014/main" id="{FDAD14C0-F312-4338-BD01-13D168091C74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705" y="3063"/>
              <a:ext cx="1199" cy="316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buFont typeface="Monotype Sorts" charset="2"/>
                <a:buNone/>
              </a:pPr>
              <a:r>
                <a:rPr lang="en-US" altLang="ko-KR" sz="1400" dirty="0">
                  <a:solidFill>
                    <a:srgbClr val="FF0000"/>
                  </a:solidFill>
                  <a:latin typeface="Arial" panose="020B0604020202020204" pitchFamily="34" charset="0"/>
                  <a:ea typeface="굴림" charset="-127"/>
                  <a:cs typeface="Arial" panose="020B0604020202020204" pitchFamily="34" charset="0"/>
                </a:rPr>
                <a:t>Sensing Information / Reconfiguration</a:t>
              </a:r>
            </a:p>
          </p:txBody>
        </p:sp>
        <p:sp>
          <p:nvSpPr>
            <p:cNvPr id="21" name="Text Box 17">
              <a:extLst>
                <a:ext uri="{FF2B5EF4-FFF2-40B4-BE49-F238E27FC236}">
                  <a16:creationId xmlns:a16="http://schemas.microsoft.com/office/drawing/2014/main" id="{8A4F78B7-A3C9-4D75-BD6F-F3C24FFA2002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903" y="3572"/>
              <a:ext cx="3142" cy="186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marL="342900" indent="-342900" algn="ctr">
                <a:buFont typeface="Monotype Sorts" charset="2"/>
                <a:buNone/>
              </a:pPr>
              <a:r>
                <a:rPr lang="en-US" altLang="ko-KR" sz="1400">
                  <a:latin typeface="Arial" panose="020B0604020202020204" pitchFamily="34" charset="0"/>
                  <a:ea typeface="굴림" charset="-127"/>
                  <a:cs typeface="Arial" panose="020B0604020202020204" pitchFamily="34" charset="0"/>
                </a:rPr>
                <a:t>Handoff Decision, Current and Candidate Spectrum Information</a:t>
              </a:r>
            </a:p>
          </p:txBody>
        </p:sp>
        <p:sp>
          <p:nvSpPr>
            <p:cNvPr id="22" name="Text Box 18">
              <a:extLst>
                <a:ext uri="{FF2B5EF4-FFF2-40B4-BE49-F238E27FC236}">
                  <a16:creationId xmlns:a16="http://schemas.microsoft.com/office/drawing/2014/main" id="{F6DDC3A9-5957-4189-B180-1D5244BE86C0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128" y="1008"/>
              <a:ext cx="1229" cy="186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marL="342900" indent="-342900" algn="ctr">
                <a:buFont typeface="Monotype Sorts" charset="2"/>
                <a:buNone/>
              </a:pPr>
              <a:r>
                <a:rPr lang="en-US" altLang="ko-KR" sz="1400">
                  <a:latin typeface="Arial" panose="020B0604020202020204" pitchFamily="34" charset="0"/>
                  <a:ea typeface="굴림" charset="-127"/>
                  <a:cs typeface="Arial" panose="020B0604020202020204" pitchFamily="34" charset="0"/>
                </a:rPr>
                <a:t>QoS Requirements</a:t>
              </a:r>
            </a:p>
          </p:txBody>
        </p:sp>
        <p:sp>
          <p:nvSpPr>
            <p:cNvPr id="23" name="Text Box 19">
              <a:extLst>
                <a:ext uri="{FF2B5EF4-FFF2-40B4-BE49-F238E27FC236}">
                  <a16:creationId xmlns:a16="http://schemas.microsoft.com/office/drawing/2014/main" id="{7319F272-5F4F-4199-814A-C45634CCEBF1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343" y="1518"/>
              <a:ext cx="865" cy="186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marL="342900" indent="-342900" algn="ctr">
                <a:buFont typeface="Monotype Sorts" charset="2"/>
                <a:buNone/>
              </a:pPr>
              <a:r>
                <a:rPr lang="en-US" altLang="ko-KR" sz="1400">
                  <a:latin typeface="Arial" panose="020B0604020202020204" pitchFamily="34" charset="0"/>
                  <a:ea typeface="굴림" charset="-127"/>
                  <a:cs typeface="Arial" panose="020B0604020202020204" pitchFamily="34" charset="0"/>
                </a:rPr>
                <a:t>Reconfiguration</a:t>
              </a:r>
            </a:p>
          </p:txBody>
        </p:sp>
        <p:sp>
          <p:nvSpPr>
            <p:cNvPr id="24" name="Text Box 20">
              <a:extLst>
                <a:ext uri="{FF2B5EF4-FFF2-40B4-BE49-F238E27FC236}">
                  <a16:creationId xmlns:a16="http://schemas.microsoft.com/office/drawing/2014/main" id="{49B2E3C2-EF8D-44B9-979D-50289AF8463F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246" y="1872"/>
              <a:ext cx="1081" cy="316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marL="342900" indent="-342900" algn="ctr">
                <a:buFont typeface="Monotype Sorts" charset="2"/>
                <a:buNone/>
              </a:pPr>
              <a:r>
                <a:rPr lang="en-US" altLang="ko-KR" sz="1400">
                  <a:latin typeface="Arial" panose="020B0604020202020204" pitchFamily="34" charset="0"/>
                  <a:ea typeface="굴림" charset="-127"/>
                  <a:cs typeface="Arial" panose="020B0604020202020204" pitchFamily="34" charset="0"/>
                </a:rPr>
                <a:t>Routing Information/</a:t>
              </a:r>
            </a:p>
            <a:p>
              <a:pPr marL="342900" indent="-342900" algn="ctr">
                <a:buFont typeface="Monotype Sorts" charset="2"/>
                <a:buNone/>
              </a:pPr>
              <a:r>
                <a:rPr lang="en-US" altLang="ko-KR" sz="1400">
                  <a:latin typeface="Arial" panose="020B0604020202020204" pitchFamily="34" charset="0"/>
                  <a:ea typeface="굴림" charset="-127"/>
                  <a:cs typeface="Arial" panose="020B0604020202020204" pitchFamily="34" charset="0"/>
                </a:rPr>
                <a:t>Reconfiguration</a:t>
              </a:r>
            </a:p>
          </p:txBody>
        </p:sp>
        <p:sp>
          <p:nvSpPr>
            <p:cNvPr id="25" name="Text Box 21">
              <a:extLst>
                <a:ext uri="{FF2B5EF4-FFF2-40B4-BE49-F238E27FC236}">
                  <a16:creationId xmlns:a16="http://schemas.microsoft.com/office/drawing/2014/main" id="{77848500-52FD-479A-BE13-09E79A550111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496" y="1920"/>
              <a:ext cx="1282" cy="186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marL="342900" indent="-342900" algn="ctr">
                <a:buFont typeface="Monotype Sorts" charset="2"/>
                <a:buNone/>
              </a:pPr>
              <a:r>
                <a:rPr lang="en-US" altLang="ko-KR" sz="1400">
                  <a:latin typeface="Arial" panose="020B0604020202020204" pitchFamily="34" charset="0"/>
                  <a:ea typeface="굴림" charset="-127"/>
                  <a:cs typeface="Arial" panose="020B0604020202020204" pitchFamily="34" charset="0"/>
                </a:rPr>
                <a:t>Routing Information</a:t>
              </a:r>
            </a:p>
          </p:txBody>
        </p:sp>
        <p:sp>
          <p:nvSpPr>
            <p:cNvPr id="26" name="Text Box 22">
              <a:extLst>
                <a:ext uri="{FF2B5EF4-FFF2-40B4-BE49-F238E27FC236}">
                  <a16:creationId xmlns:a16="http://schemas.microsoft.com/office/drawing/2014/main" id="{E8B94FB1-3899-4918-8332-FA50E58EF405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616" y="1496"/>
              <a:ext cx="1072" cy="186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marL="342900" indent="-342900" algn="ctr">
                <a:buFont typeface="Monotype Sorts" charset="2"/>
                <a:buNone/>
              </a:pPr>
              <a:r>
                <a:rPr lang="en-US" altLang="ko-KR" sz="1400" dirty="0">
                  <a:latin typeface="Arial" panose="020B0604020202020204" pitchFamily="34" charset="0"/>
                  <a:ea typeface="굴림" charset="-127"/>
                  <a:cs typeface="Arial" panose="020B0604020202020204" pitchFamily="34" charset="0"/>
                </a:rPr>
                <a:t>Handoff Delay, Loss</a:t>
              </a:r>
            </a:p>
          </p:txBody>
        </p:sp>
        <p:sp>
          <p:nvSpPr>
            <p:cNvPr id="27" name="Rectangle 23">
              <a:extLst>
                <a:ext uri="{FF2B5EF4-FFF2-40B4-BE49-F238E27FC236}">
                  <a16:creationId xmlns:a16="http://schemas.microsoft.com/office/drawing/2014/main" id="{927769CB-B2CC-40A2-A9CA-29A7AAB7D89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55" y="2753"/>
              <a:ext cx="612" cy="498"/>
            </a:xfrm>
            <a:prstGeom prst="rect">
              <a:avLst/>
            </a:prstGeom>
            <a:noFill/>
            <a:ln w="9525">
              <a:noFill/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pPr marL="342900" indent="-342900" algn="ctr">
                <a:buFont typeface="Monotype Sorts" charset="2"/>
                <a:buNone/>
              </a:pPr>
              <a:endParaRPr lang="ko-KR" altLang="en-US" sz="12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Text Box 24">
              <a:extLst>
                <a:ext uri="{FF2B5EF4-FFF2-40B4-BE49-F238E27FC236}">
                  <a16:creationId xmlns:a16="http://schemas.microsoft.com/office/drawing/2014/main" id="{8CC9C65A-B583-4C6E-A6A3-ED400536C444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071" y="2256"/>
              <a:ext cx="1977" cy="445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marL="342900" indent="-342900" algn="ctr">
                <a:spcBef>
                  <a:spcPct val="0"/>
                </a:spcBef>
                <a:buFont typeface="Monotype Sorts" charset="2"/>
                <a:buNone/>
              </a:pPr>
              <a:r>
                <a:rPr lang="en-US" altLang="ko-KR" sz="1400">
                  <a:latin typeface="Arial" panose="020B0604020202020204" pitchFamily="34" charset="0"/>
                  <a:ea typeface="굴림" charset="-127"/>
                  <a:cs typeface="Arial" panose="020B0604020202020204" pitchFamily="34" charset="0"/>
                </a:rPr>
                <a:t>Scheduling </a:t>
              </a:r>
            </a:p>
            <a:p>
              <a:pPr marL="342900" indent="-342900" algn="ctr">
                <a:spcBef>
                  <a:spcPct val="0"/>
                </a:spcBef>
                <a:buFont typeface="Monotype Sorts" charset="2"/>
                <a:buNone/>
              </a:pPr>
              <a:r>
                <a:rPr lang="en-US" altLang="ko-KR" sz="1400">
                  <a:latin typeface="Arial" panose="020B0604020202020204" pitchFamily="34" charset="0"/>
                  <a:ea typeface="굴림" charset="-127"/>
                  <a:cs typeface="Arial" panose="020B0604020202020204" pitchFamily="34" charset="0"/>
                </a:rPr>
                <a:t>Information/</a:t>
              </a:r>
            </a:p>
            <a:p>
              <a:pPr marL="342900" indent="-342900" algn="ctr">
                <a:spcBef>
                  <a:spcPct val="0"/>
                </a:spcBef>
                <a:buFont typeface="Monotype Sorts" charset="2"/>
                <a:buNone/>
              </a:pPr>
              <a:r>
                <a:rPr lang="en-US" altLang="ko-KR" sz="1400">
                  <a:latin typeface="Arial" panose="020B0604020202020204" pitchFamily="34" charset="0"/>
                  <a:ea typeface="굴림" charset="-127"/>
                  <a:cs typeface="Arial" panose="020B0604020202020204" pitchFamily="34" charset="0"/>
                </a:rPr>
                <a:t>Reconfiguration</a:t>
              </a:r>
            </a:p>
          </p:txBody>
        </p:sp>
        <p:sp>
          <p:nvSpPr>
            <p:cNvPr id="29" name="Text Box 25">
              <a:extLst>
                <a:ext uri="{FF2B5EF4-FFF2-40B4-BE49-F238E27FC236}">
                  <a16:creationId xmlns:a16="http://schemas.microsoft.com/office/drawing/2014/main" id="{D587C98A-8E13-46C5-A841-03EEB459412A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533" y="3120"/>
              <a:ext cx="649" cy="316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marL="342900" indent="-342900" algn="ctr">
                <a:buFont typeface="Monotype Sorts" charset="2"/>
                <a:buNone/>
              </a:pPr>
              <a:r>
                <a:rPr lang="en-US" altLang="ko-KR" sz="1400" dirty="0">
                  <a:latin typeface="Arial" panose="020B0604020202020204" pitchFamily="34" charset="0"/>
                  <a:ea typeface="굴림" charset="-127"/>
                  <a:cs typeface="Arial" panose="020B0604020202020204" pitchFamily="34" charset="0"/>
                </a:rPr>
                <a:t>Sensing </a:t>
              </a:r>
            </a:p>
            <a:p>
              <a:pPr marL="342900" indent="-342900" algn="ctr">
                <a:buFont typeface="Monotype Sorts" charset="2"/>
                <a:buNone/>
              </a:pPr>
              <a:r>
                <a:rPr lang="en-US" altLang="ko-KR" sz="1400" dirty="0">
                  <a:latin typeface="Arial" panose="020B0604020202020204" pitchFamily="34" charset="0"/>
                  <a:ea typeface="굴림" charset="-127"/>
                  <a:cs typeface="Arial" panose="020B0604020202020204" pitchFamily="34" charset="0"/>
                </a:rPr>
                <a:t>Information</a:t>
              </a:r>
            </a:p>
          </p:txBody>
        </p:sp>
        <p:sp>
          <p:nvSpPr>
            <p:cNvPr id="30" name="Rectangle 26">
              <a:extLst>
                <a:ext uri="{FF2B5EF4-FFF2-40B4-BE49-F238E27FC236}">
                  <a16:creationId xmlns:a16="http://schemas.microsoft.com/office/drawing/2014/main" id="{1ACBEB22-A976-445C-A3C2-A72A3428E75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458" y="2688"/>
              <a:ext cx="2288" cy="624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rgbClr val="FF9933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Text Box 27">
              <a:extLst>
                <a:ext uri="{FF2B5EF4-FFF2-40B4-BE49-F238E27FC236}">
                  <a16:creationId xmlns:a16="http://schemas.microsoft.com/office/drawing/2014/main" id="{4C0948B8-7E12-4AFB-8445-7E37FD2A869F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630" y="933"/>
              <a:ext cx="1016" cy="186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marL="342900" indent="-342900" algn="ctr">
                <a:buFont typeface="Monotype Sorts" charset="2"/>
                <a:buNone/>
              </a:pPr>
              <a:r>
                <a:rPr lang="en-US" altLang="ko-KR" sz="1400" dirty="0">
                  <a:latin typeface="Arial" panose="020B0604020202020204" pitchFamily="34" charset="0"/>
                  <a:ea typeface="굴림" charset="-127"/>
                  <a:cs typeface="Arial" panose="020B0604020202020204" pitchFamily="34" charset="0"/>
                </a:rPr>
                <a:t>Application Control</a:t>
              </a:r>
            </a:p>
          </p:txBody>
        </p:sp>
        <p:sp>
          <p:nvSpPr>
            <p:cNvPr id="32" name="Text Box 28">
              <a:extLst>
                <a:ext uri="{FF2B5EF4-FFF2-40B4-BE49-F238E27FC236}">
                  <a16:creationId xmlns:a16="http://schemas.microsoft.com/office/drawing/2014/main" id="{54EE0DA4-5D94-405A-94B8-37535349722D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406" y="2352"/>
              <a:ext cx="838" cy="316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marL="342900" indent="-342900" algn="ctr">
                <a:buFont typeface="Monotype Sorts" charset="2"/>
                <a:buNone/>
              </a:pPr>
              <a:r>
                <a:rPr lang="en-US" altLang="ko-KR" sz="1400">
                  <a:latin typeface="Arial" panose="020B0604020202020204" pitchFamily="34" charset="0"/>
                  <a:ea typeface="굴림" charset="-127"/>
                  <a:cs typeface="Arial" panose="020B0604020202020204" pitchFamily="34" charset="0"/>
                </a:rPr>
                <a:t>Link Layer </a:t>
              </a:r>
            </a:p>
            <a:p>
              <a:pPr marL="342900" indent="-342900" algn="ctr">
                <a:buFont typeface="Monotype Sorts" charset="2"/>
                <a:buNone/>
              </a:pPr>
              <a:r>
                <a:rPr lang="en-US" altLang="ko-KR" sz="1400">
                  <a:latin typeface="Arial" panose="020B0604020202020204" pitchFamily="34" charset="0"/>
                  <a:ea typeface="굴림" charset="-127"/>
                  <a:cs typeface="Arial" panose="020B0604020202020204" pitchFamily="34" charset="0"/>
                </a:rPr>
                <a:t>Delay</a:t>
              </a:r>
            </a:p>
          </p:txBody>
        </p:sp>
        <p:sp>
          <p:nvSpPr>
            <p:cNvPr id="33" name="Rectangle 29">
              <a:extLst>
                <a:ext uri="{FF2B5EF4-FFF2-40B4-BE49-F238E27FC236}">
                  <a16:creationId xmlns:a16="http://schemas.microsoft.com/office/drawing/2014/main" id="{31484099-3A8D-42F0-9F24-5F59BCDC565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26" y="2476"/>
              <a:ext cx="1165" cy="299"/>
            </a:xfrm>
            <a:prstGeom prst="rect">
              <a:avLst/>
            </a:prstGeom>
            <a:solidFill>
              <a:srgbClr val="0066CC">
                <a:alpha val="79999"/>
              </a:srgbClr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pPr marL="342900" indent="-342900" algn="ctr">
                <a:buFont typeface="Monotype Sorts" charset="2"/>
                <a:buNone/>
              </a:pPr>
              <a:r>
                <a:rPr lang="en-US" altLang="ko-KR" sz="1600">
                  <a:latin typeface="Arial" panose="020B0604020202020204" pitchFamily="34" charset="0"/>
                  <a:cs typeface="Arial" panose="020B0604020202020204" pitchFamily="34" charset="0"/>
                </a:rPr>
                <a:t>Link Layer</a:t>
              </a:r>
            </a:p>
          </p:txBody>
        </p:sp>
        <p:sp>
          <p:nvSpPr>
            <p:cNvPr id="34" name="Rectangle 30">
              <a:extLst>
                <a:ext uri="{FF2B5EF4-FFF2-40B4-BE49-F238E27FC236}">
                  <a16:creationId xmlns:a16="http://schemas.microsoft.com/office/drawing/2014/main" id="{46A76FEF-3174-4F93-9953-06EE7FAFC32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26" y="1515"/>
              <a:ext cx="1165" cy="300"/>
            </a:xfrm>
            <a:prstGeom prst="rect">
              <a:avLst/>
            </a:prstGeom>
            <a:solidFill>
              <a:srgbClr val="0066CC">
                <a:alpha val="79999"/>
              </a:srgbClr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pPr marL="342900" indent="-342900" algn="ctr">
                <a:buFont typeface="Monotype Sorts" charset="2"/>
                <a:buNone/>
              </a:pPr>
              <a:r>
                <a:rPr lang="en-US" altLang="ko-KR" sz="1600">
                  <a:latin typeface="Arial" panose="020B0604020202020204" pitchFamily="34" charset="0"/>
                  <a:cs typeface="Arial" panose="020B0604020202020204" pitchFamily="34" charset="0"/>
                </a:rPr>
                <a:t>Transport </a:t>
              </a:r>
            </a:p>
          </p:txBody>
        </p:sp>
        <p:sp>
          <p:nvSpPr>
            <p:cNvPr id="35" name="Rectangle 31">
              <a:extLst>
                <a:ext uri="{FF2B5EF4-FFF2-40B4-BE49-F238E27FC236}">
                  <a16:creationId xmlns:a16="http://schemas.microsoft.com/office/drawing/2014/main" id="{3F33F68A-71EC-4B6A-AF63-E5CE6281264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26" y="1996"/>
              <a:ext cx="1165" cy="299"/>
            </a:xfrm>
            <a:prstGeom prst="rect">
              <a:avLst/>
            </a:prstGeom>
            <a:solidFill>
              <a:srgbClr val="0066CC">
                <a:alpha val="79999"/>
              </a:srgbClr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pPr marL="342900" indent="-342900" algn="ctr">
                <a:buFont typeface="Monotype Sorts" charset="2"/>
                <a:buNone/>
              </a:pPr>
              <a:r>
                <a:rPr lang="en-US" altLang="ko-KR" sz="1600">
                  <a:latin typeface="Arial" panose="020B0604020202020204" pitchFamily="34" charset="0"/>
                  <a:cs typeface="Arial" panose="020B0604020202020204" pitchFamily="34" charset="0"/>
                </a:rPr>
                <a:t>Network Layer</a:t>
              </a:r>
            </a:p>
          </p:txBody>
        </p:sp>
        <p:sp>
          <p:nvSpPr>
            <p:cNvPr id="36" name="Rectangle 32">
              <a:extLst>
                <a:ext uri="{FF2B5EF4-FFF2-40B4-BE49-F238E27FC236}">
                  <a16:creationId xmlns:a16="http://schemas.microsoft.com/office/drawing/2014/main" id="{03D41627-E629-4271-AEC2-1B2DB1E06C0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26" y="2956"/>
              <a:ext cx="1165" cy="299"/>
            </a:xfrm>
            <a:prstGeom prst="rect">
              <a:avLst/>
            </a:prstGeom>
            <a:solidFill>
              <a:srgbClr val="0066CC">
                <a:alpha val="79999"/>
              </a:srgbClr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pPr marL="342900" indent="-342900" algn="ctr">
                <a:buFont typeface="Monotype Sorts" charset="2"/>
                <a:buNone/>
              </a:pPr>
              <a:r>
                <a:rPr lang="en-US" altLang="ko-KR" sz="1600">
                  <a:latin typeface="Arial" panose="020B0604020202020204" pitchFamily="34" charset="0"/>
                  <a:cs typeface="Arial" panose="020B0604020202020204" pitchFamily="34" charset="0"/>
                </a:rPr>
                <a:t>Physical  Layer</a:t>
              </a:r>
            </a:p>
          </p:txBody>
        </p:sp>
        <p:sp>
          <p:nvSpPr>
            <p:cNvPr id="37" name="Rectangle 33">
              <a:extLst>
                <a:ext uri="{FF2B5EF4-FFF2-40B4-BE49-F238E27FC236}">
                  <a16:creationId xmlns:a16="http://schemas.microsoft.com/office/drawing/2014/main" id="{0E0DA338-7D43-439D-A79D-875AF17B39F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26" y="1047"/>
              <a:ext cx="1165" cy="299"/>
            </a:xfrm>
            <a:prstGeom prst="rect">
              <a:avLst/>
            </a:prstGeom>
            <a:solidFill>
              <a:srgbClr val="0066CC">
                <a:alpha val="79999"/>
              </a:srgbClr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pPr marL="342900" indent="-342900" algn="ctr">
                <a:buFont typeface="Monotype Sorts" charset="2"/>
                <a:buNone/>
              </a:pPr>
              <a:r>
                <a:rPr lang="en-US" altLang="ko-KR" sz="1600">
                  <a:latin typeface="Arial" panose="020B0604020202020204" pitchFamily="34" charset="0"/>
                  <a:cs typeface="Arial" panose="020B0604020202020204" pitchFamily="34" charset="0"/>
                </a:rPr>
                <a:t>Application</a:t>
              </a:r>
            </a:p>
          </p:txBody>
        </p:sp>
        <p:sp>
          <p:nvSpPr>
            <p:cNvPr id="38" name="Text Box 34">
              <a:extLst>
                <a:ext uri="{FF2B5EF4-FFF2-40B4-BE49-F238E27FC236}">
                  <a16:creationId xmlns:a16="http://schemas.microsoft.com/office/drawing/2014/main" id="{38E3C501-E5A8-4731-B828-0740F27A5324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3975" y="2708"/>
              <a:ext cx="714" cy="353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marL="342900" indent="-342900" algn="ctr">
                <a:buFont typeface="Monotype Sorts" charset="2"/>
                <a:buNone/>
              </a:pPr>
              <a:r>
                <a:rPr lang="en-US" altLang="ko-KR" sz="1600" b="1" dirty="0">
                  <a:latin typeface="Arial" panose="020B0604020202020204" pitchFamily="34" charset="0"/>
                  <a:ea typeface="굴림" charset="-127"/>
                  <a:cs typeface="Arial" panose="020B0604020202020204" pitchFamily="34" charset="0"/>
                </a:rPr>
                <a:t>Spectrum </a:t>
              </a:r>
            </a:p>
            <a:p>
              <a:pPr marL="342900" indent="-342900" algn="ctr">
                <a:buFont typeface="Monotype Sorts" charset="2"/>
                <a:buNone/>
              </a:pPr>
              <a:r>
                <a:rPr lang="en-US" altLang="ko-KR" sz="1600" b="1" dirty="0">
                  <a:latin typeface="Arial" panose="020B0604020202020204" pitchFamily="34" charset="0"/>
                  <a:ea typeface="굴림" charset="-127"/>
                  <a:cs typeface="Arial" panose="020B0604020202020204" pitchFamily="34" charset="0"/>
                </a:rPr>
                <a:t>Sensing</a:t>
              </a:r>
            </a:p>
          </p:txBody>
        </p:sp>
        <p:sp>
          <p:nvSpPr>
            <p:cNvPr id="39" name="Text Box 35">
              <a:extLst>
                <a:ext uri="{FF2B5EF4-FFF2-40B4-BE49-F238E27FC236}">
                  <a16:creationId xmlns:a16="http://schemas.microsoft.com/office/drawing/2014/main" id="{8C8F3AA3-07B0-4ECE-B467-CCC1B5143529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101" y="2352"/>
              <a:ext cx="680" cy="353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marL="342900" indent="-342900" algn="ctr">
                <a:buFont typeface="Monotype Sorts" charset="2"/>
                <a:buNone/>
              </a:pPr>
              <a:r>
                <a:rPr lang="en-US" altLang="ko-KR" sz="1600" b="1" dirty="0">
                  <a:latin typeface="Arial" panose="020B0604020202020204" pitchFamily="34" charset="0"/>
                  <a:ea typeface="굴림" charset="-127"/>
                  <a:cs typeface="Arial" panose="020B0604020202020204" pitchFamily="34" charset="0"/>
                </a:rPr>
                <a:t>Spectrum</a:t>
              </a:r>
            </a:p>
            <a:p>
              <a:pPr marL="342900" indent="-342900" algn="ctr">
                <a:buFont typeface="Monotype Sorts" charset="2"/>
                <a:buNone/>
              </a:pPr>
              <a:r>
                <a:rPr lang="en-US" altLang="ko-KR" sz="1600" b="1" dirty="0">
                  <a:latin typeface="Arial" panose="020B0604020202020204" pitchFamily="34" charset="0"/>
                  <a:ea typeface="굴림" charset="-127"/>
                  <a:cs typeface="Arial" panose="020B0604020202020204" pitchFamily="34" charset="0"/>
                </a:rPr>
                <a:t>Sharing</a:t>
              </a:r>
            </a:p>
          </p:txBody>
        </p:sp>
        <p:sp>
          <p:nvSpPr>
            <p:cNvPr id="40" name="Line 36">
              <a:extLst>
                <a:ext uri="{FF2B5EF4-FFF2-40B4-BE49-F238E27FC236}">
                  <a16:creationId xmlns:a16="http://schemas.microsoft.com/office/drawing/2014/main" id="{F15FFFA9-44EA-4457-817C-0C31FA7FEF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96" y="1200"/>
              <a:ext cx="1336" cy="0"/>
            </a:xfrm>
            <a:prstGeom prst="line">
              <a:avLst/>
            </a:prstGeom>
            <a:noFill/>
            <a:ln w="9525">
              <a:solidFill>
                <a:srgbClr val="000036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Line 37">
              <a:extLst>
                <a:ext uri="{FF2B5EF4-FFF2-40B4-BE49-F238E27FC236}">
                  <a16:creationId xmlns:a16="http://schemas.microsoft.com/office/drawing/2014/main" id="{CA4FCFC4-B1E4-4607-A632-99BA1EEC97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96" y="1680"/>
              <a:ext cx="1336" cy="0"/>
            </a:xfrm>
            <a:prstGeom prst="line">
              <a:avLst/>
            </a:prstGeom>
            <a:noFill/>
            <a:ln w="9525">
              <a:solidFill>
                <a:srgbClr val="000036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Line 38">
              <a:extLst>
                <a:ext uri="{FF2B5EF4-FFF2-40B4-BE49-F238E27FC236}">
                  <a16:creationId xmlns:a16="http://schemas.microsoft.com/office/drawing/2014/main" id="{10FD7A97-E93E-4D2F-87FB-83652F88FC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07" y="1680"/>
              <a:ext cx="1496" cy="0"/>
            </a:xfrm>
            <a:prstGeom prst="line">
              <a:avLst/>
            </a:prstGeom>
            <a:noFill/>
            <a:ln w="9525">
              <a:solidFill>
                <a:srgbClr val="000036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Line 39">
              <a:extLst>
                <a:ext uri="{FF2B5EF4-FFF2-40B4-BE49-F238E27FC236}">
                  <a16:creationId xmlns:a16="http://schemas.microsoft.com/office/drawing/2014/main" id="{7F18F2DA-492E-4347-9ECE-B92167C2BD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07" y="1200"/>
              <a:ext cx="1496" cy="0"/>
            </a:xfrm>
            <a:prstGeom prst="line">
              <a:avLst/>
            </a:prstGeom>
            <a:noFill/>
            <a:ln w="9525">
              <a:solidFill>
                <a:srgbClr val="000036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Line 40">
              <a:extLst>
                <a:ext uri="{FF2B5EF4-FFF2-40B4-BE49-F238E27FC236}">
                  <a16:creationId xmlns:a16="http://schemas.microsoft.com/office/drawing/2014/main" id="{37465000-E1DB-482B-AACA-68D91B255F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07" y="2160"/>
              <a:ext cx="1496" cy="0"/>
            </a:xfrm>
            <a:prstGeom prst="line">
              <a:avLst/>
            </a:prstGeom>
            <a:noFill/>
            <a:ln w="9525">
              <a:solidFill>
                <a:srgbClr val="000036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Line 41">
              <a:extLst>
                <a:ext uri="{FF2B5EF4-FFF2-40B4-BE49-F238E27FC236}">
                  <a16:creationId xmlns:a16="http://schemas.microsoft.com/office/drawing/2014/main" id="{22B296A4-7E90-43F5-BB26-0F8877D148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96" y="2160"/>
              <a:ext cx="1336" cy="0"/>
            </a:xfrm>
            <a:prstGeom prst="line">
              <a:avLst/>
            </a:prstGeom>
            <a:noFill/>
            <a:ln w="9525">
              <a:solidFill>
                <a:srgbClr val="000036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Line 42">
              <a:extLst>
                <a:ext uri="{FF2B5EF4-FFF2-40B4-BE49-F238E27FC236}">
                  <a16:creationId xmlns:a16="http://schemas.microsoft.com/office/drawing/2014/main" id="{32ECCDB5-969E-4082-9D04-02D97020F8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96" y="2660"/>
              <a:ext cx="589" cy="0"/>
            </a:xfrm>
            <a:prstGeom prst="line">
              <a:avLst/>
            </a:prstGeom>
            <a:noFill/>
            <a:ln w="9525">
              <a:solidFill>
                <a:srgbClr val="000036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Line 43">
              <a:extLst>
                <a:ext uri="{FF2B5EF4-FFF2-40B4-BE49-F238E27FC236}">
                  <a16:creationId xmlns:a16="http://schemas.microsoft.com/office/drawing/2014/main" id="{EBFAFFAE-3196-436C-93F5-0C5F4AE578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95" y="2648"/>
              <a:ext cx="908" cy="0"/>
            </a:xfrm>
            <a:prstGeom prst="line">
              <a:avLst/>
            </a:prstGeom>
            <a:noFill/>
            <a:ln w="9525">
              <a:solidFill>
                <a:srgbClr val="000036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Line 44">
              <a:extLst>
                <a:ext uri="{FF2B5EF4-FFF2-40B4-BE49-F238E27FC236}">
                  <a16:creationId xmlns:a16="http://schemas.microsoft.com/office/drawing/2014/main" id="{8B7215AA-35E3-40F4-87B6-CA2F3D0C50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96" y="3072"/>
              <a:ext cx="962" cy="0"/>
            </a:xfrm>
            <a:prstGeom prst="line">
              <a:avLst/>
            </a:prstGeom>
            <a:noFill/>
            <a:ln w="9525">
              <a:solidFill>
                <a:srgbClr val="000036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Line 45">
              <a:extLst>
                <a:ext uri="{FF2B5EF4-FFF2-40B4-BE49-F238E27FC236}">
                  <a16:creationId xmlns:a16="http://schemas.microsoft.com/office/drawing/2014/main" id="{096CAB2C-6751-494D-8A2E-40EE82CD5A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6" y="3072"/>
              <a:ext cx="747" cy="0"/>
            </a:xfrm>
            <a:prstGeom prst="line">
              <a:avLst/>
            </a:prstGeom>
            <a:noFill/>
            <a:ln w="9525">
              <a:solidFill>
                <a:srgbClr val="000036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Line 46">
              <a:extLst>
                <a:ext uri="{FF2B5EF4-FFF2-40B4-BE49-F238E27FC236}">
                  <a16:creationId xmlns:a16="http://schemas.microsoft.com/office/drawing/2014/main" id="{6D971B37-49D9-4650-91F7-1655F7EE863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816" y="1631"/>
              <a:ext cx="0" cy="817"/>
            </a:xfrm>
            <a:prstGeom prst="line">
              <a:avLst/>
            </a:prstGeom>
            <a:noFill/>
            <a:ln w="6350" cap="rnd">
              <a:solidFill>
                <a:schemeClr val="bg2"/>
              </a:solidFill>
              <a:prstDash val="sysDot"/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0746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9DD21-E3FB-4199-BA89-973D7EC34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BLOCK: SOFTWATE DEFINED RADIO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E9D96-D642-4BF8-B720-88DAA2A145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1197750"/>
            <a:ext cx="10477500" cy="51586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SDRs: perform the majority of signal processing in the </a:t>
            </a:r>
            <a:r>
              <a:rPr lang="en-US" sz="2400" b="1" dirty="0"/>
              <a:t>digital domain </a:t>
            </a:r>
            <a:r>
              <a:rPr lang="en-US" sz="2400" dirty="0"/>
              <a:t>using programmable DSPs and hardware support </a:t>
            </a:r>
          </a:p>
          <a:p>
            <a:pPr lvl="1"/>
            <a:r>
              <a:rPr lang="en-US" sz="1800" dirty="0"/>
              <a:t>Some signal processing is still done in the </a:t>
            </a:r>
            <a:r>
              <a:rPr lang="en-US" sz="1800" b="1" dirty="0"/>
              <a:t>analog domain</a:t>
            </a:r>
            <a:r>
              <a:rPr lang="en-US" sz="1800" dirty="0"/>
              <a:t>, such as in the RF and IF circuits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Get the software </a:t>
            </a:r>
            <a:r>
              <a:rPr lang="en-US" b="1" dirty="0"/>
              <a:t>close to the antenna</a:t>
            </a:r>
          </a:p>
          <a:p>
            <a:endParaRPr lang="en-US" dirty="0"/>
          </a:p>
          <a:p>
            <a:r>
              <a:rPr lang="en-US" dirty="0"/>
              <a:t>Software </a:t>
            </a:r>
            <a:r>
              <a:rPr lang="en-US" b="1" dirty="0"/>
              <a:t>defines</a:t>
            </a:r>
            <a:r>
              <a:rPr lang="en-US" dirty="0"/>
              <a:t> the waveforms</a:t>
            </a:r>
          </a:p>
          <a:p>
            <a:endParaRPr lang="en-US" dirty="0"/>
          </a:p>
          <a:p>
            <a:r>
              <a:rPr lang="en-US" b="1" dirty="0"/>
              <a:t>Replace analog </a:t>
            </a:r>
            <a:r>
              <a:rPr lang="en-US" dirty="0"/>
              <a:t>signal processing </a:t>
            </a:r>
            <a:r>
              <a:rPr lang="en-US" b="1" dirty="0"/>
              <a:t>with digital </a:t>
            </a:r>
            <a:r>
              <a:rPr lang="en-US" dirty="0"/>
              <a:t>signal processing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9922E-F0EF-4496-93EA-DE5CEB111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SCL’18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E35616-2353-449C-85FE-81A5509A7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ECE592-076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5495E-4C70-41CA-9EFF-2FBA7B8F1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16E201-4140-4894-A652-4AB0FD573E5C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2455F19B-C768-4092-A563-126E34A900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6093023"/>
            <a:ext cx="73152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dirty="0"/>
              <a:t>Some of the slides are from presentations by Eric Bloom and John Ackermann. Thank you.</a:t>
            </a:r>
          </a:p>
        </p:txBody>
      </p:sp>
    </p:spTree>
    <p:extLst>
      <p:ext uri="{BB962C8B-B14F-4D97-AF65-F5344CB8AC3E}">
        <p14:creationId xmlns:p14="http://schemas.microsoft.com/office/powerpoint/2010/main" val="2949597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6DCA1-A7DB-43DB-ABDD-0DFBE7EB7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SDR?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8446F-04FA-4889-8481-619587D4F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197750"/>
            <a:ext cx="4495800" cy="51586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sz="2400" dirty="0"/>
              <a:t>Flexible</a:t>
            </a:r>
          </a:p>
          <a:p>
            <a:r>
              <a:rPr lang="en-US" sz="2400" dirty="0"/>
              <a:t>Reduced Obsolescence </a:t>
            </a:r>
          </a:p>
          <a:p>
            <a:r>
              <a:rPr lang="en-US" sz="2400" dirty="0"/>
              <a:t>Enhances Experimentation</a:t>
            </a:r>
          </a:p>
          <a:p>
            <a:r>
              <a:rPr lang="en-US" sz="2400" dirty="0"/>
              <a:t>Brings Analog and Digital World Together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3C108-4B56-4E0F-9090-0B2B0F406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SCL’18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E53EA-8C44-4CA2-9BB2-9A0B257AE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ECE592-076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BB852-17F2-49C0-AD28-2AF6EA859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16E201-4140-4894-A652-4AB0FD573E5C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B5A0DE7-6401-4C9D-8DDF-ABE108CCC4FC}"/>
              </a:ext>
            </a:extLst>
          </p:cNvPr>
          <p:cNvSpPr txBox="1">
            <a:spLocks/>
          </p:cNvSpPr>
          <p:nvPr/>
        </p:nvSpPr>
        <p:spPr bwMode="auto">
          <a:xfrm>
            <a:off x="5679367" y="1196154"/>
            <a:ext cx="5143500" cy="515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r>
              <a:rPr lang="en-US" sz="2400" dirty="0"/>
              <a:t>Quicker time to market</a:t>
            </a:r>
          </a:p>
          <a:p>
            <a:r>
              <a:rPr lang="en-US" sz="2400" dirty="0"/>
              <a:t>Multiple personalities (chameleon)</a:t>
            </a:r>
          </a:p>
          <a:p>
            <a:r>
              <a:rPr lang="en-US" sz="2400" dirty="0"/>
              <a:t>New things are possible:</a:t>
            </a:r>
          </a:p>
          <a:p>
            <a:pPr lvl="1"/>
            <a:r>
              <a:rPr lang="en-US" sz="2000" dirty="0"/>
              <a:t>Multiple channels at the same time</a:t>
            </a:r>
          </a:p>
          <a:p>
            <a:pPr lvl="1"/>
            <a:r>
              <a:rPr lang="en-US" sz="2000" dirty="0"/>
              <a:t>Better spectrum utilization</a:t>
            </a:r>
          </a:p>
          <a:p>
            <a:pPr lvl="1"/>
            <a:r>
              <a:rPr lang="en-US" sz="2000" dirty="0"/>
              <a:t>“Cognitive Radios”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9929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4F8AD9A9-EAD5-4C23-80B2-A34AE8DDC3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New Breed of Radio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5540A921-0AE9-4702-B0BF-DE4351F5017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447800" y="2057400"/>
            <a:ext cx="4876800" cy="434340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Reprogrammable</a:t>
            </a:r>
          </a:p>
          <a:p>
            <a:pPr eaLnBrk="1" hangingPunct="1"/>
            <a:r>
              <a:rPr lang="en-US" altLang="en-US" sz="2400" dirty="0"/>
              <a:t>Multiband/Multimode</a:t>
            </a:r>
          </a:p>
          <a:p>
            <a:pPr eaLnBrk="1" hangingPunct="1"/>
            <a:r>
              <a:rPr lang="en-US" altLang="en-US" sz="2400" dirty="0"/>
              <a:t>Networkable</a:t>
            </a:r>
          </a:p>
          <a:p>
            <a:pPr eaLnBrk="1" hangingPunct="1"/>
            <a:r>
              <a:rPr lang="en-US" altLang="en-US" sz="2400" dirty="0"/>
              <a:t>Simultaneous voice, data, video</a:t>
            </a:r>
          </a:p>
          <a:p>
            <a:pPr eaLnBrk="1" hangingPunct="1"/>
            <a:r>
              <a:rPr lang="en-US" altLang="en-US" sz="2400" dirty="0"/>
              <a:t>Full convergence of digital networks and radio science</a:t>
            </a:r>
          </a:p>
          <a:p>
            <a:pPr eaLnBrk="1" hangingPunct="1"/>
            <a:endParaRPr lang="en-US" altLang="en-US" sz="2800" dirty="0"/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FC178664-6BEB-4A6E-8A6F-7C569FCDE2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2"/>
          <a:stretch>
            <a:fillRect/>
          </a:stretch>
        </p:blipFill>
        <p:spPr bwMode="auto">
          <a:xfrm>
            <a:off x="6335714" y="1752600"/>
            <a:ext cx="3951287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2A19417-D820-44FB-BB34-2176A0E544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1500" y="6356351"/>
            <a:ext cx="2667000" cy="365125"/>
          </a:xfrm>
        </p:spPr>
        <p:txBody>
          <a:bodyPr/>
          <a:lstStyle/>
          <a:p>
            <a:pPr>
              <a:defRPr/>
            </a:pPr>
            <a:r>
              <a:rPr lang="en-US"/>
              <a:t>SCL’18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C5C1A51-BE73-4737-898D-A6EDFDBDA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05250" y="6356351"/>
            <a:ext cx="36195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ECE592-076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B8C8878-EA87-4DB6-9E66-A748B49D8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91500" y="6356351"/>
            <a:ext cx="2667000" cy="365125"/>
          </a:xfrm>
        </p:spPr>
        <p:txBody>
          <a:bodyPr/>
          <a:lstStyle/>
          <a:p>
            <a:pPr>
              <a:defRPr/>
            </a:pPr>
            <a:fld id="{EE16E201-4140-4894-A652-4AB0FD573E5C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085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>
            <a:extLst>
              <a:ext uri="{FF2B5EF4-FFF2-40B4-BE49-F238E27FC236}">
                <a16:creationId xmlns:a16="http://schemas.microsoft.com/office/drawing/2014/main" id="{48501193-AB7D-441C-B70D-7B97A628B2C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sz="2400" dirty="0"/>
              <a:t>Higher power consumption than dedicated ASIC approach</a:t>
            </a:r>
          </a:p>
          <a:p>
            <a:pPr eaLnBrk="1" hangingPunct="1"/>
            <a:endParaRPr lang="en-US" altLang="en-US" sz="2400" dirty="0"/>
          </a:p>
          <a:p>
            <a:pPr eaLnBrk="1" hangingPunct="1"/>
            <a:r>
              <a:rPr lang="en-US" altLang="en-US" sz="2400" dirty="0"/>
              <a:t>More MIPS required</a:t>
            </a:r>
          </a:p>
          <a:p>
            <a:pPr eaLnBrk="1" hangingPunct="1"/>
            <a:endParaRPr lang="en-US" altLang="en-US" sz="2400" dirty="0"/>
          </a:p>
          <a:p>
            <a:pPr eaLnBrk="1" hangingPunct="1"/>
            <a:r>
              <a:rPr lang="en-US" altLang="en-US" sz="2400" dirty="0"/>
              <a:t>Higher cost (today), but potential for lower cost in the future</a:t>
            </a:r>
          </a:p>
          <a:p>
            <a:pPr eaLnBrk="1" hangingPunct="1"/>
            <a:endParaRPr lang="en-US" altLang="en-US" sz="2400" dirty="0"/>
          </a:p>
          <a:p>
            <a:pPr eaLnBrk="1" hangingPunct="1"/>
            <a:r>
              <a:rPr lang="en-US" altLang="en-US" sz="2400" dirty="0"/>
              <a:t>Multi-band operation limited by antennas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34AED8F-5685-4623-9CC3-DE3B4C4E7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Disadvantages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DE0B7-91BB-415B-87B8-69D8560EB6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1500" y="6356351"/>
            <a:ext cx="2667000" cy="365125"/>
          </a:xfrm>
        </p:spPr>
        <p:txBody>
          <a:bodyPr/>
          <a:lstStyle/>
          <a:p>
            <a:pPr>
              <a:defRPr/>
            </a:pPr>
            <a:r>
              <a:rPr lang="en-US"/>
              <a:t>SCL’18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32E97E-3643-4E12-A271-6D0931C89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05250" y="6356351"/>
            <a:ext cx="36195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ECE592-076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6488B-3CD6-4E4F-BC2A-AA53C6AF1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91500" y="6356351"/>
            <a:ext cx="2667000" cy="365125"/>
          </a:xfrm>
        </p:spPr>
        <p:txBody>
          <a:bodyPr/>
          <a:lstStyle/>
          <a:p>
            <a:pPr>
              <a:defRPr/>
            </a:pPr>
            <a:fld id="{EE16E201-4140-4894-A652-4AB0FD573E5C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274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8709A077-4B19-4506-82A2-AF67A8A159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SOFTWARE ARCHITECTURE: GNU RADIO</a:t>
            </a:r>
          </a:p>
        </p:txBody>
      </p:sp>
      <p:sp>
        <p:nvSpPr>
          <p:cNvPr id="25603" name="Rectangle 7">
            <a:extLst>
              <a:ext uri="{FF2B5EF4-FFF2-40B4-BE49-F238E27FC236}">
                <a16:creationId xmlns:a16="http://schemas.microsoft.com/office/drawing/2014/main" id="{45CD9DA7-4F66-44FB-AEEA-16753BD7F2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Char char="•"/>
            </a:pPr>
            <a:endParaRPr lang="en-US" altLang="en-US" dirty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Char char="•"/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GNU Radio: a library of signal processing blocks &amp; the glue to tie it all together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Char char="•"/>
            </a:pPr>
            <a:endParaRPr lang="en-US" altLang="en-US" dirty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Char char="•"/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The programmer builds a radio by creating a graph (as in graph theory)</a:t>
            </a:r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Vertices: signal processing blocks </a:t>
            </a:r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Edges represent the data flow between them </a:t>
            </a:r>
          </a:p>
          <a:p>
            <a:pPr lvl="1">
              <a:lnSpc>
                <a:spcPct val="90000"/>
              </a:lnSpc>
              <a:spcBef>
                <a:spcPct val="0"/>
              </a:spcBef>
            </a:pPr>
            <a:endParaRPr lang="en-US" altLang="en-US" sz="1800" dirty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Char char="•"/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The signal processing blocks are implemented in C++ </a:t>
            </a:r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Conceptually, blocks process infinite streams of data flowing (input ports to output ports)</a:t>
            </a:r>
            <a:endParaRPr lang="en-US" altLang="en-US" sz="1400" dirty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Blocks' attributes: the number of input and output ports as well as the type of data</a:t>
            </a:r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The most frequently used types are short, float and complex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altLang="en-US" sz="1800" dirty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Some blocks have only output ports or input ports (as data sources and sinks)</a:t>
            </a:r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There are sources that read from a file or ADC, and sinks that write to a file, DAC or graphical display</a:t>
            </a:r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About 100 blocks come with GNU Radio</a:t>
            </a:r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Writing new blocks is not very difficult</a:t>
            </a:r>
            <a:endParaRPr lang="en-US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078D6-E15D-44CA-9580-7574A2AADC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1500" y="6356351"/>
            <a:ext cx="2667000" cy="365125"/>
          </a:xfrm>
        </p:spPr>
        <p:txBody>
          <a:bodyPr/>
          <a:lstStyle/>
          <a:p>
            <a:pPr>
              <a:defRPr/>
            </a:pPr>
            <a:r>
              <a:rPr lang="en-US"/>
              <a:t>SCL’18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83E4B-CF6B-4A18-8366-1E153A63D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05250" y="6356351"/>
            <a:ext cx="36195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ECE592-076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F091EA-E043-4C21-AFA4-592F694CE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91500" y="6356351"/>
            <a:ext cx="2667000" cy="365125"/>
          </a:xfrm>
        </p:spPr>
        <p:txBody>
          <a:bodyPr/>
          <a:lstStyle/>
          <a:p>
            <a:pPr>
              <a:defRPr/>
            </a:pPr>
            <a:fld id="{EE16E201-4140-4894-A652-4AB0FD573E5C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051461"/>
      </p:ext>
    </p:extLst>
  </p:cSld>
  <p:clrMapOvr>
    <a:masterClrMapping/>
  </p:clrMapOvr>
  <p:transition>
    <p:blinds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51EE4-8B5E-43AE-A03E-D48C185ED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Dial tone generator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66F63-8D5E-4F9B-8DD9-045B86C86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SCL’18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E385A4-4631-4EA8-992E-0590619AC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ECE592-076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77042-62D9-4671-B77D-DAE2E0A5D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16E201-4140-4894-A652-4AB0FD573E5C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22D53F64-36E1-45D0-A28F-A8FE0A15B3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214021"/>
            <a:ext cx="7696200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b="1" dirty="0"/>
              <a:t>Dial Tone Output</a:t>
            </a:r>
          </a:p>
          <a:p>
            <a:endParaRPr lang="en-US" altLang="en-US" sz="1400" b="1" dirty="0"/>
          </a:p>
          <a:p>
            <a:r>
              <a:rPr lang="en-US" altLang="en-US" sz="1400" dirty="0">
                <a:latin typeface="Courier" pitchFamily="100" charset="0"/>
              </a:rPr>
              <a:t>#!/</a:t>
            </a:r>
            <a:r>
              <a:rPr lang="en-US" altLang="en-US" sz="1400" dirty="0" err="1">
                <a:latin typeface="Courier" pitchFamily="100" charset="0"/>
              </a:rPr>
              <a:t>usr</a:t>
            </a:r>
            <a:r>
              <a:rPr lang="en-US" altLang="en-US" sz="1400" dirty="0">
                <a:latin typeface="Courier" pitchFamily="100" charset="0"/>
              </a:rPr>
              <a:t>/bin/</a:t>
            </a:r>
            <a:r>
              <a:rPr lang="en-US" altLang="en-US" sz="1400" dirty="0" err="1">
                <a:latin typeface="Courier" pitchFamily="100" charset="0"/>
              </a:rPr>
              <a:t>env</a:t>
            </a:r>
            <a:r>
              <a:rPr lang="en-US" altLang="en-US" sz="1400" dirty="0">
                <a:latin typeface="Courier" pitchFamily="100" charset="0"/>
              </a:rPr>
              <a:t> python</a:t>
            </a:r>
          </a:p>
          <a:p>
            <a:r>
              <a:rPr lang="en-US" altLang="en-US" sz="1400" dirty="0">
                <a:latin typeface="Courier" pitchFamily="100" charset="0"/>
              </a:rPr>
              <a:t>from </a:t>
            </a:r>
            <a:r>
              <a:rPr lang="en-US" altLang="en-US" sz="1400" dirty="0" err="1">
                <a:latin typeface="Courier" pitchFamily="100" charset="0"/>
              </a:rPr>
              <a:t>gnuradio</a:t>
            </a:r>
            <a:r>
              <a:rPr lang="en-US" altLang="en-US" sz="1400" dirty="0">
                <a:latin typeface="Courier" pitchFamily="100" charset="0"/>
              </a:rPr>
              <a:t> import gr</a:t>
            </a:r>
          </a:p>
          <a:p>
            <a:r>
              <a:rPr lang="en-US" altLang="en-US" sz="1400" dirty="0">
                <a:latin typeface="Courier" pitchFamily="100" charset="0"/>
              </a:rPr>
              <a:t>from </a:t>
            </a:r>
            <a:r>
              <a:rPr lang="en-US" altLang="en-US" sz="1400" dirty="0" err="1">
                <a:latin typeface="Courier" pitchFamily="100" charset="0"/>
              </a:rPr>
              <a:t>gnuradio</a:t>
            </a:r>
            <a:r>
              <a:rPr lang="en-US" altLang="en-US" sz="1400" dirty="0">
                <a:latin typeface="Courier" pitchFamily="100" charset="0"/>
              </a:rPr>
              <a:t> import audio</a:t>
            </a:r>
          </a:p>
          <a:p>
            <a:r>
              <a:rPr lang="en-US" altLang="en-US" sz="1400" dirty="0">
                <a:latin typeface="Courier" pitchFamily="100" charset="0"/>
              </a:rPr>
              <a:t>def </a:t>
            </a:r>
            <a:r>
              <a:rPr lang="en-US" altLang="en-US" sz="1400" dirty="0" err="1">
                <a:latin typeface="Courier" pitchFamily="100" charset="0"/>
              </a:rPr>
              <a:t>build_graph</a:t>
            </a:r>
            <a:r>
              <a:rPr lang="en-US" altLang="en-US" sz="1400" dirty="0">
                <a:latin typeface="Courier" pitchFamily="100" charset="0"/>
              </a:rPr>
              <a:t> ():    </a:t>
            </a:r>
          </a:p>
          <a:p>
            <a:r>
              <a:rPr lang="en-US" altLang="en-US" sz="1400" dirty="0">
                <a:latin typeface="Courier" pitchFamily="100" charset="0"/>
              </a:rPr>
              <a:t>  </a:t>
            </a:r>
            <a:r>
              <a:rPr lang="en-US" altLang="en-US" sz="1400" dirty="0" err="1">
                <a:latin typeface="Courier" pitchFamily="100" charset="0"/>
              </a:rPr>
              <a:t>sampling_freq</a:t>
            </a:r>
            <a:r>
              <a:rPr lang="en-US" altLang="en-US" sz="1400" dirty="0">
                <a:latin typeface="Courier" pitchFamily="100" charset="0"/>
              </a:rPr>
              <a:t> = 48000    </a:t>
            </a:r>
          </a:p>
          <a:p>
            <a:r>
              <a:rPr lang="en-US" altLang="en-US" sz="1400" dirty="0">
                <a:latin typeface="Courier" pitchFamily="100" charset="0"/>
              </a:rPr>
              <a:t>  </a:t>
            </a:r>
            <a:r>
              <a:rPr lang="en-US" altLang="en-US" sz="1400" dirty="0" err="1">
                <a:latin typeface="Courier" pitchFamily="100" charset="0"/>
              </a:rPr>
              <a:t>ampl</a:t>
            </a:r>
            <a:r>
              <a:rPr lang="en-US" altLang="en-US" sz="1400" dirty="0">
                <a:latin typeface="Courier" pitchFamily="100" charset="0"/>
              </a:rPr>
              <a:t> = 0.1    </a:t>
            </a:r>
          </a:p>
          <a:p>
            <a:r>
              <a:rPr lang="en-US" altLang="en-US" sz="1400" dirty="0">
                <a:latin typeface="Courier" pitchFamily="100" charset="0"/>
              </a:rPr>
              <a:t>  </a:t>
            </a:r>
            <a:r>
              <a:rPr lang="en-US" altLang="en-US" sz="1400" dirty="0" err="1">
                <a:latin typeface="Courier" pitchFamily="100" charset="0"/>
              </a:rPr>
              <a:t>fg</a:t>
            </a:r>
            <a:r>
              <a:rPr lang="en-US" altLang="en-US" sz="1400" dirty="0">
                <a:latin typeface="Courier" pitchFamily="100" charset="0"/>
              </a:rPr>
              <a:t> = </a:t>
            </a:r>
            <a:r>
              <a:rPr lang="en-US" altLang="en-US" sz="1400" dirty="0" err="1">
                <a:latin typeface="Courier" pitchFamily="100" charset="0"/>
              </a:rPr>
              <a:t>gr.flow_graph</a:t>
            </a:r>
            <a:r>
              <a:rPr lang="en-US" altLang="en-US" sz="1400" dirty="0">
                <a:latin typeface="Courier" pitchFamily="100" charset="0"/>
              </a:rPr>
              <a:t> ()    </a:t>
            </a:r>
          </a:p>
          <a:p>
            <a:r>
              <a:rPr lang="en-US" altLang="en-US" sz="1400" dirty="0">
                <a:latin typeface="Courier" pitchFamily="100" charset="0"/>
              </a:rPr>
              <a:t>  src0 = </a:t>
            </a:r>
            <a:r>
              <a:rPr lang="en-US" altLang="en-US" sz="1400" dirty="0" err="1">
                <a:latin typeface="Courier" pitchFamily="100" charset="0"/>
              </a:rPr>
              <a:t>gr.sig_source_f</a:t>
            </a:r>
            <a:r>
              <a:rPr lang="en-US" altLang="en-US" sz="1400" dirty="0">
                <a:latin typeface="Courier" pitchFamily="100" charset="0"/>
              </a:rPr>
              <a:t> (</a:t>
            </a:r>
            <a:r>
              <a:rPr lang="en-US" altLang="en-US" sz="1400" dirty="0" err="1">
                <a:latin typeface="Courier" pitchFamily="100" charset="0"/>
              </a:rPr>
              <a:t>sampling_freq</a:t>
            </a:r>
            <a:r>
              <a:rPr lang="en-US" altLang="en-US" sz="1400" dirty="0">
                <a:latin typeface="Courier" pitchFamily="100" charset="0"/>
              </a:rPr>
              <a:t>, </a:t>
            </a:r>
            <a:r>
              <a:rPr lang="en-US" altLang="en-US" sz="1400" dirty="0" err="1">
                <a:latin typeface="Courier" pitchFamily="100" charset="0"/>
              </a:rPr>
              <a:t>gr.GR_SIN_WAVE</a:t>
            </a:r>
            <a:r>
              <a:rPr lang="en-US" altLang="en-US" sz="1400" dirty="0">
                <a:latin typeface="Courier" pitchFamily="100" charset="0"/>
              </a:rPr>
              <a:t>, 350, </a:t>
            </a:r>
            <a:r>
              <a:rPr lang="en-US" altLang="en-US" sz="1400" dirty="0" err="1">
                <a:latin typeface="Courier" pitchFamily="100" charset="0"/>
              </a:rPr>
              <a:t>ampl</a:t>
            </a:r>
            <a:r>
              <a:rPr lang="en-US" altLang="en-US" sz="1400" dirty="0">
                <a:latin typeface="Courier" pitchFamily="100" charset="0"/>
              </a:rPr>
              <a:t>)</a:t>
            </a:r>
          </a:p>
          <a:p>
            <a:r>
              <a:rPr lang="en-US" altLang="en-US" sz="1400" dirty="0">
                <a:latin typeface="Courier" pitchFamily="100" charset="0"/>
              </a:rPr>
              <a:t>  src1 = </a:t>
            </a:r>
            <a:r>
              <a:rPr lang="en-US" altLang="en-US" sz="1400" dirty="0" err="1">
                <a:latin typeface="Courier" pitchFamily="100" charset="0"/>
              </a:rPr>
              <a:t>gr.sig_source_f</a:t>
            </a:r>
            <a:r>
              <a:rPr lang="en-US" altLang="en-US" sz="1400" dirty="0">
                <a:latin typeface="Courier" pitchFamily="100" charset="0"/>
              </a:rPr>
              <a:t> (</a:t>
            </a:r>
            <a:r>
              <a:rPr lang="en-US" altLang="en-US" sz="1400" dirty="0" err="1">
                <a:latin typeface="Courier" pitchFamily="100" charset="0"/>
              </a:rPr>
              <a:t>sampling_freq</a:t>
            </a:r>
            <a:r>
              <a:rPr lang="en-US" altLang="en-US" sz="1400" dirty="0">
                <a:latin typeface="Courier" pitchFamily="100" charset="0"/>
              </a:rPr>
              <a:t>, </a:t>
            </a:r>
            <a:r>
              <a:rPr lang="en-US" altLang="en-US" sz="1400" dirty="0" err="1">
                <a:latin typeface="Courier" pitchFamily="100" charset="0"/>
              </a:rPr>
              <a:t>gr.GR_SIN_WAVE</a:t>
            </a:r>
            <a:r>
              <a:rPr lang="en-US" altLang="en-US" sz="1400" dirty="0">
                <a:latin typeface="Courier" pitchFamily="100" charset="0"/>
              </a:rPr>
              <a:t>, 440, </a:t>
            </a:r>
            <a:r>
              <a:rPr lang="en-US" altLang="en-US" sz="1400" dirty="0" err="1">
                <a:latin typeface="Courier" pitchFamily="100" charset="0"/>
              </a:rPr>
              <a:t>ampl</a:t>
            </a:r>
            <a:r>
              <a:rPr lang="en-US" altLang="en-US" sz="1400" dirty="0">
                <a:latin typeface="Courier" pitchFamily="100" charset="0"/>
              </a:rPr>
              <a:t>)    </a:t>
            </a:r>
          </a:p>
          <a:p>
            <a:endParaRPr lang="en-US" altLang="en-US" sz="1400" dirty="0">
              <a:latin typeface="Courier" pitchFamily="100" charset="0"/>
            </a:endParaRPr>
          </a:p>
          <a:p>
            <a:r>
              <a:rPr lang="en-US" altLang="en-US" sz="1400" dirty="0">
                <a:latin typeface="Courier" pitchFamily="100" charset="0"/>
              </a:rPr>
              <a:t>  </a:t>
            </a:r>
            <a:r>
              <a:rPr lang="en-US" altLang="en-US" sz="1400" dirty="0" err="1">
                <a:latin typeface="Courier" pitchFamily="100" charset="0"/>
              </a:rPr>
              <a:t>dst</a:t>
            </a:r>
            <a:r>
              <a:rPr lang="en-US" altLang="en-US" sz="1400" dirty="0">
                <a:latin typeface="Courier" pitchFamily="100" charset="0"/>
              </a:rPr>
              <a:t> = </a:t>
            </a:r>
            <a:r>
              <a:rPr lang="en-US" altLang="en-US" sz="1400" dirty="0" err="1">
                <a:latin typeface="Courier" pitchFamily="100" charset="0"/>
              </a:rPr>
              <a:t>audio.sink</a:t>
            </a:r>
            <a:r>
              <a:rPr lang="en-US" altLang="en-US" sz="1400" dirty="0">
                <a:latin typeface="Courier" pitchFamily="100" charset="0"/>
              </a:rPr>
              <a:t> (</a:t>
            </a:r>
            <a:r>
              <a:rPr lang="en-US" altLang="en-US" sz="1400" dirty="0" err="1">
                <a:latin typeface="Courier" pitchFamily="100" charset="0"/>
              </a:rPr>
              <a:t>sampling_freq</a:t>
            </a:r>
            <a:r>
              <a:rPr lang="en-US" altLang="en-US" sz="1400" dirty="0">
                <a:latin typeface="Courier" pitchFamily="100" charset="0"/>
              </a:rPr>
              <a:t>)    </a:t>
            </a:r>
          </a:p>
          <a:p>
            <a:r>
              <a:rPr lang="en-US" altLang="en-US" sz="1400" dirty="0">
                <a:latin typeface="Courier" pitchFamily="100" charset="0"/>
              </a:rPr>
              <a:t> </a:t>
            </a:r>
          </a:p>
          <a:p>
            <a:r>
              <a:rPr lang="en-US" altLang="en-US" sz="1400" dirty="0">
                <a:latin typeface="Courier" pitchFamily="100" charset="0"/>
              </a:rPr>
              <a:t>  </a:t>
            </a:r>
            <a:r>
              <a:rPr lang="en-US" altLang="en-US" sz="1400" dirty="0" err="1">
                <a:latin typeface="Courier" pitchFamily="100" charset="0"/>
              </a:rPr>
              <a:t>fg.connect</a:t>
            </a:r>
            <a:r>
              <a:rPr lang="en-US" altLang="en-US" sz="1400" dirty="0">
                <a:latin typeface="Courier" pitchFamily="100" charset="0"/>
              </a:rPr>
              <a:t> ((src0, 0), (</a:t>
            </a:r>
            <a:r>
              <a:rPr lang="en-US" altLang="en-US" sz="1400" dirty="0" err="1">
                <a:latin typeface="Courier" pitchFamily="100" charset="0"/>
              </a:rPr>
              <a:t>dst</a:t>
            </a:r>
            <a:r>
              <a:rPr lang="en-US" altLang="en-US" sz="1400" dirty="0">
                <a:latin typeface="Courier" pitchFamily="100" charset="0"/>
              </a:rPr>
              <a:t>, 0))    </a:t>
            </a:r>
          </a:p>
          <a:p>
            <a:r>
              <a:rPr lang="en-US" altLang="en-US" sz="1400" dirty="0">
                <a:latin typeface="Courier" pitchFamily="100" charset="0"/>
              </a:rPr>
              <a:t>  </a:t>
            </a:r>
            <a:r>
              <a:rPr lang="en-US" altLang="en-US" sz="1400" dirty="0" err="1">
                <a:latin typeface="Courier" pitchFamily="100" charset="0"/>
              </a:rPr>
              <a:t>fg.connect</a:t>
            </a:r>
            <a:r>
              <a:rPr lang="en-US" altLang="en-US" sz="1400" dirty="0">
                <a:latin typeface="Courier" pitchFamily="100" charset="0"/>
              </a:rPr>
              <a:t> ((src1, 0), (</a:t>
            </a:r>
            <a:r>
              <a:rPr lang="en-US" altLang="en-US" sz="1400" dirty="0" err="1">
                <a:latin typeface="Courier" pitchFamily="100" charset="0"/>
              </a:rPr>
              <a:t>dst</a:t>
            </a:r>
            <a:r>
              <a:rPr lang="en-US" altLang="en-US" sz="1400" dirty="0">
                <a:latin typeface="Courier" pitchFamily="100" charset="0"/>
              </a:rPr>
              <a:t>, 1))    </a:t>
            </a:r>
          </a:p>
          <a:p>
            <a:r>
              <a:rPr lang="en-US" altLang="en-US" sz="1400" dirty="0">
                <a:latin typeface="Courier" pitchFamily="100" charset="0"/>
              </a:rPr>
              <a:t>return </a:t>
            </a:r>
            <a:r>
              <a:rPr lang="en-US" altLang="en-US" sz="1400" dirty="0" err="1">
                <a:latin typeface="Courier" pitchFamily="100" charset="0"/>
              </a:rPr>
              <a:t>fg</a:t>
            </a:r>
            <a:endParaRPr lang="en-US" altLang="en-US" sz="1400" dirty="0">
              <a:latin typeface="Courier" pitchFamily="100" charset="0"/>
            </a:endParaRPr>
          </a:p>
          <a:p>
            <a:endParaRPr lang="en-US" altLang="en-US" sz="1400" dirty="0">
              <a:latin typeface="Courier" pitchFamily="100" charset="0"/>
            </a:endParaRPr>
          </a:p>
          <a:p>
            <a:r>
              <a:rPr lang="en-US" altLang="en-US" sz="1400" dirty="0">
                <a:latin typeface="Courier" pitchFamily="100" charset="0"/>
              </a:rPr>
              <a:t>if __name__ == '__main__':    </a:t>
            </a:r>
          </a:p>
          <a:p>
            <a:r>
              <a:rPr lang="en-US" altLang="en-US" sz="1400" dirty="0">
                <a:latin typeface="Courier" pitchFamily="100" charset="0"/>
              </a:rPr>
              <a:t>  </a:t>
            </a:r>
            <a:r>
              <a:rPr lang="en-US" altLang="en-US" sz="1400" dirty="0" err="1">
                <a:latin typeface="Courier" pitchFamily="100" charset="0"/>
              </a:rPr>
              <a:t>fg</a:t>
            </a:r>
            <a:r>
              <a:rPr lang="en-US" altLang="en-US" sz="1400" dirty="0">
                <a:latin typeface="Courier" pitchFamily="100" charset="0"/>
              </a:rPr>
              <a:t> = </a:t>
            </a:r>
            <a:r>
              <a:rPr lang="en-US" altLang="en-US" sz="1400" dirty="0" err="1">
                <a:latin typeface="Courier" pitchFamily="100" charset="0"/>
              </a:rPr>
              <a:t>build_graph</a:t>
            </a:r>
            <a:r>
              <a:rPr lang="en-US" altLang="en-US" sz="1400" dirty="0">
                <a:latin typeface="Courier" pitchFamily="100" charset="0"/>
              </a:rPr>
              <a:t> ()    </a:t>
            </a:r>
          </a:p>
          <a:p>
            <a:r>
              <a:rPr lang="en-US" altLang="en-US" sz="1400" dirty="0">
                <a:latin typeface="Courier" pitchFamily="100" charset="0"/>
              </a:rPr>
              <a:t>  </a:t>
            </a:r>
            <a:r>
              <a:rPr lang="en-US" altLang="en-US" sz="1400" dirty="0" err="1">
                <a:latin typeface="Courier" pitchFamily="100" charset="0"/>
              </a:rPr>
              <a:t>fg.start</a:t>
            </a:r>
            <a:r>
              <a:rPr lang="en-US" altLang="en-US" sz="1400" dirty="0">
                <a:latin typeface="Courier" pitchFamily="100" charset="0"/>
              </a:rPr>
              <a:t> ()    </a:t>
            </a:r>
          </a:p>
          <a:p>
            <a:r>
              <a:rPr lang="en-US" altLang="en-US" sz="1400" dirty="0">
                <a:latin typeface="Courier" pitchFamily="100" charset="0"/>
              </a:rPr>
              <a:t>  </a:t>
            </a:r>
            <a:r>
              <a:rPr lang="en-US" altLang="en-US" sz="1400" dirty="0" err="1">
                <a:latin typeface="Courier" pitchFamily="100" charset="0"/>
              </a:rPr>
              <a:t>raw_input</a:t>
            </a:r>
            <a:r>
              <a:rPr lang="en-US" altLang="en-US" sz="1400" dirty="0">
                <a:latin typeface="Courier" pitchFamily="100" charset="0"/>
              </a:rPr>
              <a:t> ('Press Enter to quit: ')    </a:t>
            </a:r>
          </a:p>
          <a:p>
            <a:endParaRPr lang="en-US" altLang="en-US" sz="1400" dirty="0">
              <a:latin typeface="Courier" pitchFamily="100" charset="0"/>
            </a:endParaRPr>
          </a:p>
          <a:p>
            <a:r>
              <a:rPr lang="en-US" altLang="en-US" sz="1400" dirty="0" err="1">
                <a:latin typeface="Courier" pitchFamily="100" charset="0"/>
              </a:rPr>
              <a:t>fg.stop</a:t>
            </a:r>
            <a:r>
              <a:rPr lang="en-US" altLang="en-US" sz="1400" dirty="0">
                <a:latin typeface="Courier" pitchFamily="100" charset="0"/>
              </a:rPr>
              <a:t> ()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E682604-2A1B-4398-A4ED-7ECB48610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4267200"/>
            <a:ext cx="762000" cy="533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dirty="0"/>
              <a:t>src0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6E692380-B659-4BF2-9554-3E9E0A29AE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5105400"/>
            <a:ext cx="762000" cy="533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src1</a:t>
            </a: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9AC32B61-ED51-42A7-867B-3D0C36C391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648200"/>
            <a:ext cx="762000" cy="533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dst</a:t>
            </a:r>
          </a:p>
        </p:txBody>
      </p:sp>
      <p:cxnSp>
        <p:nvCxnSpPr>
          <p:cNvPr id="11" name="Straight Arrow Connector 9">
            <a:extLst>
              <a:ext uri="{FF2B5EF4-FFF2-40B4-BE49-F238E27FC236}">
                <a16:creationId xmlns:a16="http://schemas.microsoft.com/office/drawing/2014/main" id="{A48422B4-57CC-4341-BD39-88E6BCD064A7}"/>
              </a:ext>
            </a:extLst>
          </p:cNvPr>
          <p:cNvCxnSpPr>
            <a:cxnSpLocks noChangeShapeType="1"/>
            <a:stCxn id="8" idx="3"/>
          </p:cNvCxnSpPr>
          <p:nvPr/>
        </p:nvCxnSpPr>
        <p:spPr bwMode="auto">
          <a:xfrm>
            <a:off x="7162800" y="4533900"/>
            <a:ext cx="762000" cy="2667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3C33683-B63E-456F-A056-E95984333ED8}"/>
              </a:ext>
            </a:extLst>
          </p:cNvPr>
          <p:cNvCxnSpPr>
            <a:cxnSpLocks noChangeShapeType="1"/>
            <a:stCxn id="9" idx="3"/>
          </p:cNvCxnSpPr>
          <p:nvPr/>
        </p:nvCxnSpPr>
        <p:spPr bwMode="auto">
          <a:xfrm flipV="1">
            <a:off x="7162800" y="5029200"/>
            <a:ext cx="762000" cy="3429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35059260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C95B0-467B-46BF-8274-AE8990007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GNU Radio now has a nice GUI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F9F13-7B6F-41FB-B12E-D834779DA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SCL’18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05F4BA-76A0-478F-93DE-1063B1471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ECE592-076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A3E379-2BD2-4BB6-A5DA-8963BE6BB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16E201-4140-4894-A652-4AB0FD573E5C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8" name="Picture 6" descr="http://i.ytimg.com/vi/N9SLAnGlGQs/maxresdefault.jpg">
            <a:extLst>
              <a:ext uri="{FF2B5EF4-FFF2-40B4-BE49-F238E27FC236}">
                <a16:creationId xmlns:a16="http://schemas.microsoft.com/office/drawing/2014/main" id="{3B59378B-C809-4A9A-B3A9-1FA2B8F76A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447800"/>
            <a:ext cx="85344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13535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E5C33-7FE6-43FC-A2AE-22B16AD22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UNIVERSAL SOFTWARE RADIO PERIPHERAL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EB3B9-7247-4ACE-A9C1-96E92F28D7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1197750"/>
            <a:ext cx="5295900" cy="5158600"/>
          </a:xfrm>
        </p:spPr>
        <p:txBody>
          <a:bodyPr/>
          <a:lstStyle/>
          <a:p>
            <a:endParaRPr lang="en-US" dirty="0"/>
          </a:p>
          <a:p>
            <a:r>
              <a:rPr lang="en-US" sz="1600" dirty="0"/>
              <a:t>USB 2.0 interface </a:t>
            </a:r>
          </a:p>
          <a:p>
            <a:endParaRPr lang="en-US" sz="1600" dirty="0"/>
          </a:p>
          <a:p>
            <a:r>
              <a:rPr lang="en-US" sz="1600" dirty="0"/>
              <a:t>4 High-Speed AD Converters (64 MS/s, 12-bit Analog Devices AD9862)</a:t>
            </a:r>
          </a:p>
          <a:p>
            <a:r>
              <a:rPr lang="en-US" sz="1600" dirty="0"/>
              <a:t>4 High-Speed DA Converters (128 MS/s, 14-bit) to generate signals up to about 50 MHz (same chip as above)</a:t>
            </a:r>
          </a:p>
          <a:p>
            <a:endParaRPr lang="en-US" sz="1600" dirty="0"/>
          </a:p>
          <a:p>
            <a:r>
              <a:rPr lang="en-US" sz="1600" dirty="0"/>
              <a:t>Altera EP1C12 Q240C8 "Cyclone" FPGA for high bandwidth math, and to reduce the data rates to something you can squirt over USB2 </a:t>
            </a:r>
          </a:p>
          <a:p>
            <a:endParaRPr lang="en-US" sz="1600" dirty="0"/>
          </a:p>
          <a:p>
            <a:r>
              <a:rPr lang="en-US" sz="1600" dirty="0"/>
              <a:t>Lots of digital, serial, and low speed analog IO for controlling daughterboards</a:t>
            </a:r>
          </a:p>
          <a:p>
            <a:r>
              <a:rPr lang="en-US" sz="1600" dirty="0"/>
              <a:t>2 Daughterboard slots to hold any RF receiver interface or tuner</a:t>
            </a:r>
          </a:p>
          <a:p>
            <a:r>
              <a:rPr lang="en-US" sz="1600" dirty="0"/>
              <a:t>2 Daughterboard slots to hold any RF transmitter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FF16A-06EB-4994-8B38-EAFEA6E7E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SCL’18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3499F-CBBF-4343-BBD0-B3BED9D52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ECE592-076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1B0192-E63E-48D0-9A39-48C0A33F2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16E201-4140-4894-A652-4AB0FD573E5C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7" name="Picture 9" descr="sdr">
            <a:extLst>
              <a:ext uri="{FF2B5EF4-FFF2-40B4-BE49-F238E27FC236}">
                <a16:creationId xmlns:a16="http://schemas.microsoft.com/office/drawing/2014/main" id="{3E8D755B-D453-452B-B937-775C8CB974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6094" y="1981200"/>
            <a:ext cx="4886706" cy="3718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97217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E5C33-7FE6-43FC-A2AE-22B16AD22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0" dirty="0"/>
              <a:t>Universal Software Radio Peripheral (USRP)</a:t>
            </a:r>
            <a:endParaRPr lang="en-US" b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FF16A-06EB-4994-8B38-EAFEA6E7E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SCL’18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3499F-CBBF-4343-BBD0-B3BED9D52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ECE592-076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1B0192-E63E-48D0-9A39-48C0A33F2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16E201-4140-4894-A652-4AB0FD573E5C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7" name="Picture 9" descr="sdr">
            <a:extLst>
              <a:ext uri="{FF2B5EF4-FFF2-40B4-BE49-F238E27FC236}">
                <a16:creationId xmlns:a16="http://schemas.microsoft.com/office/drawing/2014/main" id="{3E8D755B-D453-452B-B937-775C8CB974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694" y="1981200"/>
            <a:ext cx="4886706" cy="3718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 descr="gnuradio_board">
            <a:extLst>
              <a:ext uri="{FF2B5EF4-FFF2-40B4-BE49-F238E27FC236}">
                <a16:creationId xmlns:a16="http://schemas.microsoft.com/office/drawing/2014/main" id="{01A5986F-97AD-4095-ADBE-34B32FD1E7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7300" y="1287907"/>
            <a:ext cx="41783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8644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C0FF1AA-247B-420C-A15E-5EF2E240A73D}" type="slidenum"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pPr/>
              <a:t>2</a:t>
            </a:fld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9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524000"/>
            <a:ext cx="10058400" cy="491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0CB41759-5361-4A50-8237-582537054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FIXED SPECTRUM ASSIGNMENT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ED5C3530-C0FC-4FE3-A380-B712AE2535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1500" y="6356351"/>
            <a:ext cx="26670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SCL’18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D635927-7719-4410-A7AF-2B330D2E0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05250" y="6356351"/>
            <a:ext cx="36195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ECE592-076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460DE-9A08-489D-B2AE-61A2C829C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GNU Radio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24EF5-334E-4E94-B049-93A69DA21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sz="2400" dirty="0"/>
              <a:t>Home page (links to source code)</a:t>
            </a:r>
          </a:p>
          <a:p>
            <a:pPr lvl="1"/>
            <a:r>
              <a:rPr lang="en-US" sz="2000" dirty="0"/>
              <a:t>http://www.gnu.org/software/gnuradio</a:t>
            </a:r>
          </a:p>
          <a:p>
            <a:r>
              <a:rPr lang="en-US" sz="2400" dirty="0"/>
              <a:t>Mailing list</a:t>
            </a:r>
          </a:p>
          <a:p>
            <a:pPr lvl="1"/>
            <a:r>
              <a:rPr lang="en-US" sz="2000" dirty="0"/>
              <a:t>discuss-gnuradio-request@gnu.org</a:t>
            </a:r>
          </a:p>
          <a:p>
            <a:r>
              <a:rPr lang="en-US" sz="2400" dirty="0"/>
              <a:t>Archive</a:t>
            </a:r>
          </a:p>
          <a:p>
            <a:pPr lvl="1"/>
            <a:r>
              <a:rPr lang="en-US" sz="2000" dirty="0"/>
              <a:t>http://mail.gnu.org/mailman/listinfo/discuss-gnuradio</a:t>
            </a:r>
          </a:p>
          <a:p>
            <a:endParaRPr lang="en-US" dirty="0"/>
          </a:p>
          <a:p>
            <a:r>
              <a:rPr lang="en-US" sz="2400" dirty="0"/>
              <a:t>Open source hardware</a:t>
            </a:r>
          </a:p>
          <a:p>
            <a:pPr lvl="1"/>
            <a:r>
              <a:rPr lang="en-US" sz="2000" dirty="0"/>
              <a:t>http://www.opencores.org/projects/pci</a:t>
            </a:r>
          </a:p>
          <a:p>
            <a:pPr lvl="1"/>
            <a:r>
              <a:rPr lang="en-US" sz="2000" dirty="0"/>
              <a:t>PCI bridges, ethernet, memory controllers, etc.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81CB0-D698-4F35-B054-87A67FEEE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SCL’18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05D19A-F922-4D67-86AB-122495DA6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ECE592-076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BA847-41F3-462C-B578-202D2992A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16E201-4140-4894-A652-4AB0FD573E5C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017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67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>
                <a:latin typeface="Arial" panose="020B0604020202020204" pitchFamily="34" charset="0"/>
                <a:ea typeface="굴림" pitchFamily="-111" charset="-127"/>
                <a:cs typeface="Arial" panose="020B0604020202020204" pitchFamily="34" charset="0"/>
              </a:rPr>
              <a:t>Fixed Spectrum Utilization</a:t>
            </a:r>
          </a:p>
        </p:txBody>
      </p:sp>
      <p:sp>
        <p:nvSpPr>
          <p:cNvPr id="512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C344D78-0D23-4089-83E6-C663068EB64C}" type="slidenum"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pPr/>
              <a:t>3</a:t>
            </a:fld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23" name="Picture 2" descr="Untitled-2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667000" y="2209800"/>
            <a:ext cx="6467475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5" name="Rectangle 4"/>
          <p:cNvSpPr>
            <a:spLocks noChangeAspect="1" noChangeArrowheads="1"/>
          </p:cNvSpPr>
          <p:nvPr/>
        </p:nvSpPr>
        <p:spPr bwMode="auto">
          <a:xfrm>
            <a:off x="3962400" y="1447800"/>
            <a:ext cx="341862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800" dirty="0">
                <a:latin typeface="Arial" panose="020B0604020202020204" pitchFamily="34" charset="0"/>
                <a:ea typeface="굴림" charset="-127"/>
                <a:cs typeface="Arial" panose="020B0604020202020204" pitchFamily="34" charset="0"/>
              </a:rPr>
              <a:t>Maximum Amplitudes</a:t>
            </a:r>
          </a:p>
        </p:txBody>
      </p:sp>
      <p:sp>
        <p:nvSpPr>
          <p:cNvPr id="5126" name="Rectangle 5"/>
          <p:cNvSpPr>
            <a:spLocks noChangeAspect="1" noChangeArrowheads="1"/>
          </p:cNvSpPr>
          <p:nvPr/>
        </p:nvSpPr>
        <p:spPr bwMode="auto">
          <a:xfrm rot="-5400000">
            <a:off x="1179011" y="3591819"/>
            <a:ext cx="190917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>
                <a:latin typeface="Arial" panose="020B0604020202020204" pitchFamily="34" charset="0"/>
                <a:ea typeface="굴림" charset="-127"/>
                <a:cs typeface="Arial" panose="020B0604020202020204" pitchFamily="34" charset="0"/>
              </a:rPr>
              <a:t>Amplitude (dBm)</a:t>
            </a:r>
          </a:p>
        </p:txBody>
      </p:sp>
      <p:sp>
        <p:nvSpPr>
          <p:cNvPr id="5137" name="Line 16"/>
          <p:cNvSpPr>
            <a:spLocks noChangeAspect="1" noChangeShapeType="1"/>
          </p:cNvSpPr>
          <p:nvPr/>
        </p:nvSpPr>
        <p:spPr bwMode="auto">
          <a:xfrm flipV="1">
            <a:off x="2633663" y="4779963"/>
            <a:ext cx="615791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38" name="Line 17"/>
          <p:cNvSpPr>
            <a:spLocks noChangeAspect="1" noChangeShapeType="1"/>
          </p:cNvSpPr>
          <p:nvPr/>
        </p:nvSpPr>
        <p:spPr bwMode="auto">
          <a:xfrm>
            <a:off x="2636838" y="5005388"/>
            <a:ext cx="31750" cy="1587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39" name="Line 18"/>
          <p:cNvSpPr>
            <a:spLocks noChangeAspect="1" noChangeShapeType="1"/>
          </p:cNvSpPr>
          <p:nvPr/>
        </p:nvSpPr>
        <p:spPr bwMode="auto">
          <a:xfrm flipV="1">
            <a:off x="2668588" y="5005388"/>
            <a:ext cx="3175" cy="23812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40" name="Line 19"/>
          <p:cNvSpPr>
            <a:spLocks noChangeAspect="1" noChangeShapeType="1"/>
          </p:cNvSpPr>
          <p:nvPr/>
        </p:nvSpPr>
        <p:spPr bwMode="auto">
          <a:xfrm flipV="1">
            <a:off x="3048000" y="5005388"/>
            <a:ext cx="1588" cy="23812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41" name="Line 20"/>
          <p:cNvSpPr>
            <a:spLocks noChangeAspect="1" noChangeShapeType="1"/>
          </p:cNvSpPr>
          <p:nvPr/>
        </p:nvSpPr>
        <p:spPr bwMode="auto">
          <a:xfrm flipV="1">
            <a:off x="3430588" y="5005388"/>
            <a:ext cx="3175" cy="23812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42" name="Line 21"/>
          <p:cNvSpPr>
            <a:spLocks noChangeAspect="1" noChangeShapeType="1"/>
          </p:cNvSpPr>
          <p:nvPr/>
        </p:nvSpPr>
        <p:spPr bwMode="auto">
          <a:xfrm flipV="1">
            <a:off x="3811588" y="5005388"/>
            <a:ext cx="3175" cy="23812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43" name="Line 22"/>
          <p:cNvSpPr>
            <a:spLocks noChangeAspect="1" noChangeShapeType="1"/>
          </p:cNvSpPr>
          <p:nvPr/>
        </p:nvSpPr>
        <p:spPr bwMode="auto">
          <a:xfrm flipV="1">
            <a:off x="4191000" y="5005388"/>
            <a:ext cx="1588" cy="23812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44" name="Line 23"/>
          <p:cNvSpPr>
            <a:spLocks noChangeAspect="1" noChangeShapeType="1"/>
          </p:cNvSpPr>
          <p:nvPr/>
        </p:nvSpPr>
        <p:spPr bwMode="auto">
          <a:xfrm flipV="1">
            <a:off x="4573588" y="5005388"/>
            <a:ext cx="4762" cy="23812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45" name="Line 24"/>
          <p:cNvSpPr>
            <a:spLocks noChangeAspect="1" noChangeShapeType="1"/>
          </p:cNvSpPr>
          <p:nvPr/>
        </p:nvSpPr>
        <p:spPr bwMode="auto">
          <a:xfrm flipV="1">
            <a:off x="4954588" y="5005388"/>
            <a:ext cx="4762" cy="23812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46" name="Line 25"/>
          <p:cNvSpPr>
            <a:spLocks noChangeAspect="1" noChangeShapeType="1"/>
          </p:cNvSpPr>
          <p:nvPr/>
        </p:nvSpPr>
        <p:spPr bwMode="auto">
          <a:xfrm flipV="1">
            <a:off x="5334000" y="5005388"/>
            <a:ext cx="4763" cy="23812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47" name="Line 26"/>
          <p:cNvSpPr>
            <a:spLocks noChangeAspect="1" noChangeShapeType="1"/>
          </p:cNvSpPr>
          <p:nvPr/>
        </p:nvSpPr>
        <p:spPr bwMode="auto">
          <a:xfrm flipV="1">
            <a:off x="5715000" y="5005388"/>
            <a:ext cx="4763" cy="23812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48" name="Line 27"/>
          <p:cNvSpPr>
            <a:spLocks noChangeAspect="1" noChangeShapeType="1"/>
          </p:cNvSpPr>
          <p:nvPr/>
        </p:nvSpPr>
        <p:spPr bwMode="auto">
          <a:xfrm flipV="1">
            <a:off x="6097588" y="5005388"/>
            <a:ext cx="3175" cy="23812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49" name="Line 28"/>
          <p:cNvSpPr>
            <a:spLocks noChangeAspect="1" noChangeShapeType="1"/>
          </p:cNvSpPr>
          <p:nvPr/>
        </p:nvSpPr>
        <p:spPr bwMode="auto">
          <a:xfrm flipV="1">
            <a:off x="6478588" y="5005388"/>
            <a:ext cx="3175" cy="23812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50" name="Line 29"/>
          <p:cNvSpPr>
            <a:spLocks noChangeAspect="1" noChangeShapeType="1"/>
          </p:cNvSpPr>
          <p:nvPr/>
        </p:nvSpPr>
        <p:spPr bwMode="auto">
          <a:xfrm flipV="1">
            <a:off x="6856413" y="5005388"/>
            <a:ext cx="3175" cy="23812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51" name="Line 30"/>
          <p:cNvSpPr>
            <a:spLocks noChangeAspect="1" noChangeShapeType="1"/>
          </p:cNvSpPr>
          <p:nvPr/>
        </p:nvSpPr>
        <p:spPr bwMode="auto">
          <a:xfrm flipV="1">
            <a:off x="7240588" y="5005388"/>
            <a:ext cx="3175" cy="23812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52" name="Line 31"/>
          <p:cNvSpPr>
            <a:spLocks noChangeAspect="1" noChangeShapeType="1"/>
          </p:cNvSpPr>
          <p:nvPr/>
        </p:nvSpPr>
        <p:spPr bwMode="auto">
          <a:xfrm flipV="1">
            <a:off x="7620000" y="5005388"/>
            <a:ext cx="1588" cy="23812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53" name="Line 32"/>
          <p:cNvSpPr>
            <a:spLocks noChangeAspect="1" noChangeShapeType="1"/>
          </p:cNvSpPr>
          <p:nvPr/>
        </p:nvSpPr>
        <p:spPr bwMode="auto">
          <a:xfrm flipV="1">
            <a:off x="8001000" y="5005388"/>
            <a:ext cx="1588" cy="23812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54" name="Line 33"/>
          <p:cNvSpPr>
            <a:spLocks noChangeAspect="1" noChangeShapeType="1"/>
          </p:cNvSpPr>
          <p:nvPr/>
        </p:nvSpPr>
        <p:spPr bwMode="auto">
          <a:xfrm flipV="1">
            <a:off x="8383588" y="5005388"/>
            <a:ext cx="3175" cy="23812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55" name="Line 34"/>
          <p:cNvSpPr>
            <a:spLocks noChangeAspect="1" noChangeShapeType="1"/>
          </p:cNvSpPr>
          <p:nvPr/>
        </p:nvSpPr>
        <p:spPr bwMode="auto">
          <a:xfrm flipV="1">
            <a:off x="8763000" y="5005388"/>
            <a:ext cx="1588" cy="23812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56" name="Text Box 35"/>
          <p:cNvSpPr txBox="1">
            <a:spLocks noChangeAspect="1" noChangeArrowheads="1"/>
          </p:cNvSpPr>
          <p:nvPr/>
        </p:nvSpPr>
        <p:spPr bwMode="auto">
          <a:xfrm>
            <a:off x="2593975" y="1995488"/>
            <a:ext cx="13589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800" dirty="0">
                <a:solidFill>
                  <a:srgbClr val="000000"/>
                </a:solidFill>
                <a:latin typeface="Arial" panose="020B0604020202020204" pitchFamily="34" charset="0"/>
                <a:ea typeface="굴림" charset="-127"/>
                <a:cs typeface="Arial" panose="020B0604020202020204" pitchFamily="34" charset="0"/>
              </a:rPr>
              <a:t>Heavy Use</a:t>
            </a:r>
          </a:p>
        </p:txBody>
      </p:sp>
      <p:sp>
        <p:nvSpPr>
          <p:cNvPr id="5157" name="Text Box 36"/>
          <p:cNvSpPr txBox="1">
            <a:spLocks noChangeAspect="1" noChangeArrowheads="1"/>
          </p:cNvSpPr>
          <p:nvPr/>
        </p:nvSpPr>
        <p:spPr bwMode="auto">
          <a:xfrm>
            <a:off x="7483475" y="1995488"/>
            <a:ext cx="13589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800" dirty="0">
                <a:solidFill>
                  <a:srgbClr val="000000"/>
                </a:solidFill>
                <a:latin typeface="Arial" panose="020B0604020202020204" pitchFamily="34" charset="0"/>
                <a:ea typeface="굴림" charset="-127"/>
                <a:cs typeface="Arial" panose="020B0604020202020204" pitchFamily="34" charset="0"/>
              </a:rPr>
              <a:t>Heavy Use</a:t>
            </a:r>
          </a:p>
        </p:txBody>
      </p:sp>
      <p:sp>
        <p:nvSpPr>
          <p:cNvPr id="5158" name="Text Box 37"/>
          <p:cNvSpPr txBox="1">
            <a:spLocks noChangeAspect="1" noChangeArrowheads="1"/>
          </p:cNvSpPr>
          <p:nvPr/>
        </p:nvSpPr>
        <p:spPr bwMode="auto">
          <a:xfrm>
            <a:off x="6022975" y="3721100"/>
            <a:ext cx="1514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800">
                <a:solidFill>
                  <a:srgbClr val="000000"/>
                </a:solidFill>
                <a:latin typeface="Arial" panose="020B0604020202020204" pitchFamily="34" charset="0"/>
                <a:ea typeface="굴림" charset="-127"/>
                <a:cs typeface="Arial" panose="020B0604020202020204" pitchFamily="34" charset="0"/>
              </a:rPr>
              <a:t>Medium Use</a:t>
            </a:r>
          </a:p>
        </p:txBody>
      </p:sp>
      <p:sp>
        <p:nvSpPr>
          <p:cNvPr id="5159" name="Text Box 38"/>
          <p:cNvSpPr txBox="1">
            <a:spLocks noChangeAspect="1" noChangeArrowheads="1"/>
          </p:cNvSpPr>
          <p:nvPr/>
        </p:nvSpPr>
        <p:spPr bwMode="auto">
          <a:xfrm>
            <a:off x="3767401" y="3721100"/>
            <a:ext cx="13901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800">
                <a:solidFill>
                  <a:srgbClr val="000000"/>
                </a:solidFill>
                <a:latin typeface="Arial" panose="020B0604020202020204" pitchFamily="34" charset="0"/>
                <a:ea typeface="굴림" charset="-127"/>
                <a:cs typeface="Arial" panose="020B0604020202020204" pitchFamily="34" charset="0"/>
              </a:rPr>
              <a:t>Sparse Use</a:t>
            </a:r>
          </a:p>
        </p:txBody>
      </p:sp>
      <p:sp>
        <p:nvSpPr>
          <p:cNvPr id="5160" name="Rectangle 39"/>
          <p:cNvSpPr>
            <a:spLocks noChangeAspect="1" noChangeArrowheads="1"/>
          </p:cNvSpPr>
          <p:nvPr/>
        </p:nvSpPr>
        <p:spPr bwMode="auto">
          <a:xfrm>
            <a:off x="4953000" y="6019800"/>
            <a:ext cx="1979709" cy="307777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>
                <a:latin typeface="Arial" panose="020B0604020202020204" pitchFamily="34" charset="0"/>
                <a:ea typeface="굴림" charset="-127"/>
                <a:cs typeface="Arial" panose="020B0604020202020204" pitchFamily="34" charset="0"/>
              </a:rPr>
              <a:t>Frequency (MHz)</a:t>
            </a:r>
          </a:p>
        </p:txBody>
      </p:sp>
      <p:sp>
        <p:nvSpPr>
          <p:cNvPr id="41" name="Date Placeholder 3">
            <a:extLst>
              <a:ext uri="{FF2B5EF4-FFF2-40B4-BE49-F238E27FC236}">
                <a16:creationId xmlns:a16="http://schemas.microsoft.com/office/drawing/2014/main" id="{AD1FBA1B-C1FD-4897-9D2B-63B53C3896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1500" y="6356351"/>
            <a:ext cx="26670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SCL’18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A21549E-725E-4190-9C62-B8D4C63B0B58}"/>
              </a:ext>
            </a:extLst>
          </p:cNvPr>
          <p:cNvGrpSpPr/>
          <p:nvPr/>
        </p:nvGrpSpPr>
        <p:grpSpPr>
          <a:xfrm>
            <a:off x="2603499" y="2414588"/>
            <a:ext cx="6530975" cy="3452812"/>
            <a:chOff x="2603500" y="2414588"/>
            <a:chExt cx="6221412" cy="3452812"/>
          </a:xfrm>
        </p:grpSpPr>
        <p:sp>
          <p:nvSpPr>
            <p:cNvPr id="5127" name="Line 6"/>
            <p:cNvSpPr>
              <a:spLocks noChangeAspect="1" noChangeShapeType="1"/>
            </p:cNvSpPr>
            <p:nvPr/>
          </p:nvSpPr>
          <p:spPr bwMode="auto">
            <a:xfrm flipV="1">
              <a:off x="2619375" y="3125788"/>
              <a:ext cx="615791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28" name="Line 7"/>
            <p:cNvSpPr>
              <a:spLocks noChangeAspect="1" noChangeShapeType="1"/>
            </p:cNvSpPr>
            <p:nvPr/>
          </p:nvSpPr>
          <p:spPr bwMode="auto">
            <a:xfrm>
              <a:off x="2603500" y="2887663"/>
              <a:ext cx="61737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29" name="Line 8"/>
            <p:cNvSpPr>
              <a:spLocks noChangeAspect="1" noChangeShapeType="1"/>
            </p:cNvSpPr>
            <p:nvPr/>
          </p:nvSpPr>
          <p:spPr bwMode="auto">
            <a:xfrm flipV="1">
              <a:off x="2619375" y="2640013"/>
              <a:ext cx="615791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30" name="Line 9"/>
            <p:cNvSpPr>
              <a:spLocks noChangeAspect="1" noChangeShapeType="1"/>
            </p:cNvSpPr>
            <p:nvPr/>
          </p:nvSpPr>
          <p:spPr bwMode="auto">
            <a:xfrm>
              <a:off x="2603500" y="2414588"/>
              <a:ext cx="61737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31" name="Line 10"/>
            <p:cNvSpPr>
              <a:spLocks noChangeAspect="1" noChangeShapeType="1"/>
            </p:cNvSpPr>
            <p:nvPr/>
          </p:nvSpPr>
          <p:spPr bwMode="auto">
            <a:xfrm flipV="1">
              <a:off x="2619375" y="3365500"/>
              <a:ext cx="615791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32" name="Line 11"/>
            <p:cNvSpPr>
              <a:spLocks noChangeAspect="1" noChangeShapeType="1"/>
            </p:cNvSpPr>
            <p:nvPr/>
          </p:nvSpPr>
          <p:spPr bwMode="auto">
            <a:xfrm flipV="1">
              <a:off x="2619375" y="3600450"/>
              <a:ext cx="615791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33" name="Line 12"/>
            <p:cNvSpPr>
              <a:spLocks noChangeAspect="1" noChangeShapeType="1"/>
            </p:cNvSpPr>
            <p:nvPr/>
          </p:nvSpPr>
          <p:spPr bwMode="auto">
            <a:xfrm flipV="1">
              <a:off x="2633663" y="4541838"/>
              <a:ext cx="6157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34" name="Line 13"/>
            <p:cNvSpPr>
              <a:spLocks noChangeAspect="1" noChangeShapeType="1"/>
            </p:cNvSpPr>
            <p:nvPr/>
          </p:nvSpPr>
          <p:spPr bwMode="auto">
            <a:xfrm>
              <a:off x="2619375" y="4306888"/>
              <a:ext cx="61722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35" name="Line 14"/>
            <p:cNvSpPr>
              <a:spLocks noChangeAspect="1" noChangeShapeType="1"/>
            </p:cNvSpPr>
            <p:nvPr/>
          </p:nvSpPr>
          <p:spPr bwMode="auto">
            <a:xfrm flipV="1">
              <a:off x="2633663" y="4056063"/>
              <a:ext cx="615791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36" name="Line 15"/>
            <p:cNvSpPr>
              <a:spLocks noChangeAspect="1" noChangeShapeType="1"/>
            </p:cNvSpPr>
            <p:nvPr/>
          </p:nvSpPr>
          <p:spPr bwMode="auto">
            <a:xfrm>
              <a:off x="2619375" y="3829050"/>
              <a:ext cx="61722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Line 16">
              <a:extLst>
                <a:ext uri="{FF2B5EF4-FFF2-40B4-BE49-F238E27FC236}">
                  <a16:creationId xmlns:a16="http://schemas.microsoft.com/office/drawing/2014/main" id="{1BA4817B-2DDC-4C5F-BFDF-75263092E3A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2667000" y="5867400"/>
              <a:ext cx="615791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4" name="Footer Placeholder 4">
            <a:extLst>
              <a:ext uri="{FF2B5EF4-FFF2-40B4-BE49-F238E27FC236}">
                <a16:creationId xmlns:a16="http://schemas.microsoft.com/office/drawing/2014/main" id="{9B499D37-1578-4AA0-915F-007EC7A96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05250" y="6356351"/>
            <a:ext cx="36195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ECE592-076</a:t>
            </a: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D1F787E-028C-42FB-AA92-A28A1B58C992}" type="slidenum"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pPr/>
              <a:t>4</a:t>
            </a:fld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48" name="Text Box 40"/>
          <p:cNvSpPr txBox="1">
            <a:spLocks noChangeArrowheads="1"/>
          </p:cNvSpPr>
          <p:nvPr/>
        </p:nvSpPr>
        <p:spPr bwMode="auto">
          <a:xfrm>
            <a:off x="1050925" y="2083137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149" name="Picture 41"/>
          <p:cNvPicPr>
            <a:picLocks noChangeAspect="1" noChangeArrowheads="1"/>
          </p:cNvPicPr>
          <p:nvPr/>
        </p:nvPicPr>
        <p:blipFill>
          <a:blip r:embed="rId4"/>
          <a:srcRect l="12288" t="4546" r="-926" b="4546"/>
          <a:stretch>
            <a:fillRect/>
          </a:stretch>
        </p:blipFill>
        <p:spPr bwMode="auto">
          <a:xfrm>
            <a:off x="2209800" y="1803737"/>
            <a:ext cx="7294563" cy="271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50" name="Text Box 42"/>
          <p:cNvSpPr txBox="1">
            <a:spLocks noChangeArrowheads="1"/>
          </p:cNvSpPr>
          <p:nvPr/>
        </p:nvSpPr>
        <p:spPr bwMode="auto">
          <a:xfrm>
            <a:off x="8305800" y="4210447"/>
            <a:ext cx="100540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Monotype Sorts" charset="2"/>
              <a:buNone/>
            </a:pPr>
            <a:r>
              <a:rPr lang="en-US" sz="3200" dirty="0">
                <a:solidFill>
                  <a:srgbClr val="00003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GHz</a:t>
            </a:r>
          </a:p>
        </p:txBody>
      </p:sp>
      <p:sp>
        <p:nvSpPr>
          <p:cNvPr id="6151" name="Text Box 43"/>
          <p:cNvSpPr txBox="1">
            <a:spLocks noChangeArrowheads="1"/>
          </p:cNvSpPr>
          <p:nvPr/>
        </p:nvSpPr>
        <p:spPr bwMode="auto">
          <a:xfrm>
            <a:off x="2362200" y="1270337"/>
            <a:ext cx="521809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Monotype Sorts" charset="2"/>
              <a:buNone/>
            </a:pPr>
            <a:r>
              <a:rPr lang="en-US" sz="2800" dirty="0">
                <a:solidFill>
                  <a:srgbClr val="00003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PSD (Power Spectrum Density)</a:t>
            </a:r>
          </a:p>
        </p:txBody>
      </p:sp>
      <p:graphicFrame>
        <p:nvGraphicFramePr>
          <p:cNvPr id="24647" name="Group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2866148"/>
              </p:ext>
            </p:extLst>
          </p:nvPr>
        </p:nvGraphicFramePr>
        <p:xfrm>
          <a:off x="914400" y="4775537"/>
          <a:ext cx="6202363" cy="794703"/>
        </p:xfrm>
        <a:graphic>
          <a:graphicData uri="http://schemas.openxmlformats.org/drawingml/2006/table">
            <a:tbl>
              <a:tblPr/>
              <a:tblGrid>
                <a:gridCol w="1833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3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8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>
                          <a:tab pos="685800" algn="l"/>
                        </a:tabLst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itchFamily="-111" charset="-122"/>
                          <a:cs typeface="Arial" panose="020B0604020202020204" pitchFamily="34" charset="0"/>
                        </a:rPr>
                        <a:t>Freq (GHz)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>
                          <a:tab pos="685800" algn="l"/>
                        </a:tabLst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itchFamily="-111" charset="-122"/>
                          <a:cs typeface="Arial" panose="020B0604020202020204" pitchFamily="34" charset="0"/>
                        </a:rPr>
                        <a:t>0~1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>
                          <a:tab pos="685800" algn="l"/>
                        </a:tabLst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itchFamily="-111" charset="-122"/>
                          <a:cs typeface="Arial" panose="020B0604020202020204" pitchFamily="34" charset="0"/>
                        </a:rPr>
                        <a:t>1~2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>
                          <a:tab pos="685800" algn="l"/>
                        </a:tabLst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itchFamily="-111" charset="-122"/>
                          <a:cs typeface="Arial" panose="020B0604020202020204" pitchFamily="34" charset="0"/>
                        </a:rPr>
                        <a:t>2~3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>
                          <a:tab pos="685800" algn="l"/>
                        </a:tabLst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itchFamily="-111" charset="-122"/>
                          <a:cs typeface="Arial" panose="020B0604020202020204" pitchFamily="34" charset="0"/>
                        </a:rPr>
                        <a:t>Utilization(%)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>
                          <a:tab pos="685800" algn="l"/>
                        </a:tabLst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itchFamily="-111" charset="-122"/>
                          <a:cs typeface="Arial" panose="020B0604020202020204" pitchFamily="34" charset="0"/>
                        </a:rPr>
                        <a:t>54.4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>
                          <a:tab pos="685800" algn="l"/>
                        </a:tabLst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itchFamily="-111" charset="-122"/>
                          <a:cs typeface="Arial" panose="020B0604020202020204" pitchFamily="34" charset="0"/>
                        </a:rPr>
                        <a:t>35.1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>
                          <a:tab pos="685800" algn="l"/>
                        </a:tabLst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itchFamily="-111" charset="-122"/>
                          <a:cs typeface="Arial" panose="020B0604020202020204" pitchFamily="34" charset="0"/>
                        </a:rPr>
                        <a:t>7.6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669" name="Group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9052104"/>
              </p:ext>
            </p:extLst>
          </p:nvPr>
        </p:nvGraphicFramePr>
        <p:xfrm>
          <a:off x="7119938" y="4775537"/>
          <a:ext cx="4017962" cy="792480"/>
        </p:xfrm>
        <a:graphic>
          <a:graphicData uri="http://schemas.openxmlformats.org/drawingml/2006/table">
            <a:tbl>
              <a:tblPr/>
              <a:tblGrid>
                <a:gridCol w="12366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7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42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5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>
                          <a:tab pos="685800" algn="l"/>
                        </a:tabLst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itchFamily="-111" charset="-122"/>
                          <a:cs typeface="Arial" panose="020B0604020202020204" pitchFamily="34" charset="0"/>
                        </a:rPr>
                        <a:t>3~4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>
                          <a:tab pos="685800" algn="l"/>
                        </a:tabLst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itchFamily="-111" charset="-122"/>
                          <a:cs typeface="Arial" panose="020B0604020202020204" pitchFamily="34" charset="0"/>
                        </a:rPr>
                        <a:t>4~5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>
                          <a:tab pos="685800" algn="l"/>
                        </a:tabLst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itchFamily="-111" charset="-122"/>
                          <a:cs typeface="Arial" panose="020B0604020202020204" pitchFamily="34" charset="0"/>
                        </a:rPr>
                        <a:t>5~6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>
                          <a:tab pos="685800" algn="l"/>
                        </a:tabLst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itchFamily="-111" charset="-122"/>
                          <a:cs typeface="Arial" panose="020B0604020202020204" pitchFamily="34" charset="0"/>
                        </a:rPr>
                        <a:t>0.25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>
                          <a:tab pos="685800" algn="l"/>
                        </a:tabLst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itchFamily="-111" charset="-122"/>
                          <a:cs typeface="Arial" panose="020B0604020202020204" pitchFamily="34" charset="0"/>
                        </a:rPr>
                        <a:t>0.128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>
                          <a:tab pos="685800" algn="l"/>
                        </a:tabLst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itchFamily="-111" charset="-122"/>
                          <a:cs typeface="Arial" panose="020B0604020202020204" pitchFamily="34" charset="0"/>
                        </a:rPr>
                        <a:t>4.6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183" name="Text Box 83"/>
          <p:cNvSpPr txBox="1">
            <a:spLocks noChangeArrowheads="1"/>
          </p:cNvSpPr>
          <p:nvPr/>
        </p:nvSpPr>
        <p:spPr bwMode="auto">
          <a:xfrm>
            <a:off x="1558925" y="5791200"/>
            <a:ext cx="8836073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Monotype Sorts" charset="2"/>
              <a:buNone/>
            </a:pPr>
            <a:r>
              <a:rPr kumimoji="0" lang="en-US" altLang="zh-TW" sz="2200" dirty="0">
                <a:latin typeface="Arial" panose="020B0604020202020204" pitchFamily="34" charset="0"/>
                <a:cs typeface="Arial" panose="020B0604020202020204" pitchFamily="34" charset="0"/>
              </a:rPr>
              <a:t>Measurements show that there is wide range of spectrum utilizations </a:t>
            </a:r>
          </a:p>
          <a:p>
            <a:pPr marL="342900" indent="-342900">
              <a:buFont typeface="Monotype Sorts" charset="2"/>
              <a:buNone/>
            </a:pPr>
            <a:r>
              <a:rPr kumimoji="0" lang="en-US" altLang="zh-TW" sz="2200" dirty="0">
                <a:latin typeface="Arial" panose="020B0604020202020204" pitchFamily="34" charset="0"/>
                <a:cs typeface="Arial" panose="020B0604020202020204" pitchFamily="34" charset="0"/>
              </a:rPr>
              <a:t>across 6 GHz of spectrum</a:t>
            </a:r>
            <a:endParaRPr lang="en-US" sz="22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258157C-BA40-417C-80DF-A65A965A0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Fixed Spectrum Utilization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DBA3FFBE-AD28-4D6A-AE9C-504C5F3F73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1500" y="6356351"/>
            <a:ext cx="26670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SCL’18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F0C5473C-BBE2-4BA8-AB1C-D52FA6C6B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05250" y="6356351"/>
            <a:ext cx="36195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ECE592-076</a:t>
            </a: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682CA-2561-48D9-BDCA-6D30B454C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Problems of Fixed Spectrum Utilization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89A4C-FB7B-41A3-BDFA-BAFF9DDD2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Spectrum usage is concentrated on certain portions of the spectrum </a:t>
            </a: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 significant amount of the spectrum remains unutilized.</a:t>
            </a: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According to FCC (Federal Communication Commission)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Utilization of the fixed spectrum assignment is approx.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15-85% based on temporal and geographical variations</a:t>
            </a: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Limited Available Spectrum and Inefficient Spectrum Usage!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228AB-CD1E-4EAB-8366-18F3019F9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SCL’18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2E8DB-BFC6-4046-A332-291142B77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16E201-4140-4894-A652-4AB0FD573E5C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5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33445C5-5372-44AC-BBAE-F6DA59936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05250" y="6356351"/>
            <a:ext cx="36195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ECE592-076</a:t>
            </a:r>
          </a:p>
        </p:txBody>
      </p:sp>
    </p:spTree>
    <p:extLst>
      <p:ext uri="{BB962C8B-B14F-4D97-AF65-F5344CB8AC3E}">
        <p14:creationId xmlns:p14="http://schemas.microsoft.com/office/powerpoint/2010/main" val="2541931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011EA-817F-4DF6-A649-CD0F8053E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468026"/>
            <a:ext cx="10287000" cy="729724"/>
          </a:xfrm>
        </p:spPr>
        <p:txBody>
          <a:bodyPr/>
          <a:lstStyle/>
          <a:p>
            <a:br>
              <a:rPr lang="en-US" dirty="0"/>
            </a:br>
            <a:r>
              <a:rPr lang="en-US" sz="2600" dirty="0"/>
              <a:t>COGNITIVE RADIO NETWORKS; </a:t>
            </a:r>
            <a:br>
              <a:rPr lang="en-US" sz="2600" dirty="0"/>
            </a:br>
            <a:r>
              <a:rPr lang="en-US" sz="2600" dirty="0"/>
              <a:t>DYNAMIC SPECTRUM ALLOCATION NETWORKS (DSANs); </a:t>
            </a:r>
            <a:br>
              <a:rPr lang="en-US" sz="2600" dirty="0"/>
            </a:br>
            <a:r>
              <a:rPr lang="en-US" sz="2600" dirty="0" err="1"/>
              <a:t>xG</a:t>
            </a:r>
            <a:r>
              <a:rPr lang="en-US" sz="2600" dirty="0"/>
              <a:t> INITIATIVE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DFACE9-4584-4579-BDCC-3DA2B488B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SCL’18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83365-57C3-4CC2-9C66-7ECB5BC27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ABC45F-5510-45B6-9294-5AB139DD1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16E201-4140-4894-A652-4AB0FD573E5C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A43EBF93-E463-4BE8-833B-ACAD52D11E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97075" y="1787525"/>
            <a:ext cx="7072313" cy="491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AutoShape 4">
            <a:extLst>
              <a:ext uri="{FF2B5EF4-FFF2-40B4-BE49-F238E27FC236}">
                <a16:creationId xmlns:a16="http://schemas.microsoft.com/office/drawing/2014/main" id="{F02A46EF-C840-4539-BA99-2AB9E6D5A954}"/>
              </a:ext>
            </a:extLst>
          </p:cNvPr>
          <p:cNvSpPr>
            <a:spLocks noChangeArrowheads="1"/>
          </p:cNvSpPr>
          <p:nvPr/>
        </p:nvSpPr>
        <p:spPr bwMode="auto">
          <a:xfrm rot="-3622412">
            <a:off x="4835525" y="3073400"/>
            <a:ext cx="990600" cy="2095500"/>
          </a:xfrm>
          <a:prstGeom prst="curvedLeftArrow">
            <a:avLst>
              <a:gd name="adj1" fmla="val 42308"/>
              <a:gd name="adj2" fmla="val 84615"/>
              <a:gd name="adj3" fmla="val 33333"/>
            </a:avLst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" name="Group 5">
            <a:extLst>
              <a:ext uri="{FF2B5EF4-FFF2-40B4-BE49-F238E27FC236}">
                <a16:creationId xmlns:a16="http://schemas.microsoft.com/office/drawing/2014/main" id="{8420B730-5E1E-4DB3-B72F-B3984FFB6CC3}"/>
              </a:ext>
            </a:extLst>
          </p:cNvPr>
          <p:cNvGrpSpPr>
            <a:grpSpLocks/>
          </p:cNvGrpSpPr>
          <p:nvPr/>
        </p:nvGrpSpPr>
        <p:grpSpPr bwMode="auto">
          <a:xfrm>
            <a:off x="2381250" y="4953000"/>
            <a:ext cx="6286500" cy="838200"/>
            <a:chOff x="1056" y="2880"/>
            <a:chExt cx="3648" cy="816"/>
          </a:xfrm>
        </p:grpSpPr>
        <p:pic>
          <p:nvPicPr>
            <p:cNvPr id="10" name="Picture 6">
              <a:extLst>
                <a:ext uri="{FF2B5EF4-FFF2-40B4-BE49-F238E27FC236}">
                  <a16:creationId xmlns:a16="http://schemas.microsoft.com/office/drawing/2014/main" id="{DFE7F86C-4061-45DC-B94F-D7CA242CF0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152" y="2928"/>
              <a:ext cx="3456" cy="7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" name="Rectangle 7">
              <a:extLst>
                <a:ext uri="{FF2B5EF4-FFF2-40B4-BE49-F238E27FC236}">
                  <a16:creationId xmlns:a16="http://schemas.microsoft.com/office/drawing/2014/main" id="{ABF187A7-FA85-4E11-B835-7CE93C0A3B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2880"/>
              <a:ext cx="3552" cy="816"/>
            </a:xfrm>
            <a:prstGeom prst="rect">
              <a:avLst/>
            </a:prstGeom>
            <a:solidFill>
              <a:schemeClr val="bg1">
                <a:alpha val="61176"/>
              </a:schemeClr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8">
              <a:extLst>
                <a:ext uri="{FF2B5EF4-FFF2-40B4-BE49-F238E27FC236}">
                  <a16:creationId xmlns:a16="http://schemas.microsoft.com/office/drawing/2014/main" id="{5680375F-9636-46DE-AFD5-72A576C99C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880"/>
              <a:ext cx="3648" cy="81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89965" tIns="44984" rIns="89965" bIns="44984" anchor="ctr"/>
            <a:lstStyle/>
            <a:p>
              <a:pPr marL="338138" indent="-338138" algn="ctr" defTabSz="901700">
                <a:buFont typeface="Monotype Sorts" pitchFamily="-111" charset="2"/>
                <a:buNone/>
                <a:defRPr/>
              </a:pPr>
              <a:r>
                <a:rPr 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宋体" pitchFamily="-111" charset="-122"/>
                  <a:cs typeface="Arial" panose="020B0604020202020204" pitchFamily="34" charset="0"/>
                </a:rPr>
                <a:t>Dynamic Spectrum </a:t>
              </a:r>
            </a:p>
            <a:p>
              <a:pPr marL="338138" indent="-338138" algn="ctr" defTabSz="901700">
                <a:buFont typeface="Monotype Sorts" pitchFamily="-111" charset="2"/>
                <a:buNone/>
                <a:defRPr/>
              </a:pPr>
              <a:r>
                <a:rPr 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宋体" pitchFamily="-111" charset="-122"/>
                  <a:cs typeface="Arial" panose="020B0604020202020204" pitchFamily="34" charset="0"/>
                </a:rPr>
                <a:t>Allocation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33122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2.96296E-6 L -0.25931 0.03033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972" y="1505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</p:cBhvr>
                                      <p:by x="30000" y="3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70244-CCC9-4799-8EFE-B3319459F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OVERALL VIEW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AF6DE-1A66-41A5-BBF4-547FC888B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SCL’18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CCBE1-8CA3-47C1-854C-5A518599F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05250" y="6286501"/>
            <a:ext cx="3619500" cy="365125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A493C-289D-496B-821F-49EF369AB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16E201-4140-4894-A652-4AB0FD573E5C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7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Group 3">
            <a:extLst>
              <a:ext uri="{FF2B5EF4-FFF2-40B4-BE49-F238E27FC236}">
                <a16:creationId xmlns:a16="http://schemas.microsoft.com/office/drawing/2014/main" id="{C0E0462A-837F-4063-A69D-DAB08C910CA5}"/>
              </a:ext>
            </a:extLst>
          </p:cNvPr>
          <p:cNvGrpSpPr>
            <a:grpSpLocks/>
          </p:cNvGrpSpPr>
          <p:nvPr/>
        </p:nvGrpSpPr>
        <p:grpSpPr bwMode="auto">
          <a:xfrm>
            <a:off x="2381250" y="4953000"/>
            <a:ext cx="6286500" cy="838200"/>
            <a:chOff x="1056" y="2880"/>
            <a:chExt cx="3648" cy="816"/>
          </a:xfrm>
        </p:grpSpPr>
        <p:pic>
          <p:nvPicPr>
            <p:cNvPr id="8" name="Picture 4">
              <a:extLst>
                <a:ext uri="{FF2B5EF4-FFF2-40B4-BE49-F238E27FC236}">
                  <a16:creationId xmlns:a16="http://schemas.microsoft.com/office/drawing/2014/main" id="{4C326002-E939-423D-B8AF-3D2EFE30B5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152" y="2928"/>
              <a:ext cx="3456" cy="7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Rectangle 5">
              <a:extLst>
                <a:ext uri="{FF2B5EF4-FFF2-40B4-BE49-F238E27FC236}">
                  <a16:creationId xmlns:a16="http://schemas.microsoft.com/office/drawing/2014/main" id="{B68002E8-1F3F-4B61-9695-0318B66A3F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2880"/>
              <a:ext cx="3552" cy="816"/>
            </a:xfrm>
            <a:prstGeom prst="rect">
              <a:avLst/>
            </a:prstGeom>
            <a:solidFill>
              <a:schemeClr val="bg1">
                <a:alpha val="61176"/>
              </a:schemeClr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Rectangle 6">
              <a:extLst>
                <a:ext uri="{FF2B5EF4-FFF2-40B4-BE49-F238E27FC236}">
                  <a16:creationId xmlns:a16="http://schemas.microsoft.com/office/drawing/2014/main" id="{2E50F24E-76E8-4D24-86E5-E4D6411B68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880"/>
              <a:ext cx="3648" cy="81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89965" tIns="44984" rIns="89965" bIns="44984" anchor="ctr"/>
            <a:lstStyle/>
            <a:p>
              <a:pPr marL="338138" indent="-338138" algn="ctr" defTabSz="901700">
                <a:buFont typeface="Monotype Sorts" pitchFamily="-111" charset="2"/>
                <a:buNone/>
                <a:defRPr/>
              </a:pPr>
              <a:r>
                <a:rPr 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宋体" pitchFamily="-111" charset="-122"/>
                  <a:cs typeface="Arial" panose="020B0604020202020204" pitchFamily="34" charset="0"/>
                </a:rPr>
                <a:t>Dynamic Spectrum </a:t>
              </a:r>
            </a:p>
            <a:p>
              <a:pPr marL="338138" indent="-338138" algn="ctr" defTabSz="901700">
                <a:buFont typeface="Monotype Sorts" pitchFamily="-111" charset="2"/>
                <a:buNone/>
                <a:defRPr/>
              </a:pPr>
              <a:r>
                <a:rPr 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宋体" pitchFamily="-111" charset="-122"/>
                  <a:cs typeface="Arial" panose="020B0604020202020204" pitchFamily="34" charset="0"/>
                </a:rPr>
                <a:t>Allocation</a:t>
              </a:r>
            </a:p>
          </p:txBody>
        </p:sp>
      </p:grpSp>
      <p:grpSp>
        <p:nvGrpSpPr>
          <p:cNvPr id="11" name="Group 8">
            <a:extLst>
              <a:ext uri="{FF2B5EF4-FFF2-40B4-BE49-F238E27FC236}">
                <a16:creationId xmlns:a16="http://schemas.microsoft.com/office/drawing/2014/main" id="{928F2CCA-D5D9-47A3-A557-1E1781CD5F61}"/>
              </a:ext>
            </a:extLst>
          </p:cNvPr>
          <p:cNvGrpSpPr>
            <a:grpSpLocks/>
          </p:cNvGrpSpPr>
          <p:nvPr/>
        </p:nvGrpSpPr>
        <p:grpSpPr bwMode="auto">
          <a:xfrm>
            <a:off x="3105150" y="1676400"/>
            <a:ext cx="6310313" cy="2841406"/>
            <a:chOff x="1221" y="1104"/>
            <a:chExt cx="3735" cy="2195"/>
          </a:xfrm>
        </p:grpSpPr>
        <p:sp>
          <p:nvSpPr>
            <p:cNvPr id="12" name="AutoShape 9">
              <a:extLst>
                <a:ext uri="{FF2B5EF4-FFF2-40B4-BE49-F238E27FC236}">
                  <a16:creationId xmlns:a16="http://schemas.microsoft.com/office/drawing/2014/main" id="{9C1DD7AC-C9E6-4068-93D2-9EA7CFEB66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4" y="1104"/>
              <a:ext cx="3722" cy="211"/>
            </a:xfrm>
            <a:prstGeom prst="parallelogram">
              <a:avLst>
                <a:gd name="adj" fmla="val 333686"/>
              </a:avLst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Rectangle 10">
              <a:extLst>
                <a:ext uri="{FF2B5EF4-FFF2-40B4-BE49-F238E27FC236}">
                  <a16:creationId xmlns:a16="http://schemas.microsoft.com/office/drawing/2014/main" id="{E21FAF48-0FF7-4EDE-AE72-5BEA235B0F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4" y="1314"/>
              <a:ext cx="715" cy="1966"/>
            </a:xfrm>
            <a:prstGeom prst="rect">
              <a:avLst/>
            </a:prstGeom>
            <a:solidFill>
              <a:srgbClr val="FFCC99"/>
            </a:solidFill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Rectangle 11">
              <a:extLst>
                <a:ext uri="{FF2B5EF4-FFF2-40B4-BE49-F238E27FC236}">
                  <a16:creationId xmlns:a16="http://schemas.microsoft.com/office/drawing/2014/main" id="{C1DED1E7-E724-43BB-8919-8AF4687F18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4" y="1315"/>
              <a:ext cx="2864" cy="1967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AutoShape 12">
              <a:extLst>
                <a:ext uri="{FF2B5EF4-FFF2-40B4-BE49-F238E27FC236}">
                  <a16:creationId xmlns:a16="http://schemas.microsoft.com/office/drawing/2014/main" id="{D8B1DDF5-BA23-41F8-BE1F-677BA02A9FB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3422" y="1776"/>
              <a:ext cx="2176" cy="836"/>
            </a:xfrm>
            <a:prstGeom prst="parallelogram">
              <a:avLst>
                <a:gd name="adj" fmla="val 26282"/>
              </a:avLst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eaVert" wrap="none" lIns="89965" tIns="44984" rIns="89965" bIns="44984" anchor="ctr"/>
            <a:lstStyle/>
            <a:p>
              <a:pPr algn="ctr" defTabSz="901700"/>
              <a:endParaRPr lang="en-US" sz="17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Rectangle 13">
              <a:extLst>
                <a:ext uri="{FF2B5EF4-FFF2-40B4-BE49-F238E27FC236}">
                  <a16:creationId xmlns:a16="http://schemas.microsoft.com/office/drawing/2014/main" id="{94682672-BE75-40D2-896B-5E7F4AB01C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8" y="1321"/>
              <a:ext cx="715" cy="1959"/>
            </a:xfrm>
            <a:prstGeom prst="rect">
              <a:avLst/>
            </a:prstGeom>
            <a:solidFill>
              <a:srgbClr val="FFFF99"/>
            </a:solidFill>
            <a:ln w="19050">
              <a:noFill/>
              <a:miter lim="800000"/>
              <a:headEnd/>
              <a:tailEnd/>
            </a:ln>
          </p:spPr>
          <p:txBody>
            <a:bodyPr wrap="none" lIns="89965" tIns="44984" rIns="89965" bIns="44984" anchor="ctr"/>
            <a:lstStyle/>
            <a:p>
              <a:pPr algn="ctr" defTabSz="901700">
                <a:buFont typeface="Monotype Sorts" charset="2"/>
                <a:buNone/>
              </a:pPr>
              <a:endParaRPr lang="en-US" sz="39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Rectangle 14">
              <a:extLst>
                <a:ext uri="{FF2B5EF4-FFF2-40B4-BE49-F238E27FC236}">
                  <a16:creationId xmlns:a16="http://schemas.microsoft.com/office/drawing/2014/main" id="{2C25BFEA-A64C-4928-9901-C6B01D26A3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2" y="1321"/>
              <a:ext cx="716" cy="1959"/>
            </a:xfrm>
            <a:prstGeom prst="rect">
              <a:avLst/>
            </a:prstGeom>
            <a:solidFill>
              <a:srgbClr val="CCFFCC"/>
            </a:solidFill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Rectangle 15">
              <a:extLst>
                <a:ext uri="{FF2B5EF4-FFF2-40B4-BE49-F238E27FC236}">
                  <a16:creationId xmlns:a16="http://schemas.microsoft.com/office/drawing/2014/main" id="{78D9163C-CCBD-4538-8DF2-A82CA7C53F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6" y="1321"/>
              <a:ext cx="716" cy="1959"/>
            </a:xfrm>
            <a:prstGeom prst="rect">
              <a:avLst/>
            </a:prstGeom>
            <a:solidFill>
              <a:srgbClr val="99CCFF"/>
            </a:solidFill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Line 16">
              <a:extLst>
                <a:ext uri="{FF2B5EF4-FFF2-40B4-BE49-F238E27FC236}">
                  <a16:creationId xmlns:a16="http://schemas.microsoft.com/office/drawing/2014/main" id="{487C82B7-A0DE-40C3-A1B6-D2CC70F28A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1" y="2957"/>
              <a:ext cx="2857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Line 17">
              <a:extLst>
                <a:ext uri="{FF2B5EF4-FFF2-40B4-BE49-F238E27FC236}">
                  <a16:creationId xmlns:a16="http://schemas.microsoft.com/office/drawing/2014/main" id="{253D8CE0-B848-4AA7-B8B5-F353F9DAC7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1" y="2633"/>
              <a:ext cx="2857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Line 18">
              <a:extLst>
                <a:ext uri="{FF2B5EF4-FFF2-40B4-BE49-F238E27FC236}">
                  <a16:creationId xmlns:a16="http://schemas.microsoft.com/office/drawing/2014/main" id="{3EFC68C6-0056-4191-9A74-2E0A8B736E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1" y="2308"/>
              <a:ext cx="2857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Line 19">
              <a:extLst>
                <a:ext uri="{FF2B5EF4-FFF2-40B4-BE49-F238E27FC236}">
                  <a16:creationId xmlns:a16="http://schemas.microsoft.com/office/drawing/2014/main" id="{94B3EEEE-966D-4E9E-910E-D1ECB98F5D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1" y="1983"/>
              <a:ext cx="2857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Line 20">
              <a:extLst>
                <a:ext uri="{FF2B5EF4-FFF2-40B4-BE49-F238E27FC236}">
                  <a16:creationId xmlns:a16="http://schemas.microsoft.com/office/drawing/2014/main" id="{BECA900B-50B7-429E-809F-18F97E2DEC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1" y="1658"/>
              <a:ext cx="2857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Text Box 21">
              <a:extLst>
                <a:ext uri="{FF2B5EF4-FFF2-40B4-BE49-F238E27FC236}">
                  <a16:creationId xmlns:a16="http://schemas.microsoft.com/office/drawing/2014/main" id="{242328A1-1855-4282-9612-AEFA15C2A2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5" y="1390"/>
              <a:ext cx="2261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89965" tIns="44984" rIns="89965" bIns="44984">
              <a:spAutoFit/>
            </a:bodyPr>
            <a:lstStyle/>
            <a:p>
              <a:pPr algn="ctr" defTabSz="901700">
                <a:spcBef>
                  <a:spcPct val="50000"/>
                </a:spcBef>
                <a:buFont typeface="Monotype Sorts" charset="2"/>
                <a:buNone/>
              </a:pPr>
              <a:r>
                <a:rPr lang="en-US" sz="1700">
                  <a:solidFill>
                    <a:srgbClr val="96969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Applications</a:t>
              </a:r>
            </a:p>
          </p:txBody>
        </p:sp>
        <p:sp>
          <p:nvSpPr>
            <p:cNvPr id="25" name="Text Box 22">
              <a:extLst>
                <a:ext uri="{FF2B5EF4-FFF2-40B4-BE49-F238E27FC236}">
                  <a16:creationId xmlns:a16="http://schemas.microsoft.com/office/drawing/2014/main" id="{4346E72B-C0C5-46AA-91F9-85224C1735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5" y="1727"/>
              <a:ext cx="2261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89965" tIns="44984" rIns="89965" bIns="44984">
              <a:spAutoFit/>
            </a:bodyPr>
            <a:lstStyle/>
            <a:p>
              <a:pPr algn="ctr" defTabSz="901700">
                <a:spcBef>
                  <a:spcPct val="50000"/>
                </a:spcBef>
                <a:buFont typeface="Monotype Sorts" charset="2"/>
                <a:buNone/>
              </a:pPr>
              <a:r>
                <a:rPr lang="en-US" sz="1700">
                  <a:solidFill>
                    <a:srgbClr val="96969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TCP/UDP</a:t>
              </a:r>
            </a:p>
          </p:txBody>
        </p:sp>
        <p:sp>
          <p:nvSpPr>
            <p:cNvPr id="26" name="Text Box 23">
              <a:extLst>
                <a:ext uri="{FF2B5EF4-FFF2-40B4-BE49-F238E27FC236}">
                  <a16:creationId xmlns:a16="http://schemas.microsoft.com/office/drawing/2014/main" id="{36F42CBB-4000-46C6-9EAE-8311291B9C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5" y="2052"/>
              <a:ext cx="2261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89965" tIns="44984" rIns="89965" bIns="44984">
              <a:spAutoFit/>
            </a:bodyPr>
            <a:lstStyle/>
            <a:p>
              <a:pPr algn="ctr" defTabSz="901700">
                <a:spcBef>
                  <a:spcPct val="50000"/>
                </a:spcBef>
                <a:buFont typeface="Monotype Sorts" charset="2"/>
                <a:buNone/>
              </a:pPr>
              <a:r>
                <a:rPr lang="en-US" sz="1700">
                  <a:solidFill>
                    <a:srgbClr val="96969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IP</a:t>
              </a:r>
            </a:p>
          </p:txBody>
        </p:sp>
        <p:sp>
          <p:nvSpPr>
            <p:cNvPr id="27" name="Text Box 24">
              <a:extLst>
                <a:ext uri="{FF2B5EF4-FFF2-40B4-BE49-F238E27FC236}">
                  <a16:creationId xmlns:a16="http://schemas.microsoft.com/office/drawing/2014/main" id="{8D18DD19-797B-4257-95FA-8C2CE27DE3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5" y="2377"/>
              <a:ext cx="2261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89965" tIns="44984" rIns="89965" bIns="44984">
              <a:spAutoFit/>
            </a:bodyPr>
            <a:lstStyle/>
            <a:p>
              <a:pPr algn="ctr" defTabSz="901700">
                <a:spcBef>
                  <a:spcPct val="50000"/>
                </a:spcBef>
                <a:buFont typeface="Monotype Sorts" charset="2"/>
                <a:buNone/>
              </a:pPr>
              <a:r>
                <a:rPr lang="en-US" sz="1700">
                  <a:solidFill>
                    <a:srgbClr val="96969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MAC</a:t>
              </a:r>
            </a:p>
          </p:txBody>
        </p:sp>
        <p:sp>
          <p:nvSpPr>
            <p:cNvPr id="28" name="Text Box 25">
              <a:extLst>
                <a:ext uri="{FF2B5EF4-FFF2-40B4-BE49-F238E27FC236}">
                  <a16:creationId xmlns:a16="http://schemas.microsoft.com/office/drawing/2014/main" id="{3793A3EE-36D9-4EEA-98FA-1EB1BDE543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5" y="2696"/>
              <a:ext cx="2261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89965" tIns="44984" rIns="89965" bIns="44984">
              <a:spAutoFit/>
            </a:bodyPr>
            <a:lstStyle/>
            <a:p>
              <a:pPr algn="ctr" defTabSz="901700">
                <a:spcBef>
                  <a:spcPct val="50000"/>
                </a:spcBef>
                <a:buFont typeface="Monotype Sorts" charset="2"/>
                <a:buNone/>
              </a:pPr>
              <a:r>
                <a:rPr lang="en-US" sz="1700">
                  <a:solidFill>
                    <a:srgbClr val="96969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Error Control</a:t>
              </a:r>
            </a:p>
          </p:txBody>
        </p:sp>
        <p:sp>
          <p:nvSpPr>
            <p:cNvPr id="29" name="Text Box 26">
              <a:extLst>
                <a:ext uri="{FF2B5EF4-FFF2-40B4-BE49-F238E27FC236}">
                  <a16:creationId xmlns:a16="http://schemas.microsoft.com/office/drawing/2014/main" id="{7B191F80-590A-43F2-AA7D-F08F646DD6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5" y="3027"/>
              <a:ext cx="2261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89965" tIns="44984" rIns="89965" bIns="44984">
              <a:spAutoFit/>
            </a:bodyPr>
            <a:lstStyle/>
            <a:p>
              <a:pPr algn="ctr" defTabSz="901700">
                <a:spcBef>
                  <a:spcPct val="50000"/>
                </a:spcBef>
                <a:buFont typeface="Monotype Sorts" charset="2"/>
                <a:buNone/>
              </a:pPr>
              <a:r>
                <a:rPr lang="en-US" sz="1700">
                  <a:solidFill>
                    <a:srgbClr val="96969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Physical</a:t>
              </a:r>
            </a:p>
          </p:txBody>
        </p:sp>
        <p:sp>
          <p:nvSpPr>
            <p:cNvPr id="30" name="Rectangle 27">
              <a:extLst>
                <a:ext uri="{FF2B5EF4-FFF2-40B4-BE49-F238E27FC236}">
                  <a16:creationId xmlns:a16="http://schemas.microsoft.com/office/drawing/2014/main" id="{1E1BF6DB-A99B-4178-B657-4C86567591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1" y="1310"/>
              <a:ext cx="2880" cy="1968"/>
            </a:xfrm>
            <a:prstGeom prst="rect">
              <a:avLst/>
            </a:prstGeom>
            <a:noFill/>
            <a:ln w="476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Text Box 28">
              <a:extLst>
                <a:ext uri="{FF2B5EF4-FFF2-40B4-BE49-F238E27FC236}">
                  <a16:creationId xmlns:a16="http://schemas.microsoft.com/office/drawing/2014/main" id="{55FBC1A1-3E50-4753-999B-605DE06A1C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0382710">
              <a:off x="2006" y="1604"/>
              <a:ext cx="1376" cy="16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89965" tIns="44984" rIns="89965" bIns="44984">
              <a:spAutoFit/>
            </a:bodyPr>
            <a:lstStyle/>
            <a:p>
              <a:pPr marL="338138" indent="-338138" algn="ctr" defTabSz="901700">
                <a:buFont typeface="Monotype Sorts" pitchFamily="-111" charset="2"/>
                <a:buNone/>
                <a:defRPr/>
              </a:pPr>
              <a:r>
                <a:rPr lang="en-US" sz="43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宋体" pitchFamily="-111" charset="-122"/>
                  <a:cs typeface="Arial" panose="020B0604020202020204" pitchFamily="34" charset="0"/>
                </a:rPr>
                <a:t>Adaptive</a:t>
              </a:r>
            </a:p>
            <a:p>
              <a:pPr marL="338138" indent="-338138" algn="ctr" defTabSz="901700">
                <a:buFont typeface="Monotype Sorts" pitchFamily="-111" charset="2"/>
                <a:buNone/>
                <a:defRPr/>
              </a:pPr>
              <a:r>
                <a:rPr lang="en-US" sz="43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宋体" pitchFamily="-111" charset="-122"/>
                  <a:cs typeface="Arial" panose="020B0604020202020204" pitchFamily="34" charset="0"/>
                </a:rPr>
                <a:t>Protocol</a:t>
              </a:r>
            </a:p>
            <a:p>
              <a:pPr marL="338138" indent="-338138" algn="ctr" defTabSz="901700">
                <a:buFont typeface="Monotype Sorts" pitchFamily="-111" charset="2"/>
                <a:buNone/>
                <a:defRPr/>
              </a:pPr>
              <a:r>
                <a:rPr lang="en-US" sz="43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宋体" pitchFamily="-111" charset="-122"/>
                  <a:cs typeface="Arial" panose="020B0604020202020204" pitchFamily="34" charset="0"/>
                </a:rPr>
                <a:t>Suite</a:t>
              </a:r>
            </a:p>
          </p:txBody>
        </p:sp>
      </p:grpSp>
      <p:sp>
        <p:nvSpPr>
          <p:cNvPr id="32" name="Cloud">
            <a:extLst>
              <a:ext uri="{FF2B5EF4-FFF2-40B4-BE49-F238E27FC236}">
                <a16:creationId xmlns:a16="http://schemas.microsoft.com/office/drawing/2014/main" id="{7D5E8E18-FADE-4EBF-8652-A2355E196BFC}"/>
              </a:ext>
            </a:extLst>
          </p:cNvPr>
          <p:cNvSpPr>
            <a:spLocks noChangeAspect="1" noEditPoints="1" noChangeArrowheads="1"/>
          </p:cNvSpPr>
          <p:nvPr/>
        </p:nvSpPr>
        <p:spPr bwMode="auto">
          <a:xfrm>
            <a:off x="1524000" y="5989638"/>
            <a:ext cx="2660650" cy="64135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hlink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000000">
                <a:alpha val="74998"/>
              </a:srgbClr>
            </a:outerShdw>
          </a:effectLst>
        </p:spPr>
        <p:txBody>
          <a:bodyPr lIns="89965" tIns="44984" rIns="89965" bIns="44984"/>
          <a:lstStyle/>
          <a:p>
            <a:pPr defTabSz="901700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kumimoji="0" lang="en-US" sz="1700" b="0">
              <a:solidFill>
                <a:srgbClr val="0033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 Box 30">
            <a:extLst>
              <a:ext uri="{FF2B5EF4-FFF2-40B4-BE49-F238E27FC236}">
                <a16:creationId xmlns:a16="http://schemas.microsoft.com/office/drawing/2014/main" id="{44D0372F-1BE5-4AA8-8205-E2A2EC22E4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6879" y="6016625"/>
            <a:ext cx="1491341" cy="583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9965" tIns="44984" rIns="89965" bIns="44984">
            <a:spAutoFit/>
          </a:bodyPr>
          <a:lstStyle/>
          <a:p>
            <a:pPr algn="ctr" defTabSz="901700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1600" dirty="0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Wireless</a:t>
            </a:r>
            <a:br>
              <a:rPr kumimoji="0" lang="en-US" sz="1600" dirty="0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sz="1600" dirty="0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LANs &amp; MANs</a:t>
            </a:r>
          </a:p>
        </p:txBody>
      </p:sp>
      <p:sp>
        <p:nvSpPr>
          <p:cNvPr id="34" name="Cloud">
            <a:extLst>
              <a:ext uri="{FF2B5EF4-FFF2-40B4-BE49-F238E27FC236}">
                <a16:creationId xmlns:a16="http://schemas.microsoft.com/office/drawing/2014/main" id="{F014FC40-0A37-474B-B9D5-80DCC97B7A03}"/>
              </a:ext>
            </a:extLst>
          </p:cNvPr>
          <p:cNvSpPr>
            <a:spLocks noChangeAspect="1" noEditPoints="1" noChangeArrowheads="1"/>
          </p:cNvSpPr>
          <p:nvPr/>
        </p:nvSpPr>
        <p:spPr bwMode="auto">
          <a:xfrm>
            <a:off x="4186238" y="5970588"/>
            <a:ext cx="1651000" cy="68580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99CC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000000">
                <a:alpha val="74998"/>
              </a:srgbClr>
            </a:outerShdw>
          </a:effectLst>
        </p:spPr>
        <p:txBody>
          <a:bodyPr lIns="89965" tIns="44984" rIns="89965" bIns="44984"/>
          <a:lstStyle/>
          <a:p>
            <a:pPr defTabSz="901700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sz="1700" b="0">
                <a:solidFill>
                  <a:srgbClr val="CC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defTabSz="901700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kumimoji="0" lang="en-US" sz="1700" b="0">
              <a:solidFill>
                <a:srgbClr val="CCFF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 Box 32">
            <a:extLst>
              <a:ext uri="{FF2B5EF4-FFF2-40B4-BE49-F238E27FC236}">
                <a16:creationId xmlns:a16="http://schemas.microsoft.com/office/drawing/2014/main" id="{2617BCE7-5DAA-4A43-A4B6-F78237DD7B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0538" y="6040438"/>
            <a:ext cx="1489075" cy="644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9965" tIns="44984" rIns="89965" bIns="44984">
            <a:spAutoFit/>
          </a:bodyPr>
          <a:lstStyle/>
          <a:p>
            <a:pPr algn="ctr" defTabSz="901700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1800" dirty="0">
                <a:solidFill>
                  <a:srgbClr val="00003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Cellular</a:t>
            </a:r>
          </a:p>
          <a:p>
            <a:pPr algn="ctr" defTabSz="901700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1800" dirty="0">
                <a:solidFill>
                  <a:srgbClr val="00003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(2,3,4,5G)</a:t>
            </a:r>
          </a:p>
        </p:txBody>
      </p:sp>
      <p:sp>
        <p:nvSpPr>
          <p:cNvPr id="36" name="Cloud">
            <a:extLst>
              <a:ext uri="{FF2B5EF4-FFF2-40B4-BE49-F238E27FC236}">
                <a16:creationId xmlns:a16="http://schemas.microsoft.com/office/drawing/2014/main" id="{0DC4550B-9CCC-472B-89E0-63C5F7EA5A7B}"/>
              </a:ext>
            </a:extLst>
          </p:cNvPr>
          <p:cNvSpPr>
            <a:spLocks noChangeAspect="1" noEditPoints="1" noChangeArrowheads="1"/>
          </p:cNvSpPr>
          <p:nvPr/>
        </p:nvSpPr>
        <p:spPr bwMode="auto">
          <a:xfrm>
            <a:off x="8278813" y="5943600"/>
            <a:ext cx="1898650" cy="709613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FF66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000000">
                <a:alpha val="74998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 Box 34">
            <a:extLst>
              <a:ext uri="{FF2B5EF4-FFF2-40B4-BE49-F238E27FC236}">
                <a16:creationId xmlns:a16="http://schemas.microsoft.com/office/drawing/2014/main" id="{B2CF336E-D87E-4CC7-9842-27049E9FE3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8425" y="5978525"/>
            <a:ext cx="181752" cy="691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9965" tIns="44984" rIns="89965" bIns="44984">
            <a:spAutoFit/>
          </a:bodyPr>
          <a:lstStyle/>
          <a:p>
            <a:pPr marL="338138" indent="-338138" defTabSz="901700"/>
            <a:endParaRPr lang="en-US" sz="3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Cloud">
            <a:extLst>
              <a:ext uri="{FF2B5EF4-FFF2-40B4-BE49-F238E27FC236}">
                <a16:creationId xmlns:a16="http://schemas.microsoft.com/office/drawing/2014/main" id="{A7A79951-AE95-47F5-8876-DC738F07143B}"/>
              </a:ext>
            </a:extLst>
          </p:cNvPr>
          <p:cNvSpPr>
            <a:spLocks noChangeAspect="1" noEditPoints="1" noChangeArrowheads="1"/>
          </p:cNvSpPr>
          <p:nvPr/>
        </p:nvSpPr>
        <p:spPr bwMode="auto">
          <a:xfrm>
            <a:off x="6288088" y="6002338"/>
            <a:ext cx="1577975" cy="709612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000000">
                <a:alpha val="74998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 Box 36">
            <a:extLst>
              <a:ext uri="{FF2B5EF4-FFF2-40B4-BE49-F238E27FC236}">
                <a16:creationId xmlns:a16="http://schemas.microsoft.com/office/drawing/2014/main" id="{C527C0B6-A816-4738-8828-A7D04497BD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2363" y="6175375"/>
            <a:ext cx="1781175" cy="337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9965" tIns="44984" rIns="89965" bIns="44984">
            <a:spAutoFit/>
          </a:bodyPr>
          <a:lstStyle/>
          <a:p>
            <a:pPr algn="ctr" defTabSz="901700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1600">
                <a:solidFill>
                  <a:schemeClr val="folHlin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Mesh Networks</a:t>
            </a:r>
          </a:p>
        </p:txBody>
      </p:sp>
      <p:sp>
        <p:nvSpPr>
          <p:cNvPr id="40" name="Text Box 37">
            <a:extLst>
              <a:ext uri="{FF2B5EF4-FFF2-40B4-BE49-F238E27FC236}">
                <a16:creationId xmlns:a16="http://schemas.microsoft.com/office/drawing/2014/main" id="{1FEFCA68-30D7-43EA-A295-E5442DA940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5975350"/>
            <a:ext cx="2154238" cy="7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9965" tIns="44984" rIns="89965" bIns="44984">
            <a:spAutoFit/>
          </a:bodyPr>
          <a:lstStyle/>
          <a:p>
            <a:pPr algn="ctr" defTabSz="901700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Sensor</a:t>
            </a:r>
          </a:p>
          <a:p>
            <a:pPr algn="ctr" defTabSz="901700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Networks</a:t>
            </a:r>
          </a:p>
        </p:txBody>
      </p:sp>
      <p:sp>
        <p:nvSpPr>
          <p:cNvPr id="41" name="AutoShape 38">
            <a:extLst>
              <a:ext uri="{FF2B5EF4-FFF2-40B4-BE49-F238E27FC236}">
                <a16:creationId xmlns:a16="http://schemas.microsoft.com/office/drawing/2014/main" id="{F858E2EF-2455-4DE6-B78F-DD8106C9AFF2}"/>
              </a:ext>
            </a:extLst>
          </p:cNvPr>
          <p:cNvSpPr>
            <a:spLocks noChangeArrowheads="1"/>
          </p:cNvSpPr>
          <p:nvPr/>
        </p:nvSpPr>
        <p:spPr bwMode="auto">
          <a:xfrm rot="7122357">
            <a:off x="3631406" y="4560094"/>
            <a:ext cx="503238" cy="222250"/>
          </a:xfrm>
          <a:prstGeom prst="rightArrow">
            <a:avLst>
              <a:gd name="adj1" fmla="val 50000"/>
              <a:gd name="adj2" fmla="val 56607"/>
            </a:avLst>
          </a:prstGeom>
          <a:solidFill>
            <a:schemeClr val="tx1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AutoShape 39">
            <a:extLst>
              <a:ext uri="{FF2B5EF4-FFF2-40B4-BE49-F238E27FC236}">
                <a16:creationId xmlns:a16="http://schemas.microsoft.com/office/drawing/2014/main" id="{CE308B6E-A99D-48DE-B591-CEF642F1CB27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4638675" y="4505325"/>
            <a:ext cx="457200" cy="285750"/>
          </a:xfrm>
          <a:prstGeom prst="rightArrow">
            <a:avLst>
              <a:gd name="adj1" fmla="val 50000"/>
              <a:gd name="adj2" fmla="val 40000"/>
            </a:avLst>
          </a:prstGeom>
          <a:solidFill>
            <a:schemeClr val="tx1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AutoShape 40">
            <a:extLst>
              <a:ext uri="{FF2B5EF4-FFF2-40B4-BE49-F238E27FC236}">
                <a16:creationId xmlns:a16="http://schemas.microsoft.com/office/drawing/2014/main" id="{B8DCA013-0C4C-4213-A912-3D7CA3DE443C}"/>
              </a:ext>
            </a:extLst>
          </p:cNvPr>
          <p:cNvSpPr>
            <a:spLocks noChangeArrowheads="1"/>
          </p:cNvSpPr>
          <p:nvPr/>
        </p:nvSpPr>
        <p:spPr bwMode="auto">
          <a:xfrm rot="3652077">
            <a:off x="7033419" y="4545807"/>
            <a:ext cx="503237" cy="222250"/>
          </a:xfrm>
          <a:prstGeom prst="rightArrow">
            <a:avLst>
              <a:gd name="adj1" fmla="val 50000"/>
              <a:gd name="adj2" fmla="val 56607"/>
            </a:avLst>
          </a:prstGeom>
          <a:solidFill>
            <a:schemeClr val="tx1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AutoShape 41">
            <a:extLst>
              <a:ext uri="{FF2B5EF4-FFF2-40B4-BE49-F238E27FC236}">
                <a16:creationId xmlns:a16="http://schemas.microsoft.com/office/drawing/2014/main" id="{D96A106C-9884-4771-85D1-F724156ADFD2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876925" y="4505325"/>
            <a:ext cx="457200" cy="285750"/>
          </a:xfrm>
          <a:prstGeom prst="rightArrow">
            <a:avLst>
              <a:gd name="adj1" fmla="val 50000"/>
              <a:gd name="adj2" fmla="val 40000"/>
            </a:avLst>
          </a:prstGeom>
          <a:solidFill>
            <a:schemeClr val="tx1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AutoShape 42">
            <a:extLst>
              <a:ext uri="{FF2B5EF4-FFF2-40B4-BE49-F238E27FC236}">
                <a16:creationId xmlns:a16="http://schemas.microsoft.com/office/drawing/2014/main" id="{5FABAA84-64B8-427E-8592-9F98A8532644}"/>
              </a:ext>
            </a:extLst>
          </p:cNvPr>
          <p:cNvSpPr>
            <a:spLocks noChangeArrowheads="1"/>
          </p:cNvSpPr>
          <p:nvPr/>
        </p:nvSpPr>
        <p:spPr bwMode="auto">
          <a:xfrm rot="7122357">
            <a:off x="3059906" y="5717382"/>
            <a:ext cx="503237" cy="222250"/>
          </a:xfrm>
          <a:prstGeom prst="rightArrow">
            <a:avLst>
              <a:gd name="adj1" fmla="val 50000"/>
              <a:gd name="adj2" fmla="val 56607"/>
            </a:avLst>
          </a:prstGeom>
          <a:solidFill>
            <a:schemeClr val="tx1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AutoShape 43">
            <a:extLst>
              <a:ext uri="{FF2B5EF4-FFF2-40B4-BE49-F238E27FC236}">
                <a16:creationId xmlns:a16="http://schemas.microsoft.com/office/drawing/2014/main" id="{FE2CD937-65D9-40B7-8E75-C2EAB777E299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4996952" y="5807869"/>
            <a:ext cx="166688" cy="285750"/>
          </a:xfrm>
          <a:prstGeom prst="rightArrow">
            <a:avLst>
              <a:gd name="adj1" fmla="val 50000"/>
              <a:gd name="adj2" fmla="val 40000"/>
            </a:avLst>
          </a:prstGeom>
          <a:solidFill>
            <a:schemeClr val="tx1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AutoShape 44">
            <a:extLst>
              <a:ext uri="{FF2B5EF4-FFF2-40B4-BE49-F238E27FC236}">
                <a16:creationId xmlns:a16="http://schemas.microsoft.com/office/drawing/2014/main" id="{CD876BA5-CFC2-43F5-9DA4-AA8199AD2DC4}"/>
              </a:ext>
            </a:extLst>
          </p:cNvPr>
          <p:cNvSpPr>
            <a:spLocks noChangeArrowheads="1"/>
          </p:cNvSpPr>
          <p:nvPr/>
        </p:nvSpPr>
        <p:spPr bwMode="auto">
          <a:xfrm rot="3652077">
            <a:off x="8584406" y="5703094"/>
            <a:ext cx="503238" cy="222250"/>
          </a:xfrm>
          <a:prstGeom prst="rightArrow">
            <a:avLst>
              <a:gd name="adj1" fmla="val 50000"/>
              <a:gd name="adj2" fmla="val 56607"/>
            </a:avLst>
          </a:prstGeom>
          <a:solidFill>
            <a:schemeClr val="tx1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AutoShape 45">
            <a:extLst>
              <a:ext uri="{FF2B5EF4-FFF2-40B4-BE49-F238E27FC236}">
                <a16:creationId xmlns:a16="http://schemas.microsoft.com/office/drawing/2014/main" id="{89800C19-C69B-429B-8989-CBDD3C82552B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6924675" y="5662613"/>
            <a:ext cx="457200" cy="285750"/>
          </a:xfrm>
          <a:prstGeom prst="rightArrow">
            <a:avLst>
              <a:gd name="adj1" fmla="val 50000"/>
              <a:gd name="adj2" fmla="val 40000"/>
            </a:avLst>
          </a:prstGeom>
          <a:solidFill>
            <a:schemeClr val="tx1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Cloud">
            <a:extLst>
              <a:ext uri="{FF2B5EF4-FFF2-40B4-BE49-F238E27FC236}">
                <a16:creationId xmlns:a16="http://schemas.microsoft.com/office/drawing/2014/main" id="{DBF1BA55-FBA3-4990-B08D-3AC3056E2CCA}"/>
              </a:ext>
            </a:extLst>
          </p:cNvPr>
          <p:cNvSpPr>
            <a:spLocks noChangeAspect="1" noEditPoints="1" noChangeArrowheads="1"/>
          </p:cNvSpPr>
          <p:nvPr/>
        </p:nvSpPr>
        <p:spPr bwMode="auto">
          <a:xfrm>
            <a:off x="234950" y="5462588"/>
            <a:ext cx="1898650" cy="709612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FF66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000000">
                <a:alpha val="74998"/>
              </a:srgbClr>
            </a:outerShdw>
          </a:effectLst>
        </p:spPr>
        <p:txBody>
          <a:bodyPr/>
          <a:lstStyle/>
          <a:p>
            <a:pPr marL="342900" indent="-342900">
              <a:buFont typeface="Monotype Sorts" pitchFamily="-111" charset="2"/>
              <a:buNone/>
              <a:defRPr/>
            </a:pPr>
            <a:r>
              <a:rPr lang="en-US" sz="2000">
                <a:solidFill>
                  <a:srgbClr val="000046"/>
                </a:solidFill>
                <a:latin typeface="Arial" panose="020B0604020202020204" pitchFamily="34" charset="0"/>
                <a:ea typeface="宋体" pitchFamily="-111" charset="-122"/>
                <a:cs typeface="Arial" panose="020B0604020202020204" pitchFamily="34" charset="0"/>
              </a:rPr>
              <a:t>WiMAX</a:t>
            </a:r>
          </a:p>
        </p:txBody>
      </p:sp>
      <p:sp>
        <p:nvSpPr>
          <p:cNvPr id="50" name="AutoShape 48">
            <a:extLst>
              <a:ext uri="{FF2B5EF4-FFF2-40B4-BE49-F238E27FC236}">
                <a16:creationId xmlns:a16="http://schemas.microsoft.com/office/drawing/2014/main" id="{F5B3C4EA-9A01-486D-9D51-F5B70DBA9EB9}"/>
              </a:ext>
            </a:extLst>
          </p:cNvPr>
          <p:cNvSpPr>
            <a:spLocks noChangeArrowheads="1"/>
          </p:cNvSpPr>
          <p:nvPr/>
        </p:nvSpPr>
        <p:spPr bwMode="auto">
          <a:xfrm rot="7122357">
            <a:off x="1843881" y="5318919"/>
            <a:ext cx="763588" cy="304800"/>
          </a:xfrm>
          <a:prstGeom prst="rightArrow">
            <a:avLst>
              <a:gd name="adj1" fmla="val 50000"/>
              <a:gd name="adj2" fmla="val 62630"/>
            </a:avLst>
          </a:prstGeom>
          <a:solidFill>
            <a:schemeClr val="tx1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4068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2BC07-D2F8-4D82-B39A-C6B1BA8C3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COGNITIVE RADIO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13010-11A0-43D1-8FC5-C40F477CD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A “</a:t>
            </a:r>
            <a:r>
              <a:rPr lang="en-US" sz="2400" i="1" dirty="0"/>
              <a:t>Cognitive Radio</a:t>
            </a:r>
            <a:r>
              <a:rPr lang="en-US" sz="2400" dirty="0"/>
              <a:t>” is the key enabling technology for Dynamic Spectrum Access!!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Capability to use or share the spectrum in an opportunistic manner. </a:t>
            </a:r>
          </a:p>
          <a:p>
            <a:pPr marL="0" indent="0">
              <a:buNone/>
            </a:pPr>
            <a:r>
              <a:rPr lang="en-US" sz="2400" dirty="0"/>
              <a:t>  </a:t>
            </a:r>
            <a:r>
              <a:rPr lang="en-US" sz="2400" b="1" dirty="0">
                <a:solidFill>
                  <a:srgbClr val="FF0000"/>
                </a:solidFill>
              </a:rPr>
              <a:t>“BANDWIDTH HARVESTING”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i="1" dirty="0"/>
              <a:t>Dynamic spectrum access </a:t>
            </a:r>
            <a:r>
              <a:rPr lang="en-US" sz="2400" dirty="0"/>
              <a:t>techniques allow the CR to operate in the </a:t>
            </a:r>
          </a:p>
          <a:p>
            <a:pPr marL="0" indent="0">
              <a:buNone/>
            </a:pPr>
            <a:r>
              <a:rPr lang="en-US" sz="2400" dirty="0"/>
              <a:t>  best available channel.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75988F-1EEB-4F23-A799-6CE439BAB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SCL’18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0184F0-4BBA-453A-868C-A42B41AB7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ECE592-076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4001E-ADE7-4284-89AC-C40339281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16E201-4140-4894-A652-4AB0FD573E5C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82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A87A1-C41B-4D15-81EF-D92441A58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SPECTRUM MANAGEMENT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F914B-7216-46CE-9B18-4E3254500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1)  Determine which portions of the spectrum is available and detect the </a:t>
            </a:r>
          </a:p>
          <a:p>
            <a:pPr marL="0" indent="0">
              <a:buNone/>
            </a:pPr>
            <a:r>
              <a:rPr lang="en-US" sz="2400" dirty="0"/>
              <a:t>     presence of licensed users when a user operates in a licensed band </a:t>
            </a:r>
          </a:p>
          <a:p>
            <a:pPr marL="0" indent="0">
              <a:buNone/>
            </a:pPr>
            <a:r>
              <a:rPr lang="en-US" sz="2400" dirty="0"/>
              <a:t>     </a:t>
            </a:r>
            <a:r>
              <a:rPr lang="en-US" sz="2400" i="1" dirty="0"/>
              <a:t>(Spectrum Sensing)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2)  Select the best available channel </a:t>
            </a:r>
            <a:r>
              <a:rPr lang="en-US" sz="2400" i="1" dirty="0"/>
              <a:t>(Spectrum Decision)</a:t>
            </a:r>
          </a:p>
          <a:p>
            <a:pPr marL="0" indent="0">
              <a:buNone/>
            </a:pPr>
            <a:r>
              <a:rPr lang="en-US" sz="2400" dirty="0"/>
              <a:t>  </a:t>
            </a:r>
          </a:p>
          <a:p>
            <a:pPr marL="0" indent="0">
              <a:buNone/>
            </a:pPr>
            <a:r>
              <a:rPr lang="en-US" sz="2400" dirty="0"/>
              <a:t>3)  Coordinate access to this channel with other users </a:t>
            </a:r>
            <a:r>
              <a:rPr lang="en-US" sz="2400" i="1" dirty="0"/>
              <a:t>(Spectrum Sharing)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4) Vacate the channel when a licensed user is detected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7AE1E-FA39-4D1E-A91E-22A56D7F2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SCL’18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ABA6E-EE17-4510-9089-63D7CD51B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16E201-4140-4894-A652-4AB0FD573E5C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AFF00594-2B3B-43C4-BD86-A312E538B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05250" y="6356351"/>
            <a:ext cx="36195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ECE592-076</a:t>
            </a:r>
          </a:p>
        </p:txBody>
      </p:sp>
    </p:spTree>
    <p:extLst>
      <p:ext uri="{BB962C8B-B14F-4D97-AF65-F5344CB8AC3E}">
        <p14:creationId xmlns:p14="http://schemas.microsoft.com/office/powerpoint/2010/main" val="274246140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25|9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25|9.1"/>
</p:tagLst>
</file>

<file path=ppt/theme/theme1.xml><?xml version="1.0" encoding="utf-8"?>
<a:theme xmlns:a="http://schemas.openxmlformats.org/drawingml/2006/main" name="1_NCStateU-horizontal-left-log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17366</TotalTime>
  <Words>1094</Words>
  <Application>Microsoft Office PowerPoint</Application>
  <PresentationFormat>Custom</PresentationFormat>
  <Paragraphs>294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Courier</vt:lpstr>
      <vt:lpstr>MS PGothic</vt:lpstr>
      <vt:lpstr>SimSun</vt:lpstr>
      <vt:lpstr>Arial</vt:lpstr>
      <vt:lpstr>Calibri</vt:lpstr>
      <vt:lpstr>Gulim</vt:lpstr>
      <vt:lpstr>Monotype Sorts</vt:lpstr>
      <vt:lpstr>Times New Roman</vt:lpstr>
      <vt:lpstr>Wingdings</vt:lpstr>
      <vt:lpstr>1_NCStateU-horizontal-left-logo</vt:lpstr>
      <vt:lpstr>PowerPoint Presentation</vt:lpstr>
      <vt:lpstr>FIXED SPECTRUM ASSIGNMENT</vt:lpstr>
      <vt:lpstr>Fixed Spectrum Utilization</vt:lpstr>
      <vt:lpstr>Fixed Spectrum Utilization</vt:lpstr>
      <vt:lpstr>Problems of Fixed Spectrum Utilization</vt:lpstr>
      <vt:lpstr> COGNITIVE RADIO NETWORKS;  DYNAMIC SPECTRUM ALLOCATION NETWORKS (DSANs);  xG INITIATIVE</vt:lpstr>
      <vt:lpstr>OVERALL VIEW</vt:lpstr>
      <vt:lpstr>COGNITIVE RADIO</vt:lpstr>
      <vt:lpstr>SPECTRUM MANAGEMENT FRAMEWORK</vt:lpstr>
      <vt:lpstr>CRN COMMUNICATION FUNCTIONALITIES</vt:lpstr>
      <vt:lpstr>BUILDING BLOCK: SOFTWATE DEFINED RADIO</vt:lpstr>
      <vt:lpstr>WHY SDR?</vt:lpstr>
      <vt:lpstr>New Breed of Radio</vt:lpstr>
      <vt:lpstr>Disadvantages</vt:lpstr>
      <vt:lpstr>SOFTWARE ARCHITECTURE: GNU RADIO</vt:lpstr>
      <vt:lpstr>Dial tone generator</vt:lpstr>
      <vt:lpstr>GNU Radio now has a nice GUI</vt:lpstr>
      <vt:lpstr>UNIVERSAL SOFTWARE RADIO PERIPHERAL</vt:lpstr>
      <vt:lpstr>Universal Software Radio Peripheral (USRP)</vt:lpstr>
      <vt:lpstr>GNU Radio resources</vt:lpstr>
    </vt:vector>
  </TitlesOfParts>
  <Company>BWN Lab - School of ECE - Georgia 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COGNITIVE RADIO NETWORKS</dc:title>
  <dc:creator>Ian F. Akyildiz</dc:creator>
  <cp:lastModifiedBy>Shih-Chun Lin</cp:lastModifiedBy>
  <cp:revision>1357</cp:revision>
  <dcterms:created xsi:type="dcterms:W3CDTF">2002-08-21T14:00:06Z</dcterms:created>
  <dcterms:modified xsi:type="dcterms:W3CDTF">2018-01-04T03:36:25Z</dcterms:modified>
</cp:coreProperties>
</file>