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28" r:id="rId1"/>
  </p:sldMasterIdLst>
  <p:notesMasterIdLst>
    <p:notesMasterId r:id="rId16"/>
  </p:notesMasterIdLst>
  <p:handoutMasterIdLst>
    <p:handoutMasterId r:id="rId17"/>
  </p:handoutMasterIdLst>
  <p:sldIdLst>
    <p:sldId id="3395" r:id="rId2"/>
    <p:sldId id="3396" r:id="rId3"/>
    <p:sldId id="3397" r:id="rId4"/>
    <p:sldId id="3399" r:id="rId5"/>
    <p:sldId id="3398" r:id="rId6"/>
    <p:sldId id="3400" r:id="rId7"/>
    <p:sldId id="3401" r:id="rId8"/>
    <p:sldId id="3402" r:id="rId9"/>
    <p:sldId id="3403" r:id="rId10"/>
    <p:sldId id="3404" r:id="rId11"/>
    <p:sldId id="3405" r:id="rId12"/>
    <p:sldId id="3406" r:id="rId13"/>
    <p:sldId id="3407" r:id="rId14"/>
    <p:sldId id="3408" r:id="rId15"/>
  </p:sldIdLst>
  <p:sldSz cx="11430000" cy="6858000"/>
  <p:notesSz cx="7010400" cy="92964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36"/>
    <a:srgbClr val="000066"/>
    <a:srgbClr val="FFFF00"/>
    <a:srgbClr val="FFCC00"/>
    <a:srgbClr val="FF9900"/>
    <a:srgbClr val="FFFFFF"/>
    <a:srgbClr val="66FF33"/>
    <a:srgbClr val="00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00" y="76"/>
      </p:cViewPr>
      <p:guideLst>
        <p:guide orient="horz" pos="2160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489C7593-F793-4EDF-ABD7-877DE4FAB7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0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00075" y="696913"/>
            <a:ext cx="581025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5C9047CA-E4D0-4DE2-A0C6-7B512D11B9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71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charset="-122"/>
        <a:cs typeface="宋体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886200"/>
            <a:ext cx="8001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0EDAE4D-B30A-41BA-8597-CC4F02288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ED2B9805-B559-4936-AD90-1AB73FE9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D18CFFE-315A-4D39-B0C0-9C9632D8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1E158376-9BEF-4E10-B6B2-E70729A8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682A84-5AF7-4F98-A363-4866B27942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6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7726-8B43-4CFD-966F-B2753ADE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F7BD5-C8D1-42FD-BA36-FCC4F5E44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99B18-9BA6-45B3-A2A1-6D6E125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41C25-F90B-4186-BD0A-2F6BE45D5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86750" y="274639"/>
            <a:ext cx="25717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74639"/>
            <a:ext cx="752475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CC848-8065-4D03-BCCE-DF6AEA1E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FA950-4842-4E09-AF03-72C49628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E46A8-97EA-4521-87ED-D5C098E5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C130D-D4F9-46CD-B27A-B84985D584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97750"/>
            <a:ext cx="10287000" cy="5158600"/>
          </a:xfrm>
        </p:spPr>
        <p:txBody>
          <a:bodyPr/>
          <a:lstStyle>
            <a:lvl1pPr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200"/>
            </a:lvl5pPr>
          </a:lstStyle>
          <a:p>
            <a:pPr lvl="0"/>
            <a:endParaRPr lang="en-US" sz="2000" dirty="0"/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7B6C3-EC6D-47F2-B7B0-038ED0C9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7CDC-4277-4A2C-9530-0FA603E3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BB840-D5FE-4154-B3A1-D6BE7038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D5CAF6-1D2F-43D7-8CE8-8C548F4574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2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891" y="4406901"/>
            <a:ext cx="97155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891" y="2906713"/>
            <a:ext cx="97155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8B42-4053-4692-AD57-BBE28117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C9F6-8342-4BFE-A661-EF6A770E8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D3AEA-920F-49C4-AC73-4C116B4B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90A51-A719-4BB6-ADF4-3DD2645AE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5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250" y="1968501"/>
            <a:ext cx="504825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E15321-30F6-443E-A08A-037BE15C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439151-CE94-4056-A0C1-AB349889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EA66BE-ACA9-4F84-A48E-CFE4AF8C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6246D-E598-441F-9E89-8CA9A7CD9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6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535113"/>
            <a:ext cx="505023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" y="2174875"/>
            <a:ext cx="505023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06282" y="1535113"/>
            <a:ext cx="505221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282" y="2174875"/>
            <a:ext cx="505221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3F8669-A401-4B98-8A70-418EE396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76D3E3-DB42-4801-A6C2-0EEFF8DE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E10465-632A-4A3D-A8EA-296BBAF4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6E8EC7-F3A6-4E23-9C9B-93AB23C819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0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7EB66F7-6E8A-45AB-B19B-9469F67A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8F484E4-8835-4BDD-ACE2-9EC96A95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76F86D-08DA-445F-B58F-63F2FF22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E6523-86A4-4E96-9A2B-61221B00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439187-D407-4F91-AB5A-ED6E696F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D64456E-84F0-4386-B041-4481623F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D18E67-BC70-4E8A-9ED2-E5018E6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C69DA6-69EF-44BA-A5F0-93C223E9AA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1" y="273050"/>
            <a:ext cx="376039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812" y="273051"/>
            <a:ext cx="638968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1" y="1435101"/>
            <a:ext cx="376039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6A774C-D540-4672-9E1E-F289F261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6A0DF8-EF3D-4849-A863-611E7F0A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FB0BEC6-CB73-46A0-9545-EF282288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C73353-3C00-4914-833A-958D704DD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3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360" y="4800600"/>
            <a:ext cx="68580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40360" y="612775"/>
            <a:ext cx="68580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0360" y="5367338"/>
            <a:ext cx="68580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29CF18-2E2A-4F63-B661-BB24BD98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FAE6005-54F0-44E7-86D5-3B543357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CF6AE1D-C984-4C96-8872-D0DE29EA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D94D0-2D78-4CF2-B6B9-48C32BE4C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40E5F2-F203-456D-A36E-D04299E8B40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71500" y="468313"/>
            <a:ext cx="102870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Headline Line One</a:t>
            </a:r>
            <a:br>
              <a:rPr lang="en-US" altLang="en-US" dirty="0"/>
            </a:br>
            <a:r>
              <a:rPr lang="en-US" altLang="en-US" dirty="0"/>
              <a:t>Headline Line Two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0476FEF-2987-49FE-A23A-200954FCE3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71500" y="1282700"/>
            <a:ext cx="10287000" cy="48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81764-A8F9-4ACD-B3D0-7F531767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7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SCL’18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3645B-99F6-4711-8148-EA5B35DB5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05250" y="6356350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27C38-978D-4D15-B6A3-8AEDB3B2C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91500" y="6356350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9E6AA26-00C9-411D-825A-A39F4BC757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2">
            <a:extLst>
              <a:ext uri="{FF2B5EF4-FFF2-40B4-BE49-F238E27FC236}">
                <a16:creationId xmlns:a16="http://schemas.microsoft.com/office/drawing/2014/main" id="{8CE3BABB-F14F-4BF9-8AC4-3276347FA6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43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6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/>
  <p:txStyles>
    <p:titleStyle>
      <a:lvl1pPr algn="ctr" defTabSz="457200" rtl="0" fontAlgn="base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ea typeface="MS PGothic" panose="020B0600070205080204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7">
            <a:extLst>
              <a:ext uri="{FF2B5EF4-FFF2-40B4-BE49-F238E27FC236}">
                <a16:creationId xmlns:a16="http://schemas.microsoft.com/office/drawing/2014/main" id="{D9BDDE3E-A164-4CC6-9C03-8E96FF5F5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4500" y="2514600"/>
            <a:ext cx="800100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 sz="4400" b="1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4. </a:t>
            </a:r>
          </a:p>
          <a:p>
            <a:pPr>
              <a:spcBef>
                <a:spcPct val="0"/>
              </a:spcBef>
            </a:pPr>
            <a:r>
              <a:rPr lang="en-US" altLang="en-US" sz="4400" b="1" dirty="0">
                <a:solidFill>
                  <a:srgbClr val="00003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3B201-7594-469B-BA08-19A70ED1E1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19B57-6EE8-4D6F-A046-C10D65088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CA938-0490-48CA-872F-94EB5CED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5D9698-70BD-436D-B143-5F65B22909C6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9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Operating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6299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A CR is capable of changing the operating frequency. </a:t>
            </a:r>
          </a:p>
          <a:p>
            <a:endParaRPr lang="en-US" sz="2800" b="1" dirty="0"/>
          </a:p>
          <a:p>
            <a:r>
              <a:rPr lang="en-US" sz="2800" b="1" dirty="0"/>
              <a:t>Based on the information about the radio environment, the most suitable operating frequency can be determined and</a:t>
            </a:r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the communication can be dynamically performed on this appropriate operating frequency.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566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7061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A CR should reconfigure the modulation scheme adaptive to the user requirements and channel conditions.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Example: Delay Sensitive Applications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data rate important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FF0000"/>
                </a:solidFill>
              </a:rPr>
              <a:t>Modulation scheme enabling higher spectral efficiency!! 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Example: Loss-Sensitive Applications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/>
              <a:t>error rate important !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800" b="1" dirty="0">
                <a:solidFill>
                  <a:srgbClr val="FF0000"/>
                </a:solidFill>
              </a:rPr>
              <a:t>Modulation scheme with low bit error rate..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Transmission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7061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Transmission power can be reconfigured within the power constraints.</a:t>
            </a:r>
          </a:p>
          <a:p>
            <a:endParaRPr lang="en-US" sz="2800" b="1" dirty="0"/>
          </a:p>
          <a:p>
            <a:r>
              <a:rPr lang="en-US" sz="2800" b="1" dirty="0"/>
              <a:t>If higher power operation is not necessary, CR reduces the transmitter power to a lower level to allow more users to share the spectrum and to decrease the interference.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2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Communication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7061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sz="2800" b="1" dirty="0"/>
          </a:p>
          <a:p>
            <a:pPr marL="400050" lvl="1" indent="0">
              <a:buNone/>
            </a:pPr>
            <a:r>
              <a:rPr lang="en-US" sz="2800" b="1" dirty="0"/>
              <a:t>A CR can be used to provide interoperability among different communication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4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Reconfigurable Parameters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B8E6AD-B4E2-4A6B-B860-C4833385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7061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Not only at the beginning of a transmission but also during the transmission.</a:t>
            </a:r>
          </a:p>
          <a:p>
            <a:endParaRPr lang="en-US" sz="2800" b="1" dirty="0"/>
          </a:p>
          <a:p>
            <a:r>
              <a:rPr lang="en-US" sz="2800" b="1" dirty="0"/>
              <a:t>Parameters can be reconfigured such that </a:t>
            </a:r>
          </a:p>
          <a:p>
            <a:pPr marL="857250" lvl="1" indent="-457200"/>
            <a:r>
              <a:rPr lang="en-US" dirty="0"/>
              <a:t>CR is switched to a different spectrum band</a:t>
            </a:r>
          </a:p>
          <a:p>
            <a:pPr marL="857250" lvl="1" indent="-457200"/>
            <a:r>
              <a:rPr lang="en-US" dirty="0" err="1"/>
              <a:t>Tx</a:t>
            </a:r>
            <a:r>
              <a:rPr lang="en-US" dirty="0"/>
              <a:t> and Rx parameters are reconfigured</a:t>
            </a:r>
          </a:p>
          <a:p>
            <a:pPr marL="857250" lvl="1" indent="-457200"/>
            <a:r>
              <a:rPr lang="en-US" dirty="0"/>
              <a:t>Appropriate communication protocol parameters and    modulation schemes are used.</a:t>
            </a:r>
          </a:p>
        </p:txBody>
      </p:sp>
    </p:spTree>
    <p:extLst>
      <p:ext uri="{BB962C8B-B14F-4D97-AF65-F5344CB8AC3E}">
        <p14:creationId xmlns:p14="http://schemas.microsoft.com/office/powerpoint/2010/main" val="241130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Cognitive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b="1" dirty="0"/>
              <a:t>A CR determines appropriate communication parameters and adapts to the dynamic radio environment</a:t>
            </a:r>
            <a:r>
              <a:rPr lang="en-US" sz="2800" dirty="0"/>
              <a:t> </a:t>
            </a:r>
          </a:p>
          <a:p>
            <a:endParaRPr lang="en-US" sz="2400" dirty="0"/>
          </a:p>
          <a:p>
            <a:pPr marL="400050" lvl="1" indent="0">
              <a:buNone/>
            </a:pPr>
            <a:r>
              <a:rPr lang="en-US" sz="2800" dirty="0"/>
              <a:t>Tasks required for adaptive operation in open spectrum referred as </a:t>
            </a:r>
            <a:r>
              <a:rPr lang="en-US" sz="2800" b="1" dirty="0">
                <a:solidFill>
                  <a:srgbClr val="FF0000"/>
                </a:solidFill>
              </a:rPr>
              <a:t>COGNITIVE CYCLE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6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19BE-2FE5-40C0-AE99-61DB20DB3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Sensing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4B6F-7466-4E0D-9B82-345C0593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7854-CECA-43D6-ABAB-D9DC6483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25BF-E378-4F3B-9E67-8A060D39E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1D3477B5-8879-4817-8A51-33FA392510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62200" y="4114800"/>
            <a:ext cx="1838325" cy="10509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Sharing</a:t>
            </a: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F15EC4D2-2058-4FD8-A70F-23C3CAAB5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24200"/>
            <a:ext cx="2209800" cy="1133475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F6AC97E-5F55-4524-9494-83B723B10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32450" y="5197475"/>
            <a:ext cx="1835150" cy="10509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32BB700D-4F87-4C54-B9FB-48266C823FB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675438" y="2338388"/>
            <a:ext cx="466725" cy="8763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8036296-BBD4-4ED1-8461-3464BD970A0C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6553200" y="4267200"/>
            <a:ext cx="438150" cy="93503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4905AADB-98DC-42AC-B610-375D2A882FD1}"/>
              </a:ext>
            </a:extLst>
          </p:cNvPr>
          <p:cNvSpPr>
            <a:spLocks noChangeAspect="1"/>
          </p:cNvSpPr>
          <p:nvPr/>
        </p:nvSpPr>
        <p:spPr bwMode="auto">
          <a:xfrm rot="385311">
            <a:off x="3508375" y="5257800"/>
            <a:ext cx="2206625" cy="708025"/>
          </a:xfrm>
          <a:custGeom>
            <a:avLst/>
            <a:gdLst>
              <a:gd name="T0" fmla="*/ 2147483647 w 1632"/>
              <a:gd name="T1" fmla="*/ 2147483647 h 728"/>
              <a:gd name="T2" fmla="*/ 2147483647 w 1632"/>
              <a:gd name="T3" fmla="*/ 2147483647 h 728"/>
              <a:gd name="T4" fmla="*/ 0 w 1632"/>
              <a:gd name="T5" fmla="*/ 0 h 728"/>
              <a:gd name="T6" fmla="*/ 0 60000 65536"/>
              <a:gd name="T7" fmla="*/ 0 60000 65536"/>
              <a:gd name="T8" fmla="*/ 0 60000 65536"/>
              <a:gd name="T9" fmla="*/ 0 w 1632"/>
              <a:gd name="T10" fmla="*/ 0 h 728"/>
              <a:gd name="T11" fmla="*/ 1632 w 1632"/>
              <a:gd name="T12" fmla="*/ 728 h 7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728">
                <a:moveTo>
                  <a:pt x="1632" y="624"/>
                </a:moveTo>
                <a:cubicBezTo>
                  <a:pt x="1288" y="676"/>
                  <a:pt x="944" y="728"/>
                  <a:pt x="672" y="624"/>
                </a:cubicBezTo>
                <a:cubicBezTo>
                  <a:pt x="400" y="520"/>
                  <a:pt x="200" y="260"/>
                  <a:pt x="0" y="0"/>
                </a:cubicBezTo>
              </a:path>
            </a:pathLst>
          </a:cu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93729C6-75E1-4CDB-A0FD-4A70B44F94F8}"/>
              </a:ext>
            </a:extLst>
          </p:cNvPr>
          <p:cNvSpPr>
            <a:spLocks noChangeAspect="1"/>
          </p:cNvSpPr>
          <p:nvPr/>
        </p:nvSpPr>
        <p:spPr bwMode="auto">
          <a:xfrm rot="1006958">
            <a:off x="4119563" y="2862263"/>
            <a:ext cx="2438400" cy="414337"/>
          </a:xfrm>
          <a:custGeom>
            <a:avLst/>
            <a:gdLst>
              <a:gd name="T0" fmla="*/ 2147483647 w 1872"/>
              <a:gd name="T1" fmla="*/ 2147483647 h 264"/>
              <a:gd name="T2" fmla="*/ 2147483647 w 1872"/>
              <a:gd name="T3" fmla="*/ 2147483647 h 264"/>
              <a:gd name="T4" fmla="*/ 0 w 1872"/>
              <a:gd name="T5" fmla="*/ 2147483647 h 264"/>
              <a:gd name="T6" fmla="*/ 0 60000 65536"/>
              <a:gd name="T7" fmla="*/ 0 60000 65536"/>
              <a:gd name="T8" fmla="*/ 0 60000 65536"/>
              <a:gd name="T9" fmla="*/ 0 w 1872"/>
              <a:gd name="T10" fmla="*/ 0 h 264"/>
              <a:gd name="T11" fmla="*/ 1872 w 1872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64">
                <a:moveTo>
                  <a:pt x="1872" y="120"/>
                </a:moveTo>
                <a:cubicBezTo>
                  <a:pt x="1620" y="60"/>
                  <a:pt x="1368" y="0"/>
                  <a:pt x="1056" y="24"/>
                </a:cubicBezTo>
                <a:cubicBezTo>
                  <a:pt x="744" y="48"/>
                  <a:pt x="372" y="156"/>
                  <a:pt x="0" y="264"/>
                </a:cubicBezTo>
              </a:path>
            </a:pathLst>
          </a:cu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1217A60F-A60A-4D1A-9957-EC96428E2A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886200" y="5203825"/>
            <a:ext cx="15462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Channel Capacity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0A24BAE-DF89-47BC-8385-F501A114374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91000" y="2994025"/>
            <a:ext cx="1944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Primary User Detection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F40B5AC0-6D47-420C-8F55-CC58747A47C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338888" y="2311400"/>
            <a:ext cx="2119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RF </a:t>
            </a:r>
          </a:p>
          <a:p>
            <a:pPr algn="ctr">
              <a:buFont typeface="Monotype Sorts" charset="2"/>
              <a:buNone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Stimuli</a:t>
            </a:r>
          </a:p>
        </p:txBody>
      </p:sp>
      <p:sp>
        <p:nvSpPr>
          <p:cNvPr id="17" name="Text Box 13">
            <a:extLst>
              <a:ext uri="{FF2B5EF4-FFF2-40B4-BE49-F238E27FC236}">
                <a16:creationId xmlns:a16="http://schemas.microsoft.com/office/drawing/2014/main" id="{1B9ACB39-9212-4375-B33A-85A4F890BFDD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81800" y="4343400"/>
            <a:ext cx="1566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Spectrum Hole</a:t>
            </a:r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549B2F78-9402-4580-9B06-2EC9E7D896E2}"/>
              </a:ext>
            </a:extLst>
          </p:cNvPr>
          <p:cNvSpPr>
            <a:spLocks noChangeAspect="1"/>
          </p:cNvSpPr>
          <p:nvPr/>
        </p:nvSpPr>
        <p:spPr bwMode="auto">
          <a:xfrm rot="802513">
            <a:off x="6745288" y="2176463"/>
            <a:ext cx="2178050" cy="3636962"/>
          </a:xfrm>
          <a:custGeom>
            <a:avLst/>
            <a:gdLst>
              <a:gd name="T0" fmla="*/ 0 w 1440"/>
              <a:gd name="T1" fmla="*/ 0 h 2112"/>
              <a:gd name="T2" fmla="*/ 2147483647 w 1440"/>
              <a:gd name="T3" fmla="*/ 2147483647 h 2112"/>
              <a:gd name="T4" fmla="*/ 2147483647 w 1440"/>
              <a:gd name="T5" fmla="*/ 2147483647 h 2112"/>
              <a:gd name="T6" fmla="*/ 2147483647 w 1440"/>
              <a:gd name="T7" fmla="*/ 2147483647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440"/>
              <a:gd name="T13" fmla="*/ 0 h 2112"/>
              <a:gd name="T14" fmla="*/ 1440 w 1440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0" h="2112">
                <a:moveTo>
                  <a:pt x="0" y="0"/>
                </a:moveTo>
                <a:cubicBezTo>
                  <a:pt x="388" y="92"/>
                  <a:pt x="776" y="184"/>
                  <a:pt x="1008" y="384"/>
                </a:cubicBezTo>
                <a:cubicBezTo>
                  <a:pt x="1240" y="584"/>
                  <a:pt x="1440" y="912"/>
                  <a:pt x="1392" y="1200"/>
                </a:cubicBezTo>
                <a:cubicBezTo>
                  <a:pt x="1344" y="1488"/>
                  <a:pt x="1032" y="1800"/>
                  <a:pt x="720" y="2112"/>
                </a:cubicBezTo>
              </a:path>
            </a:pathLst>
          </a:custGeom>
          <a:noFill/>
          <a:ln w="857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8C94E526-1B48-4537-812E-FD636487EC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68775" y="1447800"/>
            <a:ext cx="2973388" cy="1038225"/>
          </a:xfrm>
          <a:prstGeom prst="cloudCallout">
            <a:avLst>
              <a:gd name="adj1" fmla="val -4370"/>
              <a:gd name="adj2" fmla="val 5190"/>
            </a:avLst>
          </a:prstGeom>
          <a:solidFill>
            <a:srgbClr val="003399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marL="342900" indent="-342900" algn="ctr">
              <a:buFont typeface="Monotype Sorts" charset="2"/>
              <a:buNone/>
            </a:pPr>
            <a:endParaRPr lang="ko-KR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Freeform 16">
            <a:extLst>
              <a:ext uri="{FF2B5EF4-FFF2-40B4-BE49-F238E27FC236}">
                <a16:creationId xmlns:a16="http://schemas.microsoft.com/office/drawing/2014/main" id="{20B13FA4-D4EC-4827-831F-E71795CF2C90}"/>
              </a:ext>
            </a:extLst>
          </p:cNvPr>
          <p:cNvSpPr>
            <a:spLocks noChangeAspect="1"/>
          </p:cNvSpPr>
          <p:nvPr/>
        </p:nvSpPr>
        <p:spPr bwMode="auto">
          <a:xfrm>
            <a:off x="4625975" y="1941513"/>
            <a:ext cx="1030288" cy="455612"/>
          </a:xfrm>
          <a:custGeom>
            <a:avLst/>
            <a:gdLst>
              <a:gd name="T0" fmla="*/ 2147483647 w 472"/>
              <a:gd name="T1" fmla="*/ 2147483647 h 199"/>
              <a:gd name="T2" fmla="*/ 2147483647 w 472"/>
              <a:gd name="T3" fmla="*/ 2147483647 h 199"/>
              <a:gd name="T4" fmla="*/ 2147483647 w 472"/>
              <a:gd name="T5" fmla="*/ 2147483647 h 199"/>
              <a:gd name="T6" fmla="*/ 2147483647 w 472"/>
              <a:gd name="T7" fmla="*/ 2147483647 h 199"/>
              <a:gd name="T8" fmla="*/ 2147483647 w 472"/>
              <a:gd name="T9" fmla="*/ 2147483647 h 199"/>
              <a:gd name="T10" fmla="*/ 2147483647 w 472"/>
              <a:gd name="T11" fmla="*/ 2147483647 h 199"/>
              <a:gd name="T12" fmla="*/ 2147483647 w 472"/>
              <a:gd name="T13" fmla="*/ 2147483647 h 199"/>
              <a:gd name="T14" fmla="*/ 2147483647 w 472"/>
              <a:gd name="T15" fmla="*/ 2147483647 h 199"/>
              <a:gd name="T16" fmla="*/ 2147483647 w 472"/>
              <a:gd name="T17" fmla="*/ 2147483647 h 199"/>
              <a:gd name="T18" fmla="*/ 2147483647 w 472"/>
              <a:gd name="T19" fmla="*/ 2147483647 h 199"/>
              <a:gd name="T20" fmla="*/ 2147483647 w 472"/>
              <a:gd name="T21" fmla="*/ 0 h 199"/>
              <a:gd name="T22" fmla="*/ 2147483647 w 472"/>
              <a:gd name="T23" fmla="*/ 2147483647 h 199"/>
              <a:gd name="T24" fmla="*/ 2147483647 w 472"/>
              <a:gd name="T25" fmla="*/ 2147483647 h 199"/>
              <a:gd name="T26" fmla="*/ 2147483647 w 472"/>
              <a:gd name="T27" fmla="*/ 2147483647 h 199"/>
              <a:gd name="T28" fmla="*/ 2147483647 w 472"/>
              <a:gd name="T29" fmla="*/ 2147483647 h 199"/>
              <a:gd name="T30" fmla="*/ 2147483647 w 472"/>
              <a:gd name="T31" fmla="*/ 2147483647 h 19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472"/>
              <a:gd name="T49" fmla="*/ 0 h 199"/>
              <a:gd name="T50" fmla="*/ 472 w 472"/>
              <a:gd name="T51" fmla="*/ 199 h 19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472" h="199">
                <a:moveTo>
                  <a:pt x="272" y="164"/>
                </a:moveTo>
                <a:cubicBezTo>
                  <a:pt x="244" y="173"/>
                  <a:pt x="245" y="176"/>
                  <a:pt x="208" y="180"/>
                </a:cubicBezTo>
                <a:cubicBezTo>
                  <a:pt x="197" y="187"/>
                  <a:pt x="172" y="196"/>
                  <a:pt x="172" y="196"/>
                </a:cubicBezTo>
                <a:cubicBezTo>
                  <a:pt x="168" y="196"/>
                  <a:pt x="91" y="199"/>
                  <a:pt x="68" y="184"/>
                </a:cubicBezTo>
                <a:cubicBezTo>
                  <a:pt x="57" y="177"/>
                  <a:pt x="32" y="168"/>
                  <a:pt x="32" y="168"/>
                </a:cubicBezTo>
                <a:cubicBezTo>
                  <a:pt x="29" y="164"/>
                  <a:pt x="27" y="159"/>
                  <a:pt x="24" y="156"/>
                </a:cubicBezTo>
                <a:cubicBezTo>
                  <a:pt x="21" y="153"/>
                  <a:pt x="13" y="153"/>
                  <a:pt x="12" y="148"/>
                </a:cubicBezTo>
                <a:cubicBezTo>
                  <a:pt x="0" y="92"/>
                  <a:pt x="77" y="93"/>
                  <a:pt x="108" y="72"/>
                </a:cubicBezTo>
                <a:cubicBezTo>
                  <a:pt x="155" y="2"/>
                  <a:pt x="278" y="15"/>
                  <a:pt x="348" y="12"/>
                </a:cubicBezTo>
                <a:cubicBezTo>
                  <a:pt x="361" y="11"/>
                  <a:pt x="375" y="10"/>
                  <a:pt x="388" y="8"/>
                </a:cubicBezTo>
                <a:cubicBezTo>
                  <a:pt x="396" y="6"/>
                  <a:pt x="412" y="0"/>
                  <a:pt x="412" y="0"/>
                </a:cubicBezTo>
                <a:cubicBezTo>
                  <a:pt x="448" y="4"/>
                  <a:pt x="472" y="9"/>
                  <a:pt x="448" y="60"/>
                </a:cubicBezTo>
                <a:cubicBezTo>
                  <a:pt x="439" y="79"/>
                  <a:pt x="425" y="73"/>
                  <a:pt x="412" y="80"/>
                </a:cubicBezTo>
                <a:cubicBezTo>
                  <a:pt x="403" y="85"/>
                  <a:pt x="377" y="109"/>
                  <a:pt x="364" y="112"/>
                </a:cubicBezTo>
                <a:cubicBezTo>
                  <a:pt x="340" y="117"/>
                  <a:pt x="317" y="118"/>
                  <a:pt x="296" y="132"/>
                </a:cubicBezTo>
                <a:cubicBezTo>
                  <a:pt x="287" y="146"/>
                  <a:pt x="272" y="145"/>
                  <a:pt x="272" y="164"/>
                </a:cubicBezTo>
                <a:close/>
              </a:path>
            </a:pathLst>
          </a:custGeom>
          <a:solidFill>
            <a:srgbClr val="003399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8A495795-2303-4E29-9319-E9B265180D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7200" y="1655763"/>
            <a:ext cx="28575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 Environment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A3DF9B66-C51C-410A-804A-B5978C7FD7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38400" y="2530475"/>
            <a:ext cx="1838325" cy="1050925"/>
          </a:xfrm>
          <a:prstGeom prst="ellipse">
            <a:avLst/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  <a:p>
            <a:pPr marL="342900" indent="-342900" algn="ctr">
              <a:buFont typeface="Monotype Sorts" charset="2"/>
              <a:buNone/>
            </a:pPr>
            <a:r>
              <a:rPr lang="en-US" altLang="ko-KR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Mobility</a:t>
            </a:r>
          </a:p>
        </p:txBody>
      </p:sp>
      <p:sp>
        <p:nvSpPr>
          <p:cNvPr id="23" name="Freeform 19">
            <a:extLst>
              <a:ext uri="{FF2B5EF4-FFF2-40B4-BE49-F238E27FC236}">
                <a16:creationId xmlns:a16="http://schemas.microsoft.com/office/drawing/2014/main" id="{70EB8408-2F35-400F-A007-E60C35459753}"/>
              </a:ext>
            </a:extLst>
          </p:cNvPr>
          <p:cNvSpPr>
            <a:spLocks noChangeAspect="1"/>
          </p:cNvSpPr>
          <p:nvPr/>
        </p:nvSpPr>
        <p:spPr bwMode="auto">
          <a:xfrm rot="2635235" flipH="1" flipV="1">
            <a:off x="3429000" y="4210050"/>
            <a:ext cx="2971800" cy="590550"/>
          </a:xfrm>
          <a:custGeom>
            <a:avLst/>
            <a:gdLst>
              <a:gd name="T0" fmla="*/ 2147483647 w 1872"/>
              <a:gd name="T1" fmla="*/ 2147483647 h 264"/>
              <a:gd name="T2" fmla="*/ 2147483647 w 1872"/>
              <a:gd name="T3" fmla="*/ 2147483647 h 264"/>
              <a:gd name="T4" fmla="*/ 0 w 1872"/>
              <a:gd name="T5" fmla="*/ 2147483647 h 264"/>
              <a:gd name="T6" fmla="*/ 0 60000 65536"/>
              <a:gd name="T7" fmla="*/ 0 60000 65536"/>
              <a:gd name="T8" fmla="*/ 0 60000 65536"/>
              <a:gd name="T9" fmla="*/ 0 w 1872"/>
              <a:gd name="T10" fmla="*/ 0 h 264"/>
              <a:gd name="T11" fmla="*/ 1872 w 1872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64">
                <a:moveTo>
                  <a:pt x="1872" y="120"/>
                </a:moveTo>
                <a:cubicBezTo>
                  <a:pt x="1620" y="60"/>
                  <a:pt x="1368" y="0"/>
                  <a:pt x="1056" y="24"/>
                </a:cubicBezTo>
                <a:cubicBezTo>
                  <a:pt x="744" y="48"/>
                  <a:pt x="372" y="156"/>
                  <a:pt x="0" y="264"/>
                </a:cubicBezTo>
              </a:path>
            </a:pathLst>
          </a:custGeom>
          <a:noFill/>
          <a:ln w="539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AE21C726-FA4E-4097-8096-C42BA7A0CB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48200" y="4038600"/>
            <a:ext cx="15636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Decision Request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36D1FEB9-8083-427E-9BDA-A6369839774E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758950" y="1508125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Monotype Sorts" charset="2"/>
              <a:buNone/>
            </a:pP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Transmitted Signal</a:t>
            </a:r>
          </a:p>
        </p:txBody>
      </p:sp>
      <p:sp>
        <p:nvSpPr>
          <p:cNvPr id="26" name="Freeform 22">
            <a:extLst>
              <a:ext uri="{FF2B5EF4-FFF2-40B4-BE49-F238E27FC236}">
                <a16:creationId xmlns:a16="http://schemas.microsoft.com/office/drawing/2014/main" id="{13061311-DF17-4FC1-B3DE-3CA38A6C7E70}"/>
              </a:ext>
            </a:extLst>
          </p:cNvPr>
          <p:cNvSpPr>
            <a:spLocks/>
          </p:cNvSpPr>
          <p:nvPr/>
        </p:nvSpPr>
        <p:spPr bwMode="auto">
          <a:xfrm>
            <a:off x="2066925" y="1852613"/>
            <a:ext cx="2073275" cy="2651125"/>
          </a:xfrm>
          <a:custGeom>
            <a:avLst/>
            <a:gdLst>
              <a:gd name="T0" fmla="*/ 2147483647 w 1306"/>
              <a:gd name="T1" fmla="*/ 2147483647 h 1670"/>
              <a:gd name="T2" fmla="*/ 2147483647 w 1306"/>
              <a:gd name="T3" fmla="*/ 2147483647 h 1670"/>
              <a:gd name="T4" fmla="*/ 2147483647 w 1306"/>
              <a:gd name="T5" fmla="*/ 2147483647 h 1670"/>
              <a:gd name="T6" fmla="*/ 2147483647 w 1306"/>
              <a:gd name="T7" fmla="*/ 0 h 1670"/>
              <a:gd name="T8" fmla="*/ 0 60000 65536"/>
              <a:gd name="T9" fmla="*/ 0 60000 65536"/>
              <a:gd name="T10" fmla="*/ 0 60000 65536"/>
              <a:gd name="T11" fmla="*/ 0 60000 65536"/>
              <a:gd name="T12" fmla="*/ 0 w 1306"/>
              <a:gd name="T13" fmla="*/ 0 h 1670"/>
              <a:gd name="T14" fmla="*/ 1306 w 1306"/>
              <a:gd name="T15" fmla="*/ 1670 h 16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06" h="1670">
                <a:moveTo>
                  <a:pt x="193" y="1670"/>
                </a:moveTo>
                <a:cubicBezTo>
                  <a:pt x="96" y="1345"/>
                  <a:pt x="0" y="1020"/>
                  <a:pt x="48" y="774"/>
                </a:cubicBezTo>
                <a:cubicBezTo>
                  <a:pt x="96" y="528"/>
                  <a:pt x="274" y="323"/>
                  <a:pt x="484" y="194"/>
                </a:cubicBezTo>
                <a:cubicBezTo>
                  <a:pt x="694" y="65"/>
                  <a:pt x="1000" y="32"/>
                  <a:pt x="1306" y="0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D7A08471-1EB5-49C6-9F3A-E85A1DD4E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895600"/>
            <a:ext cx="19928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 typeface="Monotype Sorts" charset="2"/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Spectrum</a:t>
            </a:r>
          </a:p>
          <a:p>
            <a:pPr marL="342900" indent="-342900">
              <a:buFont typeface="Monotype Sorts" charset="2"/>
              <a:buNone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219410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Spectrum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r>
              <a:rPr lang="en-US" sz="2800" dirty="0"/>
              <a:t>A CR monitors the available spectrum bands, captures </a:t>
            </a:r>
          </a:p>
          <a:p>
            <a:pPr marL="400050" lvl="1" indent="0">
              <a:buNone/>
            </a:pPr>
            <a:r>
              <a:rPr lang="en-US" sz="2800" dirty="0"/>
              <a:t>  their information, and then detects the spectrum holes.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2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Spectrum 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2870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Based on the spectrum availability, CR users can determine a channel. </a:t>
            </a:r>
          </a:p>
          <a:p>
            <a:endParaRPr lang="en-US" sz="2800" dirty="0"/>
          </a:p>
          <a:p>
            <a:r>
              <a:rPr lang="en-US" sz="2800" dirty="0"/>
              <a:t>This operation not only depends on spectrum availability, but it is also determined based on internal (and possibly external) policies.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2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Spectrum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6299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Multiple CR users try to access the spectrum</a:t>
            </a:r>
          </a:p>
          <a:p>
            <a:endParaRPr lang="en-US" sz="2800" dirty="0"/>
          </a:p>
          <a:p>
            <a:r>
              <a:rPr lang="en-US" sz="2800" dirty="0"/>
              <a:t>CR network access should be coordinated in order to prevent multiple users colliding in overlapping portions of the spectrum.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13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Spectrum Mobility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6299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dirty="0"/>
              <a:t>CR users are regarded as "visitors" to the spectrum.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PUs need a specific portion of the spectrum then the CR users must continue in another vacant portion of the spectrum.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04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Reconfigurability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6299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Capability of adjusting operating parameters for the transmission on-the-fly without any modifications on the hardware components. </a:t>
            </a:r>
          </a:p>
          <a:p>
            <a:endParaRPr lang="en-US" sz="2800" b="1" dirty="0"/>
          </a:p>
          <a:p>
            <a:r>
              <a:rPr lang="en-US" sz="2800" b="1" dirty="0"/>
              <a:t>This capability enables CR to adapt easily to the dynamic radio environment.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9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F29B-9979-4C6C-95ED-4D482E9E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468312"/>
            <a:ext cx="10287000" cy="979487"/>
          </a:xfrm>
        </p:spPr>
        <p:txBody>
          <a:bodyPr/>
          <a:lstStyle/>
          <a:p>
            <a:r>
              <a:rPr lang="en-US" dirty="0"/>
              <a:t> Reconfigurable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BBB5-2418-484E-8007-A8DFFDFF6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197750"/>
            <a:ext cx="10629900" cy="5158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971550" lvl="1" indent="-571500">
              <a:buAutoNum type="romanLcParenR"/>
            </a:pPr>
            <a:r>
              <a:rPr lang="en-US" sz="2800" dirty="0"/>
              <a:t>Operating Frequency</a:t>
            </a:r>
          </a:p>
          <a:p>
            <a:pPr marL="971550" lvl="1" indent="-571500">
              <a:lnSpc>
                <a:spcPct val="150000"/>
              </a:lnSpc>
              <a:buAutoNum type="romanLcParenR"/>
            </a:pPr>
            <a:r>
              <a:rPr lang="en-US" sz="2800" dirty="0"/>
              <a:t>Modulation</a:t>
            </a:r>
          </a:p>
          <a:p>
            <a:pPr marL="971550" lvl="1" indent="-571500">
              <a:lnSpc>
                <a:spcPct val="150000"/>
              </a:lnSpc>
              <a:buAutoNum type="romanLcParenR"/>
            </a:pPr>
            <a:r>
              <a:rPr lang="en-US" sz="2800" dirty="0"/>
              <a:t>Transmission Power</a:t>
            </a:r>
          </a:p>
          <a:p>
            <a:pPr marL="971550" lvl="1" indent="-571500">
              <a:lnSpc>
                <a:spcPct val="150000"/>
              </a:lnSpc>
              <a:buAutoNum type="romanLcParenR"/>
            </a:pPr>
            <a:r>
              <a:rPr lang="en-US" sz="2800" dirty="0"/>
              <a:t>Communication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C579-340F-4134-8ADA-05E598EB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SCL’18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35FF5-4929-4A1D-A2ED-014B14D6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ECE592-076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CE8B-9B4F-4B62-94AC-77F29862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5CAF6-1D2F-43D7-8CE8-8C548F45741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81695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17124</TotalTime>
  <Words>478</Words>
  <Application>Microsoft Office PowerPoint</Application>
  <PresentationFormat>Custom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PGothic</vt:lpstr>
      <vt:lpstr>MS PGothic</vt:lpstr>
      <vt:lpstr>SimSun</vt:lpstr>
      <vt:lpstr>Arial</vt:lpstr>
      <vt:lpstr>Calibri</vt:lpstr>
      <vt:lpstr>Monotype Sorts</vt:lpstr>
      <vt:lpstr>Times New Roman</vt:lpstr>
      <vt:lpstr>Wingdings</vt:lpstr>
      <vt:lpstr>1_NCStateU-horizontal-left-logo</vt:lpstr>
      <vt:lpstr>PowerPoint Presentation</vt:lpstr>
      <vt:lpstr>Cognitive Cycle</vt:lpstr>
      <vt:lpstr>Spectrum Sensing</vt:lpstr>
      <vt:lpstr>Spectrum Sensing</vt:lpstr>
      <vt:lpstr> Spectrum Decision</vt:lpstr>
      <vt:lpstr> Spectrum Sharing</vt:lpstr>
      <vt:lpstr> Spectrum Mobility</vt:lpstr>
      <vt:lpstr> Reconfigurability</vt:lpstr>
      <vt:lpstr> Reconfigurable Parameters</vt:lpstr>
      <vt:lpstr> Operating Frequency</vt:lpstr>
      <vt:lpstr> Modulation</vt:lpstr>
      <vt:lpstr> Transmission Power</vt:lpstr>
      <vt:lpstr> Communication Technology</vt:lpstr>
      <vt:lpstr> Reconfigurable Parameters</vt:lpstr>
    </vt:vector>
  </TitlesOfParts>
  <Company>BWN Lab - School of ECE - 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COGNITIVE RADIO  NETWORKS</dc:title>
  <dc:creator>Ian F. Akyildiz</dc:creator>
  <cp:lastModifiedBy>Shih-Chun Lin</cp:lastModifiedBy>
  <cp:revision>1313</cp:revision>
  <dcterms:created xsi:type="dcterms:W3CDTF">2002-08-21T14:00:06Z</dcterms:created>
  <dcterms:modified xsi:type="dcterms:W3CDTF">2018-01-04T03:51:25Z</dcterms:modified>
</cp:coreProperties>
</file>