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3" r:id="rId3"/>
    <p:sldId id="274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58" r:id="rId14"/>
    <p:sldId id="259" r:id="rId15"/>
    <p:sldId id="276" r:id="rId16"/>
    <p:sldId id="275" r:id="rId17"/>
    <p:sldId id="277" r:id="rId18"/>
    <p:sldId id="272" r:id="rId19"/>
    <p:sldId id="270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1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088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89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459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29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463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71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03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42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25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2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FBA2-7892-44FE-BC9E-E15AA97A4435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5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://php.net/manual/es/language.oop5.constants.php" TargetMode="External"/><Relationship Id="rId18" Type="http://schemas.openxmlformats.org/officeDocument/2006/relationships/hyperlink" Target="http://php.net/manual/es/function.echo.php" TargetMode="External"/><Relationship Id="rId26" Type="http://schemas.openxmlformats.org/officeDocument/2006/relationships/hyperlink" Target="http://php.net/manual/es/control-structures.for.php" TargetMode="External"/><Relationship Id="rId39" Type="http://schemas.openxmlformats.org/officeDocument/2006/relationships/hyperlink" Target="http://php.net/manual/es/function.print.php" TargetMode="External"/><Relationship Id="rId21" Type="http://schemas.openxmlformats.org/officeDocument/2006/relationships/hyperlink" Target="http://php.net/manual/es/function.empty.php" TargetMode="External"/><Relationship Id="rId34" Type="http://schemas.openxmlformats.org/officeDocument/2006/relationships/hyperlink" Target="http://php.net/manual/es/language.operators.type.php" TargetMode="External"/><Relationship Id="rId42" Type="http://schemas.openxmlformats.org/officeDocument/2006/relationships/hyperlink" Target="http://php.net/manual/es/function.require-once.php" TargetMode="External"/><Relationship Id="rId47" Type="http://schemas.openxmlformats.org/officeDocument/2006/relationships/hyperlink" Target="http://php.net/manual/es/language.generators.php" TargetMode="External"/><Relationship Id="rId7" Type="http://schemas.openxmlformats.org/officeDocument/2006/relationships/hyperlink" Target="http://php.net/manual/es/control-structures.break.php" TargetMode="External"/><Relationship Id="rId2" Type="http://schemas.openxmlformats.org/officeDocument/2006/relationships/hyperlink" Target="http://php.net/manual/es/function.halt-compiler.php" TargetMode="External"/><Relationship Id="rId16" Type="http://schemas.openxmlformats.org/officeDocument/2006/relationships/hyperlink" Target="http://php.net/manual/es/function.die.php" TargetMode="External"/><Relationship Id="rId29" Type="http://schemas.openxmlformats.org/officeDocument/2006/relationships/hyperlink" Target="http://php.net/manual/es/control-structures.goto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s/control-structures.foreach.php" TargetMode="External"/><Relationship Id="rId11" Type="http://schemas.openxmlformats.org/officeDocument/2006/relationships/hyperlink" Target="http://php.net/manual/es/keyword.class.php" TargetMode="External"/><Relationship Id="rId24" Type="http://schemas.openxmlformats.org/officeDocument/2006/relationships/hyperlink" Target="http://php.net/manual/es/function.exit.php" TargetMode="External"/><Relationship Id="rId32" Type="http://schemas.openxmlformats.org/officeDocument/2006/relationships/hyperlink" Target="http://php.net/manual/es/function.include.php" TargetMode="External"/><Relationship Id="rId37" Type="http://schemas.openxmlformats.org/officeDocument/2006/relationships/hyperlink" Target="http://php.net/manual/es/function.list.php" TargetMode="External"/><Relationship Id="rId40" Type="http://schemas.openxmlformats.org/officeDocument/2006/relationships/hyperlink" Target="http://php.net/manual/es/language.oop5.visibility.php" TargetMode="External"/><Relationship Id="rId45" Type="http://schemas.openxmlformats.org/officeDocument/2006/relationships/hyperlink" Target="http://php.net/manual/es/function.unset.php" TargetMode="External"/><Relationship Id="rId5" Type="http://schemas.openxmlformats.org/officeDocument/2006/relationships/hyperlink" Target="http://php.net/manual/es/function.array.php" TargetMode="External"/><Relationship Id="rId15" Type="http://schemas.openxmlformats.org/officeDocument/2006/relationships/hyperlink" Target="http://php.net/manual/es/control-structures.declare.php" TargetMode="External"/><Relationship Id="rId23" Type="http://schemas.openxmlformats.org/officeDocument/2006/relationships/hyperlink" Target="http://php.net/manual/es/function.eval.php" TargetMode="External"/><Relationship Id="rId28" Type="http://schemas.openxmlformats.org/officeDocument/2006/relationships/hyperlink" Target="http://php.net/manual/es/language.variables.scope.php" TargetMode="External"/><Relationship Id="rId36" Type="http://schemas.openxmlformats.org/officeDocument/2006/relationships/hyperlink" Target="http://php.net/manual/es/function.isset.php" TargetMode="External"/><Relationship Id="rId10" Type="http://schemas.openxmlformats.org/officeDocument/2006/relationships/hyperlink" Target="http://php.net/manual/es/language.exceptions.php" TargetMode="External"/><Relationship Id="rId19" Type="http://schemas.openxmlformats.org/officeDocument/2006/relationships/hyperlink" Target="http://php.net/manual/es/control-structures.else.php" TargetMode="External"/><Relationship Id="rId31" Type="http://schemas.openxmlformats.org/officeDocument/2006/relationships/hyperlink" Target="http://php.net/manual/es/language.oop5.interfaces.php" TargetMode="External"/><Relationship Id="rId44" Type="http://schemas.openxmlformats.org/officeDocument/2006/relationships/hyperlink" Target="http://php.net/manual/es/language.oop5.traits.php" TargetMode="External"/><Relationship Id="rId4" Type="http://schemas.openxmlformats.org/officeDocument/2006/relationships/hyperlink" Target="http://php.net/manual/es/language.operators.logical.php" TargetMode="External"/><Relationship Id="rId9" Type="http://schemas.openxmlformats.org/officeDocument/2006/relationships/hyperlink" Target="http://php.net/manual/es/control-structures.switch.php" TargetMode="External"/><Relationship Id="rId14" Type="http://schemas.openxmlformats.org/officeDocument/2006/relationships/hyperlink" Target="http://php.net/manual/es/control-structures.continue.php" TargetMode="External"/><Relationship Id="rId22" Type="http://schemas.openxmlformats.org/officeDocument/2006/relationships/hyperlink" Target="http://php.net/manual/es/control-structures.alternative-syntax.php" TargetMode="External"/><Relationship Id="rId27" Type="http://schemas.openxmlformats.org/officeDocument/2006/relationships/hyperlink" Target="http://php.net/manual/es/functions.user-defined.php" TargetMode="External"/><Relationship Id="rId30" Type="http://schemas.openxmlformats.org/officeDocument/2006/relationships/hyperlink" Target="http://php.net/manual/es/control-structures.if.php" TargetMode="External"/><Relationship Id="rId35" Type="http://schemas.openxmlformats.org/officeDocument/2006/relationships/hyperlink" Target="http://php.net/manual/es/language.oop5.traits.php#language.oop5.traits.conflict" TargetMode="External"/><Relationship Id="rId43" Type="http://schemas.openxmlformats.org/officeDocument/2006/relationships/hyperlink" Target="http://php.net/manual/es/function.return.php" TargetMode="External"/><Relationship Id="rId8" Type="http://schemas.openxmlformats.org/officeDocument/2006/relationships/hyperlink" Target="http://php.net/manual/es/language.types.callable.php" TargetMode="External"/><Relationship Id="rId3" Type="http://schemas.openxmlformats.org/officeDocument/2006/relationships/hyperlink" Target="http://php.net/manual/es/language.oop5.abstract.php" TargetMode="External"/><Relationship Id="rId12" Type="http://schemas.openxmlformats.org/officeDocument/2006/relationships/hyperlink" Target="http://php.net/manual/es/language.oop5.cloning.php" TargetMode="External"/><Relationship Id="rId17" Type="http://schemas.openxmlformats.org/officeDocument/2006/relationships/hyperlink" Target="http://php.net/manual/es/control-structures.do.while.php" TargetMode="External"/><Relationship Id="rId25" Type="http://schemas.openxmlformats.org/officeDocument/2006/relationships/hyperlink" Target="http://php.net/manual/es/language.oop5.final.php" TargetMode="External"/><Relationship Id="rId33" Type="http://schemas.openxmlformats.org/officeDocument/2006/relationships/hyperlink" Target="http://php.net/manual/es/function.include-once.php" TargetMode="External"/><Relationship Id="rId38" Type="http://schemas.openxmlformats.org/officeDocument/2006/relationships/hyperlink" Target="http://php.net/manual/es/language.namespaces.php" TargetMode="External"/><Relationship Id="rId46" Type="http://schemas.openxmlformats.org/officeDocument/2006/relationships/hyperlink" Target="http://php.net/manual/es/control-structures.while.php" TargetMode="External"/><Relationship Id="rId20" Type="http://schemas.openxmlformats.org/officeDocument/2006/relationships/hyperlink" Target="http://php.net/manual/es/control-structures.elseif.php" TargetMode="External"/><Relationship Id="rId41" Type="http://schemas.openxmlformats.org/officeDocument/2006/relationships/hyperlink" Target="http://php.net/manual/es/function.require.ph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2929"/>
            <a:ext cx="9144000" cy="3553102"/>
          </a:xfrm>
        </p:spPr>
        <p:txBody>
          <a:bodyPr>
            <a:noAutofit/>
          </a:bodyPr>
          <a:lstStyle/>
          <a:p>
            <a:r>
              <a:rPr lang="es-CO" sz="23900" dirty="0" smtClean="0"/>
              <a:t>PHP</a:t>
            </a:r>
            <a:endParaRPr lang="es-CO" sz="2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3374" y="5138150"/>
            <a:ext cx="4578626" cy="1655762"/>
          </a:xfrm>
        </p:spPr>
        <p:txBody>
          <a:bodyPr/>
          <a:lstStyle/>
          <a:p>
            <a:pPr algn="l"/>
            <a:r>
              <a:rPr lang="es-CO" dirty="0" smtClean="0"/>
              <a:t>Santiago Montaño Lince</a:t>
            </a:r>
          </a:p>
          <a:p>
            <a:pPr algn="l"/>
            <a:r>
              <a:rPr lang="es-CO" dirty="0" smtClean="0"/>
              <a:t>Sebastián Romero</a:t>
            </a:r>
          </a:p>
          <a:p>
            <a:pPr algn="l"/>
            <a:r>
              <a:rPr lang="es-CO" dirty="0" smtClean="0"/>
              <a:t>Jesica Tapasco velez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9566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848" t="6000" r="18750" b="9826"/>
          <a:stretch/>
        </p:blipFill>
        <p:spPr>
          <a:xfrm>
            <a:off x="2862470" y="914400"/>
            <a:ext cx="6281530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663" t="4261" r="19565" b="23740"/>
          <a:stretch/>
        </p:blipFill>
        <p:spPr>
          <a:xfrm>
            <a:off x="2941982" y="815008"/>
            <a:ext cx="6122505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84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51" t="28956" r="19565" b="33826"/>
          <a:stretch/>
        </p:blipFill>
        <p:spPr>
          <a:xfrm>
            <a:off x="2882348" y="2226366"/>
            <a:ext cx="6182139" cy="21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72" y="835517"/>
            <a:ext cx="10459628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Palabras reservadas del analizador léxico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7485" y="2711777"/>
            <a:ext cx="10605402" cy="3370971"/>
          </a:xfrm>
        </p:spPr>
        <p:txBody>
          <a:bodyPr numCol="3">
            <a:normAutofit fontScale="92500" lnSpcReduction="20000"/>
          </a:bodyPr>
          <a:lstStyle/>
          <a:p>
            <a:r>
              <a:rPr lang="es-CO" sz="3200" dirty="0" smtClean="0"/>
              <a:t> </a:t>
            </a:r>
            <a:r>
              <a:rPr lang="es-CO" sz="3200" dirty="0" err="1" smtClean="0"/>
              <a:t>class</a:t>
            </a:r>
            <a:endParaRPr lang="es-CO" sz="3200" dirty="0" smtClean="0"/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function</a:t>
            </a:r>
            <a:r>
              <a:rPr lang="es-CO" sz="3200" dirty="0" smtClean="0"/>
              <a:t> </a:t>
            </a:r>
          </a:p>
          <a:p>
            <a:r>
              <a:rPr lang="es-CO" sz="3200" dirty="0"/>
              <a:t> </a:t>
            </a:r>
            <a:r>
              <a:rPr lang="es-CO" sz="3200" dirty="0" err="1" smtClean="0"/>
              <a:t>for</a:t>
            </a:r>
            <a:endParaRPr lang="es-CO" sz="3200" dirty="0" smtClean="0"/>
          </a:p>
          <a:p>
            <a:r>
              <a:rPr lang="es-CO" sz="3200" dirty="0"/>
              <a:t> </a:t>
            </a:r>
            <a:r>
              <a:rPr lang="es-CO" sz="3200" dirty="0" err="1" smtClean="0"/>
              <a:t>if</a:t>
            </a:r>
            <a:endParaRPr lang="es-CO" sz="3200" dirty="0"/>
          </a:p>
          <a:p>
            <a:r>
              <a:rPr lang="es-CO" sz="3200" dirty="0"/>
              <a:t> </a:t>
            </a:r>
            <a:r>
              <a:rPr lang="es-CO" sz="3200" dirty="0" err="1" smtClean="0"/>
              <a:t>elseif</a:t>
            </a:r>
            <a:endParaRPr lang="es-CO" sz="3200" dirty="0" smtClean="0"/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while</a:t>
            </a:r>
            <a:r>
              <a:rPr lang="es-CO" sz="3200" dirty="0" smtClean="0"/>
              <a:t> </a:t>
            </a:r>
          </a:p>
          <a:p>
            <a:r>
              <a:rPr lang="es-CO" sz="3200" dirty="0" smtClean="0"/>
              <a:t> do</a:t>
            </a:r>
          </a:p>
          <a:p>
            <a:r>
              <a:rPr lang="es-CO" sz="3200" dirty="0"/>
              <a:t> </a:t>
            </a:r>
            <a:r>
              <a:rPr lang="es-CO" sz="3200" dirty="0" smtClean="0"/>
              <a:t>echo</a:t>
            </a:r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return</a:t>
            </a:r>
            <a:endParaRPr lang="es-CO" sz="3200" dirty="0" smtClean="0"/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static</a:t>
            </a:r>
            <a:r>
              <a:rPr lang="es-CO" sz="3200" dirty="0" smtClean="0"/>
              <a:t> </a:t>
            </a:r>
          </a:p>
          <a:p>
            <a:r>
              <a:rPr lang="es-CO" sz="3200" dirty="0"/>
              <a:t> </a:t>
            </a:r>
            <a:r>
              <a:rPr lang="es-CO" sz="3200" dirty="0" smtClean="0"/>
              <a:t>new</a:t>
            </a:r>
          </a:p>
          <a:p>
            <a:r>
              <a:rPr lang="es-CO" sz="3200" dirty="0"/>
              <a:t> </a:t>
            </a:r>
            <a:r>
              <a:rPr lang="es-CO" sz="3200" dirty="0" err="1" smtClean="0"/>
              <a:t>else</a:t>
            </a:r>
            <a:endParaRPr lang="es-CO" sz="3200" dirty="0"/>
          </a:p>
          <a:p>
            <a:r>
              <a:rPr lang="es-CO" sz="3200" dirty="0" smtClean="0"/>
              <a:t> final</a:t>
            </a:r>
          </a:p>
          <a:p>
            <a:r>
              <a:rPr lang="es-CO" sz="3200" dirty="0" err="1" smtClean="0"/>
              <a:t>public</a:t>
            </a:r>
            <a:r>
              <a:rPr lang="es-CO" sz="3200" dirty="0" smtClean="0"/>
              <a:t> </a:t>
            </a:r>
          </a:p>
          <a:p>
            <a:r>
              <a:rPr lang="es-CO" sz="3200" dirty="0" err="1" smtClean="0"/>
              <a:t>protected</a:t>
            </a:r>
            <a:r>
              <a:rPr lang="es-CO" sz="3200" dirty="0" smtClean="0"/>
              <a:t> </a:t>
            </a:r>
          </a:p>
          <a:p>
            <a:r>
              <a:rPr lang="es-CO" sz="3200" dirty="0" smtClean="0"/>
              <a:t>private </a:t>
            </a:r>
          </a:p>
          <a:p>
            <a:r>
              <a:rPr lang="es-CO" sz="3200" dirty="0" err="1" smtClean="0"/>
              <a:t>finally</a:t>
            </a:r>
            <a:r>
              <a:rPr lang="es-CO" sz="3200" dirty="0" smtClean="0"/>
              <a:t> </a:t>
            </a:r>
          </a:p>
          <a:p>
            <a:r>
              <a:rPr lang="es-CO" sz="3200" dirty="0" smtClean="0"/>
              <a:t>new </a:t>
            </a:r>
          </a:p>
          <a:p>
            <a:endParaRPr lang="es-CO" sz="3200" dirty="0" smtClean="0"/>
          </a:p>
        </p:txBody>
      </p:sp>
    </p:spTree>
    <p:extLst>
      <p:ext uri="{BB962C8B-B14F-4D97-AF65-F5344CB8AC3E}">
        <p14:creationId xmlns:p14="http://schemas.microsoft.com/office/powerpoint/2010/main" val="96494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6424" y="681720"/>
            <a:ext cx="7484165" cy="1293028"/>
          </a:xfrm>
        </p:spPr>
        <p:txBody>
          <a:bodyPr/>
          <a:lstStyle/>
          <a:p>
            <a:r>
              <a:rPr lang="es-CO" dirty="0" smtClean="0"/>
              <a:t>NOMBRES DE VARIABLES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8063" y="2237875"/>
            <a:ext cx="9642526" cy="42759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smtClean="0"/>
              <a:t>Los nombres de las variables siempre deben:</a:t>
            </a:r>
          </a:p>
          <a:p>
            <a:r>
              <a:rPr lang="es-CO" dirty="0" smtClean="0"/>
              <a:t>Iniciar por el carácter $ </a:t>
            </a:r>
          </a:p>
          <a:p>
            <a:r>
              <a:rPr lang="es-CO" dirty="0" smtClean="0"/>
              <a:t>Seguir por un guion bajo (_) o una letra minúscula </a:t>
            </a:r>
          </a:p>
          <a:p>
            <a:r>
              <a:rPr lang="es-CO" dirty="0" smtClean="0"/>
              <a:t>Seguido de guion bajo (_), minúsculas o mayúsculas y </a:t>
            </a:r>
            <a:r>
              <a:rPr lang="es-CO" dirty="0" err="1" smtClean="0"/>
              <a:t>digitos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Ej</a:t>
            </a:r>
            <a:r>
              <a:rPr lang="es-CO" dirty="0" smtClean="0"/>
              <a:t>:	$var1 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$_345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$</a:t>
            </a:r>
            <a:r>
              <a:rPr lang="es-CO" dirty="0" err="1" smtClean="0"/>
              <a:t>ejemplo_Variable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7829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61121" y="3267352"/>
            <a:ext cx="7669696" cy="1325563"/>
          </a:xfrm>
        </p:spPr>
        <p:txBody>
          <a:bodyPr>
            <a:noAutofit/>
          </a:bodyPr>
          <a:lstStyle/>
          <a:p>
            <a:pPr algn="ctr"/>
            <a:r>
              <a:rPr lang="es-CO" sz="9600" dirty="0" err="1" smtClean="0"/>
              <a:t>BNF</a:t>
            </a:r>
            <a:endParaRPr lang="es-CO" sz="9600" dirty="0"/>
          </a:p>
        </p:txBody>
      </p:sp>
    </p:spTree>
    <p:extLst>
      <p:ext uri="{BB962C8B-B14F-4D97-AF65-F5344CB8AC3E}">
        <p14:creationId xmlns:p14="http://schemas.microsoft.com/office/powerpoint/2010/main" val="3981490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0633" y="437322"/>
            <a:ext cx="11446567" cy="6062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600" dirty="0"/>
              <a:t>&lt;Clase&gt; ::= &lt;?</a:t>
            </a:r>
            <a:r>
              <a:rPr lang="es-CO" sz="2600" dirty="0" err="1"/>
              <a:t>php</a:t>
            </a:r>
            <a:r>
              <a:rPr lang="es-CO" sz="2600" dirty="0"/>
              <a:t> </a:t>
            </a:r>
            <a:r>
              <a:rPr lang="es-CO" sz="2600" dirty="0" err="1"/>
              <a:t>class</a:t>
            </a:r>
            <a:r>
              <a:rPr lang="es-CO" sz="2600" dirty="0"/>
              <a:t> </a:t>
            </a:r>
            <a:r>
              <a:rPr lang="es-CO" sz="2600" dirty="0" err="1" smtClean="0"/>
              <a:t>IdentificadorDeClase</a:t>
            </a:r>
            <a:r>
              <a:rPr lang="es-CO" sz="2600" dirty="0" smtClean="0"/>
              <a:t> </a:t>
            </a:r>
            <a:r>
              <a:rPr lang="es-CO" sz="2600" dirty="0"/>
              <a:t>“{” [&lt;</a:t>
            </a:r>
            <a:r>
              <a:rPr lang="es-CO" sz="2600" dirty="0" err="1"/>
              <a:t>ContenidoClase</a:t>
            </a:r>
            <a:r>
              <a:rPr lang="es-CO" sz="2600" dirty="0"/>
              <a:t>&gt;] “}” ?&gt; </a:t>
            </a:r>
            <a:endParaRPr lang="es-CO" sz="2600" dirty="0" smtClean="0"/>
          </a:p>
          <a:p>
            <a:pPr marL="0" indent="0">
              <a:buNone/>
            </a:pPr>
            <a:endParaRPr lang="es-CO" sz="2600" dirty="0"/>
          </a:p>
          <a:p>
            <a:pPr marL="0" indent="0">
              <a:buNone/>
            </a:pPr>
            <a:r>
              <a:rPr lang="es-CO" sz="2600" dirty="0"/>
              <a:t>&lt;</a:t>
            </a:r>
            <a:r>
              <a:rPr lang="es-CO" sz="2600" dirty="0" err="1"/>
              <a:t>ContenidoClase</a:t>
            </a:r>
            <a:r>
              <a:rPr lang="es-CO" sz="2600" dirty="0"/>
              <a:t>&gt; ::= [&lt;</a:t>
            </a:r>
            <a:r>
              <a:rPr lang="es-CO" sz="2600" dirty="0" err="1"/>
              <a:t>ListaDeclaraciones</a:t>
            </a:r>
            <a:r>
              <a:rPr lang="es-CO" sz="2600" dirty="0"/>
              <a:t>&gt;] [&lt;</a:t>
            </a:r>
            <a:r>
              <a:rPr lang="es-CO" sz="2600" dirty="0" err="1"/>
              <a:t>ContenidoClase</a:t>
            </a:r>
            <a:r>
              <a:rPr lang="es-CO" sz="2600" dirty="0"/>
              <a:t>&gt;] | </a:t>
            </a:r>
            <a:r>
              <a:rPr lang="es-CO" sz="2600" dirty="0" smtClean="0"/>
              <a:t>	[&lt;</a:t>
            </a:r>
            <a:r>
              <a:rPr lang="es-CO" sz="2600" dirty="0" err="1"/>
              <a:t>ListaMetodos</a:t>
            </a:r>
            <a:r>
              <a:rPr lang="es-CO" sz="2600" dirty="0"/>
              <a:t>&gt;] [&lt;</a:t>
            </a:r>
            <a:r>
              <a:rPr lang="es-CO" sz="2600" dirty="0" err="1"/>
              <a:t>ContenidoClase</a:t>
            </a:r>
            <a:r>
              <a:rPr lang="es-CO" sz="2600" dirty="0"/>
              <a:t>&gt;] </a:t>
            </a:r>
            <a:r>
              <a:rPr lang="es-CO" sz="2600" dirty="0" smtClean="0"/>
              <a:t>| [&lt;</a:t>
            </a:r>
            <a:r>
              <a:rPr lang="es-CO" sz="2600" dirty="0"/>
              <a:t>Asignaciones</a:t>
            </a:r>
            <a:r>
              <a:rPr lang="es-CO" sz="2600" dirty="0" smtClean="0"/>
              <a:t>&gt;] 	[&lt;</a:t>
            </a:r>
            <a:r>
              <a:rPr lang="es-CO" sz="2600" dirty="0" err="1"/>
              <a:t>ContenidoClase</a:t>
            </a:r>
            <a:r>
              <a:rPr lang="es-CO" sz="2600" dirty="0"/>
              <a:t>&gt;] </a:t>
            </a:r>
            <a:endParaRPr lang="es-CO" sz="2600" dirty="0" smtClean="0"/>
          </a:p>
          <a:p>
            <a:pPr marL="0" indent="0">
              <a:buNone/>
            </a:pPr>
            <a:endParaRPr lang="es-CO" sz="2600" dirty="0"/>
          </a:p>
          <a:p>
            <a:pPr marL="0" indent="0">
              <a:buNone/>
            </a:pPr>
            <a:r>
              <a:rPr lang="es-CO" sz="2600" dirty="0"/>
              <a:t>&lt;</a:t>
            </a:r>
            <a:r>
              <a:rPr lang="es-CO" sz="2600" dirty="0" err="1"/>
              <a:t>ListaDeclaraciones</a:t>
            </a:r>
            <a:r>
              <a:rPr lang="es-CO" sz="2600" dirty="0"/>
              <a:t>&gt; ::= </a:t>
            </a:r>
            <a:r>
              <a:rPr lang="es-CO" sz="2600" dirty="0" err="1"/>
              <a:t>IdentificadorDeVariable</a:t>
            </a:r>
            <a:r>
              <a:rPr lang="es-CO" sz="2600" dirty="0"/>
              <a:t> [“=” &lt;Dato&gt;] “;” </a:t>
            </a:r>
            <a:r>
              <a:rPr lang="es-CO" sz="2600" dirty="0" smtClean="0"/>
              <a:t>	[&lt;</a:t>
            </a:r>
            <a:r>
              <a:rPr lang="es-CO" sz="2600" dirty="0" err="1"/>
              <a:t>ListaDeclaraciones</a:t>
            </a:r>
            <a:r>
              <a:rPr lang="es-CO" sz="2600" dirty="0" smtClean="0"/>
              <a:t>&gt;]</a:t>
            </a:r>
          </a:p>
          <a:p>
            <a:pPr marL="0" indent="0">
              <a:buNone/>
            </a:pPr>
            <a:endParaRPr lang="es-CO" sz="2600" dirty="0"/>
          </a:p>
          <a:p>
            <a:pPr marL="0" indent="0">
              <a:buNone/>
            </a:pPr>
            <a:r>
              <a:rPr lang="es-CO" sz="2600" dirty="0"/>
              <a:t>&lt;Dato&gt; ::= octal | hexadecimal | decimal | flotante | </a:t>
            </a:r>
            <a:r>
              <a:rPr lang="es-CO" sz="2600" dirty="0" err="1"/>
              <a:t>cadenaDeCaracteres</a:t>
            </a:r>
            <a:r>
              <a:rPr lang="es-CO" sz="2600" dirty="0"/>
              <a:t> </a:t>
            </a:r>
            <a:r>
              <a:rPr lang="es-CO" sz="2600" dirty="0" smtClean="0"/>
              <a:t>	| </a:t>
            </a:r>
            <a:r>
              <a:rPr lang="es-CO" sz="2600" dirty="0" err="1"/>
              <a:t>IdentificadorDeVariable</a:t>
            </a:r>
            <a:r>
              <a:rPr lang="es-CO" sz="2600" dirty="0"/>
              <a:t> </a:t>
            </a:r>
            <a:endParaRPr lang="es-CO" sz="2600" dirty="0" smtClean="0"/>
          </a:p>
          <a:p>
            <a:pPr marL="0" indent="0">
              <a:buNone/>
            </a:pPr>
            <a:endParaRPr lang="es-CO" sz="2600" dirty="0"/>
          </a:p>
          <a:p>
            <a:pPr marL="0" indent="0">
              <a:buNone/>
            </a:pPr>
            <a:r>
              <a:rPr lang="es-CO" sz="2600" dirty="0"/>
              <a:t>&lt;</a:t>
            </a:r>
            <a:r>
              <a:rPr lang="es-CO" sz="2600" dirty="0" err="1"/>
              <a:t>ListaMetodos</a:t>
            </a:r>
            <a:r>
              <a:rPr lang="es-CO" sz="2600" dirty="0"/>
              <a:t>&gt; ::= &lt;</a:t>
            </a:r>
            <a:r>
              <a:rPr lang="es-CO" sz="2600" dirty="0" err="1"/>
              <a:t>Metodo</a:t>
            </a:r>
            <a:r>
              <a:rPr lang="es-CO" sz="2600" dirty="0"/>
              <a:t>&gt; [&lt;</a:t>
            </a:r>
            <a:r>
              <a:rPr lang="es-CO" sz="2600" dirty="0" err="1"/>
              <a:t>ListaMetodos</a:t>
            </a:r>
            <a:r>
              <a:rPr lang="es-CO" sz="2600" dirty="0"/>
              <a:t>&gt;]</a:t>
            </a:r>
          </a:p>
          <a:p>
            <a:pPr marL="0" indent="0">
              <a:buNone/>
            </a:pP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293570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1366" y="258418"/>
            <a:ext cx="11704982" cy="63359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&lt;</a:t>
            </a:r>
            <a:r>
              <a:rPr lang="es-CO" dirty="0" err="1"/>
              <a:t>Metodos</a:t>
            </a:r>
            <a:r>
              <a:rPr lang="es-CO" dirty="0"/>
              <a:t>&gt; ::=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static</a:t>
            </a:r>
            <a:r>
              <a:rPr lang="es-CO" dirty="0"/>
              <a:t> </a:t>
            </a:r>
            <a:r>
              <a:rPr lang="es-CO" dirty="0" err="1"/>
              <a:t>function</a:t>
            </a:r>
            <a:r>
              <a:rPr lang="es-CO" dirty="0"/>
              <a:t> </a:t>
            </a:r>
            <a:r>
              <a:rPr lang="es-CO" dirty="0" err="1"/>
              <a:t>IdentificadorDeMetodo</a:t>
            </a:r>
            <a:r>
              <a:rPr lang="es-CO" dirty="0"/>
              <a:t> “(” </a:t>
            </a:r>
            <a:r>
              <a:rPr lang="es-CO" dirty="0" smtClean="0"/>
              <a:t>	[&lt;</a:t>
            </a:r>
            <a:r>
              <a:rPr lang="es-CO" dirty="0" err="1"/>
              <a:t>Parametros</a:t>
            </a:r>
            <a:r>
              <a:rPr lang="es-CO" dirty="0"/>
              <a:t>&gt;] “)” “{” [&lt;</a:t>
            </a:r>
            <a:r>
              <a:rPr lang="es-CO" dirty="0" err="1"/>
              <a:t>ContenidoMetodo</a:t>
            </a:r>
            <a:r>
              <a:rPr lang="es-CO" dirty="0"/>
              <a:t>&gt;] “}” 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&lt;</a:t>
            </a:r>
            <a:r>
              <a:rPr lang="es-CO" dirty="0" err="1"/>
              <a:t>Parametros</a:t>
            </a:r>
            <a:r>
              <a:rPr lang="es-CO" dirty="0"/>
              <a:t>&gt; ::= </a:t>
            </a:r>
            <a:r>
              <a:rPr lang="es-CO" dirty="0" err="1"/>
              <a:t>IdentificadorDeVariable</a:t>
            </a:r>
            <a:r>
              <a:rPr lang="es-CO" dirty="0"/>
              <a:t> [“,” &lt;</a:t>
            </a:r>
            <a:r>
              <a:rPr lang="es-CO" dirty="0" err="1"/>
              <a:t>Parametros</a:t>
            </a:r>
            <a:r>
              <a:rPr lang="es-CO" dirty="0"/>
              <a:t>&gt;] 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&lt;</a:t>
            </a:r>
            <a:r>
              <a:rPr lang="es-CO" dirty="0" err="1"/>
              <a:t>ContenidoMetodo</a:t>
            </a:r>
            <a:r>
              <a:rPr lang="es-CO" dirty="0"/>
              <a:t>&gt; ::= [&lt;</a:t>
            </a:r>
            <a:r>
              <a:rPr lang="es-CO" dirty="0" err="1"/>
              <a:t>ListaDeclaraciones</a:t>
            </a:r>
            <a:r>
              <a:rPr lang="es-CO" dirty="0"/>
              <a:t>&gt;] [&lt;Asignaciones&gt;] [&lt;Mostrar&gt;] </a:t>
            </a:r>
            <a:r>
              <a:rPr lang="es-CO" dirty="0" smtClean="0"/>
              <a:t>	[&lt;</a:t>
            </a:r>
            <a:r>
              <a:rPr lang="es-CO" dirty="0" err="1"/>
              <a:t>ContenidoMetodo</a:t>
            </a:r>
            <a:r>
              <a:rPr lang="es-CO" dirty="0" smtClean="0"/>
              <a:t>&gt;]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&lt;Asignaciones&gt; ::= </a:t>
            </a:r>
            <a:r>
              <a:rPr lang="es-CO" dirty="0" err="1"/>
              <a:t>IdentificadorDeVariable</a:t>
            </a:r>
            <a:r>
              <a:rPr lang="es-CO" dirty="0"/>
              <a:t> “=” &lt;Sentencia&gt; </a:t>
            </a:r>
            <a:r>
              <a:rPr lang="es-CO" dirty="0" smtClean="0"/>
              <a:t>“;” 	[&lt;</a:t>
            </a:r>
            <a:r>
              <a:rPr lang="es-CO" dirty="0"/>
              <a:t>Asignaciones</a:t>
            </a:r>
            <a:r>
              <a:rPr lang="es-CO" dirty="0" smtClean="0"/>
              <a:t>&gt;]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&lt;</a:t>
            </a:r>
            <a:r>
              <a:rPr lang="es-CO" dirty="0" err="1"/>
              <a:t>Operacion</a:t>
            </a:r>
            <a:r>
              <a:rPr lang="es-CO" dirty="0"/>
              <a:t>&gt; ::= &lt;Dato&gt; </a:t>
            </a:r>
            <a:r>
              <a:rPr lang="es-CO" dirty="0" err="1"/>
              <a:t>OperadorAritmetico</a:t>
            </a:r>
            <a:r>
              <a:rPr lang="es-CO" dirty="0"/>
              <a:t> &lt;Dato&gt; </a:t>
            </a:r>
            <a:r>
              <a:rPr lang="es-CO" dirty="0" smtClean="0"/>
              <a:t>[</a:t>
            </a:r>
            <a:r>
              <a:rPr lang="es-CO" dirty="0" err="1"/>
              <a:t>OperadorAritmetico</a:t>
            </a:r>
            <a:r>
              <a:rPr lang="es-CO" dirty="0"/>
              <a:t> </a:t>
            </a:r>
            <a:r>
              <a:rPr lang="es-CO" dirty="0" smtClean="0"/>
              <a:t>	&lt;</a:t>
            </a:r>
            <a:r>
              <a:rPr lang="es-CO" dirty="0" err="1"/>
              <a:t>Operacion</a:t>
            </a:r>
            <a:r>
              <a:rPr lang="es-CO" dirty="0" smtClean="0"/>
              <a:t>&gt;]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&lt;Mostrar&gt; ::= echo </a:t>
            </a:r>
            <a:r>
              <a:rPr lang="es-CO" dirty="0" err="1"/>
              <a:t>IdentificadorDeVariable</a:t>
            </a:r>
            <a:r>
              <a:rPr lang="es-CO" dirty="0"/>
              <a:t> “;” [&lt;Mostrar</a:t>
            </a:r>
            <a:r>
              <a:rPr lang="es-CO" dirty="0" smtClean="0"/>
              <a:t>&gt;]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&lt;Sentencia&gt; ::= &lt;Dato&gt; | &lt;</a:t>
            </a:r>
            <a:r>
              <a:rPr lang="es-CO" dirty="0" err="1"/>
              <a:t>Operacion</a:t>
            </a:r>
            <a:r>
              <a:rPr lang="es-CO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993653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617" y="2074655"/>
            <a:ext cx="5463209" cy="3431623"/>
          </a:xfrm>
        </p:spPr>
        <p:txBody>
          <a:bodyPr>
            <a:normAutofit/>
          </a:bodyPr>
          <a:lstStyle/>
          <a:p>
            <a:r>
              <a:rPr lang="es-CO" sz="8800" dirty="0" smtClean="0"/>
              <a:t>Ejemplos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277888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1129" y="186221"/>
            <a:ext cx="7994374" cy="1006475"/>
          </a:xfrm>
        </p:spPr>
        <p:txBody>
          <a:bodyPr/>
          <a:lstStyle/>
          <a:p>
            <a:r>
              <a:rPr lang="es-CO" dirty="0" smtClean="0"/>
              <a:t>Ejemplo clase: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894" y="1391478"/>
            <a:ext cx="11533576" cy="531170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s-CO" sz="1600" dirty="0"/>
              <a:t>&lt;?</a:t>
            </a:r>
            <a:r>
              <a:rPr lang="es-CO" sz="1600" dirty="0" err="1" smtClean="0"/>
              <a:t>php</a:t>
            </a:r>
            <a:endParaRPr lang="es-CO" sz="1600" dirty="0" smtClean="0"/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 err="1"/>
              <a:t>class</a:t>
            </a:r>
            <a:r>
              <a:rPr lang="es-CO" sz="1600" dirty="0"/>
              <a:t> </a:t>
            </a:r>
            <a:r>
              <a:rPr lang="es-CO" sz="1600" dirty="0" err="1"/>
              <a:t>matematica</a:t>
            </a:r>
            <a:r>
              <a:rPr lang="es-CO" sz="1600" dirty="0" smtClean="0"/>
              <a:t>{</a:t>
            </a:r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public</a:t>
            </a:r>
            <a:r>
              <a:rPr lang="es-CO" sz="1600" dirty="0"/>
              <a:t> </a:t>
            </a:r>
            <a:r>
              <a:rPr lang="es-CO" sz="1600" dirty="0" err="1"/>
              <a:t>static</a:t>
            </a:r>
            <a:r>
              <a:rPr lang="es-CO" sz="1600" dirty="0"/>
              <a:t> </a:t>
            </a:r>
            <a:r>
              <a:rPr lang="es-CO" sz="1600" dirty="0" err="1"/>
              <a:t>function</a:t>
            </a:r>
            <a:r>
              <a:rPr lang="es-CO" sz="1600" dirty="0"/>
              <a:t> sumar($num1, $num2, $num3, $num4, $num5){</a:t>
            </a:r>
          </a:p>
          <a:p>
            <a:pPr marL="0" indent="0">
              <a:buNone/>
            </a:pPr>
            <a:r>
              <a:rPr lang="es-CO" sz="1600" dirty="0"/>
              <a:t>		$suma = $num1+$num2+$num3+$num4+$num5;</a:t>
            </a:r>
          </a:p>
          <a:p>
            <a:pPr marL="0" indent="0">
              <a:buNone/>
            </a:pPr>
            <a:r>
              <a:rPr lang="es-CO" sz="1600" dirty="0"/>
              <a:t>		</a:t>
            </a:r>
            <a:r>
              <a:rPr lang="es-CO" sz="1600" dirty="0" smtClean="0"/>
              <a:t>echo </a:t>
            </a:r>
            <a:r>
              <a:rPr lang="es-CO" sz="1600" dirty="0"/>
              <a:t>$suma;</a:t>
            </a:r>
          </a:p>
          <a:p>
            <a:pPr marL="0" indent="0">
              <a:buNone/>
            </a:pPr>
            <a:r>
              <a:rPr lang="es-CO" sz="1600" dirty="0"/>
              <a:t>	}</a:t>
            </a:r>
          </a:p>
          <a:p>
            <a:pPr marL="0" indent="0">
              <a:buNone/>
            </a:pPr>
            <a:r>
              <a:rPr lang="es-CO" sz="1600" dirty="0"/>
              <a:t> 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public</a:t>
            </a:r>
            <a:r>
              <a:rPr lang="es-CO" sz="1600" dirty="0"/>
              <a:t> </a:t>
            </a:r>
            <a:r>
              <a:rPr lang="es-CO" sz="1600" dirty="0" err="1"/>
              <a:t>static</a:t>
            </a:r>
            <a:r>
              <a:rPr lang="es-CO" sz="1600" dirty="0"/>
              <a:t> </a:t>
            </a:r>
            <a:r>
              <a:rPr lang="es-CO" sz="1600" dirty="0" err="1"/>
              <a:t>function</a:t>
            </a:r>
            <a:r>
              <a:rPr lang="es-CO" sz="1600" dirty="0"/>
              <a:t> restar($num1, $num2, $num3){</a:t>
            </a:r>
          </a:p>
          <a:p>
            <a:pPr marL="0" indent="0">
              <a:buNone/>
            </a:pPr>
            <a:r>
              <a:rPr lang="es-CO" sz="1600" dirty="0"/>
              <a:t>		$resta = $num1-$num2-$num3;</a:t>
            </a:r>
          </a:p>
          <a:p>
            <a:pPr marL="0" indent="0">
              <a:buNone/>
            </a:pPr>
            <a:r>
              <a:rPr lang="es-CO" sz="1600" dirty="0"/>
              <a:t>		</a:t>
            </a:r>
            <a:r>
              <a:rPr lang="es-CO" sz="1600" dirty="0" smtClean="0"/>
              <a:t>echo </a:t>
            </a:r>
            <a:r>
              <a:rPr lang="es-CO" sz="1600" dirty="0"/>
              <a:t>$resta;</a:t>
            </a:r>
          </a:p>
          <a:p>
            <a:pPr marL="0" indent="0">
              <a:buNone/>
            </a:pPr>
            <a:r>
              <a:rPr lang="es-CO" sz="1600" dirty="0"/>
              <a:t>	}</a:t>
            </a:r>
          </a:p>
          <a:p>
            <a:pPr marL="0" indent="0">
              <a:buNone/>
            </a:pPr>
            <a:r>
              <a:rPr lang="es-CO" sz="1600" dirty="0"/>
              <a:t> 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public</a:t>
            </a:r>
            <a:r>
              <a:rPr lang="es-CO" sz="1600" dirty="0"/>
              <a:t> </a:t>
            </a:r>
            <a:r>
              <a:rPr lang="es-CO" sz="1600" dirty="0" err="1"/>
              <a:t>static</a:t>
            </a:r>
            <a:r>
              <a:rPr lang="es-CO" sz="1600" dirty="0"/>
              <a:t> </a:t>
            </a:r>
            <a:r>
              <a:rPr lang="es-CO" sz="1600" dirty="0" err="1"/>
              <a:t>function</a:t>
            </a:r>
            <a:r>
              <a:rPr lang="es-CO" sz="1600" dirty="0"/>
              <a:t> multiplicar($num1,$num2,$num3,$num4){</a:t>
            </a:r>
          </a:p>
          <a:p>
            <a:pPr marL="0" indent="0">
              <a:buNone/>
            </a:pPr>
            <a:r>
              <a:rPr lang="es-CO" sz="1600" dirty="0"/>
              <a:t>		$multiplicar = $num1*$num2*$num3*$num4;</a:t>
            </a:r>
          </a:p>
          <a:p>
            <a:pPr marL="0" indent="0">
              <a:buNone/>
            </a:pPr>
            <a:r>
              <a:rPr lang="es-CO" sz="1600" dirty="0"/>
              <a:t>		</a:t>
            </a:r>
            <a:r>
              <a:rPr lang="es-CO" sz="1600" dirty="0" err="1" smtClean="0"/>
              <a:t>echo$multiplicar</a:t>
            </a:r>
            <a:r>
              <a:rPr lang="es-CO" sz="1600" dirty="0"/>
              <a:t>;</a:t>
            </a:r>
          </a:p>
          <a:p>
            <a:pPr marL="0" indent="0">
              <a:buNone/>
            </a:pPr>
            <a:r>
              <a:rPr lang="es-CO" sz="1600" dirty="0"/>
              <a:t>	}</a:t>
            </a:r>
          </a:p>
          <a:p>
            <a:pPr marL="0" indent="0">
              <a:buNone/>
            </a:pPr>
            <a:r>
              <a:rPr lang="es-CO" sz="1600" dirty="0"/>
              <a:t> 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public</a:t>
            </a:r>
            <a:r>
              <a:rPr lang="es-CO" sz="1600" dirty="0"/>
              <a:t> </a:t>
            </a:r>
            <a:r>
              <a:rPr lang="es-CO" sz="1600" dirty="0" err="1"/>
              <a:t>static</a:t>
            </a:r>
            <a:r>
              <a:rPr lang="es-CO" sz="1600" dirty="0"/>
              <a:t> </a:t>
            </a:r>
            <a:r>
              <a:rPr lang="es-CO" sz="1600" dirty="0" err="1"/>
              <a:t>function</a:t>
            </a:r>
            <a:r>
              <a:rPr lang="es-CO" sz="1600" dirty="0"/>
              <a:t> dividir($num1,$num2){</a:t>
            </a:r>
          </a:p>
          <a:p>
            <a:pPr marL="0" indent="0">
              <a:buNone/>
            </a:pPr>
            <a:r>
              <a:rPr lang="es-CO" sz="1600" dirty="0"/>
              <a:t>		$dividir = $num1/$num2;</a:t>
            </a:r>
          </a:p>
          <a:p>
            <a:pPr marL="0" indent="0">
              <a:buNone/>
            </a:pPr>
            <a:r>
              <a:rPr lang="es-CO" sz="1600" dirty="0"/>
              <a:t>		</a:t>
            </a:r>
            <a:r>
              <a:rPr lang="es-CO" sz="1600" dirty="0" smtClean="0"/>
              <a:t>echo </a:t>
            </a:r>
            <a:r>
              <a:rPr lang="es-CO" sz="1600" dirty="0"/>
              <a:t>$dividir;</a:t>
            </a:r>
          </a:p>
          <a:p>
            <a:pPr marL="0" indent="0">
              <a:buNone/>
            </a:pPr>
            <a:r>
              <a:rPr lang="es-CO" sz="1600" dirty="0"/>
              <a:t>	}</a:t>
            </a:r>
          </a:p>
          <a:p>
            <a:pPr marL="0" indent="0">
              <a:buNone/>
            </a:pPr>
            <a:r>
              <a:rPr lang="es-CO" sz="1600" dirty="0"/>
              <a:t>}</a:t>
            </a:r>
          </a:p>
          <a:p>
            <a:pPr marL="0" indent="0">
              <a:buNone/>
            </a:pPr>
            <a:r>
              <a:rPr lang="es-CO" sz="1600" dirty="0" smtClean="0"/>
              <a:t>?&gt;</a:t>
            </a:r>
            <a:endParaRPr lang="es-CO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24330" y="1570383"/>
            <a:ext cx="59635" cy="490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0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95851"/>
              </p:ext>
            </p:extLst>
          </p:nvPr>
        </p:nvGraphicFramePr>
        <p:xfrm>
          <a:off x="858078" y="156733"/>
          <a:ext cx="10515600" cy="6582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2748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/>
                        <a:t>Palabras reservadas de PHP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99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"/>
                        </a:rPr>
                        <a:t>__halt_compiler()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"/>
                        </a:rPr>
                        <a:t>abstract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"/>
                        </a:rPr>
                        <a:t>and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5"/>
                        </a:rPr>
                        <a:t>array()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6"/>
                        </a:rPr>
                        <a:t>as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6141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7"/>
                        </a:rPr>
                        <a:t>break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8"/>
                        </a:rPr>
                        <a:t>callable</a:t>
                      </a:r>
                      <a:r>
                        <a:rPr lang="es-CO" dirty="0"/>
                        <a:t> (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a partir de PHP 5.4)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9"/>
                        </a:rPr>
                        <a:t>case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0"/>
                        </a:rPr>
                        <a:t>catch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1"/>
                        </a:rPr>
                        <a:t>class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299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2"/>
                        </a:rPr>
                        <a:t>clone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3"/>
                        </a:rPr>
                        <a:t>const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14"/>
                        </a:rPr>
                        <a:t>continue</a:t>
                      </a:r>
                      <a:endParaRPr lang="es-CO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5"/>
                        </a:rPr>
                        <a:t>declare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9"/>
                        </a:rPr>
                        <a:t>default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299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6"/>
                        </a:rPr>
                        <a:t>die()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7"/>
                        </a:rPr>
                        <a:t>do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8"/>
                        </a:rPr>
                        <a:t>echo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9"/>
                        </a:rPr>
                        <a:t>else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0"/>
                        </a:rPr>
                        <a:t>elseif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299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1"/>
                        </a:rPr>
                        <a:t>empty()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5"/>
                        </a:rPr>
                        <a:t>enddeclare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2"/>
                        </a:rPr>
                        <a:t>endfor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2"/>
                        </a:rPr>
                        <a:t>endforeach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2"/>
                        </a:rPr>
                        <a:t>endif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299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2"/>
                        </a:rPr>
                        <a:t>endswitch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2"/>
                        </a:rPr>
                        <a:t>endwhile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3"/>
                        </a:rPr>
                        <a:t>eval()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4"/>
                        </a:rPr>
                        <a:t>exit()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1"/>
                        </a:rPr>
                        <a:t>extends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551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5"/>
                        </a:rPr>
                        <a:t>final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10"/>
                        </a:rPr>
                        <a:t>finally</a:t>
                      </a:r>
                      <a:r>
                        <a:rPr lang="es-CO" dirty="0"/>
                        <a:t> (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a partir de PHP 5.5)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6"/>
                        </a:rPr>
                        <a:t>for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6"/>
                        </a:rPr>
                        <a:t>foreach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7"/>
                        </a:rPr>
                        <a:t>function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551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8"/>
                        </a:rPr>
                        <a:t>global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29"/>
                        </a:rPr>
                        <a:t>goto</a:t>
                      </a:r>
                      <a:r>
                        <a:rPr lang="es-CO" dirty="0"/>
                        <a:t>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(a partir de PHP 5.3)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0"/>
                        </a:rPr>
                        <a:t>if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1"/>
                        </a:rPr>
                        <a:t>implements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2"/>
                        </a:rPr>
                        <a:t>include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6141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3"/>
                        </a:rPr>
                        <a:t>include_once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4"/>
                        </a:rPr>
                        <a:t>instanceof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solidFill>
                            <a:srgbClr val="FF0000"/>
                          </a:solidFill>
                          <a:hlinkClick r:id="rId35"/>
                        </a:rPr>
                        <a:t>insteadof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 (a partir de PHP 5.4</a:t>
                      </a:r>
                      <a:r>
                        <a:rPr lang="es-CO" dirty="0"/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1"/>
                        </a:rPr>
                        <a:t>interface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6"/>
                        </a:rPr>
                        <a:t>isset()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6141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7"/>
                        </a:rPr>
                        <a:t>list()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8"/>
                        </a:rPr>
                        <a:t>namespace</a:t>
                      </a:r>
                      <a:r>
                        <a:rPr lang="es-CO"/>
                        <a:t> (a partir de PHP 5.3)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1"/>
                        </a:rPr>
                        <a:t>new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"/>
                        </a:rPr>
                        <a:t>or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39"/>
                        </a:rPr>
                        <a:t>print</a:t>
                      </a:r>
                      <a:endParaRPr lang="es-CO" dirty="0"/>
                    </a:p>
                  </a:txBody>
                  <a:tcPr marL="68580" marR="68580" marT="0" marB="0" anchor="ctr"/>
                </a:tc>
              </a:tr>
              <a:tr h="299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0"/>
                        </a:rPr>
                        <a:t>private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0"/>
                        </a:rPr>
                        <a:t>protected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0"/>
                        </a:rPr>
                        <a:t>public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41"/>
                        </a:rPr>
                        <a:t>require</a:t>
                      </a:r>
                      <a:endParaRPr lang="es-CO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2"/>
                        </a:rPr>
                        <a:t>require_once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551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3"/>
                        </a:rPr>
                        <a:t>return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28"/>
                        </a:rPr>
                        <a:t>static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9"/>
                        </a:rPr>
                        <a:t>switch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10"/>
                        </a:rPr>
                        <a:t>throw</a:t>
                      </a:r>
                      <a:endParaRPr lang="es-CO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44"/>
                        </a:rPr>
                        <a:t>trait</a:t>
                      </a:r>
                      <a:r>
                        <a:rPr lang="es-CO" dirty="0"/>
                        <a:t> (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a partir de PHP 5.4)</a:t>
                      </a:r>
                    </a:p>
                  </a:txBody>
                  <a:tcPr marL="68580" marR="68580" marT="0" marB="0" anchor="ctr"/>
                </a:tc>
              </a:tr>
              <a:tr h="299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0"/>
                        </a:rPr>
                        <a:t>try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5"/>
                        </a:rPr>
                        <a:t>unset()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38"/>
                        </a:rPr>
                        <a:t>use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11"/>
                        </a:rPr>
                        <a:t>var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6"/>
                        </a:rPr>
                        <a:t>while</a:t>
                      </a:r>
                      <a:endParaRPr lang="es-CO"/>
                    </a:p>
                  </a:txBody>
                  <a:tcPr marL="68580" marR="68580" marT="0" marB="0" anchor="ctr"/>
                </a:tc>
              </a:tr>
              <a:tr h="551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>
                          <a:hlinkClick r:id="rId4"/>
                        </a:rPr>
                        <a:t>xor</a:t>
                      </a:r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dirty="0" err="1">
                          <a:hlinkClick r:id="rId47"/>
                        </a:rPr>
                        <a:t>yield</a:t>
                      </a:r>
                      <a:r>
                        <a:rPr lang="es-CO" dirty="0"/>
                        <a:t>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(a partir de PHP 5.5)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9974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PHP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Posee una gran cantidad de características que lo convierten en un lenguaje ideal para crear páginas web dinámicas:</a:t>
            </a:r>
          </a:p>
          <a:p>
            <a:r>
              <a:rPr lang="es-CO" dirty="0" smtClean="0"/>
              <a:t>Tiene soporte para bases de datos como: </a:t>
            </a:r>
            <a:r>
              <a:rPr lang="es-CO" dirty="0" err="1" smtClean="0"/>
              <a:t>MySQL</a:t>
            </a:r>
            <a:r>
              <a:rPr lang="es-CO" dirty="0" smtClean="0"/>
              <a:t>, </a:t>
            </a:r>
            <a:r>
              <a:rPr lang="es-CO" dirty="0" err="1" smtClean="0"/>
              <a:t>PostgreSQL</a:t>
            </a:r>
            <a:r>
              <a:rPr lang="es-CO" dirty="0" smtClean="0"/>
              <a:t>, Oracle, MS SQL server, </a:t>
            </a:r>
            <a:r>
              <a:rPr lang="es-CO" dirty="0" err="1" smtClean="0"/>
              <a:t>Sybase</a:t>
            </a:r>
            <a:r>
              <a:rPr lang="es-CO" dirty="0" smtClean="0"/>
              <a:t> </a:t>
            </a:r>
            <a:r>
              <a:rPr lang="es-CO" dirty="0" err="1" smtClean="0"/>
              <a:t>Msql</a:t>
            </a:r>
            <a:r>
              <a:rPr lang="es-CO" dirty="0" smtClean="0"/>
              <a:t>, entre otras.</a:t>
            </a:r>
          </a:p>
          <a:p>
            <a:r>
              <a:rPr lang="es-CO" dirty="0" smtClean="0"/>
              <a:t>Posee una integración con varias bibliotecas externas, permite generar documentos en PDF, hasta analizar código </a:t>
            </a:r>
            <a:r>
              <a:rPr lang="es-CO" dirty="0" err="1" smtClean="0"/>
              <a:t>xml</a:t>
            </a:r>
            <a:r>
              <a:rPr lang="es-CO" dirty="0" smtClean="0"/>
              <a:t>.</a:t>
            </a:r>
          </a:p>
          <a:p>
            <a:r>
              <a:rPr lang="es-CO" dirty="0" smtClean="0"/>
              <a:t>Ofrece una excelente solución para las paginaciones dinámicas</a:t>
            </a:r>
            <a:r>
              <a:rPr lang="es-CO" dirty="0"/>
              <a:t> </a:t>
            </a:r>
            <a:r>
              <a:rPr lang="es-CO" dirty="0" smtClean="0"/>
              <a:t>web, haciendo fácil su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34212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es-CO" dirty="0" smtClean="0"/>
              <a:t>La mantenibilidad de programas hechos en este lenguaje es superior al de otros.</a:t>
            </a:r>
          </a:p>
          <a:p>
            <a:r>
              <a:rPr lang="es-CO" dirty="0" smtClean="0"/>
              <a:t>Permite el procesamiento de información en formularios, foros de discusión, manipulación de cookies y páginas dinámicas.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820" t="31119" r="40036" b="18881"/>
          <a:stretch/>
        </p:blipFill>
        <p:spPr>
          <a:xfrm>
            <a:off x="6645499" y="2519362"/>
            <a:ext cx="1970467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Ventajas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fácil de aprender</a:t>
            </a:r>
          </a:p>
          <a:p>
            <a:r>
              <a:rPr lang="es-CO" dirty="0" smtClean="0"/>
              <a:t>Se caracteriza por ser un lenguaje rápido</a:t>
            </a:r>
          </a:p>
          <a:p>
            <a:r>
              <a:rPr lang="es-CO" dirty="0" smtClean="0"/>
              <a:t>Soporta en cierta medida la orientación a objetos, uso de clases y herencia</a:t>
            </a:r>
          </a:p>
          <a:p>
            <a:r>
              <a:rPr lang="es-CO" dirty="0" smtClean="0"/>
              <a:t>Es un lenguaje multiplataforma: Linux, Windows, entre otros.</a:t>
            </a:r>
          </a:p>
          <a:p>
            <a:r>
              <a:rPr lang="es-CO" dirty="0" smtClean="0"/>
              <a:t>Capacidad de conexión con la mayoría de bases de datos</a:t>
            </a:r>
          </a:p>
          <a:p>
            <a:r>
              <a:rPr lang="es-CO" dirty="0" smtClean="0"/>
              <a:t>Posee documentación en su página oficial la cual incluye descripción y ejemplos de cada una de sus funciones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94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CO" dirty="0" smtClean="0"/>
              <a:t>Posee documentación en su página oficial la cual incluye descripción y ejemplos de cada una de sus funciones.</a:t>
            </a:r>
          </a:p>
          <a:p>
            <a:pPr>
              <a:lnSpc>
                <a:spcPct val="100000"/>
              </a:lnSpc>
            </a:pPr>
            <a:r>
              <a:rPr lang="es-CO" dirty="0" smtClean="0"/>
              <a:t>Es libre, lo cual representa una alternativa de fácil acceso.</a:t>
            </a:r>
          </a:p>
          <a:p>
            <a:pPr>
              <a:lnSpc>
                <a:spcPct val="100000"/>
              </a:lnSpc>
            </a:pPr>
            <a:r>
              <a:rPr lang="es-CO" dirty="0" smtClean="0"/>
              <a:t>Incluye gran cantidad de funciones.</a:t>
            </a:r>
          </a:p>
          <a:p>
            <a:pPr>
              <a:lnSpc>
                <a:spcPct val="100000"/>
              </a:lnSpc>
            </a:pPr>
            <a:r>
              <a:rPr lang="es-CO" dirty="0" smtClean="0"/>
              <a:t>No requiere definición de tipos de variables ni manejo detallado del bajo nivel.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96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Desventajas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Se necesita tener instalado un servidor web</a:t>
            </a:r>
          </a:p>
          <a:p>
            <a:r>
              <a:rPr lang="es-CO" dirty="0"/>
              <a:t>E</a:t>
            </a:r>
            <a:r>
              <a:rPr lang="es-CO" dirty="0" smtClean="0"/>
              <a:t>l puerto usado por el servidor no puede estar siendo usado por otra aplicación </a:t>
            </a:r>
          </a:p>
          <a:p>
            <a:r>
              <a:rPr lang="es-CO" dirty="0" smtClean="0"/>
              <a:t>Todo el trabajo lo realiza el servidor y no delega al cliente. Por lo tanto puede ser más ineficiente a medida que las solicitudes aumenten de número.</a:t>
            </a:r>
          </a:p>
          <a:p>
            <a:r>
              <a:rPr lang="es-CO" dirty="0" smtClean="0"/>
              <a:t>La legibilidad del código puede verse afectada al mezclar sentencias HTML y PHP</a:t>
            </a:r>
          </a:p>
          <a:p>
            <a:r>
              <a:rPr lang="es-CO" dirty="0" smtClean="0"/>
              <a:t>La programación orientada a objetos es aún muy deficiente para aplicaciones grandes.</a:t>
            </a:r>
          </a:p>
          <a:p>
            <a:r>
              <a:rPr lang="es-CO" dirty="0" smtClean="0"/>
              <a:t>Dificulta la organización por capas de la aplicación.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21510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r>
              <a:rPr lang="es-CO" smtClean="0"/>
              <a:t>Seguridad</a:t>
            </a:r>
            <a:r>
              <a:rPr lang="es-CO" smtClean="0"/>
              <a:t>:</a:t>
            </a:r>
          </a:p>
          <a:p>
            <a:endParaRPr lang="es-CO" dirty="0" smtClean="0"/>
          </a:p>
          <a:p>
            <a:pPr lvl="1"/>
            <a:r>
              <a:rPr lang="es-CO" dirty="0" smtClean="0"/>
              <a:t>PHP es un poderoso lenguaje intérprete, ya sea incluido como parte de un servidor web en forma de módulo o ejecutado como un binario </a:t>
            </a:r>
            <a:r>
              <a:rPr lang="es-CO" dirty="0" err="1" smtClean="0"/>
              <a:t>CGI</a:t>
            </a:r>
            <a:r>
              <a:rPr lang="es-CO" dirty="0" smtClean="0"/>
              <a:t> separado, es capaz de acceder a archivos, ejecutar comandos y abrir conexiones de red en el servidor. Estas propiedades hacen que cualquier cosa que sea ejecutada en un servidor web sea insegura por naturaleza.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0809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DIFERENCIAS ENTRE PHP Y JAVA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Java es compilado por </a:t>
            </a:r>
            <a:r>
              <a:rPr lang="es-CO" dirty="0" err="1" smtClean="0"/>
              <a:t>bytecode</a:t>
            </a:r>
            <a:r>
              <a:rPr lang="es-CO" dirty="0" smtClean="0"/>
              <a:t> y </a:t>
            </a:r>
            <a:r>
              <a:rPr lang="es-CO" dirty="0" err="1" smtClean="0"/>
              <a:t>php</a:t>
            </a:r>
            <a:r>
              <a:rPr lang="es-CO" dirty="0" smtClean="0"/>
              <a:t> es interpretado .</a:t>
            </a:r>
          </a:p>
          <a:p>
            <a:r>
              <a:rPr lang="en-US" dirty="0" smtClean="0"/>
              <a:t>Los String en </a:t>
            </a:r>
            <a:r>
              <a:rPr lang="en-US" dirty="0" err="1" smtClean="0"/>
              <a:t>Php</a:t>
            </a:r>
            <a:r>
              <a:rPr lang="en-US" dirty="0" smtClean="0"/>
              <a:t> son </a:t>
            </a:r>
            <a:r>
              <a:rPr lang="en-US" dirty="0" err="1" smtClean="0"/>
              <a:t>declarados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comilla</a:t>
            </a:r>
            <a:r>
              <a:rPr lang="en-US" dirty="0" smtClean="0"/>
              <a:t> simple ó </a:t>
            </a:r>
            <a:r>
              <a:rPr lang="en-US" dirty="0" err="1" smtClean="0"/>
              <a:t>doble</a:t>
            </a:r>
            <a:r>
              <a:rPr lang="en-US" dirty="0" smtClean="0"/>
              <a:t>. Si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comillas</a:t>
            </a:r>
            <a:r>
              <a:rPr lang="en-US" dirty="0" smtClean="0"/>
              <a:t> </a:t>
            </a:r>
            <a:r>
              <a:rPr lang="en-US" dirty="0" err="1" smtClean="0"/>
              <a:t>dobles</a:t>
            </a:r>
            <a:r>
              <a:rPr lang="en-US" dirty="0" smtClean="0"/>
              <a:t> </a:t>
            </a:r>
            <a:r>
              <a:rPr lang="en-US" dirty="0" err="1" smtClean="0"/>
              <a:t>serán</a:t>
            </a:r>
            <a:r>
              <a:rPr lang="en-US" dirty="0" smtClean="0"/>
              <a:t> </a:t>
            </a:r>
            <a:r>
              <a:rPr lang="en-US" dirty="0" err="1" smtClean="0"/>
              <a:t>evaluadas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variables </a:t>
            </a:r>
            <a:r>
              <a:rPr lang="en-US" dirty="0" err="1" smtClean="0"/>
              <a:t>embebidas</a:t>
            </a:r>
            <a:r>
              <a:rPr lang="en-US" dirty="0" smtClean="0"/>
              <a:t> en el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Todos</a:t>
            </a:r>
            <a:r>
              <a:rPr lang="en-US" dirty="0" smtClean="0"/>
              <a:t> los String en Java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doble</a:t>
            </a:r>
            <a:r>
              <a:rPr lang="en-US" dirty="0" smtClean="0"/>
              <a:t> </a:t>
            </a:r>
            <a:r>
              <a:rPr lang="en-US" dirty="0" err="1" smtClean="0"/>
              <a:t>comillas</a:t>
            </a:r>
            <a:r>
              <a:rPr lang="en-US" dirty="0" smtClean="0"/>
              <a:t> y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no 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evaluación</a:t>
            </a:r>
            <a:r>
              <a:rPr lang="en-US" dirty="0" smtClean="0"/>
              <a:t>.</a:t>
            </a:r>
          </a:p>
          <a:p>
            <a:r>
              <a:rPr lang="en-US" dirty="0"/>
              <a:t>PHP </a:t>
            </a:r>
            <a:r>
              <a:rPr lang="en-US" dirty="0" err="1" smtClean="0"/>
              <a:t>ofrece</a:t>
            </a:r>
            <a:r>
              <a:rPr lang="en-US" dirty="0" smtClean="0"/>
              <a:t> POO (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)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ignorada</a:t>
            </a:r>
            <a:r>
              <a:rPr lang="en-US" dirty="0" smtClean="0"/>
              <a:t> en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. En Java, POO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defecto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diferencia</a:t>
            </a:r>
            <a:r>
              <a:rPr lang="en-US" dirty="0" smtClean="0"/>
              <a:t> de Java, en PHP no 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923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fuerte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tipeado</a:t>
            </a:r>
            <a:r>
              <a:rPr lang="en-US" dirty="0" smtClean="0"/>
              <a:t> </a:t>
            </a:r>
            <a:r>
              <a:rPr lang="en-US" dirty="0" err="1" smtClean="0"/>
              <a:t>estaticamente</a:t>
            </a:r>
            <a:r>
              <a:rPr lang="en-US" dirty="0" smtClean="0"/>
              <a:t>,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PHP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débil</a:t>
            </a:r>
            <a:r>
              <a:rPr lang="en-US" dirty="0" smtClean="0"/>
              <a:t> y </a:t>
            </a:r>
            <a:r>
              <a:rPr lang="en-US" dirty="0" err="1" smtClean="0"/>
              <a:t>tipeado</a:t>
            </a:r>
            <a:r>
              <a:rPr lang="en-US" dirty="0" smtClean="0"/>
              <a:t> </a:t>
            </a:r>
            <a:r>
              <a:rPr lang="en-US" dirty="0" err="1" smtClean="0"/>
              <a:t>dinámicamente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17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Operadores lógicos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&amp;&amp;</a:t>
            </a:r>
          </a:p>
          <a:p>
            <a:r>
              <a:rPr lang="es-CO" dirty="0" smtClean="0"/>
              <a:t>||</a:t>
            </a:r>
          </a:p>
          <a:p>
            <a:r>
              <a:rPr lang="es-CO" dirty="0" err="1" smtClean="0"/>
              <a:t>or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3261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511" t="11364" r="19488" b="9826"/>
          <a:stretch/>
        </p:blipFill>
        <p:spPr>
          <a:xfrm>
            <a:off x="2166730" y="735496"/>
            <a:ext cx="7295322" cy="5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3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663" t="3217" r="19565" b="11218"/>
          <a:stretch/>
        </p:blipFill>
        <p:spPr>
          <a:xfrm>
            <a:off x="2941982" y="755375"/>
            <a:ext cx="6122505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51" t="4261" r="18954" b="10174"/>
          <a:stretch/>
        </p:blipFill>
        <p:spPr>
          <a:xfrm>
            <a:off x="2882348" y="815009"/>
            <a:ext cx="6241774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81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56" t="3566" r="19566" b="9826"/>
          <a:stretch/>
        </p:blipFill>
        <p:spPr>
          <a:xfrm>
            <a:off x="2902226" y="775252"/>
            <a:ext cx="6162261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06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642" t="3564" r="18547" b="9479"/>
          <a:stretch/>
        </p:blipFill>
        <p:spPr>
          <a:xfrm>
            <a:off x="2842591" y="775252"/>
            <a:ext cx="6321287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52" t="2521" r="18546" b="39740"/>
          <a:stretch/>
        </p:blipFill>
        <p:spPr>
          <a:xfrm>
            <a:off x="2882348" y="715618"/>
            <a:ext cx="6281530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o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757</Words>
  <Application>Microsoft Office PowerPoint</Application>
  <PresentationFormat>Panorámica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Comic Sans MS</vt:lpstr>
      <vt:lpstr>Tema de Office</vt:lpstr>
      <vt:lpstr>PHP</vt:lpstr>
      <vt:lpstr>Presentación de PowerPoint</vt:lpstr>
      <vt:lpstr>Operadores lógicos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Palabras reservadas del analizador léxico </vt:lpstr>
      <vt:lpstr>NOMBRES DE VARIABLES</vt:lpstr>
      <vt:lpstr>BNF</vt:lpstr>
      <vt:lpstr>Presentación de PowerPoint</vt:lpstr>
      <vt:lpstr>Presentación de PowerPoint</vt:lpstr>
      <vt:lpstr>Ejemplos</vt:lpstr>
      <vt:lpstr>Ejemplo clase:</vt:lpstr>
      <vt:lpstr>PHP</vt:lpstr>
      <vt:lpstr>Presentación de PowerPoint</vt:lpstr>
      <vt:lpstr>Ventajas</vt:lpstr>
      <vt:lpstr>Presentación de PowerPoint</vt:lpstr>
      <vt:lpstr>Desventajas</vt:lpstr>
      <vt:lpstr>Presentación de PowerPoint</vt:lpstr>
      <vt:lpstr>DIFERENCIAS ENTRE PHP Y JAVA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Jesica Tapasco Velez</dc:creator>
  <cp:lastModifiedBy>USER</cp:lastModifiedBy>
  <cp:revision>58</cp:revision>
  <dcterms:created xsi:type="dcterms:W3CDTF">2015-05-11T02:29:41Z</dcterms:created>
  <dcterms:modified xsi:type="dcterms:W3CDTF">2015-06-04T05:59:10Z</dcterms:modified>
</cp:coreProperties>
</file>