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F2945-2FC5-F9DF-5FA6-07CCF16BDEA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E0966C70-B151-76B9-1B43-7C4A012BC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691965A4-E680-11EF-FF26-C1469E00A7C7}"/>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CC7DF61E-632E-5307-5664-14B1FF9E75A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9379852-9BAD-39EB-ADD0-899C41B462A5}"/>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16859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426AA8-DEB3-9C8D-41DB-84F171EC086D}"/>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6BE813CA-9180-6F94-5A9D-C238AC2A2D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55C8BDE-A790-C9D8-C4B3-3C6CDD437A09}"/>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16CF5A19-D717-6134-DA37-604A2F9CC85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A23EC43-1CCC-A768-CEFF-45611C7A0AE7}"/>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147774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0937EAB-CE7B-8A9E-9C20-A51BF96805E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1CD492E3-7921-67B0-C43F-7411BABC8BC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FB0BCB2-E7F2-F044-4AD6-E5B7816FFB3C}"/>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31F14112-3A40-C29B-1A9C-33C542BCADC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10FBB2B-0774-C384-390C-682449118C7F}"/>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98473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033F96-62DF-2D8F-4681-52AD86E4F3F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EF2E1CA7-475B-60FB-E2B5-0D034D71038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67CFE20-0C1D-45F6-236E-E5ECDDC47529}"/>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5F7E95D2-BE49-A8EA-6B16-C07B0A88D94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645E3E4-BA85-AB67-EF76-19ACD88AA0B7}"/>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203981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BCDF8-5A3F-DD13-D449-CC568552BB4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1E1795-A8CF-74AA-A2CA-911CEB6B1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A09E459-5387-5C32-0B79-01B7D73ED3C9}"/>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CCA34EC4-21DD-36B9-9531-B8E8718870A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63EC08B-FC2F-AA24-222F-52904A8D3A7B}"/>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19259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533941-4799-184B-4ED3-6FC74BB95510}"/>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58D2241-BB60-9482-C013-CBCA99171A3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204D4E2E-CB05-C835-532A-27CB4ED42B1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D95336A4-59A5-1E45-E34F-BD2D13FD04AB}"/>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6" name="Fußzeilenplatzhalter 5">
            <a:extLst>
              <a:ext uri="{FF2B5EF4-FFF2-40B4-BE49-F238E27FC236}">
                <a16:creationId xmlns:a16="http://schemas.microsoft.com/office/drawing/2014/main" id="{1736AFEB-7A9F-8AE9-B82D-9521A0C4389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4779122-6DD7-BDA1-5518-B084C77D1ED2}"/>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136815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838FFE-AA42-F95D-0EA5-B0F86C52180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F684006C-E4E5-6D21-F2F2-625BF8FCF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B024C53-9E05-3664-21A5-18A6DC36F2B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2D8178A8-5798-15B8-5A64-DCE7D603A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499EB5-F2C4-F381-AB44-667F06525FA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1E2D1DE-5048-B1A5-A201-51FEFE7C15E6}"/>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8" name="Fußzeilenplatzhalter 7">
            <a:extLst>
              <a:ext uri="{FF2B5EF4-FFF2-40B4-BE49-F238E27FC236}">
                <a16:creationId xmlns:a16="http://schemas.microsoft.com/office/drawing/2014/main" id="{BF7790DD-47EB-C012-0016-1988017197D1}"/>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DB2C13A8-5765-8A26-7A62-D0A2E018F0F7}"/>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41082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B839C7-56F2-F2CB-E6B4-4BE8640B14A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E0A929ED-5981-B87D-B58E-FDBFF9171C30}"/>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4" name="Fußzeilenplatzhalter 3">
            <a:extLst>
              <a:ext uri="{FF2B5EF4-FFF2-40B4-BE49-F238E27FC236}">
                <a16:creationId xmlns:a16="http://schemas.microsoft.com/office/drawing/2014/main" id="{F2245F02-0D82-4FDA-7AFE-D5390BF37C8B}"/>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2BF8144E-69B7-0BB0-0753-1C4D6A025488}"/>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319628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DBB0A71-3D6D-E145-0306-D35F84198ACB}"/>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3" name="Fußzeilenplatzhalter 2">
            <a:extLst>
              <a:ext uri="{FF2B5EF4-FFF2-40B4-BE49-F238E27FC236}">
                <a16:creationId xmlns:a16="http://schemas.microsoft.com/office/drawing/2014/main" id="{7EEA60AA-3043-0BDB-86EA-1613E854BD9B}"/>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7F3933B8-341C-18CC-9DB4-4A47E0BD9F89}"/>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310220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F6AFB-3F4D-4454-1BFE-D2871AE5AB8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F27C8CF-BCC4-72B1-7C88-CB01365E4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AE7E3D7-7BF9-DE59-7539-A51B169D1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0558696-CE55-2491-B8AA-9E8531E713B6}"/>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6" name="Fußzeilenplatzhalter 5">
            <a:extLst>
              <a:ext uri="{FF2B5EF4-FFF2-40B4-BE49-F238E27FC236}">
                <a16:creationId xmlns:a16="http://schemas.microsoft.com/office/drawing/2014/main" id="{9266DB3C-9E50-E839-76F6-9788C3167D0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8513244-CFA4-BA8D-322A-AC58D85E23D8}"/>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92885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26CC88-0E41-5AD8-BF26-D54A6699E5C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C1C868C3-87A3-84DB-8A47-729D7D710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D778DB19-C49C-E266-FD07-44E1436E0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E755A33-49F8-F3E3-016C-FCF75D397F31}"/>
              </a:ext>
            </a:extLst>
          </p:cNvPr>
          <p:cNvSpPr>
            <a:spLocks noGrp="1"/>
          </p:cNvSpPr>
          <p:nvPr>
            <p:ph type="dt" sz="half" idx="10"/>
          </p:nvPr>
        </p:nvSpPr>
        <p:spPr/>
        <p:txBody>
          <a:bodyPr/>
          <a:lstStyle/>
          <a:p>
            <a:fld id="{36506519-39A8-4A48-BAF2-BA3568FDE45E}" type="datetimeFigureOut">
              <a:rPr lang="de-CH" smtClean="0"/>
              <a:t>12.06.2023</a:t>
            </a:fld>
            <a:endParaRPr lang="de-CH"/>
          </a:p>
        </p:txBody>
      </p:sp>
      <p:sp>
        <p:nvSpPr>
          <p:cNvPr id="6" name="Fußzeilenplatzhalter 5">
            <a:extLst>
              <a:ext uri="{FF2B5EF4-FFF2-40B4-BE49-F238E27FC236}">
                <a16:creationId xmlns:a16="http://schemas.microsoft.com/office/drawing/2014/main" id="{C157C6E8-8353-2060-AB06-95DA26325AB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6D5CF30C-84ED-3541-9E18-BFE51DE64015}"/>
              </a:ext>
            </a:extLst>
          </p:cNvPr>
          <p:cNvSpPr>
            <a:spLocks noGrp="1"/>
          </p:cNvSpPr>
          <p:nvPr>
            <p:ph type="sldNum" sz="quarter" idx="12"/>
          </p:nvPr>
        </p:nvSpPr>
        <p:spPr/>
        <p:txBody>
          <a:bodyPr/>
          <a:lstStyle/>
          <a:p>
            <a:fld id="{DE1C7281-9220-4E27-8170-53B2679F503C}" type="slidenum">
              <a:rPr lang="de-CH" smtClean="0"/>
              <a:t>‹Nr.›</a:t>
            </a:fld>
            <a:endParaRPr lang="de-CH"/>
          </a:p>
        </p:txBody>
      </p:sp>
    </p:spTree>
    <p:extLst>
      <p:ext uri="{BB962C8B-B14F-4D97-AF65-F5344CB8AC3E}">
        <p14:creationId xmlns:p14="http://schemas.microsoft.com/office/powerpoint/2010/main" val="57699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564E0DC-16AD-7E89-C470-8D36F29CB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3B1571B9-14CA-C3A7-D6E3-8778393FA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BCC131D-5F53-1339-9EC0-B3F848D7A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06519-39A8-4A48-BAF2-BA3568FDE45E}" type="datetimeFigureOut">
              <a:rPr lang="de-CH" smtClean="0"/>
              <a:t>12.06.2023</a:t>
            </a:fld>
            <a:endParaRPr lang="de-CH"/>
          </a:p>
        </p:txBody>
      </p:sp>
      <p:sp>
        <p:nvSpPr>
          <p:cNvPr id="5" name="Fußzeilenplatzhalter 4">
            <a:extLst>
              <a:ext uri="{FF2B5EF4-FFF2-40B4-BE49-F238E27FC236}">
                <a16:creationId xmlns:a16="http://schemas.microsoft.com/office/drawing/2014/main" id="{C7E07375-3527-87BB-2BB0-91439EC089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80952A1A-23E1-6FA3-8893-1AE581567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C7281-9220-4E27-8170-53B2679F503C}" type="slidenum">
              <a:rPr lang="de-CH" smtClean="0"/>
              <a:t>‹Nr.›</a:t>
            </a:fld>
            <a:endParaRPr lang="de-CH"/>
          </a:p>
        </p:txBody>
      </p:sp>
    </p:spTree>
    <p:extLst>
      <p:ext uri="{BB962C8B-B14F-4D97-AF65-F5344CB8AC3E}">
        <p14:creationId xmlns:p14="http://schemas.microsoft.com/office/powerpoint/2010/main" val="30214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AE9A8-B61A-52F1-D025-5208E64CD694}"/>
              </a:ext>
            </a:extLst>
          </p:cNvPr>
          <p:cNvSpPr>
            <a:spLocks noGrp="1"/>
          </p:cNvSpPr>
          <p:nvPr>
            <p:ph type="ctrTitle"/>
          </p:nvPr>
        </p:nvSpPr>
        <p:spPr/>
        <p:txBody>
          <a:bodyPr/>
          <a:lstStyle/>
          <a:p>
            <a:r>
              <a:rPr lang="de-CH" dirty="0"/>
              <a:t>News Dashboard</a:t>
            </a:r>
          </a:p>
        </p:txBody>
      </p:sp>
      <p:sp>
        <p:nvSpPr>
          <p:cNvPr id="3" name="Untertitel 2">
            <a:extLst>
              <a:ext uri="{FF2B5EF4-FFF2-40B4-BE49-F238E27FC236}">
                <a16:creationId xmlns:a16="http://schemas.microsoft.com/office/drawing/2014/main" id="{EF2EE95D-D99A-4484-6B59-BE4AD5F029CD}"/>
              </a:ext>
            </a:extLst>
          </p:cNvPr>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340555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3A695E-13D0-9BC3-3341-CB7F7C484ED8}"/>
              </a:ext>
            </a:extLst>
          </p:cNvPr>
          <p:cNvSpPr>
            <a:spLocks noGrp="1"/>
          </p:cNvSpPr>
          <p:nvPr>
            <p:ph type="title"/>
          </p:nvPr>
        </p:nvSpPr>
        <p:spPr/>
        <p:txBody>
          <a:bodyPr/>
          <a:lstStyle/>
          <a:p>
            <a:r>
              <a:rPr lang="de-CH" dirty="0"/>
              <a:t>Einleitung</a:t>
            </a:r>
          </a:p>
        </p:txBody>
      </p:sp>
      <p:sp>
        <p:nvSpPr>
          <p:cNvPr id="3" name="Inhaltsplatzhalter 2">
            <a:extLst>
              <a:ext uri="{FF2B5EF4-FFF2-40B4-BE49-F238E27FC236}">
                <a16:creationId xmlns:a16="http://schemas.microsoft.com/office/drawing/2014/main" id="{DC2D6670-983B-7015-4658-6C84E07BB6D1}"/>
              </a:ext>
            </a:extLst>
          </p:cNvPr>
          <p:cNvSpPr>
            <a:spLocks noGrp="1"/>
          </p:cNvSpPr>
          <p:nvPr>
            <p:ph idx="1"/>
          </p:nvPr>
        </p:nvSpPr>
        <p:spPr/>
        <p:txBody>
          <a:bodyPr>
            <a:normAutofit lnSpcReduction="10000"/>
          </a:bodyPr>
          <a:lstStyle/>
          <a:p>
            <a:pPr marL="0" indent="0">
              <a:buNone/>
            </a:pPr>
            <a:r>
              <a:rPr lang="de-DE" dirty="0"/>
              <a:t>Wir erstellen ein interaktives, datenbasiertes Dashboard, das eine tiefgreifende Analyse der Berichterstattung von acht Zeitungen aus dem Jahr 2022 bietet. Durch die Visualisierung täglicher Themen, Länderreferenzen, Beziehungen sowie der am häufigsten erwähnten Personen und Nomen, ermöglicht unser Dashboard Medienanalysten, Journalisten, PR- und Kommunikationsspezialisten, politischen Strategen, Marktforschern und akademischen Forschern, Trends in der Berichterstattung zu identifizieren, Lücken in der Medienlandschaft zu entdecken und fundierte Vorhersagen und Strategien zu entwickeln. Ziel unseres Projekts ist es, eine wertvolle Ressource zur Verfügung zu stellen, die das Verständnis der Medienlandschaft verbessert und informierte Entscheidungen unterstützt.</a:t>
            </a:r>
            <a:endParaRPr lang="de-CH" dirty="0"/>
          </a:p>
        </p:txBody>
      </p:sp>
    </p:spTree>
    <p:extLst>
      <p:ext uri="{BB962C8B-B14F-4D97-AF65-F5344CB8AC3E}">
        <p14:creationId xmlns:p14="http://schemas.microsoft.com/office/powerpoint/2010/main" val="17174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86FABF-5E5C-55DD-6093-74D517D03BA9}"/>
              </a:ext>
            </a:extLst>
          </p:cNvPr>
          <p:cNvSpPr>
            <a:spLocks noGrp="1"/>
          </p:cNvSpPr>
          <p:nvPr>
            <p:ph type="title"/>
          </p:nvPr>
        </p:nvSpPr>
        <p:spPr/>
        <p:txBody>
          <a:bodyPr/>
          <a:lstStyle/>
          <a:p>
            <a:r>
              <a:rPr lang="de-CH" dirty="0"/>
              <a:t>Motivation</a:t>
            </a:r>
          </a:p>
        </p:txBody>
      </p:sp>
      <p:sp>
        <p:nvSpPr>
          <p:cNvPr id="3" name="Inhaltsplatzhalter 2">
            <a:extLst>
              <a:ext uri="{FF2B5EF4-FFF2-40B4-BE49-F238E27FC236}">
                <a16:creationId xmlns:a16="http://schemas.microsoft.com/office/drawing/2014/main" id="{6A02531B-E70B-73A3-48B5-ED7CCF75FA72}"/>
              </a:ext>
            </a:extLst>
          </p:cNvPr>
          <p:cNvSpPr>
            <a:spLocks noGrp="1"/>
          </p:cNvSpPr>
          <p:nvPr>
            <p:ph idx="1"/>
          </p:nvPr>
        </p:nvSpPr>
        <p:spPr/>
        <p:txBody>
          <a:bodyPr/>
          <a:lstStyle/>
          <a:p>
            <a:r>
              <a:rPr lang="de-DE" b="1" dirty="0"/>
              <a:t>Informationsüberfluss bewältigen</a:t>
            </a:r>
            <a:r>
              <a:rPr lang="de-DE" dirty="0"/>
              <a:t>: Wir wollen ein Werkzeug schaffen, das hilft, die komplexe Medienlandschaft zu verstehen und relevante Informationen schnell und effizient zu extrahieren.</a:t>
            </a:r>
          </a:p>
          <a:p>
            <a:r>
              <a:rPr lang="de-DE" b="1" dirty="0"/>
              <a:t>Demokratisierung des Informationszugangs</a:t>
            </a:r>
            <a:r>
              <a:rPr lang="de-DE" dirty="0"/>
              <a:t>: Durch die Aufbereitung komplexer Daten ermöglichen wir es mehr Menschen, Medienberichterstattung zu verstehen und zu nutzen.</a:t>
            </a:r>
          </a:p>
          <a:p>
            <a:r>
              <a:rPr lang="de-DE" b="1" dirty="0"/>
              <a:t>Einblick in gesellschaftliche Trends</a:t>
            </a:r>
            <a:r>
              <a:rPr lang="de-DE" dirty="0"/>
              <a:t>: Die Analyse von Medienberichten bietet die Chance, mehr über aktuelle und zukünftige gesellschaftliche Trends zu erfahren.</a:t>
            </a:r>
          </a:p>
        </p:txBody>
      </p:sp>
    </p:spTree>
    <p:extLst>
      <p:ext uri="{BB962C8B-B14F-4D97-AF65-F5344CB8AC3E}">
        <p14:creationId xmlns:p14="http://schemas.microsoft.com/office/powerpoint/2010/main" val="428023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8FB5AC-4B76-783C-EBB1-C1D114AD51CA}"/>
              </a:ext>
            </a:extLst>
          </p:cNvPr>
          <p:cNvSpPr>
            <a:spLocks noGrp="1"/>
          </p:cNvSpPr>
          <p:nvPr>
            <p:ph type="title"/>
          </p:nvPr>
        </p:nvSpPr>
        <p:spPr/>
        <p:txBody>
          <a:bodyPr/>
          <a:lstStyle/>
          <a:p>
            <a:r>
              <a:rPr lang="de-CH" dirty="0"/>
              <a:t>Personas</a:t>
            </a:r>
          </a:p>
        </p:txBody>
      </p:sp>
      <p:sp>
        <p:nvSpPr>
          <p:cNvPr id="3" name="Inhaltsplatzhalter 2">
            <a:extLst>
              <a:ext uri="{FF2B5EF4-FFF2-40B4-BE49-F238E27FC236}">
                <a16:creationId xmlns:a16="http://schemas.microsoft.com/office/drawing/2014/main" id="{177359EA-0885-CB9E-836F-64226617CE29}"/>
              </a:ext>
            </a:extLst>
          </p:cNvPr>
          <p:cNvSpPr>
            <a:spLocks noGrp="1"/>
          </p:cNvSpPr>
          <p:nvPr>
            <p:ph idx="1"/>
          </p:nvPr>
        </p:nvSpPr>
        <p:spPr/>
        <p:txBody>
          <a:bodyPr>
            <a:normAutofit fontScale="92500" lnSpcReduction="20000"/>
          </a:bodyPr>
          <a:lstStyle/>
          <a:p>
            <a:r>
              <a:rPr lang="de-DE" b="1" dirty="0"/>
              <a:t>Medienanalysten</a:t>
            </a:r>
            <a:r>
              <a:rPr lang="de-DE" dirty="0"/>
              <a:t> - Diese Personen könnten das Dashboard verwenden, um Trends in den Berichterstattungen zu verfolgen und zu verstehen, wie sich Themen im Laufe der Zeit ändern. Sie könnten auch Informationen über die Häufigkeit und den Kontext der Berichterstattung über bestimmte Länder oder Personen verwenden, um ihre Analysen zu informieren.</a:t>
            </a:r>
          </a:p>
          <a:p>
            <a:r>
              <a:rPr lang="de-DE" b="1" dirty="0"/>
              <a:t>Journalisten und Redakteure </a:t>
            </a:r>
            <a:r>
              <a:rPr lang="de-DE" dirty="0"/>
              <a:t>- Sie könnten das Dashboard verwenden, um Ideen für Artikel zu finden, Lücken in der Berichterstattung zu identifizieren oder um zu sehen, wie ihre Konkurrenten über bestimmte Themen berichten.</a:t>
            </a:r>
          </a:p>
          <a:p>
            <a:r>
              <a:rPr lang="de-DE" b="1" dirty="0"/>
              <a:t>Öffentlichkeitsarbeit und Kommunikationsspezialisten </a:t>
            </a:r>
            <a:r>
              <a:rPr lang="de-DE" dirty="0"/>
              <a:t>- Sie könnten das Dashboard verwenden, um zu sehen, wie ihre Organisation oder Kunden in den Medien dargestellt werden, welche Themen im Zusammenhang mit ihrer Branche Aufmerksamkeit erhalten, und um mögliche Möglichkeiten für Medienplatzierungen zu identifizieren.</a:t>
            </a:r>
          </a:p>
        </p:txBody>
      </p:sp>
    </p:spTree>
    <p:extLst>
      <p:ext uri="{BB962C8B-B14F-4D97-AF65-F5344CB8AC3E}">
        <p14:creationId xmlns:p14="http://schemas.microsoft.com/office/powerpoint/2010/main" val="280599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27BB3-0E69-C2F3-268C-2D1CC460D675}"/>
              </a:ext>
            </a:extLst>
          </p:cNvPr>
          <p:cNvSpPr>
            <a:spLocks noGrp="1"/>
          </p:cNvSpPr>
          <p:nvPr>
            <p:ph type="title"/>
          </p:nvPr>
        </p:nvSpPr>
        <p:spPr/>
        <p:txBody>
          <a:bodyPr/>
          <a:lstStyle/>
          <a:p>
            <a:endParaRPr lang="de-CH" dirty="0"/>
          </a:p>
        </p:txBody>
      </p:sp>
      <p:sp>
        <p:nvSpPr>
          <p:cNvPr id="3" name="Inhaltsplatzhalter 2">
            <a:extLst>
              <a:ext uri="{FF2B5EF4-FFF2-40B4-BE49-F238E27FC236}">
                <a16:creationId xmlns:a16="http://schemas.microsoft.com/office/drawing/2014/main" id="{78AD2713-516E-582D-C76E-8A21C8CF9981}"/>
              </a:ext>
            </a:extLst>
          </p:cNvPr>
          <p:cNvSpPr>
            <a:spLocks noGrp="1"/>
          </p:cNvSpPr>
          <p:nvPr>
            <p:ph idx="1"/>
          </p:nvPr>
        </p:nvSpPr>
        <p:spPr/>
        <p:txBody>
          <a:bodyPr>
            <a:normAutofit fontScale="92500" lnSpcReduction="10000"/>
          </a:bodyPr>
          <a:lstStyle/>
          <a:p>
            <a:r>
              <a:rPr lang="de-DE" b="1" dirty="0"/>
              <a:t>Politische Strategen </a:t>
            </a:r>
            <a:r>
              <a:rPr lang="de-DE" dirty="0"/>
              <a:t>- Sie könnten das Dashboard verwenden, um zu sehen, wie bestimmte Themen, Länder oder Personen in den Medien dargestellt werden. Dies könnte ihnen dabei helfen, ihre Kommunikationsstrategien zu formulieren.</a:t>
            </a:r>
          </a:p>
          <a:p>
            <a:r>
              <a:rPr lang="de-DE" b="1" dirty="0"/>
              <a:t>Marktforscher und Trendanalysten </a:t>
            </a:r>
            <a:r>
              <a:rPr lang="de-DE" dirty="0"/>
              <a:t>- Sie könnten das Dashboard verwenden, um aktuelle Trends und Themen zu identifizieren, die in den Medien auftauchen. Dies könnte ihnen dabei helfen, Vorhersagen darüber zu treffen, welche Themen in der Zukunft relevant sein könnten.</a:t>
            </a:r>
          </a:p>
          <a:p>
            <a:r>
              <a:rPr lang="de-DE" b="1" dirty="0"/>
              <a:t>Akademische Forscher </a:t>
            </a:r>
            <a:r>
              <a:rPr lang="de-DE" dirty="0"/>
              <a:t>- In den Sozial- und Politikwissenschaften könnte dieses Dashboard verwendet werden, um die Medienlandschaft zu analysieren und Trends in der Berichterstattung über bestimmte Themen oder Länder zu erforschen.</a:t>
            </a:r>
            <a:endParaRPr lang="de-CH" dirty="0"/>
          </a:p>
        </p:txBody>
      </p:sp>
    </p:spTree>
    <p:extLst>
      <p:ext uri="{BB962C8B-B14F-4D97-AF65-F5344CB8AC3E}">
        <p14:creationId xmlns:p14="http://schemas.microsoft.com/office/powerpoint/2010/main" val="40540856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Breitbild</PresentationFormat>
  <Paragraphs>14</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News Dashboard</vt:lpstr>
      <vt:lpstr>Einleitung</vt:lpstr>
      <vt:lpstr>Motivation</vt:lpstr>
      <vt:lpstr>Personas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Dashboard</dc:title>
  <dc:creator>Mike Gasser</dc:creator>
  <cp:lastModifiedBy>Mike Gasser</cp:lastModifiedBy>
  <cp:revision>1</cp:revision>
  <dcterms:created xsi:type="dcterms:W3CDTF">2023-06-12T09:43:10Z</dcterms:created>
  <dcterms:modified xsi:type="dcterms:W3CDTF">2023-06-12T09:45:35Z</dcterms:modified>
</cp:coreProperties>
</file>