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7"/>
  </p:notesMasterIdLst>
  <p:handoutMasterIdLst>
    <p:handoutMasterId r:id="rId8"/>
  </p:handoutMasterIdLst>
  <p:sldIdLst>
    <p:sldId id="312" r:id="rId3"/>
    <p:sldId id="337" r:id="rId4"/>
    <p:sldId id="340" r:id="rId5"/>
    <p:sldId id="341" r:id="rId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40"/>
  </p:normalViewPr>
  <p:slideViewPr>
    <p:cSldViewPr>
      <p:cViewPr varScale="1">
        <p:scale>
          <a:sx n="102" d="100"/>
          <a:sy n="102" d="100"/>
        </p:scale>
        <p:origin x="19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7AE33-7DC6-48CD-AD95-6EE0E8FF468A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13EC2-2FE8-496E-9317-C163853DE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59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11/7/22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2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https://dc95wa4w5yhv.cloudfront.net/image-cache/what-can-we-learn-from-the-titanic-tragedy_725_533_80.jpg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22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https://blog.socialcops.com/wp-content/uploads/2016/07/OG-MachineLearning-Python-Titanic-Kaggle.png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3" name="Picture 2" descr="http://www.uic.edu/depts/omc/impact/images/uic-logo-blu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" y="6145014"/>
            <a:ext cx="2209800" cy="52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C8337E-14A2-441E-A351-2EAFCDC8C4DB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  <p:pic>
        <p:nvPicPr>
          <p:cNvPr id="7" name="Picture 2" descr="http://www.uic.edu/depts/omc/impact/images/uic-logo-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402" y="6324600"/>
            <a:ext cx="2209800" cy="52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8" y="6324600"/>
            <a:ext cx="1514252" cy="5905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>
            <a:lvl1pPr>
              <a:defRPr/>
            </a:lvl1pPr>
          </a:lstStyle>
          <a:p>
            <a:fld id="{E08E7E21-ED85-42B5-BB83-9ACCE41ACD10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  <p:pic>
        <p:nvPicPr>
          <p:cNvPr id="10" name="Picture 2" descr="http://www.uic.edu/depts/omc/impact/images/uic-logo-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402" y="6324600"/>
            <a:ext cx="2209800" cy="52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8" y="6324600"/>
            <a:ext cx="1514252" cy="5905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548FA04-5AD8-4C7F-812C-19836BBE73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6F91BA3-0214-4990-85C5-A477396587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2" descr="http://www.uic.edu/depts/omc/impact/images/uic-logo-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402" y="6324600"/>
            <a:ext cx="2209800" cy="52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8" y="6324600"/>
            <a:ext cx="1514252" cy="5905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/>
            </a:lvl1pPr>
          </a:lstStyle>
          <a:p>
            <a:fld id="{96E17E32-728D-4ED4-B0CC-7C9EEA3E3F0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 descr="http://www.uic.edu/depts/omc/impact/images/uic-logo-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402" y="6324600"/>
            <a:ext cx="2209800" cy="52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8" y="6324600"/>
            <a:ext cx="1514252" cy="5905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/>
            </a:lvl1pPr>
          </a:lstStyle>
          <a:p>
            <a:fld id="{632AE644-D4EE-4E7F-92DD-6394BF5732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Picture 2" descr="http://www.uic.edu/depts/omc/impact/images/uic-logo-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402" y="6324600"/>
            <a:ext cx="2209800" cy="52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8" y="6324600"/>
            <a:ext cx="1514252" cy="5905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998FB3-8198-453B-8955-7ABE251715D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2" descr="http://www.uic.edu/depts/omc/impact/images/uic-logo-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402" y="6324600"/>
            <a:ext cx="2209800" cy="52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8" y="6324600"/>
            <a:ext cx="1514252" cy="5905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2" descr="http://www.uic.edu/depts/omc/impact/images/uic-logo-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402" y="6324600"/>
            <a:ext cx="2209800" cy="52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8" y="6324600"/>
            <a:ext cx="1514252" cy="5905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AF7058-92B8-4275-B972-009D55124E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  <p:pic>
        <p:nvPicPr>
          <p:cNvPr id="10" name="Picture 2" descr="http://www.uic.edu/depts/omc/impact/images/uic-logo-blu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402" y="6324600"/>
            <a:ext cx="2209800" cy="52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8" y="6324600"/>
            <a:ext cx="1514252" cy="5905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7E0DE7A-04D9-413B-BE36-50618B4214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5" name="Picture 2" descr="http://www.uic.edu/depts/omc/impact/images/uic-logo-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402" y="6324600"/>
            <a:ext cx="2209800" cy="52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8" y="6324600"/>
            <a:ext cx="1514252" cy="59058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A26556A0-57DA-4C9A-957D-E4DC265CFF9C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  <p:pic>
        <p:nvPicPr>
          <p:cNvPr id="10" name="Picture 2" descr="http://www.uic.edu/depts/omc/impact/images/uic-logo-blu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402" y="6324600"/>
            <a:ext cx="2209800" cy="52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8" y="6324600"/>
            <a:ext cx="1514252" cy="5905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c95wa4w5yhv.cloudfront.net/image-cache/what-can-we-learn-from-the-titanic-tragedy_725_533_80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c95wa4w5yhv.cloudfront.net/image-cache/what-can-we-learn-from-the-titanic-tragedy_725_533_80.jp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11960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+mj-lt"/>
              </a:rPr>
              <a:t>Assignment 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A8EDEB6-8F63-459C-B350-AD830D4B89C0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" y="1752600"/>
            <a:ext cx="8839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Titanic sank after colliding with an iceberg, killing 1502 out of 2224 passengers and crew. </a:t>
            </a:r>
          </a:p>
          <a:p>
            <a:pPr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tragedy led to better safety regulations for ships.</a:t>
            </a:r>
          </a:p>
          <a:p>
            <a:pPr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 reasons of this disaster:</a:t>
            </a:r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Lack of having enough lifeboats, and lifeboat drills for the passengers and crew.</a:t>
            </a:r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Lack of training crew and passengers.</a:t>
            </a:r>
          </a:p>
        </p:txBody>
      </p:sp>
      <p:pic>
        <p:nvPicPr>
          <p:cNvPr id="8194" name="Picture 2" descr="Image result for titanic traged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313899"/>
            <a:ext cx="4724400" cy="208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352800" y="6400801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4. </a:t>
            </a:r>
            <a:r>
              <a:rPr lang="en-US" sz="1400" dirty="0">
                <a:hlinkClick r:id="rId4"/>
              </a:rPr>
              <a:t>Titanic tragedy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11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76400"/>
            <a:ext cx="8153400" cy="4495800"/>
          </a:xfrm>
        </p:spPr>
        <p:txBody>
          <a:bodyPr>
            <a:noAutofit/>
          </a:bodyPr>
          <a:lstStyle/>
          <a:p>
            <a:pPr fontAlgn="base"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Apply the tools of machine learning to predict which passengers survived the tragedy.</a:t>
            </a:r>
          </a:p>
          <a:p>
            <a:pPr marL="0" indent="0" fontAlgn="base">
              <a:buClrTx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fontAlgn="base"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Write one page report about your developed model and interpret your result. </a:t>
            </a:r>
          </a:p>
          <a:p>
            <a:pPr fontAlgn="base">
              <a:buClrTx/>
              <a:buFont typeface="Wingdings" panose="05000000000000000000" pitchFamily="2" charset="2"/>
              <a:buChar char="q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https://www.kaggle.com/c/titanic/data</a:t>
            </a:r>
          </a:p>
        </p:txBody>
      </p:sp>
      <p:pic>
        <p:nvPicPr>
          <p:cNvPr id="9218" name="Picture 2" descr="Image result for machine learning and titanic traged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267201"/>
            <a:ext cx="46482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24200" y="6498193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5. </a:t>
            </a:r>
            <a:r>
              <a:rPr lang="en-US" sz="1400" dirty="0">
                <a:hlinkClick r:id="rId4"/>
              </a:rPr>
              <a:t>ML and Titanic tragedy </a:t>
            </a:r>
            <a:endParaRPr lang="en-US" sz="140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7A8EDEB6-8F63-459C-B350-AD830D4B89C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2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Steps for the Titanic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Wingdings" charset="2"/>
              <a:buChar char="q"/>
            </a:pPr>
            <a:r>
              <a:rPr lang="en-US" sz="2800" dirty="0"/>
              <a:t>Import important libraries like pandas </a:t>
            </a:r>
          </a:p>
          <a:p>
            <a:pPr>
              <a:buClr>
                <a:schemeClr val="tx1"/>
              </a:buClr>
              <a:buFont typeface="Wingdings" charset="2"/>
              <a:buChar char="q"/>
            </a:pPr>
            <a:r>
              <a:rPr lang="en-US" sz="2800" dirty="0"/>
              <a:t>Load the data </a:t>
            </a:r>
          </a:p>
          <a:p>
            <a:pPr>
              <a:buClr>
                <a:schemeClr val="tx1"/>
              </a:buClr>
              <a:buFont typeface="Wingdings" charset="2"/>
              <a:buChar char="q"/>
            </a:pPr>
            <a:r>
              <a:rPr lang="en-US" sz="2800" dirty="0"/>
              <a:t>Visualize the data through </a:t>
            </a:r>
            <a:r>
              <a:rPr lang="en-US" sz="2800" dirty="0" err="1"/>
              <a:t>Matplotlib</a:t>
            </a:r>
            <a:r>
              <a:rPr lang="en-US" sz="2800" dirty="0"/>
              <a:t> library</a:t>
            </a:r>
          </a:p>
          <a:p>
            <a:pPr>
              <a:buClr>
                <a:schemeClr val="tx1"/>
              </a:buClr>
              <a:buFont typeface="Wingdings" charset="2"/>
              <a:buChar char="q"/>
            </a:pPr>
            <a:r>
              <a:rPr lang="en-US" sz="2800" dirty="0"/>
              <a:t>Find the columns which contains missing values in both training and testing data sets </a:t>
            </a:r>
          </a:p>
          <a:p>
            <a:pPr>
              <a:buClr>
                <a:schemeClr val="tx1"/>
              </a:buClr>
              <a:buFont typeface="Wingdings" charset="2"/>
              <a:buChar char="q"/>
            </a:pPr>
            <a:r>
              <a:rPr lang="en-US" sz="2800" dirty="0"/>
              <a:t>Clean the data by filling the missing values with median </a:t>
            </a:r>
          </a:p>
          <a:p>
            <a:pPr>
              <a:buClr>
                <a:schemeClr val="tx1"/>
              </a:buClr>
              <a:buFont typeface="Wingdings" charset="2"/>
              <a:buChar char="q"/>
            </a:pPr>
            <a:r>
              <a:rPr lang="en-US" sz="2800" dirty="0"/>
              <a:t>Create a new columns by combining two columns to get more meaningful features and prevent noisy data if it is needed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Steps for the Titanic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Tx/>
              <a:buFont typeface="Wingdings" charset="2"/>
              <a:buChar char="q"/>
            </a:pPr>
            <a:r>
              <a:rPr lang="en-US" dirty="0"/>
              <a:t>Visualize the data with the new column if it is needed </a:t>
            </a:r>
          </a:p>
          <a:p>
            <a:pPr>
              <a:buClrTx/>
              <a:buFont typeface="Wingdings" charset="2"/>
              <a:buChar char="q"/>
            </a:pPr>
            <a:r>
              <a:rPr lang="en-US" dirty="0"/>
              <a:t>Select just the important features( Feature selection)</a:t>
            </a:r>
          </a:p>
          <a:p>
            <a:pPr>
              <a:buClrTx/>
              <a:buFont typeface="Wingdings" charset="2"/>
              <a:buChar char="q"/>
            </a:pPr>
            <a:r>
              <a:rPr lang="en-US" dirty="0"/>
              <a:t>Choose and build your machine learning model</a:t>
            </a:r>
          </a:p>
          <a:p>
            <a:pPr>
              <a:buClrTx/>
              <a:buFont typeface="Wingdings" charset="2"/>
              <a:buChar char="q"/>
            </a:pPr>
            <a:r>
              <a:rPr lang="en-US" dirty="0"/>
              <a:t>Evaluate your model on the testing dataset( Find the accuracy of your model) </a:t>
            </a:r>
          </a:p>
          <a:p>
            <a:pPr>
              <a:buClrTx/>
              <a:buFont typeface="Wingdings" charset="2"/>
              <a:buChar char="q"/>
            </a:pPr>
            <a:r>
              <a:rPr lang="en-US" dirty="0"/>
              <a:t>Interpret your result</a:t>
            </a:r>
          </a:p>
        </p:txBody>
      </p:sp>
    </p:spTree>
    <p:extLst>
      <p:ext uri="{BB962C8B-B14F-4D97-AF65-F5344CB8AC3E}">
        <p14:creationId xmlns:p14="http://schemas.microsoft.com/office/powerpoint/2010/main" val="880370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(paper and pencil design)</Template>
  <TotalTime>0</TotalTime>
  <Words>262</Words>
  <Application>Microsoft Macintosh PowerPoint</Application>
  <PresentationFormat>On-screen Show (4:3)</PresentationFormat>
  <Paragraphs>35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Tw Cen MT</vt:lpstr>
      <vt:lpstr>Wingdings</vt:lpstr>
      <vt:lpstr>Wingdings 2</vt:lpstr>
      <vt:lpstr>Student presentation</vt:lpstr>
      <vt:lpstr>PowerPoint Presentation</vt:lpstr>
      <vt:lpstr>Assignment</vt:lpstr>
      <vt:lpstr>Steps for the Titanic Project</vt:lpstr>
      <vt:lpstr>Steps for the Titanic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2014-03-26T20:07:21Z</dcterms:created>
  <dcterms:modified xsi:type="dcterms:W3CDTF">2022-11-07T20:07:17Z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