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8" r:id="rId3"/>
    <p:sldId id="257" r:id="rId4"/>
    <p:sldId id="259" r:id="rId5"/>
    <p:sldId id="258" r:id="rId6"/>
    <p:sldId id="260" r:id="rId7"/>
    <p:sldId id="335" r:id="rId8"/>
    <p:sldId id="261" r:id="rId9"/>
    <p:sldId id="305" r:id="rId10"/>
    <p:sldId id="263" r:id="rId11"/>
    <p:sldId id="321" r:id="rId12"/>
    <p:sldId id="333" r:id="rId13"/>
    <p:sldId id="328" r:id="rId14"/>
    <p:sldId id="329" r:id="rId15"/>
    <p:sldId id="307" r:id="rId16"/>
    <p:sldId id="264" r:id="rId17"/>
    <p:sldId id="322" r:id="rId18"/>
    <p:sldId id="323" r:id="rId19"/>
    <p:sldId id="265" r:id="rId20"/>
    <p:sldId id="266" r:id="rId21"/>
    <p:sldId id="336" r:id="rId22"/>
    <p:sldId id="290" r:id="rId23"/>
    <p:sldId id="268" r:id="rId24"/>
    <p:sldId id="270" r:id="rId25"/>
    <p:sldId id="267" r:id="rId26"/>
    <p:sldId id="324" r:id="rId27"/>
    <p:sldId id="331" r:id="rId28"/>
    <p:sldId id="332" r:id="rId29"/>
    <p:sldId id="330" r:id="rId30"/>
    <p:sldId id="327" r:id="rId31"/>
    <p:sldId id="337" r:id="rId32"/>
    <p:sldId id="334" r:id="rId33"/>
    <p:sldId id="308" r:id="rId34"/>
    <p:sldId id="291" r:id="rId35"/>
    <p:sldId id="314" r:id="rId36"/>
    <p:sldId id="283" r:id="rId37"/>
    <p:sldId id="288" r:id="rId38"/>
    <p:sldId id="292" r:id="rId39"/>
    <p:sldId id="289" r:id="rId40"/>
    <p:sldId id="293" r:id="rId41"/>
    <p:sldId id="309" r:id="rId42"/>
    <p:sldId id="286" r:id="rId43"/>
    <p:sldId id="287" r:id="rId44"/>
    <p:sldId id="271" r:id="rId45"/>
    <p:sldId id="273" r:id="rId46"/>
    <p:sldId id="276" r:id="rId47"/>
    <p:sldId id="275" r:id="rId48"/>
    <p:sldId id="277" r:id="rId49"/>
    <p:sldId id="278" r:id="rId50"/>
    <p:sldId id="285" r:id="rId51"/>
    <p:sldId id="279" r:id="rId52"/>
    <p:sldId id="281" r:id="rId53"/>
    <p:sldId id="282" r:id="rId54"/>
    <p:sldId id="310" r:id="rId55"/>
    <p:sldId id="284" r:id="rId56"/>
    <p:sldId id="294" r:id="rId57"/>
    <p:sldId id="311" r:id="rId58"/>
    <p:sldId id="295" r:id="rId59"/>
    <p:sldId id="296" r:id="rId60"/>
    <p:sldId id="297" r:id="rId61"/>
    <p:sldId id="298" r:id="rId62"/>
    <p:sldId id="315" r:id="rId63"/>
    <p:sldId id="316" r:id="rId64"/>
    <p:sldId id="299" r:id="rId65"/>
    <p:sldId id="312" r:id="rId66"/>
    <p:sldId id="300" r:id="rId67"/>
    <p:sldId id="301" r:id="rId68"/>
    <p:sldId id="302" r:id="rId69"/>
    <p:sldId id="317" r:id="rId70"/>
    <p:sldId id="313" r:id="rId71"/>
    <p:sldId id="303" r:id="rId72"/>
    <p:sldId id="304" r:id="rId73"/>
    <p:sldId id="319" r:id="rId74"/>
    <p:sldId id="320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mailto:stanislav.lypchanskyy@genesys.com" TargetMode="External"/><Relationship Id="rId2" Type="http://schemas.openxmlformats.org/officeDocument/2006/relationships/hyperlink" Target="https://github.com/slipchansky/ats-eclipse-plugin/blob/master/dropins/clever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71E5-927B-4913-B9ED-FC004B238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ATS Unified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E75CB-3119-4D7B-B3A4-08EC409EE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Scripting ATS extension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D4D61-E8BF-41C3-812B-C49BBEF90E22}"/>
              </a:ext>
            </a:extLst>
          </p:cNvPr>
          <p:cNvSpPr txBox="1"/>
          <p:nvPr/>
        </p:nvSpPr>
        <p:spPr>
          <a:xfrm>
            <a:off x="2948576" y="5357003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Stanislav </a:t>
            </a:r>
            <a:r>
              <a:rPr lang="en-US" dirty="0" err="1"/>
              <a:t>Lipchansky</a:t>
            </a:r>
            <a:r>
              <a:rPr lang="en-US" dirty="0"/>
              <a:t>  ( </a:t>
            </a:r>
            <a:r>
              <a:rPr lang="en-US" dirty="0" err="1"/>
              <a:t>Genesys</a:t>
            </a:r>
            <a:r>
              <a:rPr lang="en-US" dirty="0"/>
              <a:t> Knowledge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33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EC19-2832-41AE-A625-CCB8EB76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features cases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956041-81A5-4593-9DF4-DC1BB389F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24270"/>
              </p:ext>
            </p:extLst>
          </p:nvPr>
        </p:nvGraphicFramePr>
        <p:xfrm>
          <a:off x="1138687" y="1647825"/>
          <a:ext cx="9594400" cy="3953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542">
                  <a:extLst>
                    <a:ext uri="{9D8B030D-6E8A-4147-A177-3AD203B41FA5}">
                      <a16:colId xmlns:a16="http://schemas.microsoft.com/office/drawing/2014/main" val="1203289929"/>
                    </a:ext>
                  </a:extLst>
                </a:gridCol>
                <a:gridCol w="3200929">
                  <a:extLst>
                    <a:ext uri="{9D8B030D-6E8A-4147-A177-3AD203B41FA5}">
                      <a16:colId xmlns:a16="http://schemas.microsoft.com/office/drawing/2014/main" val="3763439410"/>
                    </a:ext>
                  </a:extLst>
                </a:gridCol>
                <a:gridCol w="3200929">
                  <a:extLst>
                    <a:ext uri="{9D8B030D-6E8A-4147-A177-3AD203B41FA5}">
                      <a16:colId xmlns:a16="http://schemas.microsoft.com/office/drawing/2014/main" val="1061436997"/>
                    </a:ext>
                  </a:extLst>
                </a:gridCol>
              </a:tblGrid>
              <a:tr h="93592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Maven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297889"/>
                  </a:ext>
                </a:extLst>
              </a:tr>
              <a:tr h="9359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*.feature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-</a:t>
                      </a:r>
                      <a:endParaRPr lang="ru-RU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+</a:t>
                      </a:r>
                      <a:endParaRPr lang="ru-RU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86813"/>
                  </a:ext>
                </a:extLst>
              </a:tr>
              <a:tr h="9359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@Test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+</a:t>
                      </a:r>
                      <a:endParaRPr lang="ru-RU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-</a:t>
                      </a:r>
                      <a:endParaRPr lang="ru-RU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66796"/>
                  </a:ext>
                </a:extLst>
              </a:tr>
              <a:tr h="9359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@Test methods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+</a:t>
                      </a:r>
                      <a:endParaRPr lang="ru-RU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-</a:t>
                      </a:r>
                      <a:endParaRPr lang="ru-RU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9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98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AD14-1683-4F08-A18F-A7180301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C9304-B4C7-47EB-BA96-2BC3491E38F0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5476C3-F1E9-431C-BE2F-7300E57DE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35502"/>
            <a:ext cx="9603275" cy="454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set name = “text value”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set number = 1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set json1 = [“a”, “b”, “c”]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set json2 = {“x” : “mama”, “y” : {“a” : “A”, “z” : 3} }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set json3: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“””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“x”  : “papa”,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“z”  : [1, 2, 3]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“””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undef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undefinedvar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50E69B3-F223-418F-B0AF-5E1F228A9863}"/>
              </a:ext>
            </a:extLst>
          </p:cNvPr>
          <p:cNvSpPr/>
          <p:nvPr/>
        </p:nvSpPr>
        <p:spPr>
          <a:xfrm>
            <a:off x="529926" y="2143729"/>
            <a:ext cx="6308437" cy="2216728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Here and then the number in up-right corner refers to feature in demo project of </a:t>
            </a:r>
            <a:r>
              <a:rPr lang="en-US" b="1" dirty="0" err="1">
                <a:solidFill>
                  <a:srgbClr val="002060"/>
                </a:solidFill>
              </a:rPr>
              <a:t>ats</a:t>
            </a:r>
            <a:r>
              <a:rPr lang="en-US" b="1" dirty="0">
                <a:solidFill>
                  <a:srgbClr val="002060"/>
                </a:solidFill>
              </a:rPr>
              <a:t>-demo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56AC42-E6C3-4476-9AA1-BB6A7406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97" y="1153804"/>
            <a:ext cx="2959952" cy="46998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D3A4F1-224D-4576-B868-B1629C62BFF5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3684145" y="304739"/>
            <a:ext cx="7962910" cy="183899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45C49DBC-3D24-4273-B8DC-11A2ADD23070}"/>
              </a:ext>
            </a:extLst>
          </p:cNvPr>
          <p:cNvSpPr/>
          <p:nvPr/>
        </p:nvSpPr>
        <p:spPr>
          <a:xfrm rot="2860537">
            <a:off x="9502925" y="-306780"/>
            <a:ext cx="1314673" cy="4344721"/>
          </a:xfrm>
          <a:prstGeom prst="arc">
            <a:avLst>
              <a:gd name="adj1" fmla="val 16200000"/>
              <a:gd name="adj2" fmla="val 1840283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1A78AD7-31C9-4A3F-8580-379FB91F77F2}"/>
              </a:ext>
            </a:extLst>
          </p:cNvPr>
          <p:cNvSpPr/>
          <p:nvPr/>
        </p:nvSpPr>
        <p:spPr>
          <a:xfrm rot="11534131" flipH="1">
            <a:off x="10008852" y="-2455410"/>
            <a:ext cx="1647723" cy="8257786"/>
          </a:xfrm>
          <a:prstGeom prst="arc">
            <a:avLst>
              <a:gd name="adj1" fmla="val 16200000"/>
              <a:gd name="adj2" fmla="val 3691893"/>
            </a:avLst>
          </a:prstGeom>
          <a:ln w="254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98AD19-D14B-4135-B1A0-1AB9C7305FFF}"/>
              </a:ext>
            </a:extLst>
          </p:cNvPr>
          <p:cNvSpPr/>
          <p:nvPr/>
        </p:nvSpPr>
        <p:spPr>
          <a:xfrm>
            <a:off x="9578109" y="2503055"/>
            <a:ext cx="517236" cy="16625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918E99-7988-4DE2-98ED-FA03F82549C6}"/>
              </a:ext>
            </a:extLst>
          </p:cNvPr>
          <p:cNvSpPr/>
          <p:nvPr/>
        </p:nvSpPr>
        <p:spPr>
          <a:xfrm>
            <a:off x="9176327" y="5633607"/>
            <a:ext cx="517236" cy="16625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76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0385-B59B-458A-9962-D5747FE4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2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DAE0-BF60-44E4-A5CB-0F9A021B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presentation contains some slides that are visible only in “Slide Show” mode. So use “Slide Show” when you face to disclaimer of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66415-3598-4318-8156-82DF759E37CC}"/>
              </a:ext>
            </a:extLst>
          </p:cNvPr>
          <p:cNvSpPr/>
          <p:nvPr/>
        </p:nvSpPr>
        <p:spPr>
          <a:xfrm>
            <a:off x="648586" y="3179135"/>
            <a:ext cx="11291777" cy="277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This slide contains animated elements and requires true demonstration mode.</a:t>
            </a:r>
          </a:p>
          <a:p>
            <a:pPr algn="ctr"/>
            <a:r>
              <a:rPr lang="en-US" sz="3600" dirty="0"/>
              <a:t>Use “Slide Show” to see this slide.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3504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254-74F0-483C-9AEB-9E9B5E5C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 Unified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7996-6E4F-468F-88CA-C5CC4AD0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genesis</a:t>
            </a:r>
          </a:p>
          <a:p>
            <a:r>
              <a:rPr lang="en-US" dirty="0"/>
              <a:t>Data exchange</a:t>
            </a:r>
          </a:p>
          <a:p>
            <a:r>
              <a:rPr lang="en-US" dirty="0"/>
              <a:t>Data manipulations</a:t>
            </a:r>
          </a:p>
          <a:p>
            <a:r>
              <a:rPr lang="en-US" dirty="0"/>
              <a:t>Data evaluation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Snippets</a:t>
            </a:r>
            <a:endParaRPr lang="ru-RU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7F2EB598-F15A-4739-9B4C-9B9DDD986B80}"/>
              </a:ext>
            </a:extLst>
          </p:cNvPr>
          <p:cNvSpPr/>
          <p:nvPr/>
        </p:nvSpPr>
        <p:spPr>
          <a:xfrm>
            <a:off x="1222744" y="1381321"/>
            <a:ext cx="5135526" cy="79044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World!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7ABC-694A-4047-AA66-B675A2B6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 Unified. Hello world.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74B4-3942-4954-BC5F-B4836EA2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Script: Hello</a:t>
            </a:r>
          </a:p>
          <a:p>
            <a:pPr marL="0" indent="0">
              <a:buNone/>
            </a:pPr>
            <a:r>
              <a:rPr lang="en-US" dirty="0"/>
              <a:t>And print “Hello world!” </a:t>
            </a:r>
          </a:p>
          <a:p>
            <a:pPr marL="0" indent="0">
              <a:buNone/>
            </a:pPr>
            <a:r>
              <a:rPr lang="en-US" dirty="0"/>
              <a:t>And print “Hello world!” title “hello”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3A842-5CD6-4E66-A623-D30166E4407C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rmAutofit/>
          </a:bodyPr>
          <a:lstStyle/>
          <a:p>
            <a:r>
              <a:rPr lang="en-US" sz="11500" dirty="0"/>
              <a:t>Data genesis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val="114614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F43E-83A0-42B8-9ED2-DB7A6EE0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genesis. Variable declaration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7230-8085-4A68-9A5D-64E73F0B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35502"/>
            <a:ext cx="9603275" cy="454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/>
              <a:t>set</a:t>
            </a:r>
            <a:r>
              <a:rPr lang="en-US" dirty="0"/>
              <a:t> name </a:t>
            </a:r>
            <a:r>
              <a:rPr lang="en-US" b="1" dirty="0"/>
              <a:t>=</a:t>
            </a:r>
            <a:r>
              <a:rPr lang="en-US" dirty="0"/>
              <a:t> “text value”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set</a:t>
            </a:r>
            <a:r>
              <a:rPr lang="en-US" dirty="0"/>
              <a:t> number </a:t>
            </a:r>
            <a:r>
              <a:rPr lang="en-US" b="1" dirty="0"/>
              <a:t>=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set</a:t>
            </a:r>
            <a:r>
              <a:rPr lang="en-US" dirty="0"/>
              <a:t> json1 </a:t>
            </a:r>
            <a:r>
              <a:rPr lang="en-US" b="1" dirty="0"/>
              <a:t>=</a:t>
            </a:r>
            <a:r>
              <a:rPr lang="en-US" dirty="0"/>
              <a:t> [“a”, “b”, “c”]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set</a:t>
            </a:r>
            <a:r>
              <a:rPr lang="en-US" dirty="0"/>
              <a:t> json2 </a:t>
            </a:r>
            <a:r>
              <a:rPr lang="en-US" b="1" dirty="0"/>
              <a:t>=</a:t>
            </a:r>
            <a:r>
              <a:rPr lang="en-US" dirty="0"/>
              <a:t> {“x” : “mama”, “y” : {“a” : “A”, “z” : 3} }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set</a:t>
            </a:r>
            <a:r>
              <a:rPr lang="en-US" dirty="0"/>
              <a:t> json3</a:t>
            </a:r>
            <a:r>
              <a:rPr lang="en-US" sz="2400" b="1" dirty="0"/>
              <a:t>:</a:t>
            </a:r>
            <a:br>
              <a:rPr lang="en-US" dirty="0"/>
            </a:br>
            <a:r>
              <a:rPr lang="en-US" dirty="0"/>
              <a:t>“””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“x”  : “papa”,</a:t>
            </a:r>
            <a:br>
              <a:rPr lang="en-US" dirty="0"/>
            </a:br>
            <a:r>
              <a:rPr lang="en-US" dirty="0"/>
              <a:t>“z”  : [1, 2, 3]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“””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D4180-5D5A-4C95-BB00-0E0733767B1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89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E5CE-486A-4726-BE05-94427A02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genesis. “def” instead of “set”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0F63-6027-459D-9456-6DC9B9C3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set a = “A”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/>
              <a:t>def</a:t>
            </a:r>
            <a:r>
              <a:rPr lang="en-US" dirty="0"/>
              <a:t> a </a:t>
            </a:r>
            <a:r>
              <a:rPr lang="en-US" b="1" dirty="0"/>
              <a:t>=</a:t>
            </a:r>
            <a:r>
              <a:rPr lang="en-US" dirty="0"/>
              <a:t> “A1”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/>
              <a:t>def</a:t>
            </a:r>
            <a:r>
              <a:rPr lang="en-US" dirty="0"/>
              <a:t> b </a:t>
            </a:r>
            <a:r>
              <a:rPr lang="en-US" b="1" dirty="0"/>
              <a:t>=</a:t>
            </a:r>
            <a:r>
              <a:rPr lang="en-US" dirty="0"/>
              <a:t> “B”</a:t>
            </a:r>
          </a:p>
          <a:p>
            <a:pPr marL="0" indent="0">
              <a:buNone/>
            </a:pPr>
            <a:r>
              <a:rPr lang="en-US" dirty="0"/>
              <a:t>-----------------------------------------</a:t>
            </a:r>
          </a:p>
          <a:p>
            <a:pPr marL="0" indent="0">
              <a:buNone/>
            </a:pPr>
            <a:r>
              <a:rPr lang="en-US" dirty="0"/>
              <a:t>$a == “A”</a:t>
            </a:r>
          </a:p>
          <a:p>
            <a:pPr marL="0" indent="0">
              <a:buNone/>
            </a:pPr>
            <a:r>
              <a:rPr lang="en-US" dirty="0"/>
              <a:t>$b == “B”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09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B8AE-7FDB-49A5-A1C1-D35B02E4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genesis. “</a:t>
            </a:r>
            <a:r>
              <a:rPr lang="en-US" dirty="0" err="1"/>
              <a:t>undef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1D5409-DE0C-4437-9751-0B6A413E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set a = “A”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 err="1"/>
              <a:t>undef</a:t>
            </a:r>
            <a:r>
              <a:rPr lang="en-US" dirty="0"/>
              <a:t> $a</a:t>
            </a:r>
          </a:p>
          <a:p>
            <a:pPr marL="0" indent="0">
              <a:buNone/>
            </a:pPr>
            <a:r>
              <a:rPr lang="en-US" dirty="0"/>
              <a:t>And def a = “A1”</a:t>
            </a:r>
          </a:p>
          <a:p>
            <a:pPr marL="0" indent="0">
              <a:buNone/>
            </a:pPr>
            <a:r>
              <a:rPr lang="en-US" dirty="0"/>
              <a:t>And def b = “B”</a:t>
            </a:r>
          </a:p>
          <a:p>
            <a:pPr marL="0" indent="0">
              <a:buNone/>
            </a:pPr>
            <a:r>
              <a:rPr lang="en-US" dirty="0"/>
              <a:t>-----------------------------------------</a:t>
            </a:r>
          </a:p>
          <a:p>
            <a:pPr marL="0" indent="0">
              <a:buNone/>
            </a:pPr>
            <a:r>
              <a:rPr lang="en-US" dirty="0"/>
              <a:t>$a == “A1”</a:t>
            </a:r>
          </a:p>
          <a:p>
            <a:pPr marL="0" indent="0">
              <a:buNone/>
            </a:pPr>
            <a:r>
              <a:rPr lang="en-US" dirty="0"/>
              <a:t>$b == “B”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717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618C-887B-48B9-BE3A-8B21D5B0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genesis. Variable resolving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1CE8-8388-400C-9398-B44CAF32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4513"/>
            <a:ext cx="9603275" cy="38618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set json2 = {“</a:t>
            </a:r>
            <a:r>
              <a:rPr lang="en-US" b="1" dirty="0">
                <a:solidFill>
                  <a:srgbClr val="002060"/>
                </a:solidFill>
              </a:rPr>
              <a:t>x</a:t>
            </a:r>
            <a:r>
              <a:rPr lang="en-US" dirty="0"/>
              <a:t>”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“mama”</a:t>
            </a:r>
            <a:r>
              <a:rPr lang="en-US" dirty="0"/>
              <a:t>, “</a:t>
            </a:r>
            <a:r>
              <a:rPr lang="en-US" b="1" dirty="0">
                <a:solidFill>
                  <a:srgbClr val="0070C0"/>
                </a:solidFill>
              </a:rPr>
              <a:t>y</a:t>
            </a:r>
            <a:r>
              <a:rPr lang="en-US" dirty="0"/>
              <a:t>” : {“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” : “A”, “z” : 3}, “</a:t>
            </a:r>
            <a:r>
              <a:rPr lang="en-US" b="1" dirty="0">
                <a:solidFill>
                  <a:srgbClr val="7030A0"/>
                </a:solidFill>
              </a:rPr>
              <a:t>z</a:t>
            </a:r>
            <a:r>
              <a:rPr lang="en-US" dirty="0"/>
              <a:t>” : 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dirty="0"/>
              <a:t>, 1, 2]}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$json2</a:t>
            </a:r>
            <a:r>
              <a:rPr lang="en-US" dirty="0"/>
              <a:t>.</a:t>
            </a:r>
            <a:r>
              <a:rPr lang="en-US" b="1" dirty="0">
                <a:solidFill>
                  <a:srgbClr val="002060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b="1" dirty="0">
                <a:solidFill>
                  <a:srgbClr val="0070C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$json2</a:t>
            </a:r>
            <a:r>
              <a:rPr lang="en-US" dirty="0"/>
              <a:t>.</a:t>
            </a:r>
            <a:r>
              <a:rPr lang="en-US" b="1" dirty="0">
                <a:solidFill>
                  <a:srgbClr val="0070C0"/>
                </a:solidFill>
              </a:rPr>
              <a:t>y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 err="1">
                <a:solidFill>
                  <a:srgbClr val="FF0000"/>
                </a:solidFill>
              </a:rPr>
              <a:t>ya</a:t>
            </a:r>
            <a:r>
              <a:rPr lang="en-US" dirty="0"/>
              <a:t> = </a:t>
            </a:r>
            <a:r>
              <a:rPr lang="en-US" b="1" dirty="0">
                <a:solidFill>
                  <a:srgbClr val="0070C0"/>
                </a:solidFill>
              </a:rPr>
              <a:t>$</a:t>
            </a:r>
            <a:r>
              <a:rPr lang="en-US" b="1" dirty="0" err="1">
                <a:solidFill>
                  <a:srgbClr val="0070C0"/>
                </a:solidFill>
              </a:rPr>
              <a:t>y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>
                <a:solidFill>
                  <a:srgbClr val="FF0000"/>
                </a:solidFill>
              </a:rPr>
              <a:t>ya1</a:t>
            </a:r>
            <a:r>
              <a:rPr lang="en-US" dirty="0"/>
              <a:t> = </a:t>
            </a:r>
            <a:r>
              <a:rPr lang="en-US" b="1" dirty="0"/>
              <a:t>$json2</a:t>
            </a:r>
            <a:r>
              <a:rPr lang="en-US" dirty="0"/>
              <a:t>.</a:t>
            </a:r>
            <a:r>
              <a:rPr lang="en-US" b="1" dirty="0">
                <a:solidFill>
                  <a:srgbClr val="0070C0"/>
                </a:solidFill>
              </a:rPr>
              <a:t>y</a:t>
            </a:r>
            <a:r>
              <a:rPr lang="en-US" dirty="0"/>
              <a:t>.</a:t>
            </a:r>
            <a:r>
              <a:rPr lang="en-US" b="1" dirty="0">
                <a:solidFill>
                  <a:srgbClr val="C0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z0</a:t>
            </a:r>
            <a:r>
              <a:rPr lang="en-US" dirty="0"/>
              <a:t> = </a:t>
            </a:r>
            <a:r>
              <a:rPr lang="en-US" b="1" dirty="0"/>
              <a:t>$json2</a:t>
            </a:r>
            <a:r>
              <a:rPr lang="en-US" dirty="0"/>
              <a:t>.</a:t>
            </a:r>
            <a:r>
              <a:rPr lang="en-US" b="1" dirty="0">
                <a:solidFill>
                  <a:srgbClr val="7030A0"/>
                </a:solidFill>
              </a:rPr>
              <a:t>z</a:t>
            </a:r>
            <a:r>
              <a:rPr lang="en-US" dirty="0"/>
              <a:t>[0]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88E89-0C0E-40C9-B585-CF63ADAC7FD4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  <a:endParaRPr lang="ru-RU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31A6A1C-4C3B-4C0D-B194-8A11E62EA3A8}"/>
              </a:ext>
            </a:extLst>
          </p:cNvPr>
          <p:cNvSpPr/>
          <p:nvPr/>
        </p:nvSpPr>
        <p:spPr>
          <a:xfrm rot="5400000">
            <a:off x="3446709" y="1614470"/>
            <a:ext cx="677255" cy="776177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FD175D17-5C9F-401E-ACB6-F6074239BE8A}"/>
              </a:ext>
            </a:extLst>
          </p:cNvPr>
          <p:cNvSpPr/>
          <p:nvPr/>
        </p:nvSpPr>
        <p:spPr>
          <a:xfrm rot="6304284">
            <a:off x="3245369" y="-319996"/>
            <a:ext cx="3012113" cy="4052739"/>
          </a:xfrm>
          <a:prstGeom prst="arc">
            <a:avLst>
              <a:gd name="adj1" fmla="val 16225311"/>
              <a:gd name="adj2" fmla="val 126591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7A1BBEE-CF9F-4887-AB66-5955E0833A4B}"/>
              </a:ext>
            </a:extLst>
          </p:cNvPr>
          <p:cNvSpPr/>
          <p:nvPr/>
        </p:nvSpPr>
        <p:spPr>
          <a:xfrm rot="16200000">
            <a:off x="6568126" y="1016003"/>
            <a:ext cx="274767" cy="2092231"/>
          </a:xfrm>
          <a:prstGeom prst="leftBrace">
            <a:avLst>
              <a:gd name="adj1" fmla="val 19176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D72195F-8049-45AC-AA4E-E8B4025A4986}"/>
              </a:ext>
            </a:extLst>
          </p:cNvPr>
          <p:cNvSpPr/>
          <p:nvPr/>
        </p:nvSpPr>
        <p:spPr>
          <a:xfrm rot="10633873">
            <a:off x="2417969" y="2579531"/>
            <a:ext cx="723471" cy="631072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97AB765-C924-40D1-A919-4669FB130D53}"/>
              </a:ext>
            </a:extLst>
          </p:cNvPr>
          <p:cNvSpPr/>
          <p:nvPr/>
        </p:nvSpPr>
        <p:spPr>
          <a:xfrm rot="7318591">
            <a:off x="2498204" y="249116"/>
            <a:ext cx="4854320" cy="2269418"/>
          </a:xfrm>
          <a:prstGeom prst="arc">
            <a:avLst>
              <a:gd name="adj1" fmla="val 16200000"/>
              <a:gd name="adj2" fmla="val 107233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C9A17AB-E3EA-4C59-9561-D328D85879BA}"/>
              </a:ext>
            </a:extLst>
          </p:cNvPr>
          <p:cNvSpPr/>
          <p:nvPr/>
        </p:nvSpPr>
        <p:spPr>
          <a:xfrm rot="6354933">
            <a:off x="2679534" y="657075"/>
            <a:ext cx="4486770" cy="2052191"/>
          </a:xfrm>
          <a:prstGeom prst="arc">
            <a:avLst>
              <a:gd name="adj1" fmla="val 16200000"/>
              <a:gd name="adj2" fmla="val 107233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05E4046-C551-4A0A-8D80-6D17073AA7AF}"/>
              </a:ext>
            </a:extLst>
          </p:cNvPr>
          <p:cNvSpPr/>
          <p:nvPr/>
        </p:nvSpPr>
        <p:spPr>
          <a:xfrm rot="6354933">
            <a:off x="1923943" y="-1666388"/>
            <a:ext cx="8015928" cy="6100426"/>
          </a:xfrm>
          <a:prstGeom prst="arc">
            <a:avLst>
              <a:gd name="adj1" fmla="val 16200000"/>
              <a:gd name="adj2" fmla="val 1153642"/>
            </a:avLst>
          </a:prstGeom>
          <a:ln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546AB0B-41A9-4CCB-8B16-02B7DEDC49DC}"/>
              </a:ext>
            </a:extLst>
          </p:cNvPr>
          <p:cNvSpPr/>
          <p:nvPr/>
        </p:nvSpPr>
        <p:spPr>
          <a:xfrm rot="6354933">
            <a:off x="1991394" y="-1208601"/>
            <a:ext cx="8344359" cy="5052586"/>
          </a:xfrm>
          <a:prstGeom prst="arc">
            <a:avLst>
              <a:gd name="adj1" fmla="val 16200000"/>
              <a:gd name="adj2" fmla="val 1153642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8B7D338-210A-4A78-89B6-77F580536180}"/>
              </a:ext>
            </a:extLst>
          </p:cNvPr>
          <p:cNvSpPr/>
          <p:nvPr/>
        </p:nvSpPr>
        <p:spPr>
          <a:xfrm rot="16200000">
            <a:off x="8771750" y="1677602"/>
            <a:ext cx="235855" cy="885767"/>
          </a:xfrm>
          <a:prstGeom prst="leftBrace">
            <a:avLst>
              <a:gd name="adj1" fmla="val 19176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3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DA36-899C-4EE0-9057-5C557338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A780-A9CA-40DA-B6D0-A1805988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56509"/>
            <a:ext cx="9603275" cy="360983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What is cucumber</a:t>
            </a:r>
          </a:p>
          <a:p>
            <a:r>
              <a:rPr lang="en-US" sz="3200" dirty="0"/>
              <a:t>My IMHO – vision of testing workflow</a:t>
            </a:r>
          </a:p>
          <a:p>
            <a:r>
              <a:rPr lang="en-US" sz="3200" dirty="0"/>
              <a:t>Implementation &amp; how to use</a:t>
            </a:r>
          </a:p>
          <a:p>
            <a:r>
              <a:rPr lang="en-US" sz="3200" dirty="0"/>
              <a:t>Customization</a:t>
            </a:r>
          </a:p>
          <a:p>
            <a:r>
              <a:rPr lang="en-US" sz="3200" dirty="0"/>
              <a:t>Real scenarios</a:t>
            </a:r>
          </a:p>
          <a:p>
            <a:r>
              <a:rPr lang="en-US" sz="3200" dirty="0"/>
              <a:t>Resources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38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7788-A2A3-43AD-BD52-BC63896D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genesis. Substitution on the fly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2F548-252C-411F-AB2D-DF3CA8780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4513"/>
            <a:ext cx="9603275" cy="3861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set </a:t>
            </a:r>
            <a:r>
              <a:rPr lang="en-US" b="1" dirty="0">
                <a:solidFill>
                  <a:srgbClr val="00B050"/>
                </a:solidFill>
              </a:rPr>
              <a:t>mama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“mama”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b="1" dirty="0">
                <a:solidFill>
                  <a:srgbClr val="002060"/>
                </a:solidFill>
              </a:rPr>
              <a:t>y</a:t>
            </a:r>
            <a:r>
              <a:rPr lang="en-US" dirty="0"/>
              <a:t> = </a:t>
            </a:r>
            <a:r>
              <a:rPr lang="en-US" dirty="0">
                <a:solidFill>
                  <a:srgbClr val="002060"/>
                </a:solidFill>
              </a:rPr>
              <a:t>{“a” : “A”, “z” : 3}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b="1" dirty="0">
                <a:solidFill>
                  <a:srgbClr val="0070C0"/>
                </a:solidFill>
              </a:rPr>
              <a:t>z0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/>
              <a:t>And set json2 = { “x” : </a:t>
            </a:r>
            <a:r>
              <a:rPr lang="en-US" b="1" dirty="0">
                <a:solidFill>
                  <a:srgbClr val="00B050"/>
                </a:solidFill>
              </a:rPr>
              <a:t>“$mama</a:t>
            </a:r>
            <a:r>
              <a:rPr lang="en-US" dirty="0"/>
              <a:t>”, “y” : </a:t>
            </a:r>
            <a:r>
              <a:rPr lang="en-US" b="1" dirty="0">
                <a:solidFill>
                  <a:srgbClr val="002060"/>
                </a:solidFill>
              </a:rPr>
              <a:t>$y</a:t>
            </a:r>
            <a:r>
              <a:rPr lang="en-US" dirty="0"/>
              <a:t>, “z” : [</a:t>
            </a:r>
            <a:r>
              <a:rPr lang="en-US" b="1" dirty="0">
                <a:solidFill>
                  <a:srgbClr val="0070C0"/>
                </a:solidFill>
              </a:rPr>
              <a:t>$z0</a:t>
            </a:r>
            <a:r>
              <a:rPr lang="en-US" dirty="0"/>
              <a:t>, 1, 2] }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 err="1"/>
              <a:t>dereferencedY</a:t>
            </a:r>
            <a:r>
              <a:rPr lang="en-US" dirty="0"/>
              <a:t> = $json2.y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 err="1"/>
              <a:t>dereferencedZ</a:t>
            </a:r>
            <a:r>
              <a:rPr lang="en-US" dirty="0"/>
              <a:t> = $json2.z[0]</a:t>
            </a:r>
          </a:p>
          <a:p>
            <a:pPr marL="0" indent="0">
              <a:buNone/>
            </a:pPr>
            <a:r>
              <a:rPr lang="en-US" dirty="0"/>
              <a:t>And print $</a:t>
            </a:r>
            <a:r>
              <a:rPr lang="en-US" dirty="0" err="1"/>
              <a:t>dereferencedY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print $</a:t>
            </a:r>
            <a:r>
              <a:rPr lang="en-US" dirty="0" err="1"/>
              <a:t>dereferencedZ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F18C7-4DFD-48B6-BD99-66D589CCA725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41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618C-887B-48B9-BE3A-8B21D5B0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genesis. Variable resolving (substitutions)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1CE8-8388-400C-9398-B44CAF32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4512"/>
            <a:ext cx="9603275" cy="443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[0, 1, 2]}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b="1" dirty="0">
                <a:solidFill>
                  <a:srgbClr val="002060"/>
                </a:solidFill>
              </a:rPr>
              <a:t>f</a:t>
            </a:r>
            <a:r>
              <a:rPr lang="en-US" dirty="0"/>
              <a:t> = “x”</a:t>
            </a:r>
            <a:br>
              <a:rPr lang="en-US" dirty="0"/>
            </a:br>
            <a:r>
              <a:rPr lang="en-US" dirty="0"/>
              <a:t>And set x = $json2</a:t>
            </a: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$f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/>
              <a:t>And set x1 = $json2</a:t>
            </a: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And set x1 = $json2[‘x’]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set </a:t>
            </a:r>
            <a:r>
              <a:rPr lang="en-US" b="1" dirty="0">
                <a:solidFill>
                  <a:srgbClr val="0070C0"/>
                </a:solidFill>
              </a:rPr>
              <a:t>f1</a:t>
            </a:r>
            <a:r>
              <a:rPr lang="en-US" dirty="0"/>
              <a:t> = “y”</a:t>
            </a:r>
            <a:br>
              <a:rPr lang="en-US" dirty="0"/>
            </a:br>
            <a:r>
              <a:rPr lang="en-US" dirty="0"/>
              <a:t>And set </a:t>
            </a:r>
            <a:r>
              <a:rPr lang="en-US" b="1" dirty="0">
                <a:solidFill>
                  <a:srgbClr val="00B050"/>
                </a:solidFill>
              </a:rPr>
              <a:t>f2</a:t>
            </a:r>
            <a:r>
              <a:rPr lang="en-US" dirty="0"/>
              <a:t> = “a”</a:t>
            </a:r>
            <a:br>
              <a:rPr lang="en-US" dirty="0"/>
            </a:br>
            <a:r>
              <a:rPr lang="en-US" dirty="0"/>
              <a:t>And set </a:t>
            </a:r>
            <a:r>
              <a:rPr lang="en-US" dirty="0" err="1"/>
              <a:t>ya</a:t>
            </a:r>
            <a:r>
              <a:rPr lang="en-US" dirty="0"/>
              <a:t> = $json2</a:t>
            </a:r>
            <a:r>
              <a:rPr lang="en-US" b="1" dirty="0">
                <a:solidFill>
                  <a:srgbClr val="0070C0"/>
                </a:solidFill>
              </a:rPr>
              <a:t>.$f1</a:t>
            </a:r>
            <a:r>
              <a:rPr lang="en-US" dirty="0"/>
              <a:t>[‘</a:t>
            </a:r>
            <a:r>
              <a:rPr lang="en-US" b="1" dirty="0">
                <a:solidFill>
                  <a:srgbClr val="00B050"/>
                </a:solidFill>
              </a:rPr>
              <a:t>$f2</a:t>
            </a:r>
            <a:r>
              <a:rPr lang="en-US" dirty="0"/>
              <a:t>’]</a:t>
            </a:r>
            <a:br>
              <a:rPr lang="en-US" dirty="0"/>
            </a:br>
            <a:r>
              <a:rPr lang="en-US" dirty="0"/>
              <a:t>And set ya1 = $json2.y[‘a’]</a:t>
            </a:r>
            <a:br>
              <a:rPr lang="en-US" dirty="0"/>
            </a:br>
            <a:r>
              <a:rPr lang="en-US" dirty="0"/>
              <a:t>And set ya2 = $json2.y.a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88E89-0C0E-40C9-B585-CF63ADAC7FD4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22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C94B-60DB-44AC-9FAF-6950E2BD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scope: </a:t>
            </a:r>
            <a:r>
              <a:rPr lang="en-US" b="1" dirty="0"/>
              <a:t>remember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E1C0-040C-4000-90EA-A76CE355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set var1 = “value 1”</a:t>
            </a:r>
          </a:p>
          <a:p>
            <a:pPr marL="0" indent="0">
              <a:buNone/>
            </a:pPr>
            <a:r>
              <a:rPr lang="en-US" dirty="0"/>
              <a:t>And remember $var1</a:t>
            </a:r>
          </a:p>
          <a:p>
            <a:pPr marL="0" indent="0">
              <a:buNone/>
            </a:pPr>
            <a:r>
              <a:rPr lang="en-US" dirty="0"/>
              <a:t>And remember var2 = “value 2”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74544-EE75-420C-97C6-23BF03C21A74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013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55B9-A517-4365-AC7D-FAB34F62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scopes: “remember” vs “set” 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61E41-8962-4EF8-B9F4-A6C367BA3298}"/>
              </a:ext>
            </a:extLst>
          </p:cNvPr>
          <p:cNvSpPr/>
          <p:nvPr/>
        </p:nvSpPr>
        <p:spPr>
          <a:xfrm>
            <a:off x="5966695" y="3150193"/>
            <a:ext cx="4022431" cy="937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Local scope1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F4D00-83D3-4D77-B293-B78973D28EE5}"/>
              </a:ext>
            </a:extLst>
          </p:cNvPr>
          <p:cNvSpPr/>
          <p:nvPr/>
        </p:nvSpPr>
        <p:spPr>
          <a:xfrm>
            <a:off x="438435" y="1753207"/>
            <a:ext cx="2932838" cy="930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scenario 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remember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  = “X”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A4C3B5-6CE2-4D3A-A3BC-532260592FB8}"/>
              </a:ext>
            </a:extLst>
          </p:cNvPr>
          <p:cNvSpPr/>
          <p:nvPr/>
        </p:nvSpPr>
        <p:spPr>
          <a:xfrm>
            <a:off x="438435" y="3461514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= “Y1”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D26CA2-9D33-4650-AF52-06BC1C510EAA}"/>
              </a:ext>
            </a:extLst>
          </p:cNvPr>
          <p:cNvGrpSpPr/>
          <p:nvPr/>
        </p:nvGrpSpPr>
        <p:grpSpPr>
          <a:xfrm>
            <a:off x="4054766" y="2017320"/>
            <a:ext cx="7278255" cy="929297"/>
            <a:chOff x="4147126" y="1629176"/>
            <a:chExt cx="7278255" cy="9292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00FF7C-9BDA-46C2-ADC1-AFB7715D6F0C}"/>
                </a:ext>
              </a:extLst>
            </p:cNvPr>
            <p:cNvSpPr/>
            <p:nvPr/>
          </p:nvSpPr>
          <p:spPr>
            <a:xfrm>
              <a:off x="4147126" y="1629176"/>
              <a:ext cx="7278255" cy="9292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Global scope</a:t>
              </a:r>
              <a:endParaRPr lang="ru-R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0402E9-A050-479A-A83B-1D76E0FB2CB8}"/>
                </a:ext>
              </a:extLst>
            </p:cNvPr>
            <p:cNvSpPr/>
            <p:nvPr/>
          </p:nvSpPr>
          <p:spPr>
            <a:xfrm>
              <a:off x="6059055" y="1629176"/>
              <a:ext cx="914400" cy="92929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endParaRPr lang="ru-R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DBC2FC-E60F-46E0-A961-6C0ED8C35FC6}"/>
              </a:ext>
            </a:extLst>
          </p:cNvPr>
          <p:cNvCxnSpPr>
            <a:cxnSpLocks/>
          </p:cNvCxnSpPr>
          <p:nvPr/>
        </p:nvCxnSpPr>
        <p:spPr>
          <a:xfrm>
            <a:off x="3257552" y="2469850"/>
            <a:ext cx="2706254" cy="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AF62E69-EFBD-46DD-B1B0-546F9773F0FE}"/>
              </a:ext>
            </a:extLst>
          </p:cNvPr>
          <p:cNvSpPr/>
          <p:nvPr/>
        </p:nvSpPr>
        <p:spPr>
          <a:xfrm>
            <a:off x="7398327" y="3150193"/>
            <a:ext cx="914400" cy="937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Y1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C2BF11-B451-4E63-AB63-82055B2ED43F}"/>
              </a:ext>
            </a:extLst>
          </p:cNvPr>
          <p:cNvCxnSpPr>
            <a:cxnSpLocks/>
          </p:cNvCxnSpPr>
          <p:nvPr/>
        </p:nvCxnSpPr>
        <p:spPr>
          <a:xfrm>
            <a:off x="7855527" y="294661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749526-E0F1-4459-917F-9A5CC3030DA7}"/>
              </a:ext>
            </a:extLst>
          </p:cNvPr>
          <p:cNvCxnSpPr>
            <a:cxnSpLocks/>
          </p:cNvCxnSpPr>
          <p:nvPr/>
        </p:nvCxnSpPr>
        <p:spPr>
          <a:xfrm>
            <a:off x="2513726" y="3618933"/>
            <a:ext cx="488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55CEBF-544E-4709-A320-D47E6231A51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51FCE-3409-4081-87AF-2BCD2E1471E9}"/>
              </a:ext>
            </a:extLst>
          </p:cNvPr>
          <p:cNvSpPr txBox="1"/>
          <p:nvPr/>
        </p:nvSpPr>
        <p:spPr>
          <a:xfrm>
            <a:off x="6276258" y="1598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82038-F48E-4090-963D-33B7F1E5FC88}"/>
              </a:ext>
            </a:extLst>
          </p:cNvPr>
          <p:cNvSpPr txBox="1"/>
          <p:nvPr/>
        </p:nvSpPr>
        <p:spPr>
          <a:xfrm>
            <a:off x="7707890" y="1546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19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861E41-8962-4EF8-B9F4-A6C367BA3298}"/>
              </a:ext>
            </a:extLst>
          </p:cNvPr>
          <p:cNvSpPr/>
          <p:nvPr/>
        </p:nvSpPr>
        <p:spPr>
          <a:xfrm>
            <a:off x="5966695" y="3150193"/>
            <a:ext cx="4022431" cy="937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Local scope1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F4D00-83D3-4D77-B293-B78973D28EE5}"/>
              </a:ext>
            </a:extLst>
          </p:cNvPr>
          <p:cNvSpPr/>
          <p:nvPr/>
        </p:nvSpPr>
        <p:spPr>
          <a:xfrm>
            <a:off x="438435" y="1912703"/>
            <a:ext cx="2914366" cy="88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scenario 1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remember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  = “X”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remember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= “Y”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A4C3B5-6CE2-4D3A-A3BC-532260592FB8}"/>
              </a:ext>
            </a:extLst>
          </p:cNvPr>
          <p:cNvSpPr/>
          <p:nvPr/>
        </p:nvSpPr>
        <p:spPr>
          <a:xfrm>
            <a:off x="438435" y="3461514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= “Y1”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908CD-8EAD-49F7-BEAA-23C550F498BB}"/>
              </a:ext>
            </a:extLst>
          </p:cNvPr>
          <p:cNvSpPr/>
          <p:nvPr/>
        </p:nvSpPr>
        <p:spPr>
          <a:xfrm>
            <a:off x="438435" y="4516805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print $x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D26CA2-9D33-4650-AF52-06BC1C510EAA}"/>
              </a:ext>
            </a:extLst>
          </p:cNvPr>
          <p:cNvGrpSpPr/>
          <p:nvPr/>
        </p:nvGrpSpPr>
        <p:grpSpPr>
          <a:xfrm>
            <a:off x="4054766" y="2017320"/>
            <a:ext cx="7278255" cy="929297"/>
            <a:chOff x="4147126" y="1629176"/>
            <a:chExt cx="7278255" cy="9292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00FF7C-9BDA-46C2-ADC1-AFB7715D6F0C}"/>
                </a:ext>
              </a:extLst>
            </p:cNvPr>
            <p:cNvSpPr/>
            <p:nvPr/>
          </p:nvSpPr>
          <p:spPr>
            <a:xfrm>
              <a:off x="4147126" y="1629176"/>
              <a:ext cx="7278255" cy="9292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Global scope</a:t>
              </a:r>
              <a:endParaRPr lang="ru-R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0402E9-A050-479A-A83B-1D76E0FB2CB8}"/>
                </a:ext>
              </a:extLst>
            </p:cNvPr>
            <p:cNvSpPr/>
            <p:nvPr/>
          </p:nvSpPr>
          <p:spPr>
            <a:xfrm>
              <a:off x="6059055" y="1629176"/>
              <a:ext cx="914400" cy="92929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endParaRPr lang="ru-RU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DBC2FC-E60F-46E0-A961-6C0ED8C35FC6}"/>
              </a:ext>
            </a:extLst>
          </p:cNvPr>
          <p:cNvCxnSpPr>
            <a:cxnSpLocks/>
          </p:cNvCxnSpPr>
          <p:nvPr/>
        </p:nvCxnSpPr>
        <p:spPr>
          <a:xfrm>
            <a:off x="3239508" y="2465388"/>
            <a:ext cx="2706254" cy="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68AA15-6BFA-4640-98E7-A1A9B7D7B7F3}"/>
              </a:ext>
            </a:extLst>
          </p:cNvPr>
          <p:cNvCxnSpPr/>
          <p:nvPr/>
        </p:nvCxnSpPr>
        <p:spPr>
          <a:xfrm>
            <a:off x="3239508" y="2775382"/>
            <a:ext cx="411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17387-D646-442E-B069-36FAB7DF35B0}"/>
              </a:ext>
            </a:extLst>
          </p:cNvPr>
          <p:cNvSpPr/>
          <p:nvPr/>
        </p:nvSpPr>
        <p:spPr>
          <a:xfrm>
            <a:off x="7398327" y="2017320"/>
            <a:ext cx="914400" cy="9292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F62E69-EFBD-46DD-B1B0-546F9773F0FE}"/>
              </a:ext>
            </a:extLst>
          </p:cNvPr>
          <p:cNvSpPr/>
          <p:nvPr/>
        </p:nvSpPr>
        <p:spPr>
          <a:xfrm>
            <a:off x="7398327" y="3150193"/>
            <a:ext cx="914400" cy="937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Y1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2B7E8-3CA6-40B2-977C-EE7422366ADA}"/>
              </a:ext>
            </a:extLst>
          </p:cNvPr>
          <p:cNvCxnSpPr>
            <a:stCxn id="15" idx="2"/>
          </p:cNvCxnSpPr>
          <p:nvPr/>
        </p:nvCxnSpPr>
        <p:spPr>
          <a:xfrm>
            <a:off x="6423895" y="2946617"/>
            <a:ext cx="0" cy="1570188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B11711E-B57E-44EE-9A31-30B60B0D8867}"/>
              </a:ext>
            </a:extLst>
          </p:cNvPr>
          <p:cNvSpPr/>
          <p:nvPr/>
        </p:nvSpPr>
        <p:spPr>
          <a:xfrm>
            <a:off x="6197308" y="4514620"/>
            <a:ext cx="609896" cy="4022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“X”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870EFE-0402-4B18-8BAC-D7CF10B5B96F}"/>
              </a:ext>
            </a:extLst>
          </p:cNvPr>
          <p:cNvCxnSpPr>
            <a:cxnSpLocks/>
          </p:cNvCxnSpPr>
          <p:nvPr/>
        </p:nvCxnSpPr>
        <p:spPr>
          <a:xfrm>
            <a:off x="1914090" y="4715746"/>
            <a:ext cx="4301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074AA7-6A11-4511-8EF3-464F91424D8F}"/>
              </a:ext>
            </a:extLst>
          </p:cNvPr>
          <p:cNvSpPr/>
          <p:nvPr/>
        </p:nvSpPr>
        <p:spPr>
          <a:xfrm>
            <a:off x="438435" y="4894384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print $y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C2BF11-B451-4E63-AB63-82055B2ED43F}"/>
              </a:ext>
            </a:extLst>
          </p:cNvPr>
          <p:cNvCxnSpPr>
            <a:stCxn id="19" idx="2"/>
            <a:endCxn id="19" idx="2"/>
          </p:cNvCxnSpPr>
          <p:nvPr/>
        </p:nvCxnSpPr>
        <p:spPr>
          <a:xfrm>
            <a:off x="7855527" y="294661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F5E0E7-78CF-48C0-9257-960B707192E3}"/>
              </a:ext>
            </a:extLst>
          </p:cNvPr>
          <p:cNvCxnSpPr>
            <a:stCxn id="20" idx="2"/>
          </p:cNvCxnSpPr>
          <p:nvPr/>
        </p:nvCxnSpPr>
        <p:spPr>
          <a:xfrm>
            <a:off x="7855527" y="4087673"/>
            <a:ext cx="0" cy="806711"/>
          </a:xfrm>
          <a:prstGeom prst="straightConnector1">
            <a:avLst/>
          </a:prstGeom>
          <a:ln w="4762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78DD0-F415-440C-9991-E8FE0078CAE2}"/>
              </a:ext>
            </a:extLst>
          </p:cNvPr>
          <p:cNvSpPr/>
          <p:nvPr/>
        </p:nvSpPr>
        <p:spPr>
          <a:xfrm>
            <a:off x="7550579" y="4907150"/>
            <a:ext cx="762148" cy="402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“Y1”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AD0C46-A027-4099-A3E6-F716E1D4A8E7}"/>
              </a:ext>
            </a:extLst>
          </p:cNvPr>
          <p:cNvCxnSpPr>
            <a:cxnSpLocks/>
          </p:cNvCxnSpPr>
          <p:nvPr/>
        </p:nvCxnSpPr>
        <p:spPr>
          <a:xfrm>
            <a:off x="1914090" y="5093325"/>
            <a:ext cx="5705910" cy="2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749526-E0F1-4459-917F-9A5CC3030DA7}"/>
              </a:ext>
            </a:extLst>
          </p:cNvPr>
          <p:cNvCxnSpPr>
            <a:cxnSpLocks/>
          </p:cNvCxnSpPr>
          <p:nvPr/>
        </p:nvCxnSpPr>
        <p:spPr>
          <a:xfrm>
            <a:off x="2513726" y="3618933"/>
            <a:ext cx="488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A5F1AD-1E38-441A-8829-4339AF2CD4E9}"/>
              </a:ext>
            </a:extLst>
          </p:cNvPr>
          <p:cNvCxnSpPr>
            <a:cxnSpLocks/>
          </p:cNvCxnSpPr>
          <p:nvPr/>
        </p:nvCxnSpPr>
        <p:spPr>
          <a:xfrm flipH="1" flipV="1">
            <a:off x="11702473" y="1385456"/>
            <a:ext cx="2235" cy="39901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9CCA54-FEE9-4047-AB8B-1A0B0D327258}"/>
              </a:ext>
            </a:extLst>
          </p:cNvPr>
          <p:cNvSpPr txBox="1"/>
          <p:nvPr/>
        </p:nvSpPr>
        <p:spPr>
          <a:xfrm rot="16200000">
            <a:off x="9880009" y="313498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Dereference foreshortening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8E5074-4FBB-46ED-B5F3-7A919A4A4F15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3FED65-C149-46E3-942C-4BB9E2D4224B}"/>
              </a:ext>
            </a:extLst>
          </p:cNvPr>
          <p:cNvSpPr txBox="1"/>
          <p:nvPr/>
        </p:nvSpPr>
        <p:spPr>
          <a:xfrm>
            <a:off x="6276258" y="1598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257ABA-4014-4495-BA14-1479D59D9835}"/>
              </a:ext>
            </a:extLst>
          </p:cNvPr>
          <p:cNvSpPr txBox="1"/>
          <p:nvPr/>
        </p:nvSpPr>
        <p:spPr>
          <a:xfrm>
            <a:off x="7707890" y="1546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34B3F504-56E0-48E7-A06C-B53F105F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US" dirty="0"/>
              <a:t>Memory scopes: “remember” vs “set”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882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55B9-A517-4365-AC7D-FAB34F62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scope. </a:t>
            </a:r>
            <a:r>
              <a:rPr lang="en-US" b="1" dirty="0"/>
              <a:t>new scope </a:t>
            </a:r>
            <a:r>
              <a:rPr lang="en-US" dirty="0"/>
              <a:t>/ </a:t>
            </a:r>
            <a:r>
              <a:rPr lang="en-US" b="1" dirty="0"/>
              <a:t>same scope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5970-B804-45A5-81D4-29D75E48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96291"/>
            <a:ext cx="9603275" cy="45812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Scenario: Empty scope scenario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Given start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Scenario: Empty scope scenario1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Given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new scope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Scenario: Previous scope scenario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Given </a:t>
            </a:r>
            <a:r>
              <a:rPr lang="en-US" b="1" dirty="0">
                <a:solidFill>
                  <a:srgbClr val="0070C0"/>
                </a:solidFill>
              </a:rPr>
              <a:t>same scope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Scenario: Previous scope scenario1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Given continue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FF5F2-AEBB-4D44-BBEE-87910EEDE876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74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00FF7C-9BDA-46C2-ADC1-AFB7715D6F0C}"/>
              </a:ext>
            </a:extLst>
          </p:cNvPr>
          <p:cNvSpPr/>
          <p:nvPr/>
        </p:nvSpPr>
        <p:spPr>
          <a:xfrm>
            <a:off x="1161161" y="1629176"/>
            <a:ext cx="10295112" cy="43260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Global scope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61E41-8962-4EF8-B9F4-A6C367BA3298}"/>
              </a:ext>
            </a:extLst>
          </p:cNvPr>
          <p:cNvSpPr/>
          <p:nvPr/>
        </p:nvSpPr>
        <p:spPr>
          <a:xfrm>
            <a:off x="1130270" y="2272144"/>
            <a:ext cx="10295113" cy="15366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Local scope1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55B9-A517-4365-AC7D-FAB34F62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10230719" cy="1049235"/>
          </a:xfrm>
        </p:spPr>
        <p:txBody>
          <a:bodyPr/>
          <a:lstStyle/>
          <a:p>
            <a:r>
              <a:rPr lang="en-US" dirty="0"/>
              <a:t>Local scope. new scope (same scenario)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F4D00-83D3-4D77-B293-B78973D28EE5}"/>
              </a:ext>
            </a:extLst>
          </p:cNvPr>
          <p:cNvSpPr/>
          <p:nvPr/>
        </p:nvSpPr>
        <p:spPr>
          <a:xfrm>
            <a:off x="1165730" y="1857488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63B5C-C0BB-4C58-9F13-C470DF1A737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3536C8-3BB4-4C1A-88E9-E6C654D9726F}"/>
              </a:ext>
            </a:extLst>
          </p:cNvPr>
          <p:cNvSpPr/>
          <p:nvPr/>
        </p:nvSpPr>
        <p:spPr>
          <a:xfrm>
            <a:off x="1153508" y="2222797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Given new scope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2EBEF9-2345-46C4-AF88-29FC3640FC9E}"/>
              </a:ext>
            </a:extLst>
          </p:cNvPr>
          <p:cNvSpPr/>
          <p:nvPr/>
        </p:nvSpPr>
        <p:spPr>
          <a:xfrm>
            <a:off x="1133821" y="3870586"/>
            <a:ext cx="10295113" cy="16477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Local scope2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BDB30A-3B0D-4861-B38C-C54A70C4A801}"/>
              </a:ext>
            </a:extLst>
          </p:cNvPr>
          <p:cNvSpPr/>
          <p:nvPr/>
        </p:nvSpPr>
        <p:spPr>
          <a:xfrm>
            <a:off x="1157059" y="3821238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new scope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0C85CE-9ACA-4021-8632-B87D75C7088B}"/>
              </a:ext>
            </a:extLst>
          </p:cNvPr>
          <p:cNvSpPr/>
          <p:nvPr/>
        </p:nvSpPr>
        <p:spPr>
          <a:xfrm>
            <a:off x="648586" y="1531088"/>
            <a:ext cx="11291777" cy="442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This slide contains animated elements and requires true demonstration mode.</a:t>
            </a:r>
          </a:p>
          <a:p>
            <a:pPr algn="ctr"/>
            <a:r>
              <a:rPr lang="en-US" sz="3600" dirty="0"/>
              <a:t>Use “Slide Show” to see this slide.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084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36" grpId="0"/>
      <p:bldP spid="48" grpId="0" animBg="1"/>
      <p:bldP spid="50" grpId="0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00FF7C-9BDA-46C2-ADC1-AFB7715D6F0C}"/>
              </a:ext>
            </a:extLst>
          </p:cNvPr>
          <p:cNvSpPr/>
          <p:nvPr/>
        </p:nvSpPr>
        <p:spPr>
          <a:xfrm>
            <a:off x="1161161" y="1629176"/>
            <a:ext cx="10295112" cy="43260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Global scope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61E41-8962-4EF8-B9F4-A6C367BA3298}"/>
              </a:ext>
            </a:extLst>
          </p:cNvPr>
          <p:cNvSpPr/>
          <p:nvPr/>
        </p:nvSpPr>
        <p:spPr>
          <a:xfrm>
            <a:off x="1130270" y="2272144"/>
            <a:ext cx="10295113" cy="15366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Local scope1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55B9-A517-4365-AC7D-FAB34F62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10230719" cy="1049235"/>
          </a:xfrm>
        </p:spPr>
        <p:txBody>
          <a:bodyPr/>
          <a:lstStyle/>
          <a:p>
            <a:r>
              <a:rPr lang="en-US" dirty="0"/>
              <a:t>Local scope. new scope (separate scenarios)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F4D00-83D3-4D77-B293-B78973D28EE5}"/>
              </a:ext>
            </a:extLst>
          </p:cNvPr>
          <p:cNvSpPr/>
          <p:nvPr/>
        </p:nvSpPr>
        <p:spPr>
          <a:xfrm>
            <a:off x="1165730" y="1857488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63B5C-C0BB-4C58-9F13-C470DF1A737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3536C8-3BB4-4C1A-88E9-E6C654D9726F}"/>
              </a:ext>
            </a:extLst>
          </p:cNvPr>
          <p:cNvSpPr/>
          <p:nvPr/>
        </p:nvSpPr>
        <p:spPr>
          <a:xfrm>
            <a:off x="1153508" y="2222797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Given new scope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2EBEF9-2345-46C4-AF88-29FC3640FC9E}"/>
              </a:ext>
            </a:extLst>
          </p:cNvPr>
          <p:cNvSpPr/>
          <p:nvPr/>
        </p:nvSpPr>
        <p:spPr>
          <a:xfrm>
            <a:off x="1133821" y="3870586"/>
            <a:ext cx="10295113" cy="16477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Local scope2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E33B15-6F61-40BA-8706-7C25AA7EFEB2}"/>
              </a:ext>
            </a:extLst>
          </p:cNvPr>
          <p:cNvSpPr/>
          <p:nvPr/>
        </p:nvSpPr>
        <p:spPr>
          <a:xfrm>
            <a:off x="1169281" y="3455929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BDB30A-3B0D-4861-B38C-C54A70C4A801}"/>
              </a:ext>
            </a:extLst>
          </p:cNvPr>
          <p:cNvSpPr/>
          <p:nvPr/>
        </p:nvSpPr>
        <p:spPr>
          <a:xfrm>
            <a:off x="1157059" y="3821238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Given new 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7DC3B-7F95-4341-B693-CACDCA9F3C2D}"/>
              </a:ext>
            </a:extLst>
          </p:cNvPr>
          <p:cNvSpPr/>
          <p:nvPr/>
        </p:nvSpPr>
        <p:spPr>
          <a:xfrm>
            <a:off x="648586" y="1531088"/>
            <a:ext cx="11291777" cy="442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This slide contains animated elements and requires true demonstration mode.</a:t>
            </a:r>
          </a:p>
          <a:p>
            <a:pPr algn="ctr"/>
            <a:r>
              <a:rPr lang="en-US" sz="3600" dirty="0"/>
              <a:t>Use “Slide Show” to see this slide.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341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36" grpId="0"/>
      <p:bldP spid="48" grpId="0" animBg="1"/>
      <p:bldP spid="49" grpId="0"/>
      <p:bldP spid="50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00FF7C-9BDA-46C2-ADC1-AFB7715D6F0C}"/>
              </a:ext>
            </a:extLst>
          </p:cNvPr>
          <p:cNvSpPr/>
          <p:nvPr/>
        </p:nvSpPr>
        <p:spPr>
          <a:xfrm>
            <a:off x="1161161" y="1629176"/>
            <a:ext cx="10295112" cy="43260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Global scope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61E41-8962-4EF8-B9F4-A6C367BA3298}"/>
              </a:ext>
            </a:extLst>
          </p:cNvPr>
          <p:cNvSpPr/>
          <p:nvPr/>
        </p:nvSpPr>
        <p:spPr>
          <a:xfrm>
            <a:off x="1130270" y="2272144"/>
            <a:ext cx="10295113" cy="15366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Local scope1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8882C-8342-407B-BE95-CDD0BDCC936E}"/>
              </a:ext>
            </a:extLst>
          </p:cNvPr>
          <p:cNvSpPr/>
          <p:nvPr/>
        </p:nvSpPr>
        <p:spPr>
          <a:xfrm>
            <a:off x="1130269" y="2261833"/>
            <a:ext cx="10295113" cy="323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Local scope1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55B9-A517-4365-AC7D-FAB34F62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10230719" cy="1049235"/>
          </a:xfrm>
        </p:spPr>
        <p:txBody>
          <a:bodyPr/>
          <a:lstStyle/>
          <a:p>
            <a:r>
              <a:rPr lang="en-US" dirty="0"/>
              <a:t>Local scope. same scope (separate scenarios)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F4D00-83D3-4D77-B293-B78973D28EE5}"/>
              </a:ext>
            </a:extLst>
          </p:cNvPr>
          <p:cNvSpPr/>
          <p:nvPr/>
        </p:nvSpPr>
        <p:spPr>
          <a:xfrm>
            <a:off x="1165730" y="1857488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63B5C-C0BB-4C58-9F13-C470DF1A737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3536C8-3BB4-4C1A-88E9-E6C654D9726F}"/>
              </a:ext>
            </a:extLst>
          </p:cNvPr>
          <p:cNvSpPr/>
          <p:nvPr/>
        </p:nvSpPr>
        <p:spPr>
          <a:xfrm>
            <a:off x="1153508" y="2222797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Given new scope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E33B15-6F61-40BA-8706-7C25AA7EFEB2}"/>
              </a:ext>
            </a:extLst>
          </p:cNvPr>
          <p:cNvSpPr/>
          <p:nvPr/>
        </p:nvSpPr>
        <p:spPr>
          <a:xfrm>
            <a:off x="1169281" y="3455929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C2EC69-A0F4-488F-9BB6-3049D1409DA8}"/>
              </a:ext>
            </a:extLst>
          </p:cNvPr>
          <p:cNvSpPr/>
          <p:nvPr/>
        </p:nvSpPr>
        <p:spPr>
          <a:xfrm>
            <a:off x="1157059" y="3821238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Given same scope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CEEC7-09C2-4498-A1A8-1B1DDF724FEA}"/>
              </a:ext>
            </a:extLst>
          </p:cNvPr>
          <p:cNvSpPr/>
          <p:nvPr/>
        </p:nvSpPr>
        <p:spPr>
          <a:xfrm>
            <a:off x="648586" y="1531088"/>
            <a:ext cx="11291777" cy="442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This slide contains animated elements and requires true demonstration mode.</a:t>
            </a:r>
          </a:p>
          <a:p>
            <a:pPr algn="ctr"/>
            <a:r>
              <a:rPr lang="en-US" sz="3600" dirty="0"/>
              <a:t>Use “Slide Show” to see this slide.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3877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9" grpId="0"/>
      <p:bldP spid="36" grpId="0"/>
      <p:bldP spid="49" grpId="0"/>
      <p:bldP spid="13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00FF7C-9BDA-46C2-ADC1-AFB7715D6F0C}"/>
              </a:ext>
            </a:extLst>
          </p:cNvPr>
          <p:cNvSpPr/>
          <p:nvPr/>
        </p:nvSpPr>
        <p:spPr>
          <a:xfrm>
            <a:off x="1161161" y="1629176"/>
            <a:ext cx="10295112" cy="43260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Global scope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61E41-8962-4EF8-B9F4-A6C367BA3298}"/>
              </a:ext>
            </a:extLst>
          </p:cNvPr>
          <p:cNvSpPr/>
          <p:nvPr/>
        </p:nvSpPr>
        <p:spPr>
          <a:xfrm>
            <a:off x="1130270" y="2272145"/>
            <a:ext cx="10295113" cy="33897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Local scope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55B9-A517-4365-AC7D-FAB34F62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10230719" cy="1049235"/>
          </a:xfrm>
        </p:spPr>
        <p:txBody>
          <a:bodyPr/>
          <a:lstStyle/>
          <a:p>
            <a:r>
              <a:rPr lang="en-US" dirty="0"/>
              <a:t>Memory scopes. Global, Local, Protected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F4D00-83D3-4D77-B293-B78973D28EE5}"/>
              </a:ext>
            </a:extLst>
          </p:cNvPr>
          <p:cNvSpPr/>
          <p:nvPr/>
        </p:nvSpPr>
        <p:spPr>
          <a:xfrm>
            <a:off x="1165730" y="1857488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27056-F605-47F7-993C-A519EFEC82B1}"/>
              </a:ext>
            </a:extLst>
          </p:cNvPr>
          <p:cNvSpPr/>
          <p:nvPr/>
        </p:nvSpPr>
        <p:spPr>
          <a:xfrm>
            <a:off x="3888509" y="2002559"/>
            <a:ext cx="184727" cy="1864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6FF65F-58C7-4785-93A9-79A0F29E608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955434" y="2189018"/>
            <a:ext cx="25439" cy="368690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F8DC2-B811-4FA7-AAAA-E1DD96F5373D}"/>
              </a:ext>
            </a:extLst>
          </p:cNvPr>
          <p:cNvCxnSpPr>
            <a:cxnSpLocks/>
          </p:cNvCxnSpPr>
          <p:nvPr/>
        </p:nvCxnSpPr>
        <p:spPr>
          <a:xfrm flipH="1">
            <a:off x="4354946" y="2927927"/>
            <a:ext cx="1" cy="26508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BCDFFA-8317-4B7B-9B65-F76A04EEC485}"/>
              </a:ext>
            </a:extLst>
          </p:cNvPr>
          <p:cNvSpPr/>
          <p:nvPr/>
        </p:nvSpPr>
        <p:spPr>
          <a:xfrm>
            <a:off x="4260275" y="2720186"/>
            <a:ext cx="184727" cy="1864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63B5C-C0BB-4C58-9F13-C470DF1A737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6D484-BA97-47E4-9306-F56FBAFCFF6B}"/>
              </a:ext>
            </a:extLst>
          </p:cNvPr>
          <p:cNvSpPr txBox="1"/>
          <p:nvPr/>
        </p:nvSpPr>
        <p:spPr>
          <a:xfrm>
            <a:off x="1161161" y="2501323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remember a = 3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96FFF319-4E41-4780-8605-E21624B9BC2B}"/>
              </a:ext>
            </a:extLst>
          </p:cNvPr>
          <p:cNvSpPr/>
          <p:nvPr/>
        </p:nvSpPr>
        <p:spPr>
          <a:xfrm flipH="1">
            <a:off x="2553322" y="2121651"/>
            <a:ext cx="2603303" cy="975169"/>
          </a:xfrm>
          <a:prstGeom prst="arc">
            <a:avLst/>
          </a:prstGeom>
          <a:ln w="34925">
            <a:solidFill>
              <a:srgbClr val="FFFF00"/>
            </a:solidFill>
            <a:prstDash val="dash"/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791D8-04E9-491C-A583-702D1C265BF1}"/>
              </a:ext>
            </a:extLst>
          </p:cNvPr>
          <p:cNvSpPr txBox="1"/>
          <p:nvPr/>
        </p:nvSpPr>
        <p:spPr>
          <a:xfrm>
            <a:off x="1153508" y="284479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set b = 2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48A83B4-580E-4F29-86D5-7E5E05947378}"/>
              </a:ext>
            </a:extLst>
          </p:cNvPr>
          <p:cNvSpPr/>
          <p:nvPr/>
        </p:nvSpPr>
        <p:spPr>
          <a:xfrm flipH="1">
            <a:off x="1749332" y="2823560"/>
            <a:ext cx="4991927" cy="242760"/>
          </a:xfrm>
          <a:prstGeom prst="arc">
            <a:avLst/>
          </a:prstGeom>
          <a:ln w="34925">
            <a:solidFill>
              <a:srgbClr val="FFC000"/>
            </a:solidFill>
            <a:prstDash val="dash"/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3536C8-3BB4-4C1A-88E9-E6C654D9726F}"/>
              </a:ext>
            </a:extLst>
          </p:cNvPr>
          <p:cNvSpPr/>
          <p:nvPr/>
        </p:nvSpPr>
        <p:spPr>
          <a:xfrm>
            <a:off x="1153508" y="2222797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Given new scope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31795E-B310-42EF-BD07-A98EFBA81146}"/>
              </a:ext>
            </a:extLst>
          </p:cNvPr>
          <p:cNvSpPr/>
          <p:nvPr/>
        </p:nvSpPr>
        <p:spPr>
          <a:xfrm>
            <a:off x="1130269" y="3256495"/>
            <a:ext cx="10295113" cy="1805032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begin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end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B40A03-A24D-4A5D-829B-9F1C77A6804F}"/>
              </a:ext>
            </a:extLst>
          </p:cNvPr>
          <p:cNvSpPr txBox="1"/>
          <p:nvPr/>
        </p:nvSpPr>
        <p:spPr>
          <a:xfrm>
            <a:off x="9375659" y="3276189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Protected scope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738DA0-9F81-4029-B773-FC5E5BFD07AE}"/>
              </a:ext>
            </a:extLst>
          </p:cNvPr>
          <p:cNvSpPr/>
          <p:nvPr/>
        </p:nvSpPr>
        <p:spPr>
          <a:xfrm>
            <a:off x="648586" y="1531088"/>
            <a:ext cx="11291777" cy="442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This slide contains animated elements and requires true demonstration mode.</a:t>
            </a:r>
          </a:p>
          <a:p>
            <a:pPr algn="ctr"/>
            <a:r>
              <a:rPr lang="en-US" sz="3600" dirty="0"/>
              <a:t>Use “Slide Show” to see this slide.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3730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3" grpId="0" animBg="1"/>
      <p:bldP spid="16" grpId="0" animBg="1"/>
      <p:bldP spid="11" grpId="0"/>
      <p:bldP spid="31" grpId="0" animBg="1"/>
      <p:bldP spid="12" grpId="0"/>
      <p:bldP spid="33" grpId="0" animBg="1"/>
      <p:bldP spid="36" grpId="0"/>
      <p:bldP spid="39" grpId="0" animBg="1"/>
      <p:bldP spid="4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8B7A-F8B4-4F0F-9D5D-6D673240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5390-8D35-42BA-8911-5F38881A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acceptance tests written in a behavior-driven development (BDD) style</a:t>
            </a:r>
          </a:p>
          <a:p>
            <a:r>
              <a:rPr lang="en-US" dirty="0"/>
              <a:t>Plain language parser called Gherkin</a:t>
            </a:r>
          </a:p>
          <a:p>
            <a:r>
              <a:rPr lang="en-US" dirty="0"/>
              <a:t>Software behaviors is specified in a logical language that customers can understand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011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00FF7C-9BDA-46C2-ADC1-AFB7715D6F0C}"/>
              </a:ext>
            </a:extLst>
          </p:cNvPr>
          <p:cNvSpPr/>
          <p:nvPr/>
        </p:nvSpPr>
        <p:spPr>
          <a:xfrm>
            <a:off x="1161161" y="1604474"/>
            <a:ext cx="10295112" cy="43260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Global scope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61E41-8962-4EF8-B9F4-A6C367BA3298}"/>
              </a:ext>
            </a:extLst>
          </p:cNvPr>
          <p:cNvSpPr/>
          <p:nvPr/>
        </p:nvSpPr>
        <p:spPr>
          <a:xfrm>
            <a:off x="1130270" y="2272145"/>
            <a:ext cx="10295113" cy="33897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Local scope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55B9-A517-4365-AC7D-FAB34F62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10230719" cy="1049235"/>
          </a:xfrm>
        </p:spPr>
        <p:txBody>
          <a:bodyPr/>
          <a:lstStyle/>
          <a:p>
            <a:r>
              <a:rPr lang="en-US" dirty="0"/>
              <a:t>Memory scopes. Protected scope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F4D00-83D3-4D77-B293-B78973D28EE5}"/>
              </a:ext>
            </a:extLst>
          </p:cNvPr>
          <p:cNvSpPr/>
          <p:nvPr/>
        </p:nvSpPr>
        <p:spPr>
          <a:xfrm>
            <a:off x="1165730" y="1857488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Scenario: sc1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27056-F605-47F7-993C-A519EFEC82B1}"/>
              </a:ext>
            </a:extLst>
          </p:cNvPr>
          <p:cNvSpPr/>
          <p:nvPr/>
        </p:nvSpPr>
        <p:spPr>
          <a:xfrm>
            <a:off x="3888509" y="2002559"/>
            <a:ext cx="184727" cy="1864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6FF65F-58C7-4785-93A9-79A0F29E608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967015" y="2189018"/>
            <a:ext cx="13858" cy="12032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F8DC2-B811-4FA7-AAAA-E1DD96F5373D}"/>
              </a:ext>
            </a:extLst>
          </p:cNvPr>
          <p:cNvCxnSpPr>
            <a:cxnSpLocks/>
          </p:cNvCxnSpPr>
          <p:nvPr/>
        </p:nvCxnSpPr>
        <p:spPr>
          <a:xfrm flipH="1">
            <a:off x="4352640" y="2906645"/>
            <a:ext cx="1086" cy="4856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BCDFFA-8317-4B7B-9B65-F76A04EEC485}"/>
              </a:ext>
            </a:extLst>
          </p:cNvPr>
          <p:cNvSpPr/>
          <p:nvPr/>
        </p:nvSpPr>
        <p:spPr>
          <a:xfrm>
            <a:off x="4260275" y="2720186"/>
            <a:ext cx="184727" cy="1864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63B5C-C0BB-4C58-9F13-C470DF1A737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6D484-BA97-47E4-9306-F56FBAFCFF6B}"/>
              </a:ext>
            </a:extLst>
          </p:cNvPr>
          <p:cNvSpPr txBox="1"/>
          <p:nvPr/>
        </p:nvSpPr>
        <p:spPr>
          <a:xfrm>
            <a:off x="1161161" y="2501323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remember a = 3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96FFF319-4E41-4780-8605-E21624B9BC2B}"/>
              </a:ext>
            </a:extLst>
          </p:cNvPr>
          <p:cNvSpPr/>
          <p:nvPr/>
        </p:nvSpPr>
        <p:spPr>
          <a:xfrm flipH="1">
            <a:off x="2553322" y="2121651"/>
            <a:ext cx="2603303" cy="975169"/>
          </a:xfrm>
          <a:prstGeom prst="arc">
            <a:avLst/>
          </a:prstGeom>
          <a:ln w="34925">
            <a:solidFill>
              <a:srgbClr val="FFFF00"/>
            </a:solidFill>
            <a:prstDash val="dash"/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791D8-04E9-491C-A583-702D1C265BF1}"/>
              </a:ext>
            </a:extLst>
          </p:cNvPr>
          <p:cNvSpPr txBox="1"/>
          <p:nvPr/>
        </p:nvSpPr>
        <p:spPr>
          <a:xfrm>
            <a:off x="1153508" y="284479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set b = 2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48A83B4-580E-4F29-86D5-7E5E05947378}"/>
              </a:ext>
            </a:extLst>
          </p:cNvPr>
          <p:cNvSpPr/>
          <p:nvPr/>
        </p:nvSpPr>
        <p:spPr>
          <a:xfrm flipH="1">
            <a:off x="1749332" y="2823560"/>
            <a:ext cx="4991927" cy="242760"/>
          </a:xfrm>
          <a:prstGeom prst="arc">
            <a:avLst/>
          </a:prstGeom>
          <a:ln w="34925">
            <a:solidFill>
              <a:srgbClr val="FFC000"/>
            </a:solidFill>
            <a:prstDash val="dash"/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3536C8-3BB4-4C1A-88E9-E6C654D9726F}"/>
              </a:ext>
            </a:extLst>
          </p:cNvPr>
          <p:cNvSpPr/>
          <p:nvPr/>
        </p:nvSpPr>
        <p:spPr>
          <a:xfrm>
            <a:off x="1153508" y="2222797"/>
            <a:ext cx="2424110" cy="40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Given new scope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31795E-B310-42EF-BD07-A98EFBA81146}"/>
              </a:ext>
            </a:extLst>
          </p:cNvPr>
          <p:cNvSpPr/>
          <p:nvPr/>
        </p:nvSpPr>
        <p:spPr>
          <a:xfrm>
            <a:off x="1130269" y="3256495"/>
            <a:ext cx="10295113" cy="1805032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begin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end</a:t>
            </a:r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50596D-9034-486E-B24E-2DE727231B5B}"/>
              </a:ext>
            </a:extLst>
          </p:cNvPr>
          <p:cNvSpPr/>
          <p:nvPr/>
        </p:nvSpPr>
        <p:spPr>
          <a:xfrm>
            <a:off x="4278748" y="3392273"/>
            <a:ext cx="184727" cy="1864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8D4F7-6C03-4F40-8721-0CB232656EE7}"/>
              </a:ext>
            </a:extLst>
          </p:cNvPr>
          <p:cNvSpPr/>
          <p:nvPr/>
        </p:nvSpPr>
        <p:spPr>
          <a:xfrm>
            <a:off x="3874651" y="3392273"/>
            <a:ext cx="184727" cy="1864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C50B35E-9A1C-483C-90AE-AF613BC310C6}"/>
              </a:ext>
            </a:extLst>
          </p:cNvPr>
          <p:cNvSpPr/>
          <p:nvPr/>
        </p:nvSpPr>
        <p:spPr>
          <a:xfrm flipH="1">
            <a:off x="3658792" y="3057140"/>
            <a:ext cx="583706" cy="2136217"/>
          </a:xfrm>
          <a:prstGeom prst="arc">
            <a:avLst>
              <a:gd name="adj1" fmla="val 16200000"/>
              <a:gd name="adj2" fmla="val 5343841"/>
            </a:avLst>
          </a:prstGeom>
          <a:ln w="34925">
            <a:solidFill>
              <a:srgbClr val="FFFF00">
                <a:alpha val="46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EA1A65-44D7-43C6-8901-F8F4EB815EBD}"/>
              </a:ext>
            </a:extLst>
          </p:cNvPr>
          <p:cNvCxnSpPr>
            <a:cxnSpLocks/>
          </p:cNvCxnSpPr>
          <p:nvPr/>
        </p:nvCxnSpPr>
        <p:spPr>
          <a:xfrm>
            <a:off x="3951698" y="5191453"/>
            <a:ext cx="0" cy="7040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E88CBD-5DD8-448B-AFD5-8FE62E832502}"/>
              </a:ext>
            </a:extLst>
          </p:cNvPr>
          <p:cNvCxnSpPr>
            <a:cxnSpLocks/>
          </p:cNvCxnSpPr>
          <p:nvPr/>
        </p:nvCxnSpPr>
        <p:spPr>
          <a:xfrm>
            <a:off x="3967015" y="3528099"/>
            <a:ext cx="0" cy="153342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C11494-B8BC-4FB5-BE50-DAD0FB56AE28}"/>
              </a:ext>
            </a:extLst>
          </p:cNvPr>
          <p:cNvCxnSpPr>
            <a:cxnSpLocks/>
          </p:cNvCxnSpPr>
          <p:nvPr/>
        </p:nvCxnSpPr>
        <p:spPr>
          <a:xfrm flipH="1">
            <a:off x="4361379" y="3528099"/>
            <a:ext cx="10819" cy="15334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164CB343-D2F3-48FD-8069-AD755D2BE341}"/>
              </a:ext>
            </a:extLst>
          </p:cNvPr>
          <p:cNvSpPr/>
          <p:nvPr/>
        </p:nvSpPr>
        <p:spPr>
          <a:xfrm flipH="1">
            <a:off x="4162091" y="3057140"/>
            <a:ext cx="402331" cy="2116730"/>
          </a:xfrm>
          <a:prstGeom prst="arc">
            <a:avLst>
              <a:gd name="adj1" fmla="val 16200000"/>
              <a:gd name="adj2" fmla="val 5352812"/>
            </a:avLst>
          </a:prstGeom>
          <a:ln w="349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7E887D-220F-46BC-BDDC-60E89A26C7F8}"/>
              </a:ext>
            </a:extLst>
          </p:cNvPr>
          <p:cNvCxnSpPr>
            <a:cxnSpLocks/>
          </p:cNvCxnSpPr>
          <p:nvPr/>
        </p:nvCxnSpPr>
        <p:spPr>
          <a:xfrm flipH="1">
            <a:off x="4361379" y="5165403"/>
            <a:ext cx="3003" cy="416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1D5827-842D-417C-AF76-74FBCBB455FF}"/>
              </a:ext>
            </a:extLst>
          </p:cNvPr>
          <p:cNvCxnSpPr>
            <a:cxnSpLocks/>
          </p:cNvCxnSpPr>
          <p:nvPr/>
        </p:nvCxnSpPr>
        <p:spPr>
          <a:xfrm flipH="1">
            <a:off x="3955434" y="2189018"/>
            <a:ext cx="25439" cy="368690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D5F349-63F1-4DED-8BA8-1DB862CC10B9}"/>
              </a:ext>
            </a:extLst>
          </p:cNvPr>
          <p:cNvCxnSpPr>
            <a:cxnSpLocks/>
          </p:cNvCxnSpPr>
          <p:nvPr/>
        </p:nvCxnSpPr>
        <p:spPr>
          <a:xfrm flipH="1">
            <a:off x="4354946" y="2927927"/>
            <a:ext cx="1" cy="26508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DA143B-E110-4391-BB01-D9F1149C66D6}"/>
              </a:ext>
            </a:extLst>
          </p:cNvPr>
          <p:cNvCxnSpPr>
            <a:cxnSpLocks/>
          </p:cNvCxnSpPr>
          <p:nvPr/>
        </p:nvCxnSpPr>
        <p:spPr>
          <a:xfrm flipH="1">
            <a:off x="4725335" y="3578732"/>
            <a:ext cx="9706" cy="148279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3FC8D85-7C9D-47F1-B046-EA183CAFE740}"/>
              </a:ext>
            </a:extLst>
          </p:cNvPr>
          <p:cNvSpPr/>
          <p:nvPr/>
        </p:nvSpPr>
        <p:spPr>
          <a:xfrm>
            <a:off x="4636656" y="3392273"/>
            <a:ext cx="184727" cy="18645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BF8BFC-B0B4-4E6B-85AC-38B143FD6171}"/>
              </a:ext>
            </a:extLst>
          </p:cNvPr>
          <p:cNvSpPr txBox="1"/>
          <p:nvPr/>
        </p:nvSpPr>
        <p:spPr>
          <a:xfrm>
            <a:off x="5160863" y="353006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set c = 1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FFF47D4A-7411-4CC9-ABA7-B1433D7EDDE5}"/>
              </a:ext>
            </a:extLst>
          </p:cNvPr>
          <p:cNvSpPr/>
          <p:nvPr/>
        </p:nvSpPr>
        <p:spPr>
          <a:xfrm rot="1234345">
            <a:off x="4751465" y="3399297"/>
            <a:ext cx="951958" cy="382002"/>
          </a:xfrm>
          <a:prstGeom prst="arc">
            <a:avLst>
              <a:gd name="adj1" fmla="val 11283293"/>
              <a:gd name="adj2" fmla="val 21122240"/>
            </a:avLst>
          </a:prstGeom>
          <a:ln w="34925">
            <a:solidFill>
              <a:srgbClr val="92D050"/>
            </a:solidFill>
            <a:prstDash val="dash"/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28CDC0-4FA2-470E-AF0F-39C89C8612CF}"/>
              </a:ext>
            </a:extLst>
          </p:cNvPr>
          <p:cNvSpPr txBox="1"/>
          <p:nvPr/>
        </p:nvSpPr>
        <p:spPr>
          <a:xfrm>
            <a:off x="9375659" y="3276189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Protected scope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196BA2-9273-4CD8-A9E2-02699D5F90AF}"/>
              </a:ext>
            </a:extLst>
          </p:cNvPr>
          <p:cNvSpPr txBox="1"/>
          <p:nvPr/>
        </p:nvSpPr>
        <p:spPr>
          <a:xfrm>
            <a:off x="5134088" y="389939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remember x = 0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D2E1554E-041F-43D7-A02A-EB220B80E4CA}"/>
              </a:ext>
            </a:extLst>
          </p:cNvPr>
          <p:cNvSpPr/>
          <p:nvPr/>
        </p:nvSpPr>
        <p:spPr>
          <a:xfrm flipH="1">
            <a:off x="6514492" y="2085685"/>
            <a:ext cx="1672667" cy="3790239"/>
          </a:xfrm>
          <a:prstGeom prst="arc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40EBEB-E801-4B6F-97E4-1511437C9BE7}"/>
              </a:ext>
            </a:extLst>
          </p:cNvPr>
          <p:cNvSpPr/>
          <p:nvPr/>
        </p:nvSpPr>
        <p:spPr>
          <a:xfrm>
            <a:off x="7371846" y="2002559"/>
            <a:ext cx="184727" cy="1864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8DF4DB-5F97-470E-9509-E804D1AD9980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7464210" y="2189018"/>
            <a:ext cx="0" cy="36869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croll: Horizontal 58">
            <a:extLst>
              <a:ext uri="{FF2B5EF4-FFF2-40B4-BE49-F238E27FC236}">
                <a16:creationId xmlns:a16="http://schemas.microsoft.com/office/drawing/2014/main" id="{0F0C96F5-6079-4E85-8F52-9CFEAEEBFD13}"/>
              </a:ext>
            </a:extLst>
          </p:cNvPr>
          <p:cNvSpPr/>
          <p:nvPr/>
        </p:nvSpPr>
        <p:spPr>
          <a:xfrm>
            <a:off x="7756591" y="1880308"/>
            <a:ext cx="3583709" cy="1979040"/>
          </a:xfrm>
          <a:prstGeom prst="horizontalScroll">
            <a:avLst>
              <a:gd name="adj" fmla="val 73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Remembered in protected scope variable does not have its “protected” copy but is represented in protected scope “directly”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Scroll: Horizontal 59">
            <a:extLst>
              <a:ext uri="{FF2B5EF4-FFF2-40B4-BE49-F238E27FC236}">
                <a16:creationId xmlns:a16="http://schemas.microsoft.com/office/drawing/2014/main" id="{3ECB26A9-AC83-4A8F-BEA6-C032C31048F1}"/>
              </a:ext>
            </a:extLst>
          </p:cNvPr>
          <p:cNvSpPr/>
          <p:nvPr/>
        </p:nvSpPr>
        <p:spPr>
          <a:xfrm>
            <a:off x="4856802" y="3737505"/>
            <a:ext cx="3583709" cy="2071788"/>
          </a:xfrm>
          <a:prstGeom prst="horizontalScroll">
            <a:avLst>
              <a:gd name="adj" fmla="val 73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 scope creates protected copies for all existing variables from all scopes at begin. In the end protected scope drops all its variables into spot.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44C007-BAFA-4DC9-A7CD-1A4C112DF4AE}"/>
              </a:ext>
            </a:extLst>
          </p:cNvPr>
          <p:cNvSpPr/>
          <p:nvPr/>
        </p:nvSpPr>
        <p:spPr>
          <a:xfrm>
            <a:off x="575851" y="1433442"/>
            <a:ext cx="11291777" cy="442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This slide contains animated elements and requires true demonstration mode.</a:t>
            </a:r>
          </a:p>
          <a:p>
            <a:pPr algn="ctr"/>
            <a:r>
              <a:rPr lang="en-US" sz="3600" dirty="0"/>
              <a:t>Use “Slide Show” to see this slide.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682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35" grpId="0" animBg="1"/>
      <p:bldP spid="49" grpId="0" animBg="1"/>
      <p:bldP spid="50" grpId="0"/>
      <p:bldP spid="51" grpId="0" animBg="1"/>
      <p:bldP spid="55" grpId="0"/>
      <p:bldP spid="56" grpId="0" animBg="1"/>
      <p:bldP spid="57" grpId="0" animBg="1"/>
      <p:bldP spid="59" grpId="0" animBg="1"/>
      <p:bldP spid="60" grpId="0" animBg="1"/>
      <p:bldP spid="60" grpId="1" animBg="1"/>
      <p:bldP spid="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6CD0-9097-4263-A80C-D59D7CAE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of protected scope. “expose”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FFED-BB65-43F5-8C26-BD0D58F9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79373"/>
            <a:ext cx="9603275" cy="3686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And set </a:t>
            </a:r>
            <a:r>
              <a:rPr lang="en-US" sz="2800" b="1" dirty="0">
                <a:solidFill>
                  <a:srgbClr val="002060"/>
                </a:solidFill>
              </a:rPr>
              <a:t>g = "G"</a:t>
            </a:r>
          </a:p>
          <a:p>
            <a:pPr marL="0" indent="0">
              <a:buNone/>
            </a:pPr>
            <a:r>
              <a:rPr lang="en-US" sz="2800" dirty="0"/>
              <a:t>And begin</a:t>
            </a:r>
            <a:br>
              <a:rPr lang="en-US" sz="2800" dirty="0"/>
            </a:br>
            <a:r>
              <a:rPr lang="en-US" sz="2800" dirty="0"/>
              <a:t>    And set </a:t>
            </a:r>
            <a:r>
              <a:rPr lang="en-US" sz="2800" b="1" dirty="0">
                <a:solidFill>
                  <a:srgbClr val="00B050"/>
                </a:solidFill>
              </a:rPr>
              <a:t>x</a:t>
            </a:r>
            <a:r>
              <a:rPr lang="en-US" sz="2800" dirty="0"/>
              <a:t> = "5"    </a:t>
            </a:r>
            <a:br>
              <a:rPr lang="en-US" sz="2800" dirty="0"/>
            </a:br>
            <a:r>
              <a:rPr lang="en-US" sz="2800" dirty="0"/>
              <a:t>    And set </a:t>
            </a:r>
            <a:r>
              <a:rPr lang="en-US" sz="2800" b="1" dirty="0">
                <a:solidFill>
                  <a:srgbClr val="C00000"/>
                </a:solidFill>
              </a:rPr>
              <a:t>y</a:t>
            </a:r>
            <a:r>
              <a:rPr lang="en-US" sz="2800" dirty="0"/>
              <a:t> = "3“</a:t>
            </a:r>
            <a:br>
              <a:rPr lang="en-US" sz="2800" dirty="0"/>
            </a:br>
            <a:r>
              <a:rPr lang="en-US" sz="2800" dirty="0"/>
              <a:t>    And </a:t>
            </a:r>
            <a:r>
              <a:rPr lang="en-US" sz="2800" b="1" dirty="0"/>
              <a:t>expose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x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y</a:t>
            </a:r>
            <a:br>
              <a:rPr lang="en-US" sz="2800" dirty="0"/>
            </a:br>
            <a:r>
              <a:rPr lang="en-US" sz="2800" dirty="0"/>
              <a:t>And end  </a:t>
            </a:r>
          </a:p>
          <a:p>
            <a:pPr marL="0" indent="0">
              <a:buNone/>
            </a:pPr>
            <a:r>
              <a:rPr lang="en-US" sz="2800" dirty="0"/>
              <a:t>And print </a:t>
            </a:r>
            <a:r>
              <a:rPr lang="en-US" sz="2800" b="1" dirty="0"/>
              <a:t>$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063954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4CB5-AC0E-4BEA-ADA1-CE02B998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genesis. Spot variable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3BBB-A767-4DCC-B5BD-0C1209C22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2986"/>
            <a:ext cx="9603275" cy="39033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Spot variable is service variable with reserved name of “$”</a:t>
            </a:r>
          </a:p>
          <a:p>
            <a:r>
              <a:rPr lang="en-US" dirty="0"/>
              <a:t>Spot variable is always creating in local or protected scope for purposes of data exchanging when it is necessary to transfer set of data items.</a:t>
            </a:r>
          </a:p>
          <a:p>
            <a:r>
              <a:rPr lang="en-US" dirty="0"/>
              <a:t>Usually spot variable is complex object whose fields contain some data.</a:t>
            </a:r>
          </a:p>
          <a:p>
            <a:r>
              <a:rPr lang="en-US" dirty="0"/>
              <a:t>You can’t create spot using scenario expressions. But you can refer to spot fields for obtaining data that is kept there.</a:t>
            </a:r>
          </a:p>
          <a:p>
            <a:r>
              <a:rPr lang="en-US" dirty="0"/>
              <a:t>You can make spot only in your customization code.</a:t>
            </a:r>
          </a:p>
          <a:p>
            <a:pPr marL="0" indent="0"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And set a = $.a</a:t>
            </a:r>
            <a:br>
              <a:rPr lang="en-US" dirty="0"/>
            </a:br>
            <a:r>
              <a:rPr lang="en-US" dirty="0"/>
              <a:t>And set content = $.response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749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Data exchange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val="516017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B592-4F50-473D-9B33-117FA0D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exchange. Sources of data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5EE6-E3CB-48F7-A3B4-0E660B77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73382"/>
            <a:ext cx="10396712" cy="3692963"/>
          </a:xfrm>
        </p:spPr>
        <p:txBody>
          <a:bodyPr>
            <a:normAutofit/>
          </a:bodyPr>
          <a:lstStyle/>
          <a:p>
            <a:r>
              <a:rPr lang="en-US" sz="3200" dirty="0"/>
              <a:t>Random generator</a:t>
            </a:r>
          </a:p>
          <a:p>
            <a:r>
              <a:rPr lang="en-US" sz="3200" dirty="0"/>
              <a:t>Resource file</a:t>
            </a:r>
          </a:p>
          <a:p>
            <a:r>
              <a:rPr lang="en-US" sz="3200" dirty="0"/>
              <a:t>Shell execution output</a:t>
            </a:r>
          </a:p>
          <a:p>
            <a:r>
              <a:rPr lang="en-US" sz="3200" dirty="0"/>
              <a:t>Outer services (REST)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159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0D6D-DE11-456A-AF13-8026F21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exchange. Random generator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10D0-78CF-4A15-A3FF-3FA2764C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set x = random 2 ... 5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861B0-D529-4983-8E85-A22A53BE0795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906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F903-2EE2-4962-8E7D-D6A2CD2A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exchange. Data from file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03DF-F7BF-4188-8255-6A9B8286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783842"/>
            <a:ext cx="9603275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And set data = $</a:t>
            </a:r>
            <a:r>
              <a:rPr lang="en-US" sz="2400" dirty="0" err="1"/>
              <a:t>resource:json@data</a:t>
            </a:r>
            <a:r>
              <a:rPr lang="en-US" sz="2400" dirty="0"/>
              <a:t>/file.js</a:t>
            </a:r>
          </a:p>
          <a:p>
            <a:pPr marL="0" indent="0">
              <a:buNone/>
            </a:pPr>
            <a:r>
              <a:rPr lang="en-US" sz="2400" dirty="0"/>
              <a:t>And set data = $</a:t>
            </a:r>
            <a:r>
              <a:rPr lang="en-US" sz="2400" dirty="0" err="1"/>
              <a:t>json@data</a:t>
            </a:r>
            <a:r>
              <a:rPr lang="en-US" sz="2400" dirty="0"/>
              <a:t>/file.js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F679B-E242-4A1C-B941-2CDDA296EBDD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630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F903-2EE2-4962-8E7D-D6A2CD2A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exchange. Data from shell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03DF-F7BF-4188-8255-6A9B8286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3769"/>
            <a:ext cx="9603275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shell "</a:t>
            </a:r>
            <a:r>
              <a:rPr lang="en-US" sz="2800" dirty="0" err="1"/>
              <a:t>dir</a:t>
            </a:r>
            <a:r>
              <a:rPr lang="en-US" sz="2800" dirty="0"/>
              <a:t>" </a:t>
            </a:r>
            <a:r>
              <a:rPr lang="en-US" sz="2800" dirty="0">
                <a:solidFill>
                  <a:srgbClr val="0070C0"/>
                </a:solidFill>
              </a:rPr>
              <a:t>at "c:/windows"</a:t>
            </a:r>
          </a:p>
          <a:p>
            <a:pPr marL="0" indent="0">
              <a:buNone/>
            </a:pPr>
            <a:r>
              <a:rPr lang="en-US" sz="2800" dirty="0"/>
              <a:t>And print </a:t>
            </a:r>
            <a:r>
              <a:rPr lang="en-US" sz="2800" dirty="0">
                <a:solidFill>
                  <a:srgbClr val="00B050"/>
                </a:solidFill>
              </a:rPr>
              <a:t>$</a:t>
            </a:r>
            <a:r>
              <a:rPr lang="en-US" sz="2800" dirty="0"/>
              <a:t> title "directory of c:/windows"</a:t>
            </a:r>
          </a:p>
          <a:p>
            <a:pPr marL="0" indent="0">
              <a:buNone/>
            </a:pPr>
            <a:r>
              <a:rPr lang="en-US" sz="2800" dirty="0"/>
              <a:t>Then shell “java -version"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509C6-1310-47EE-9A97-E05715724F04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650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051F-0971-4A96-A8C8-E2D3A73A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shell. Spot variable (output)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ADE7-6C5F-4366-924D-02E7D5BC9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88655"/>
            <a:ext cx="9603275" cy="3877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print $ title "directory of c:/windows"</a:t>
            </a:r>
          </a:p>
          <a:p>
            <a:pPr marL="0" indent="0">
              <a:buNone/>
            </a:pPr>
            <a:r>
              <a:rPr lang="fr-FR" dirty="0"/>
              <a:t>   {</a:t>
            </a:r>
          </a:p>
          <a:p>
            <a:pPr marL="0" indent="0">
              <a:buNone/>
            </a:pPr>
            <a:r>
              <a:rPr lang="fr-FR" dirty="0"/>
              <a:t>        "output" : [ </a:t>
            </a:r>
          </a:p>
          <a:p>
            <a:pPr marL="0" indent="0">
              <a:buNone/>
            </a:pPr>
            <a:r>
              <a:rPr lang="fr-FR" dirty="0"/>
              <a:t>              "</a:t>
            </a:r>
            <a:r>
              <a:rPr lang="fr-FR" dirty="0" err="1"/>
              <a:t>AppCompat</a:t>
            </a:r>
            <a:r>
              <a:rPr lang="fr-FR" dirty="0"/>
              <a:t>\t\t\t  SysWOW64", </a:t>
            </a:r>
          </a:p>
          <a:p>
            <a:pPr marL="0" indent="0">
              <a:buNone/>
            </a:pPr>
            <a:r>
              <a:rPr lang="fr-FR" dirty="0"/>
              <a:t>              "..." </a:t>
            </a:r>
          </a:p>
          <a:p>
            <a:pPr marL="0" indent="0">
              <a:buNone/>
            </a:pPr>
            <a:r>
              <a:rPr lang="fr-FR" dirty="0"/>
              <a:t>         ],</a:t>
            </a:r>
          </a:p>
          <a:p>
            <a:pPr marL="0" indent="0">
              <a:buNone/>
            </a:pPr>
            <a:r>
              <a:rPr lang="fr-FR" dirty="0"/>
              <a:t>        "</a:t>
            </a:r>
            <a:r>
              <a:rPr lang="fr-FR" dirty="0" err="1"/>
              <a:t>exitCode</a:t>
            </a:r>
            <a:r>
              <a:rPr lang="fr-FR" dirty="0"/>
              <a:t>" : 0</a:t>
            </a:r>
          </a:p>
          <a:p>
            <a:pPr marL="0" indent="0">
              <a:buNone/>
            </a:pPr>
            <a:r>
              <a:rPr lang="fr-FR" dirty="0"/>
              <a:t>   }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8828E-C0C0-4C66-A627-E4B7E50FBC2E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97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F903-2EE2-4962-8E7D-D6A2CD2A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exchange. Data via REST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03DF-F7BF-4188-8255-6A9B8286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34836"/>
            <a:ext cx="9603275" cy="4396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 err="1"/>
              <a:t>tenantId</a:t>
            </a:r>
            <a:r>
              <a:rPr lang="en-US" dirty="0"/>
              <a:t> = "</a:t>
            </a:r>
            <a:r>
              <a:rPr lang="en-US" dirty="0" err="1"/>
              <a:t>some_tenant</a:t>
            </a:r>
            <a:r>
              <a:rPr lang="en-US" dirty="0"/>
              <a:t>“</a:t>
            </a:r>
            <a:br>
              <a:rPr lang="en-US" dirty="0"/>
            </a:br>
            <a:r>
              <a:rPr lang="en-US" dirty="0"/>
              <a:t>And set </a:t>
            </a:r>
            <a:r>
              <a:rPr lang="en-US" dirty="0" err="1"/>
              <a:t>kbId</a:t>
            </a:r>
            <a:r>
              <a:rPr lang="en-US" dirty="0"/>
              <a:t> = "</a:t>
            </a:r>
            <a:r>
              <a:rPr lang="en-US" dirty="0" err="1"/>
              <a:t>groupon</a:t>
            </a:r>
            <a:r>
              <a:rPr lang="en-US" dirty="0"/>
              <a:t>“</a:t>
            </a:r>
            <a:br>
              <a:rPr lang="en-US" dirty="0"/>
            </a:br>
            <a:r>
              <a:rPr lang="en-US" dirty="0"/>
              <a:t>And set </a:t>
            </a:r>
            <a:r>
              <a:rPr lang="en-US" dirty="0" err="1"/>
              <a:t>requestBody</a:t>
            </a:r>
            <a:r>
              <a:rPr lang="en-US" dirty="0"/>
              <a:t> = {"a" : "A", "object" : {"x" : "X", "y" : ["1", "2", $</a:t>
            </a:r>
            <a:r>
              <a:rPr lang="en-US" dirty="0" err="1"/>
              <a:t>kbId</a:t>
            </a:r>
            <a:r>
              <a:rPr lang="en-US" dirty="0"/>
              <a:t>] } }</a:t>
            </a:r>
            <a:br>
              <a:rPr lang="en-US" dirty="0"/>
            </a:br>
            <a:r>
              <a:rPr lang="en-US" dirty="0"/>
              <a:t>When </a:t>
            </a:r>
            <a:r>
              <a:rPr lang="en-US" b="1" dirty="0"/>
              <a:t>using REST</a:t>
            </a:r>
            <a:br>
              <a:rPr lang="en-US" dirty="0"/>
            </a:br>
            <a:r>
              <a:rPr lang="en-US" dirty="0"/>
              <a:t>   And home = </a:t>
            </a:r>
            <a:r>
              <a:rPr lang="en-US" dirty="0">
                <a:hlinkClick r:id="rId2"/>
              </a:rPr>
              <a:t>http://localhost:8080</a:t>
            </a:r>
            <a:br>
              <a:rPr lang="en-US" dirty="0"/>
            </a:br>
            <a:r>
              <a:rPr lang="en-US" dirty="0"/>
              <a:t>   And </a:t>
            </a:r>
            <a:r>
              <a:rPr lang="en-US" dirty="0" err="1"/>
              <a:t>url</a:t>
            </a:r>
            <a:r>
              <a:rPr lang="en-US" dirty="0"/>
              <a:t> = "/{</a:t>
            </a:r>
            <a:r>
              <a:rPr lang="en-US" dirty="0" err="1"/>
              <a:t>tenantId</a:t>
            </a:r>
            <a:r>
              <a:rPr lang="en-US" dirty="0"/>
              <a:t>}/echo“</a:t>
            </a:r>
            <a:br>
              <a:rPr lang="en-US" dirty="0"/>
            </a:br>
            <a:r>
              <a:rPr lang="en-US" dirty="0"/>
              <a:t>   And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kbId</a:t>
            </a:r>
            <a:br>
              <a:rPr lang="en-US" dirty="0"/>
            </a:br>
            <a:r>
              <a:rPr lang="en-US" dirty="0"/>
              <a:t>   And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= "</a:t>
            </a:r>
            <a:r>
              <a:rPr lang="en-US" dirty="0" err="1"/>
              <a:t>en</a:t>
            </a:r>
            <a:r>
              <a:rPr lang="en-US" dirty="0"/>
              <a:t>“</a:t>
            </a:r>
            <a:br>
              <a:rPr lang="en-US" dirty="0"/>
            </a:br>
            <a:r>
              <a:rPr lang="en-US" dirty="0"/>
              <a:t>   And header </a:t>
            </a:r>
            <a:r>
              <a:rPr lang="en-US" dirty="0" err="1"/>
              <a:t>sessionId</a:t>
            </a:r>
            <a:r>
              <a:rPr lang="en-US" dirty="0"/>
              <a:t> = "session identifier“</a:t>
            </a:r>
            <a:br>
              <a:rPr lang="en-US" dirty="0"/>
            </a:br>
            <a:r>
              <a:rPr lang="en-US" dirty="0"/>
              <a:t>   And body = $</a:t>
            </a:r>
            <a:r>
              <a:rPr lang="en-US" dirty="0" err="1"/>
              <a:t>requestBody</a:t>
            </a:r>
            <a:br>
              <a:rPr lang="en-US" dirty="0"/>
            </a:br>
            <a:r>
              <a:rPr lang="en-US" dirty="0"/>
              <a:t>   And method POST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send</a:t>
            </a:r>
            <a:br>
              <a:rPr lang="en-US" dirty="0"/>
            </a:br>
            <a:r>
              <a:rPr lang="en-US" dirty="0"/>
              <a:t>And print $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B36DF-9B24-43EF-9D30-406FDF0B075F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91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EC9-440D-47C6-9B64-46D3679D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1707"/>
          </a:xfrm>
        </p:spPr>
        <p:txBody>
          <a:bodyPr/>
          <a:lstStyle/>
          <a:p>
            <a:r>
              <a:rPr lang="en-US" dirty="0"/>
              <a:t>Example of feature, scenario definition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599EED-4201-4BE8-B09E-FED5D7BC22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270" y="1838315"/>
            <a:ext cx="10476280" cy="378565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Withdraw Money from ATM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user with an account at a bank would like to withdraw money from an ATM.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 he has a valid account and debit or credit card, he should be allowed to make the transaction.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ATM will tend the requested amount of money, return his card, and subtract amount of the withdrawal from the user's account.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Scenario: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Eric wants to withdraw money from his bank account at an ATM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Eric has a valid Credit or Debit card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 account balance is </a:t>
            </a:r>
            <a:r>
              <a:rPr lang="ru-RU" altLang="ru-RU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 inserts his card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withdraws $</a:t>
            </a:r>
            <a:r>
              <a:rPr lang="ru-RU" altLang="ru-RU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ATM should return $</a:t>
            </a:r>
            <a:r>
              <a:rPr lang="ru-RU" altLang="ru-RU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 account balance is $</a:t>
            </a:r>
            <a:r>
              <a:rPr lang="ru-RU" altLang="ru-RU" sz="16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ru-RU" altLang="ru-RU" sz="1200" dirty="0"/>
              <a:t>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90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1FF2-AD4D-45A0-BE17-BEEF2CC2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87055"/>
            <a:ext cx="9603275" cy="4581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"status" : 200,</a:t>
            </a:r>
            <a:br>
              <a:rPr lang="en-US" sz="2400" dirty="0"/>
            </a:br>
            <a:r>
              <a:rPr lang="en-US" sz="2400" dirty="0"/>
              <a:t>  "headers" : {</a:t>
            </a:r>
            <a:br>
              <a:rPr lang="en-US" sz="2400" dirty="0"/>
            </a:br>
            <a:r>
              <a:rPr lang="en-US" sz="2400" dirty="0"/>
              <a:t>    "Transfer-Encoding" : [ "chunked" ],</a:t>
            </a:r>
            <a:br>
              <a:rPr lang="en-US" sz="2400" dirty="0"/>
            </a:br>
            <a:r>
              <a:rPr lang="en-US" sz="2400" dirty="0"/>
              <a:t>    ...</a:t>
            </a:r>
            <a:br>
              <a:rPr lang="en-US" sz="2400" dirty="0"/>
            </a:br>
            <a:r>
              <a:rPr lang="en-US" sz="2400" dirty="0"/>
              <a:t>  },</a:t>
            </a:r>
            <a:br>
              <a:rPr lang="en-US" sz="2400" dirty="0"/>
            </a:br>
            <a:r>
              <a:rPr lang="en-US" sz="2400" dirty="0"/>
              <a:t>  "content" : "..received content (text).",</a:t>
            </a:r>
            <a:br>
              <a:rPr lang="en-US" sz="2400" dirty="0"/>
            </a:br>
            <a:r>
              <a:rPr lang="en-US" sz="2400" dirty="0"/>
              <a:t>  "entity" : {</a:t>
            </a:r>
            <a:br>
              <a:rPr lang="en-US" sz="2400" dirty="0"/>
            </a:br>
            <a:r>
              <a:rPr lang="en-US" sz="2400" dirty="0"/>
              <a:t>    ... received </a:t>
            </a:r>
            <a:r>
              <a:rPr lang="en-US" sz="2400" dirty="0" err="1"/>
              <a:t>json</a:t>
            </a:r>
            <a:r>
              <a:rPr lang="en-US" sz="2400" dirty="0"/>
              <a:t> ...</a:t>
            </a:r>
            <a:br>
              <a:rPr lang="en-US" sz="2400" dirty="0"/>
            </a:br>
            <a:r>
              <a:rPr lang="en-US" sz="2400" dirty="0"/>
              <a:t>  }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401515-C706-4D93-886A-C8F7E33F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US" dirty="0"/>
              <a:t>Data via REST. Output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F1BAC-F73C-4934-BB90-CDCE6EB65FC5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673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9" y="2264888"/>
            <a:ext cx="11628580" cy="1891476"/>
          </a:xfrm>
        </p:spPr>
        <p:txBody>
          <a:bodyPr>
            <a:noAutofit/>
          </a:bodyPr>
          <a:lstStyle/>
          <a:p>
            <a:r>
              <a:rPr lang="en-US" sz="8800" dirty="0"/>
              <a:t>Data manipulations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047400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extraction: set x = all/distinct … from 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set </a:t>
            </a:r>
            <a:r>
              <a:rPr lang="en-US" dirty="0" err="1"/>
              <a:t>arr</a:t>
            </a:r>
            <a:r>
              <a:rPr lang="en-US" dirty="0"/>
              <a:t> = [1, 2, 3, 3, 1, 2, 4, 6, 5, 8, 7]</a:t>
            </a:r>
          </a:p>
          <a:p>
            <a:pPr marL="0" indent="0">
              <a:buNone/>
            </a:pPr>
            <a:r>
              <a:rPr lang="en-US" dirty="0"/>
              <a:t>When set all = all [*] from $</a:t>
            </a:r>
            <a:r>
              <a:rPr lang="en-US" dirty="0" err="1"/>
              <a:t>arr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And set distinct = distinct [*] from $</a:t>
            </a: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Then print $all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7A0E5-D382-4FFC-B722-80C44BE5078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353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extraction: substring by pattern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Given set </a:t>
            </a:r>
            <a:r>
              <a:rPr lang="en-US" i="1" dirty="0" err="1">
                <a:solidFill>
                  <a:schemeClr val="accent6"/>
                </a:solidFill>
              </a:rPr>
              <a:t>str</a:t>
            </a:r>
            <a:r>
              <a:rPr lang="en-US" i="1" dirty="0"/>
              <a:t> = "java version '1.8.0_65'"</a:t>
            </a:r>
          </a:p>
          <a:p>
            <a:pPr marL="0" indent="0">
              <a:buNone/>
            </a:pPr>
            <a:r>
              <a:rPr lang="en-US" i="1" dirty="0"/>
              <a:t>When set version = </a:t>
            </a:r>
            <a:r>
              <a:rPr lang="en-US" i="1" dirty="0">
                <a:solidFill>
                  <a:schemeClr val="accent6"/>
                </a:solidFill>
              </a:rPr>
              <a:t>$</a:t>
            </a:r>
            <a:r>
              <a:rPr lang="en-US" i="1" dirty="0" err="1">
                <a:solidFill>
                  <a:schemeClr val="accent6"/>
                </a:solidFill>
              </a:rPr>
              <a:t>str</a:t>
            </a:r>
            <a:r>
              <a:rPr lang="en-US" i="1" dirty="0">
                <a:solidFill>
                  <a:schemeClr val="accent4"/>
                </a:solidFill>
              </a:rPr>
              <a:t>/java version "</a:t>
            </a:r>
            <a:r>
              <a:rPr lang="en-US" i="1" dirty="0">
                <a:solidFill>
                  <a:srgbClr val="0070C0"/>
                </a:solidFill>
              </a:rPr>
              <a:t>(.*)</a:t>
            </a:r>
            <a:r>
              <a:rPr lang="en-US" i="1" dirty="0">
                <a:solidFill>
                  <a:schemeClr val="accent4"/>
                </a:solidFill>
              </a:rPr>
              <a:t>".*/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Then print $version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5EDB2-3056-4A77-96E6-BB2F0C10D163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207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modification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10840057" cy="4396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And set json2 = {“x” : “mama”, “y” : {“a” : “A”, “z” : 3}, “z” : [“x”, “y”, “z”]}</a:t>
            </a:r>
            <a:br>
              <a:rPr lang="en-US" sz="2400" dirty="0"/>
            </a:br>
            <a:r>
              <a:rPr lang="en-US" sz="2400" dirty="0"/>
              <a:t>And set $json2.x = “papa”</a:t>
            </a:r>
            <a:br>
              <a:rPr lang="en-US" sz="2400" dirty="0"/>
            </a:br>
            <a:r>
              <a:rPr lang="en-US" sz="2400" dirty="0"/>
              <a:t>And set v = “value”</a:t>
            </a:r>
            <a:br>
              <a:rPr lang="en-US" sz="2400" dirty="0"/>
            </a:br>
            <a:r>
              <a:rPr lang="en-US" sz="2400" dirty="0"/>
              <a:t>And set $json2.y.a = $v</a:t>
            </a:r>
            <a:br>
              <a:rPr lang="en-US" sz="2400" dirty="0"/>
            </a:br>
            <a:r>
              <a:rPr lang="en-US" sz="2400" dirty="0"/>
              <a:t>And set $json2.y.field = “field value”</a:t>
            </a:r>
            <a:br>
              <a:rPr lang="en-US" sz="2400" dirty="0"/>
            </a:br>
            <a:r>
              <a:rPr lang="en-US" sz="2400" dirty="0"/>
              <a:t>And add “w” to $json2.z</a:t>
            </a:r>
            <a:br>
              <a:rPr lang="en-US" sz="2400" dirty="0"/>
            </a:br>
            <a:r>
              <a:rPr lang="en-US" sz="2400" dirty="0"/>
              <a:t>And remove 0 from $json2.z</a:t>
            </a:r>
            <a:br>
              <a:rPr lang="en-US" sz="2400" dirty="0"/>
            </a:br>
            <a:r>
              <a:rPr lang="en-US" sz="2400" dirty="0"/>
              <a:t>And remove “y” from $json2.z</a:t>
            </a:r>
            <a:br>
              <a:rPr lang="en-US" sz="2400" dirty="0"/>
            </a:br>
            <a:r>
              <a:rPr lang="en-US" sz="2400" dirty="0"/>
              <a:t>And remove “a” from $json2.y</a:t>
            </a:r>
            <a:br>
              <a:rPr lang="en-US" sz="2400" dirty="0"/>
            </a:br>
            <a:r>
              <a:rPr lang="en-US" sz="2400" dirty="0"/>
              <a:t>And set $json2.z[0] = “new Z”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08A29-565D-47C4-BB0A-F67CB0D3E76C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876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modifications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39CDB-725E-40F9-9AE9-076936CE5732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643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CBF336-A398-431F-8950-60BA8A030CA2}"/>
              </a:ext>
            </a:extLst>
          </p:cNvPr>
          <p:cNvSpPr/>
          <p:nvPr/>
        </p:nvSpPr>
        <p:spPr>
          <a:xfrm>
            <a:off x="2184399" y="2822617"/>
            <a:ext cx="762001" cy="546677"/>
          </a:xfrm>
          <a:prstGeom prst="ellipse">
            <a:avLst/>
          </a:prstGeom>
          <a:noFill/>
          <a:ln w="47625">
            <a:solidFill>
              <a:srgbClr val="FF00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3214968-556F-4A72-9CFA-19C7BB267A76}"/>
              </a:ext>
            </a:extLst>
          </p:cNvPr>
          <p:cNvSpPr/>
          <p:nvPr/>
        </p:nvSpPr>
        <p:spPr>
          <a:xfrm rot="1229729" flipH="1" flipV="1">
            <a:off x="966303" y="1984780"/>
            <a:ext cx="2711395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000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BD0290-6436-4184-9156-884237F76098}"/>
              </a:ext>
            </a:extLst>
          </p:cNvPr>
          <p:cNvSpPr/>
          <p:nvPr/>
        </p:nvSpPr>
        <p:spPr>
          <a:xfrm>
            <a:off x="2989827" y="2915396"/>
            <a:ext cx="231883" cy="448924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B2140E8-D161-4B23-88EC-8A21B8E1C213}"/>
              </a:ext>
            </a:extLst>
          </p:cNvPr>
          <p:cNvSpPr/>
          <p:nvPr/>
        </p:nvSpPr>
        <p:spPr>
          <a:xfrm rot="21129628" flipV="1">
            <a:off x="2417418" y="1927618"/>
            <a:ext cx="1466593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A0F29-3099-45A6-A21F-AADD97271DC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717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4A3EB-57FF-4116-AD2B-23313957281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40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3E2A7B-F325-43E4-AFC0-C902FE31C0C4}"/>
              </a:ext>
            </a:extLst>
          </p:cNvPr>
          <p:cNvSpPr/>
          <p:nvPr/>
        </p:nvSpPr>
        <p:spPr>
          <a:xfrm>
            <a:off x="2137062" y="3732782"/>
            <a:ext cx="809338" cy="546677"/>
          </a:xfrm>
          <a:prstGeom prst="ellipse">
            <a:avLst/>
          </a:prstGeom>
          <a:noFill/>
          <a:ln w="47625">
            <a:solidFill>
              <a:srgbClr val="0070C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FDA8C63B-C8AF-4995-83E0-2E07DA7EE5D1}"/>
              </a:ext>
            </a:extLst>
          </p:cNvPr>
          <p:cNvSpPr/>
          <p:nvPr/>
        </p:nvSpPr>
        <p:spPr>
          <a:xfrm rot="19841654" flipH="1">
            <a:off x="2000200" y="2249958"/>
            <a:ext cx="1690722" cy="2600085"/>
          </a:xfrm>
          <a:prstGeom prst="arc">
            <a:avLst>
              <a:gd name="adj1" fmla="val 16142713"/>
              <a:gd name="adj2" fmla="val 0"/>
            </a:avLst>
          </a:prstGeom>
          <a:ln w="38100">
            <a:solidFill>
              <a:srgbClr val="0070C0">
                <a:alpha val="56000"/>
              </a:srgb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60CF530-9897-4A03-AB26-7D267D7102E9}"/>
              </a:ext>
            </a:extLst>
          </p:cNvPr>
          <p:cNvSpPr/>
          <p:nvPr/>
        </p:nvSpPr>
        <p:spPr>
          <a:xfrm rot="15033472" flipH="1">
            <a:off x="2572848" y="1608422"/>
            <a:ext cx="928428" cy="1151765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70C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1BA37DA-CC00-4778-A77B-DC9C87639D86}"/>
              </a:ext>
            </a:extLst>
          </p:cNvPr>
          <p:cNvSpPr/>
          <p:nvPr/>
        </p:nvSpPr>
        <p:spPr>
          <a:xfrm rot="19366537" flipH="1" flipV="1">
            <a:off x="2719134" y="1644899"/>
            <a:ext cx="454532" cy="756791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70C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0454D97-F4FB-4D1A-9764-C2A5427B9E6C}"/>
              </a:ext>
            </a:extLst>
          </p:cNvPr>
          <p:cNvSpPr/>
          <p:nvPr/>
        </p:nvSpPr>
        <p:spPr>
          <a:xfrm rot="20924751" flipV="1">
            <a:off x="1652929" y="1878955"/>
            <a:ext cx="2893829" cy="2138685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B748AE-6560-4CF1-872F-4B94018BAB42}"/>
              </a:ext>
            </a:extLst>
          </p:cNvPr>
          <p:cNvSpPr/>
          <p:nvPr/>
        </p:nvSpPr>
        <p:spPr>
          <a:xfrm>
            <a:off x="2946400" y="3803592"/>
            <a:ext cx="361374" cy="394277"/>
          </a:xfrm>
          <a:prstGeom prst="ellipse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D63B5-D220-4EE1-A4D0-BD76FFF4469F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608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09C1F-6B0B-4C31-B042-CE632D4FC1A0}"/>
              </a:ext>
            </a:extLst>
          </p:cNvPr>
          <p:cNvSpPr txBox="1"/>
          <p:nvPr/>
        </p:nvSpPr>
        <p:spPr>
          <a:xfrm>
            <a:off x="4884070" y="4094793"/>
            <a:ext cx="612478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Modification affects “primary” instance independent of this instance dereferences</a:t>
            </a:r>
            <a:endParaRPr lang="ru-R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CBF336-A398-431F-8950-60BA8A030CA2}"/>
              </a:ext>
            </a:extLst>
          </p:cNvPr>
          <p:cNvSpPr/>
          <p:nvPr/>
        </p:nvSpPr>
        <p:spPr>
          <a:xfrm>
            <a:off x="2184399" y="2822617"/>
            <a:ext cx="762001" cy="546677"/>
          </a:xfrm>
          <a:prstGeom prst="ellipse">
            <a:avLst/>
          </a:prstGeom>
          <a:noFill/>
          <a:ln w="47625">
            <a:solidFill>
              <a:srgbClr val="FF00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3E2A7B-F325-43E4-AFC0-C902FE31C0C4}"/>
              </a:ext>
            </a:extLst>
          </p:cNvPr>
          <p:cNvSpPr/>
          <p:nvPr/>
        </p:nvSpPr>
        <p:spPr>
          <a:xfrm>
            <a:off x="2137062" y="3732782"/>
            <a:ext cx="809338" cy="546677"/>
          </a:xfrm>
          <a:prstGeom prst="ellipse">
            <a:avLst/>
          </a:prstGeom>
          <a:noFill/>
          <a:ln w="47625">
            <a:solidFill>
              <a:srgbClr val="0070C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FDA8C63B-C8AF-4995-83E0-2E07DA7EE5D1}"/>
              </a:ext>
            </a:extLst>
          </p:cNvPr>
          <p:cNvSpPr/>
          <p:nvPr/>
        </p:nvSpPr>
        <p:spPr>
          <a:xfrm rot="19841654" flipH="1">
            <a:off x="2000200" y="2249958"/>
            <a:ext cx="1690722" cy="2600085"/>
          </a:xfrm>
          <a:prstGeom prst="arc">
            <a:avLst>
              <a:gd name="adj1" fmla="val 16142713"/>
              <a:gd name="adj2" fmla="val 0"/>
            </a:avLst>
          </a:prstGeom>
          <a:ln w="38100">
            <a:solidFill>
              <a:srgbClr val="0070C0">
                <a:alpha val="56000"/>
              </a:srgb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60CF530-9897-4A03-AB26-7D267D7102E9}"/>
              </a:ext>
            </a:extLst>
          </p:cNvPr>
          <p:cNvSpPr/>
          <p:nvPr/>
        </p:nvSpPr>
        <p:spPr>
          <a:xfrm rot="15033472" flipH="1">
            <a:off x="2572848" y="1608422"/>
            <a:ext cx="928428" cy="1151765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70C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0454D97-F4FB-4D1A-9764-C2A5427B9E6C}"/>
              </a:ext>
            </a:extLst>
          </p:cNvPr>
          <p:cNvSpPr/>
          <p:nvPr/>
        </p:nvSpPr>
        <p:spPr>
          <a:xfrm rot="20924751" flipV="1">
            <a:off x="1652929" y="1878955"/>
            <a:ext cx="2893829" cy="2138685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B748AE-6560-4CF1-872F-4B94018BAB42}"/>
              </a:ext>
            </a:extLst>
          </p:cNvPr>
          <p:cNvSpPr/>
          <p:nvPr/>
        </p:nvSpPr>
        <p:spPr>
          <a:xfrm>
            <a:off x="2946400" y="3803592"/>
            <a:ext cx="361374" cy="394277"/>
          </a:xfrm>
          <a:prstGeom prst="ellipse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3214968-556F-4A72-9CFA-19C7BB267A76}"/>
              </a:ext>
            </a:extLst>
          </p:cNvPr>
          <p:cNvSpPr/>
          <p:nvPr/>
        </p:nvSpPr>
        <p:spPr>
          <a:xfrm rot="1229729" flipH="1" flipV="1">
            <a:off x="966303" y="1984780"/>
            <a:ext cx="2711395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000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BD0290-6436-4184-9156-884237F76098}"/>
              </a:ext>
            </a:extLst>
          </p:cNvPr>
          <p:cNvSpPr/>
          <p:nvPr/>
        </p:nvSpPr>
        <p:spPr>
          <a:xfrm>
            <a:off x="2989827" y="2915396"/>
            <a:ext cx="231883" cy="448924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B2140E8-D161-4B23-88EC-8A21B8E1C213}"/>
              </a:ext>
            </a:extLst>
          </p:cNvPr>
          <p:cNvSpPr/>
          <p:nvPr/>
        </p:nvSpPr>
        <p:spPr>
          <a:xfrm rot="21129628" flipV="1">
            <a:off x="2417418" y="1927618"/>
            <a:ext cx="1466593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CF569-8432-412D-BA2B-B5A2DDD38A90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5884A2C-6953-4CD6-AF00-9C410E74D2FF}"/>
              </a:ext>
            </a:extLst>
          </p:cNvPr>
          <p:cNvSpPr/>
          <p:nvPr/>
        </p:nvSpPr>
        <p:spPr>
          <a:xfrm rot="19366537" flipH="1" flipV="1">
            <a:off x="2719134" y="1644899"/>
            <a:ext cx="454532" cy="756791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0070C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1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EC9-440D-47C6-9B64-46D3679D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1707"/>
          </a:xfrm>
        </p:spPr>
        <p:txBody>
          <a:bodyPr/>
          <a:lstStyle/>
          <a:p>
            <a:r>
              <a:rPr lang="en-US" dirty="0"/>
              <a:t>Example of feature, scenario definition</a:t>
            </a:r>
            <a:endParaRPr lang="ru-RU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8C68151-D847-49F0-809B-1DC3105CC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300" y="2023261"/>
            <a:ext cx="8594019" cy="341632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 Outline: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user withdraws money from an ATM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&lt;Name&gt;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a valid Credit or Debit card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their account balance is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&lt;OriginalBalance&gt;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they insert their card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withdraw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&lt;WithdrawalAmount&gt;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ATM should return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&lt;WithdrawalAmount&gt;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their account balance is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&lt;NewBalance&gt;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OriginalBalance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WithdrawalAmount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NewBalance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Eric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45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55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Gaurav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Ed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800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9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set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FF18F-CF2F-4FCA-A8BD-CE948E5E2471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597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9603275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copy</a:t>
            </a:r>
            <a:r>
              <a:rPr lang="en-US" dirty="0"/>
              <a:t> json3 = $json2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3D173-607A-4A8F-A03A-1121080B4EFE}"/>
              </a:ext>
            </a:extLst>
          </p:cNvPr>
          <p:cNvSpPr txBox="1"/>
          <p:nvPr/>
        </p:nvSpPr>
        <p:spPr>
          <a:xfrm>
            <a:off x="4884070" y="4094793"/>
            <a:ext cx="612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“copy” for make multiple instances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49674-3B44-4045-AAB1-0748BA3CC4C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051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10295112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copy</a:t>
            </a:r>
            <a:r>
              <a:rPr lang="en-US" dirty="0"/>
              <a:t> json3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{“x” : “mama”, “y” : {“a” : “A”, “z” : 3}, “z” : [“x”, “y”, “z”]}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/>
          </a:p>
          <a:p>
            <a:pPr marL="0" indent="0">
              <a:buNone/>
            </a:pP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0AF74-9B7F-40F4-A39A-BE5232E530B5}"/>
              </a:ext>
            </a:extLst>
          </p:cNvPr>
          <p:cNvSpPr txBox="1"/>
          <p:nvPr/>
        </p:nvSpPr>
        <p:spPr>
          <a:xfrm>
            <a:off x="4884070" y="4094793"/>
            <a:ext cx="612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“copy” for make multiple instances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848E9-A7D9-4140-897F-40F165E3B03B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142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103-F9A9-493C-9458-1A3EBCF8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 and “instances”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C99D-FF1D-405F-95D7-697FB1B9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1782"/>
            <a:ext cx="10295112" cy="379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json2 = {“x” : “mama”, “y” : {“a” : “A”, “z” : 3}, “z” : [“x”, “y”, “z”]}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copy</a:t>
            </a:r>
            <a:r>
              <a:rPr lang="en-US" dirty="0"/>
              <a:t> json3 =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({“x” : “mama”, “y” : {“a” : “A”, “z” : 3}, “z” : [“x”, “y”, “z”]}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dirty="0"/>
            </a:br>
            <a:r>
              <a:rPr lang="en-US" dirty="0"/>
              <a:t>And set $json2.x = “papa”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And set $json3.x = “baba”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A1E7C7-89D8-42B8-A3C2-992E552602B9}"/>
              </a:ext>
            </a:extLst>
          </p:cNvPr>
          <p:cNvSpPr/>
          <p:nvPr/>
        </p:nvSpPr>
        <p:spPr>
          <a:xfrm>
            <a:off x="2184399" y="2739493"/>
            <a:ext cx="762001" cy="546677"/>
          </a:xfrm>
          <a:prstGeom prst="ellipse">
            <a:avLst/>
          </a:prstGeom>
          <a:noFill/>
          <a:ln w="47625">
            <a:solidFill>
              <a:srgbClr val="FF00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C5FA2C-8241-43CA-8B22-EF5547854BBF}"/>
              </a:ext>
            </a:extLst>
          </p:cNvPr>
          <p:cNvSpPr/>
          <p:nvPr/>
        </p:nvSpPr>
        <p:spPr>
          <a:xfrm>
            <a:off x="2137062" y="3594242"/>
            <a:ext cx="809338" cy="546677"/>
          </a:xfrm>
          <a:prstGeom prst="ellipse">
            <a:avLst/>
          </a:prstGeom>
          <a:noFill/>
          <a:ln w="47625">
            <a:solidFill>
              <a:srgbClr val="0070C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99E3C55-1D75-4009-9023-AC3FD6E5E17C}"/>
              </a:ext>
            </a:extLst>
          </p:cNvPr>
          <p:cNvSpPr/>
          <p:nvPr/>
        </p:nvSpPr>
        <p:spPr>
          <a:xfrm rot="19841654" flipH="1">
            <a:off x="2042176" y="2219014"/>
            <a:ext cx="2205609" cy="2400942"/>
          </a:xfrm>
          <a:prstGeom prst="arc">
            <a:avLst>
              <a:gd name="adj1" fmla="val 16142713"/>
              <a:gd name="adj2" fmla="val 0"/>
            </a:avLst>
          </a:prstGeom>
          <a:ln w="38100">
            <a:solidFill>
              <a:srgbClr val="0070C0">
                <a:alpha val="56000"/>
              </a:srgb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775547-DDEA-4E22-A028-14DBD10EACDC}"/>
              </a:ext>
            </a:extLst>
          </p:cNvPr>
          <p:cNvSpPr/>
          <p:nvPr/>
        </p:nvSpPr>
        <p:spPr>
          <a:xfrm>
            <a:off x="2946400" y="3683524"/>
            <a:ext cx="361374" cy="394277"/>
          </a:xfrm>
          <a:prstGeom prst="ellipse">
            <a:avLst/>
          </a:prstGeom>
          <a:noFill/>
          <a:ln w="476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FFF32E9-E4B3-4E6A-AB27-1A5CA2087BAA}"/>
              </a:ext>
            </a:extLst>
          </p:cNvPr>
          <p:cNvSpPr/>
          <p:nvPr/>
        </p:nvSpPr>
        <p:spPr>
          <a:xfrm rot="1229729" flipH="1" flipV="1">
            <a:off x="966303" y="1984780"/>
            <a:ext cx="2711395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0000">
                <a:alpha val="56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55C855-4BC3-4F08-829C-7B04BFD55B00}"/>
              </a:ext>
            </a:extLst>
          </p:cNvPr>
          <p:cNvSpPr/>
          <p:nvPr/>
        </p:nvSpPr>
        <p:spPr>
          <a:xfrm>
            <a:off x="2989827" y="2813800"/>
            <a:ext cx="231883" cy="448924"/>
          </a:xfrm>
          <a:prstGeom prst="ellipse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A9AFFDE-2B62-467D-B802-A23D89FF6CAD}"/>
              </a:ext>
            </a:extLst>
          </p:cNvPr>
          <p:cNvSpPr/>
          <p:nvPr/>
        </p:nvSpPr>
        <p:spPr>
          <a:xfrm rot="21129628" flipV="1">
            <a:off x="2417418" y="1927618"/>
            <a:ext cx="1466593" cy="1126188"/>
          </a:xfrm>
          <a:prstGeom prst="arc">
            <a:avLst>
              <a:gd name="adj1" fmla="val 16142713"/>
              <a:gd name="adj2" fmla="val 3229210"/>
            </a:avLst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5CB0CE0-AF25-4AD0-9766-A02C6D23D0C8}"/>
              </a:ext>
            </a:extLst>
          </p:cNvPr>
          <p:cNvSpPr/>
          <p:nvPr/>
        </p:nvSpPr>
        <p:spPr>
          <a:xfrm rot="3901097">
            <a:off x="1876590" y="1805880"/>
            <a:ext cx="1888579" cy="2200564"/>
          </a:xfrm>
          <a:prstGeom prst="arc">
            <a:avLst>
              <a:gd name="adj1" fmla="val 16142713"/>
              <a:gd name="adj2" fmla="val 0"/>
            </a:avLst>
          </a:prstGeom>
          <a:ln w="38100">
            <a:solidFill>
              <a:srgbClr val="00B0F0">
                <a:alpha val="56000"/>
              </a:srgb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B09E5-6D1C-4C8F-9425-B5A7F3481731}"/>
              </a:ext>
            </a:extLst>
          </p:cNvPr>
          <p:cNvSpPr txBox="1"/>
          <p:nvPr/>
        </p:nvSpPr>
        <p:spPr>
          <a:xfrm>
            <a:off x="4884070" y="4094793"/>
            <a:ext cx="612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“copy” for make multiple duplicates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1F731-5C1F-4F6E-B86A-416ED45A4F8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20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Autofit/>
          </a:bodyPr>
          <a:lstStyle/>
          <a:p>
            <a:r>
              <a:rPr lang="en-US" sz="9600" dirty="0"/>
              <a:t>Data evaluation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892249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20A1-D604-4096-AB3A-C8F18253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72276"/>
          </a:xfrm>
        </p:spPr>
        <p:txBody>
          <a:bodyPr/>
          <a:lstStyle/>
          <a:p>
            <a:r>
              <a:rPr lang="en-US" dirty="0"/>
              <a:t>Check assertions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F032-6567-43D0-927F-9FAF40C0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5601"/>
            <a:ext cx="9603275" cy="3840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$x == 2</a:t>
            </a:r>
          </a:p>
          <a:p>
            <a:pPr marL="0" indent="0">
              <a:buNone/>
            </a:pPr>
            <a:r>
              <a:rPr lang="en-US" dirty="0"/>
              <a:t>And $x &lt; 3</a:t>
            </a:r>
          </a:p>
          <a:p>
            <a:pPr marL="0" indent="0">
              <a:buNone/>
            </a:pPr>
            <a:r>
              <a:rPr lang="en-US" dirty="0"/>
              <a:t>And $x != 3</a:t>
            </a:r>
          </a:p>
          <a:p>
            <a:pPr marL="0" indent="0">
              <a:buNone/>
            </a:pPr>
            <a:r>
              <a:rPr lang="en-US" dirty="0"/>
              <a:t>And $array == $</a:t>
            </a:r>
            <a:r>
              <a:rPr lang="en-US" dirty="0" err="1"/>
              <a:t>otherArray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$array contains all of $</a:t>
            </a:r>
            <a:r>
              <a:rPr lang="en-US" dirty="0" err="1"/>
              <a:t>otherArray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$array contains any of $</a:t>
            </a:r>
            <a:r>
              <a:rPr lang="en-US" dirty="0" err="1"/>
              <a:t>otherArray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$array contains “value”</a:t>
            </a:r>
          </a:p>
          <a:p>
            <a:pPr marL="0" indent="0">
              <a:buNone/>
            </a:pPr>
            <a:r>
              <a:rPr lang="en-US" dirty="0"/>
              <a:t>And $array does not contain “</a:t>
            </a:r>
            <a:r>
              <a:rPr lang="en-US" dirty="0" err="1"/>
              <a:t>otherValue</a:t>
            </a:r>
            <a:r>
              <a:rPr lang="en-US" dirty="0"/>
              <a:t>”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7BD02-48C0-4268-BD82-7A95EF7672F5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977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20A1-D604-4096-AB3A-C8F18253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72276"/>
          </a:xfrm>
        </p:spPr>
        <p:txBody>
          <a:bodyPr/>
          <a:lstStyle/>
          <a:p>
            <a:r>
              <a:rPr lang="en-US" dirty="0"/>
              <a:t>Check assertions. continue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433E5-350A-4406-A730-ACB2F0A51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036612"/>
              </p:ext>
            </p:extLst>
          </p:nvPr>
        </p:nvGraphicFramePr>
        <p:xfrm>
          <a:off x="1130300" y="1625600"/>
          <a:ext cx="96027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394">
                  <a:extLst>
                    <a:ext uri="{9D8B030D-6E8A-4147-A177-3AD203B41FA5}">
                      <a16:colId xmlns:a16="http://schemas.microsoft.com/office/drawing/2014/main" val="1573417535"/>
                    </a:ext>
                  </a:extLst>
                </a:gridCol>
                <a:gridCol w="4801394">
                  <a:extLst>
                    <a:ext uri="{9D8B030D-6E8A-4147-A177-3AD203B41FA5}">
                      <a16:colId xmlns:a16="http://schemas.microsoft.com/office/drawing/2014/main" val="948190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And $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 ~= /…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…/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</a:t>
                      </a:r>
                      <a:r>
                        <a:rPr lang="en-US" dirty="0" err="1"/>
                        <a:t>regexp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1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And $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 !~ /…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…/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match </a:t>
                      </a:r>
                      <a:r>
                        <a:rPr lang="en-US" dirty="0" err="1"/>
                        <a:t>regexp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74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~= $pattern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 by ref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1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!~ $pattern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match </a:t>
                      </a:r>
                      <a:r>
                        <a:rPr lang="en-US" dirty="0" err="1"/>
                        <a:t>regexp</a:t>
                      </a:r>
                      <a:r>
                        <a:rPr lang="en-US" dirty="0"/>
                        <a:t> by ref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8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includes “value"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860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0FB575-E2FB-49CD-8AE1-2D880D0477BD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973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Autofit/>
          </a:bodyPr>
          <a:lstStyle/>
          <a:p>
            <a:r>
              <a:rPr lang="en-US" sz="9600" dirty="0"/>
              <a:t>Flow control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357354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2492-62F6-4ACB-B4CD-F5997FE8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IF-ELSE-ENDIF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04FB-4105-458E-97CA-8614A1BA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2545"/>
            <a:ext cx="9603275" cy="38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set a = 2</a:t>
            </a:r>
          </a:p>
          <a:p>
            <a:pPr marL="0" indent="0">
              <a:buNone/>
            </a:pPr>
            <a:r>
              <a:rPr lang="en-US" dirty="0"/>
              <a:t>And set b = "x" 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/>
              <a:t>if</a:t>
            </a:r>
            <a:r>
              <a:rPr lang="en-US" dirty="0"/>
              <a:t> a &lt; 3</a:t>
            </a:r>
          </a:p>
          <a:p>
            <a:pPr marL="0" indent="0">
              <a:buNone/>
            </a:pPr>
            <a:r>
              <a:rPr lang="en-US" dirty="0"/>
              <a:t>	And set b = "Y"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/>
              <a:t>else</a:t>
            </a:r>
          </a:p>
          <a:p>
            <a:pPr marL="0" indent="0">
              <a:buNone/>
            </a:pPr>
            <a:r>
              <a:rPr lang="en-US" dirty="0"/>
              <a:t>	And set b = "Z"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/>
              <a:t>endif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FF054-8A4E-4158-97D3-AAA3A51263A9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25353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2492-62F6-4ACB-B4CD-F5997FE8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IFDEF-ELSE-ENDIF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04FB-4105-458E-97CA-8614A1BA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2545"/>
            <a:ext cx="9603275" cy="38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set a = 2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/>
              <a:t>ifdef</a:t>
            </a:r>
            <a:r>
              <a:rPr lang="en-US" dirty="0"/>
              <a:t> $a</a:t>
            </a:r>
          </a:p>
          <a:p>
            <a:pPr marL="0" indent="0">
              <a:buNone/>
            </a:pPr>
            <a:r>
              <a:rPr lang="en-US" dirty="0"/>
              <a:t>	And set b = "Y"</a:t>
            </a:r>
          </a:p>
          <a:p>
            <a:pPr marL="0" indent="0">
              <a:buNone/>
            </a:pPr>
            <a:r>
              <a:rPr lang="en-US" dirty="0"/>
              <a:t>And else</a:t>
            </a:r>
          </a:p>
          <a:p>
            <a:pPr marL="0" indent="0">
              <a:buNone/>
            </a:pPr>
            <a:r>
              <a:rPr lang="en-US" dirty="0"/>
              <a:t>	And set b = "Z"</a:t>
            </a:r>
          </a:p>
          <a:p>
            <a:pPr marL="0" indent="0">
              <a:buNone/>
            </a:pPr>
            <a:r>
              <a:rPr lang="en-US" dirty="0"/>
              <a:t>And endif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C54A6-2642-43E5-A9A2-666C8B2006C4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16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00BD-E822-4075-AE87-FB95DE63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 Adapter (Mapping to Java)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CC3C-47AD-414A-ABD1-4AE821E9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4898"/>
            <a:ext cx="9603275" cy="38014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ScenarioAdapter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double balance;</a:t>
            </a:r>
          </a:p>
          <a:p>
            <a:pPr marL="0" indent="0">
              <a:buNone/>
            </a:pPr>
            <a:r>
              <a:rPr lang="en-US" dirty="0"/>
              <a:t>       @And (“^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their account balance is </a:t>
            </a:r>
            <a:r>
              <a:rPr lang="en-US" altLang="ru-RU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([\\d|\\.]*)$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/>
              <a:t>       public void </a:t>
            </a:r>
            <a:r>
              <a:rPr lang="en-US" dirty="0" err="1"/>
              <a:t>setupBalance</a:t>
            </a:r>
            <a:r>
              <a:rPr lang="en-US" dirty="0"/>
              <a:t> (double balance) {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this.balance</a:t>
            </a:r>
            <a:r>
              <a:rPr lang="en-US" dirty="0"/>
              <a:t> = balance;</a:t>
            </a:r>
            <a:br>
              <a:rPr lang="en-US" dirty="0"/>
            </a:b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       @And (“^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 </a:t>
            </a:r>
            <a:r>
              <a:rPr lang="en-US" altLang="ru-RU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([\\d|\\.]*)$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/>
              <a:t>       public void </a:t>
            </a:r>
            <a:r>
              <a:rPr lang="en-US" dirty="0" err="1"/>
              <a:t>doWithdraw</a:t>
            </a:r>
            <a:r>
              <a:rPr lang="en-US" dirty="0"/>
              <a:t> (double amount) {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this.balance</a:t>
            </a:r>
            <a:r>
              <a:rPr lang="en-US" dirty="0"/>
              <a:t> -= amount;</a:t>
            </a:r>
            <a:br>
              <a:rPr lang="en-US" dirty="0"/>
            </a:br>
            <a:r>
              <a:rPr lang="en-US" dirty="0"/>
              <a:t>       }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      @And (“^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their account balance is </a:t>
            </a:r>
            <a:r>
              <a:rPr lang="en-US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	</a:t>
            </a:r>
            <a:r>
              <a:rPr lang="en-US" altLang="ru-RU" dirty="0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[\\d|\\.]*)$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/>
              <a:t>       public void </a:t>
            </a:r>
            <a:r>
              <a:rPr lang="en-US" dirty="0" err="1"/>
              <a:t>checkBalance</a:t>
            </a:r>
            <a:r>
              <a:rPr lang="en-US" dirty="0"/>
              <a:t> (double </a:t>
            </a:r>
            <a:r>
              <a:rPr lang="en-US" dirty="0" err="1"/>
              <a:t>newBalance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 err="1"/>
              <a:t>assertEquals</a:t>
            </a:r>
            <a:r>
              <a:rPr lang="en-US" dirty="0"/>
              <a:t> (</a:t>
            </a:r>
            <a:r>
              <a:rPr lang="en-US" dirty="0" err="1"/>
              <a:t>newBalance</a:t>
            </a:r>
            <a:r>
              <a:rPr lang="en-US" dirty="0"/>
              <a:t>, </a:t>
            </a:r>
            <a:r>
              <a:rPr lang="en-US" dirty="0" err="1"/>
              <a:t>this.balance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582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2492-62F6-4ACB-B4CD-F5997FE8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IFNDEF-ELSE-ENDIF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04FB-4105-458E-97CA-8614A1BA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2545"/>
            <a:ext cx="9603275" cy="38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undef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 err="1"/>
              <a:t>ifndef</a:t>
            </a:r>
            <a:r>
              <a:rPr lang="en-US" dirty="0"/>
              <a:t> $a</a:t>
            </a:r>
          </a:p>
          <a:p>
            <a:pPr marL="0" indent="0">
              <a:buNone/>
            </a:pPr>
            <a:r>
              <a:rPr lang="en-US" dirty="0"/>
              <a:t>	And set b = "Y"</a:t>
            </a:r>
          </a:p>
          <a:p>
            <a:pPr marL="0" indent="0">
              <a:buNone/>
            </a:pPr>
            <a:r>
              <a:rPr lang="en-US" dirty="0"/>
              <a:t>And else</a:t>
            </a:r>
          </a:p>
          <a:p>
            <a:pPr marL="0" indent="0">
              <a:buNone/>
            </a:pPr>
            <a:r>
              <a:rPr lang="en-US" dirty="0"/>
              <a:t>	And set b = "Z"</a:t>
            </a:r>
          </a:p>
          <a:p>
            <a:pPr marL="0" indent="0">
              <a:buNone/>
            </a:pPr>
            <a:r>
              <a:rPr lang="en-US" dirty="0"/>
              <a:t>And endif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51D0C-C3A8-4EAE-A2BB-A60DF1B0143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5841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2492-62F6-4ACB-B4CD-F5997FE8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repeat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04FB-4105-458E-97CA-8614A1BA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2545"/>
            <a:ext cx="9603275" cy="38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And set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count</a:t>
            </a:r>
            <a:r>
              <a:rPr lang="en-US" i="1" dirty="0"/>
              <a:t> = 10</a:t>
            </a:r>
          </a:p>
          <a:p>
            <a:pPr marL="0" indent="0">
              <a:buNone/>
            </a:pPr>
            <a:r>
              <a:rPr lang="en-US" i="1" dirty="0"/>
              <a:t>And </a:t>
            </a:r>
            <a:r>
              <a:rPr lang="en-US" b="1" i="1" dirty="0"/>
              <a:t>repeat</a:t>
            </a:r>
            <a:r>
              <a:rPr lang="en-US" i="1" dirty="0"/>
              <a:t> </a:t>
            </a:r>
            <a:r>
              <a:rPr lang="en-US" i="1" dirty="0">
                <a:solidFill>
                  <a:srgbClr val="002060"/>
                </a:solidFill>
              </a:rPr>
              <a:t>iterator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$count</a:t>
            </a:r>
            <a:r>
              <a:rPr lang="en-US" i="1" dirty="0"/>
              <a:t> times</a:t>
            </a:r>
          </a:p>
          <a:p>
            <a:pPr marL="0" indent="0">
              <a:buNone/>
            </a:pPr>
            <a:r>
              <a:rPr lang="en-US" i="1" dirty="0"/>
              <a:t>	And print </a:t>
            </a:r>
            <a:r>
              <a:rPr lang="en-US" i="1" dirty="0">
                <a:solidFill>
                  <a:srgbClr val="002060"/>
                </a:solidFill>
              </a:rPr>
              <a:t>$iterator</a:t>
            </a:r>
          </a:p>
          <a:p>
            <a:pPr marL="0" indent="0">
              <a:buNone/>
            </a:pPr>
            <a:r>
              <a:rPr lang="en-US" i="1" dirty="0"/>
              <a:t>And next</a:t>
            </a:r>
          </a:p>
          <a:p>
            <a:pPr marL="0" indent="0">
              <a:buNone/>
            </a:pPr>
            <a:r>
              <a:rPr lang="en-US" dirty="0"/>
              <a:t>Other forms</a:t>
            </a:r>
            <a:endParaRPr lang="ru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C08E1-3078-497C-B9F2-682854E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57440"/>
              </p:ext>
            </p:extLst>
          </p:nvPr>
        </p:nvGraphicFramePr>
        <p:xfrm>
          <a:off x="1130270" y="4044756"/>
          <a:ext cx="1074769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847">
                  <a:extLst>
                    <a:ext uri="{9D8B030D-6E8A-4147-A177-3AD203B41FA5}">
                      <a16:colId xmlns:a16="http://schemas.microsoft.com/office/drawing/2014/main" val="139429633"/>
                    </a:ext>
                  </a:extLst>
                </a:gridCol>
                <a:gridCol w="5373847">
                  <a:extLst>
                    <a:ext uri="{9D8B030D-6E8A-4147-A177-3AD203B41FA5}">
                      <a16:colId xmlns:a16="http://schemas.microsoft.com/office/drawing/2014/main" val="243531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92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 repeat $count times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iterator of “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”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And repeat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Endless form. Requires “break” statement for repetition interruption.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72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4B240E-487C-4C59-B3C3-500C925D9931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ru-RU" dirty="0"/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33B21592-6EEE-4451-8B41-19DA759565F6}"/>
              </a:ext>
            </a:extLst>
          </p:cNvPr>
          <p:cNvSpPr/>
          <p:nvPr/>
        </p:nvSpPr>
        <p:spPr>
          <a:xfrm>
            <a:off x="6249973" y="1109903"/>
            <a:ext cx="3370521" cy="159488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iterator is local but not protected variable.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514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03E9-31AE-4F4A-BA9C-5708E136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For each (array)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015E-05A0-4E7C-B6CF-8341FB7C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>
                <a:solidFill>
                  <a:schemeClr val="accent2"/>
                </a:solidFill>
              </a:rPr>
              <a:t>array</a:t>
            </a:r>
            <a:r>
              <a:rPr lang="en-US" dirty="0"/>
              <a:t> = [1, 2, 3, 4, 5, 6, 7, 8, 9]</a:t>
            </a:r>
          </a:p>
          <a:p>
            <a:pPr marL="0" indent="0">
              <a:buNone/>
            </a:pPr>
            <a:r>
              <a:rPr lang="en-US" dirty="0"/>
              <a:t>And for each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of </a:t>
            </a:r>
            <a:r>
              <a:rPr lang="en-US" dirty="0">
                <a:solidFill>
                  <a:schemeClr val="accent2"/>
                </a:solidFill>
              </a:rPr>
              <a:t>$array</a:t>
            </a: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	And print </a:t>
            </a:r>
            <a:r>
              <a:rPr lang="en-US" dirty="0">
                <a:solidFill>
                  <a:srgbClr val="00B050"/>
                </a:solidFill>
              </a:rPr>
              <a:t>$x</a:t>
            </a:r>
          </a:p>
          <a:p>
            <a:pPr marL="0" indent="0">
              <a:buNone/>
            </a:pPr>
            <a:r>
              <a:rPr lang="en-US" dirty="0"/>
              <a:t>And next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15C15-9459-4CAF-BBD9-AE2E3F3F1CF1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140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03E9-31AE-4F4A-BA9C-5708E136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control. For each (object)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015E-05A0-4E7C-B6CF-8341FB7C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>
                <a:solidFill>
                  <a:schemeClr val="accent2"/>
                </a:solidFill>
              </a:rPr>
              <a:t>object</a:t>
            </a:r>
            <a:r>
              <a:rPr lang="en-US" dirty="0"/>
              <a:t> = {"x" : "X", "</a:t>
            </a:r>
            <a:r>
              <a:rPr lang="en-US" dirty="0" err="1"/>
              <a:t>y":"Y</a:t>
            </a:r>
            <a:r>
              <a:rPr lang="en-US" dirty="0"/>
              <a:t>", "z" : "Z"}</a:t>
            </a:r>
          </a:p>
          <a:p>
            <a:pPr marL="0" indent="0">
              <a:buNone/>
            </a:pPr>
            <a:r>
              <a:rPr lang="en-US" dirty="0"/>
              <a:t>And for each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of </a:t>
            </a:r>
            <a:r>
              <a:rPr lang="en-US" dirty="0">
                <a:solidFill>
                  <a:schemeClr val="accent2"/>
                </a:solidFill>
              </a:rPr>
              <a:t>$object</a:t>
            </a:r>
            <a:r>
              <a:rPr lang="en-US" dirty="0"/>
              <a:t> begin</a:t>
            </a:r>
          </a:p>
          <a:p>
            <a:pPr marL="0" indent="0">
              <a:buNone/>
            </a:pPr>
            <a:r>
              <a:rPr lang="en-US" dirty="0"/>
              <a:t>	And print "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x</a:t>
            </a:r>
            <a:r>
              <a:rPr lang="en-US" dirty="0" err="1"/>
              <a:t>.key</a:t>
            </a:r>
            <a:r>
              <a:rPr lang="en-US" dirty="0"/>
              <a:t> -&gt; 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x</a:t>
            </a:r>
            <a:r>
              <a:rPr lang="en-US" dirty="0" err="1"/>
              <a:t>.value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And next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5B79A-FEB2-4479-8518-44D2167E35F8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7075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0B7B-09B3-4CF6-A318-0D8DADD3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interruption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54C2-94D5-4497-A11C-E5F18EA8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And fail “message”</a:t>
            </a:r>
          </a:p>
          <a:p>
            <a:r>
              <a:rPr lang="en-US" sz="3600" dirty="0"/>
              <a:t>And abort</a:t>
            </a: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F03B2-5F5A-4264-8F45-4967D15A0953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6414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Autofit/>
          </a:bodyPr>
          <a:lstStyle/>
          <a:p>
            <a:r>
              <a:rPr lang="en-US" sz="9600" dirty="0"/>
              <a:t>Snippets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250291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4979-3EF4-4368-9EFC-A4D83D5A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Snippets. Simple snippet.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3246-372C-4719-801F-3F6F69F9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0"/>
            <a:ext cx="9603275" cy="39423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new snippet </a:t>
            </a:r>
            <a:r>
              <a:rPr lang="en-US" dirty="0"/>
              <a:t>"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test snippet</a:t>
            </a:r>
            <a:r>
              <a:rPr lang="en-US" dirty="0"/>
              <a:t>“</a:t>
            </a:r>
            <a:br>
              <a:rPr lang="en-US" dirty="0"/>
            </a:br>
            <a:r>
              <a:rPr lang="en-US" dirty="0"/>
              <a:t>	And set a = "A“</a:t>
            </a:r>
            <a:br>
              <a:rPr lang="en-US" dirty="0"/>
            </a:br>
            <a:r>
              <a:rPr lang="en-US" dirty="0"/>
              <a:t>	And set b = </a:t>
            </a:r>
            <a:r>
              <a:rPr lang="en-US" dirty="0">
                <a:solidFill>
                  <a:srgbClr val="C00000"/>
                </a:solidFill>
              </a:rPr>
              <a:t>$x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save snippet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= 20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test snippet</a:t>
            </a:r>
            <a:r>
              <a:rPr lang="en-US" sz="2800" b="1" dirty="0"/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59728-C17B-41FA-BA96-603C77F39874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0661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4979-3EF4-4368-9EFC-A4D83D5A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Snippets. Protected snippet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3246-372C-4719-801F-3F6F69F9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0"/>
            <a:ext cx="9603275" cy="39423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new snippet </a:t>
            </a:r>
            <a:r>
              <a:rPr lang="en-US" dirty="0"/>
              <a:t>"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test snippet</a:t>
            </a:r>
            <a:r>
              <a:rPr lang="en-US" dirty="0"/>
              <a:t>“</a:t>
            </a:r>
            <a:br>
              <a:rPr lang="en-US" dirty="0"/>
            </a:br>
            <a:r>
              <a:rPr lang="en-US" dirty="0"/>
              <a:t>	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begin</a:t>
            </a:r>
            <a:br>
              <a:rPr lang="en-US" dirty="0"/>
            </a:br>
            <a:r>
              <a:rPr lang="en-US" dirty="0"/>
              <a:t>		And set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/>
              <a:t> = "A“</a:t>
            </a:r>
            <a:br>
              <a:rPr lang="en-US" dirty="0"/>
            </a:br>
            <a:r>
              <a:rPr lang="en-US" dirty="0"/>
              <a:t>		And set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$x</a:t>
            </a:r>
            <a:br>
              <a:rPr lang="en-US" dirty="0"/>
            </a:br>
            <a:r>
              <a:rPr lang="en-US" dirty="0"/>
              <a:t>	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end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save snippet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And set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= 20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test snippet</a:t>
            </a:r>
            <a:r>
              <a:rPr lang="en-US" sz="3000" b="1" dirty="0"/>
              <a:t>;</a:t>
            </a:r>
          </a:p>
          <a:p>
            <a:pPr marL="0" indent="0">
              <a:buNone/>
            </a:pPr>
            <a:r>
              <a:rPr lang="en-US" dirty="0"/>
              <a:t>And set aa = $.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br>
              <a:rPr lang="en-US" dirty="0"/>
            </a:br>
            <a:r>
              <a:rPr lang="en-US" dirty="0"/>
              <a:t>And set bb = $.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34C81-166C-452D-BE92-83434BC85D77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3977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4979-3EF4-4368-9EFC-A4D83D5A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62560"/>
            <a:ext cx="9603275" cy="1049235"/>
          </a:xfrm>
        </p:spPr>
        <p:txBody>
          <a:bodyPr/>
          <a:lstStyle/>
          <a:p>
            <a:r>
              <a:rPr lang="en-US" dirty="0"/>
              <a:t>Snippets. Protected snippet call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3246-372C-4719-801F-3F6F69F9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4000"/>
            <a:ext cx="9603275" cy="3942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/>
              <a:t>perform</a:t>
            </a:r>
            <a:r>
              <a:rPr lang="en-US" dirty="0"/>
              <a:t> “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test snippet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	And set x = 20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go</a:t>
            </a:r>
            <a:br>
              <a:rPr lang="en-US" dirty="0"/>
            </a:br>
            <a:r>
              <a:rPr lang="en-US" dirty="0"/>
              <a:t>And print $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FD1FA-F17B-45C1-BF38-F1EB0FA772E1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5740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3760-64E8-436A-8978-5A1835B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splitting. “import”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4956-E45F-4526-8E2B-168529BC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Scenario: perform imports</a:t>
            </a:r>
          </a:p>
          <a:p>
            <a:pPr marL="0" indent="0">
              <a:buNone/>
            </a:pPr>
            <a:r>
              <a:rPr lang="en-US" dirty="0"/>
              <a:t>Given </a:t>
            </a:r>
            <a:r>
              <a:rPr lang="en-US" b="1" dirty="0"/>
              <a:t>import</a:t>
            </a:r>
            <a:r>
              <a:rPr lang="en-US" dirty="0"/>
              <a:t> "</a:t>
            </a:r>
            <a:r>
              <a:rPr lang="en-US" dirty="0" err="1"/>
              <a:t>snippets.f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F604D-967F-4F99-B4CA-F2D542E86170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10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AB69-FA13-40D6-B0C0-7ABAB3D8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2612003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My IMHO – vision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8504251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547-0182-4588-819D-726CE86E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88" y="2255651"/>
            <a:ext cx="10461366" cy="1891476"/>
          </a:xfrm>
        </p:spPr>
        <p:txBody>
          <a:bodyPr>
            <a:noAutofit/>
          </a:bodyPr>
          <a:lstStyle/>
          <a:p>
            <a:r>
              <a:rPr lang="en-US" sz="9600" dirty="0"/>
              <a:t>Customization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4687456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846A-4C64-4FF4-9D7F-0254BE88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2967"/>
          </a:xfrm>
        </p:spPr>
        <p:txBody>
          <a:bodyPr/>
          <a:lstStyle/>
          <a:p>
            <a:r>
              <a:rPr lang="en-US" dirty="0" err="1"/>
              <a:t>Howto</a:t>
            </a:r>
            <a:r>
              <a:rPr lang="en-US" dirty="0"/>
              <a:t>. Custom action development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7693-15D8-4925-B625-C1E5E149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96290"/>
            <a:ext cx="9603275" cy="45997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EchoAction</a:t>
            </a:r>
            <a:r>
              <a:rPr lang="en-US" dirty="0"/>
              <a:t> extends </a:t>
            </a:r>
            <a:r>
              <a:rPr lang="en-US" dirty="0" err="1"/>
              <a:t>AtsAction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value;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public </a:t>
            </a:r>
            <a:r>
              <a:rPr lang="en-US" dirty="0" err="1"/>
              <a:t>EchoAction</a:t>
            </a:r>
            <a:r>
              <a:rPr lang="en-US" dirty="0"/>
              <a:t> (String value, String </a:t>
            </a:r>
            <a:r>
              <a:rPr lang="en-US" dirty="0" err="1">
                <a:solidFill>
                  <a:srgbClr val="0070C0"/>
                </a:solidFill>
              </a:rPr>
              <a:t>destName</a:t>
            </a:r>
            <a:r>
              <a:rPr lang="en-US" dirty="0"/>
              <a:t>) { </a:t>
            </a:r>
            <a:br>
              <a:rPr lang="en-US" dirty="0"/>
            </a:br>
            <a:r>
              <a:rPr lang="en-US" dirty="0"/>
              <a:t>		super (</a:t>
            </a:r>
            <a:r>
              <a:rPr lang="en-US" dirty="0" err="1">
                <a:solidFill>
                  <a:srgbClr val="0070C0"/>
                </a:solidFill>
              </a:rPr>
              <a:t>destName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this.value</a:t>
            </a:r>
            <a:r>
              <a:rPr lang="en-US" dirty="0"/>
              <a:t> = value;  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en-US" dirty="0"/>
              <a:t>	protected void scenario() throws Exception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Object v = clarify (value);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setObject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(v);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/>
              <a:t>}</a:t>
            </a:r>
            <a:br>
              <a:rPr lang="en-US" dirty="0"/>
            </a:b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040AC-A23C-4487-93A1-AE1C2E891AB7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8666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2EDB-D16C-4AF8-82E2-E0DF31CF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Howto</a:t>
            </a:r>
            <a:r>
              <a:rPr lang="en-US" dirty="0"/>
              <a:t>. Custom adapter development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E508-61E0-4CAF-8EE4-41CBF27B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2473"/>
            <a:ext cx="10932421" cy="392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EchoAdapter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</a:t>
            </a:r>
            <a:r>
              <a:rPr lang="pl-PL" dirty="0"/>
              <a:t>@And ("^echo </a:t>
            </a:r>
            <a:r>
              <a:rPr lang="pl-PL" sz="1600" dirty="0"/>
              <a:t>(\\$[\\w|\\d|\\.|\\[|\\]|\\'|\\(|\\)|\\@|\\^|\\$]*) to (.*)$</a:t>
            </a:r>
            <a:r>
              <a:rPr lang="pl-PL" dirty="0"/>
              <a:t>")</a:t>
            </a:r>
            <a:br>
              <a:rPr lang="en-US" dirty="0"/>
            </a:br>
            <a:r>
              <a:rPr lang="en-US" dirty="0"/>
              <a:t>	public void echo (String value, String </a:t>
            </a:r>
            <a:r>
              <a:rPr lang="en-US" dirty="0" err="1"/>
              <a:t>dstName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new </a:t>
            </a:r>
            <a:r>
              <a:rPr lang="en-US" dirty="0" err="1"/>
              <a:t>EchoAction</a:t>
            </a:r>
            <a:r>
              <a:rPr lang="en-US" dirty="0"/>
              <a:t>(value, </a:t>
            </a:r>
            <a:r>
              <a:rPr lang="en-US" dirty="0" err="1"/>
              <a:t>dstName</a:t>
            </a:r>
            <a:r>
              <a:rPr lang="en-US" dirty="0"/>
              <a:t>).</a:t>
            </a:r>
            <a:r>
              <a:rPr lang="en-US" b="1" dirty="0">
                <a:solidFill>
                  <a:srgbClr val="002060"/>
                </a:solidFill>
              </a:rPr>
              <a:t>touch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/>
              <a:t>}</a:t>
            </a:r>
            <a:br>
              <a:rPr lang="en-US" dirty="0"/>
            </a:b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77CC7-0E05-4825-AD11-C7148C7B079F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7365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97F4-BC3D-4DD1-86FF-6B2C8E01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6" y="207475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Real examples</a:t>
            </a:r>
            <a:endParaRPr lang="ru-RU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38219-612D-421D-B81D-385D49DDEB6C}"/>
              </a:ext>
            </a:extLst>
          </p:cNvPr>
          <p:cNvSpPr txBox="1"/>
          <p:nvPr/>
        </p:nvSpPr>
        <p:spPr>
          <a:xfrm>
            <a:off x="1492370" y="4796287"/>
            <a:ext cx="789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gks-bdd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/main/resources/features/</a:t>
            </a:r>
            <a:r>
              <a:rPr lang="en-US" dirty="0" err="1"/>
              <a:t>gks</a:t>
            </a:r>
            <a:r>
              <a:rPr lang="en-US" dirty="0"/>
              <a:t>/bugs-</a:t>
            </a:r>
            <a:r>
              <a:rPr lang="en-US" dirty="0" err="1"/>
              <a:t>gks</a:t>
            </a:r>
            <a:r>
              <a:rPr lang="en-US" dirty="0"/>
              <a:t>/GK-5284.feature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87358-84D6-4418-96FF-A781F4E3B8A2}"/>
              </a:ext>
            </a:extLst>
          </p:cNvPr>
          <p:cNvSpPr txBox="1"/>
          <p:nvPr/>
        </p:nvSpPr>
        <p:spPr>
          <a:xfrm>
            <a:off x="1492370" y="4330460"/>
            <a:ext cx="789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gks-bdd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/main/resources/features/</a:t>
            </a:r>
            <a:r>
              <a:rPr lang="en-US" dirty="0" err="1"/>
              <a:t>gks</a:t>
            </a:r>
            <a:r>
              <a:rPr lang="en-US" dirty="0"/>
              <a:t>/bugs-</a:t>
            </a:r>
            <a:r>
              <a:rPr lang="en-US" dirty="0" err="1"/>
              <a:t>gks</a:t>
            </a:r>
            <a:r>
              <a:rPr lang="en-US" dirty="0"/>
              <a:t>/GK-5461.feature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EDF2C-4BE1-4423-9B0D-F00786967A22}"/>
              </a:ext>
            </a:extLst>
          </p:cNvPr>
          <p:cNvSpPr txBox="1"/>
          <p:nvPr/>
        </p:nvSpPr>
        <p:spPr>
          <a:xfrm>
            <a:off x="11647055" y="1200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1416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520A-DAD5-4686-ABFD-64466172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2A2E-8EFF-461C-A960-A8CE65CC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02921"/>
            <a:ext cx="10825941" cy="3663424"/>
          </a:xfrm>
        </p:spPr>
        <p:txBody>
          <a:bodyPr/>
          <a:lstStyle/>
          <a:p>
            <a:r>
              <a:rPr lang="en-US" sz="3200" dirty="0"/>
              <a:t>Unified ATS</a:t>
            </a:r>
            <a:br>
              <a:rPr lang="en-US" sz="3200" dirty="0"/>
            </a:br>
            <a:r>
              <a:rPr lang="en-US" dirty="0">
                <a:hlinkClick r:id="rId2"/>
              </a:rPr>
              <a:t>https://github.com/slipchansky/ats-unified</a:t>
            </a:r>
          </a:p>
          <a:p>
            <a:r>
              <a:rPr lang="en-US" sz="3200" dirty="0"/>
              <a:t>Eclipse plugin (</a:t>
            </a:r>
            <a:r>
              <a:rPr lang="en-US" sz="3200" dirty="0" err="1"/>
              <a:t>dropin</a:t>
            </a:r>
            <a:r>
              <a:rPr lang="en-US" sz="3200" dirty="0"/>
              <a:t>)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https://github.com/slipchansky/ats-eclipse-plugin/blob/master/dropins/clever.zip</a:t>
            </a:r>
            <a:endParaRPr lang="en-US" dirty="0"/>
          </a:p>
          <a:p>
            <a:r>
              <a:rPr lang="en-US" sz="2800" dirty="0"/>
              <a:t>email: </a:t>
            </a:r>
            <a:r>
              <a:rPr lang="en-US" dirty="0">
                <a:hlinkClick r:id="rId3"/>
              </a:rPr>
              <a:t>stanislav.lypchanskyy@genesys.com</a:t>
            </a:r>
            <a:endParaRPr lang="en-US" dirty="0"/>
          </a:p>
          <a:p>
            <a:r>
              <a:rPr lang="en-US" sz="2800" dirty="0"/>
              <a:t>Skype: </a:t>
            </a:r>
            <a:r>
              <a:rPr lang="en-US" dirty="0" err="1"/>
              <a:t>slipchansky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5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1519-91B2-4513-91C8-7A4468C0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dealing with in scenario?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54FEB-3CE1-4D69-A5CE-F8BEE71A24AB}"/>
              </a:ext>
            </a:extLst>
          </p:cNvPr>
          <p:cNvSpPr/>
          <p:nvPr/>
        </p:nvSpPr>
        <p:spPr>
          <a:xfrm>
            <a:off x="449837" y="2782314"/>
            <a:ext cx="526211" cy="464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66939-CEBE-45D6-A21B-C0052C6F9F4F}"/>
              </a:ext>
            </a:extLst>
          </p:cNvPr>
          <p:cNvSpPr/>
          <p:nvPr/>
        </p:nvSpPr>
        <p:spPr>
          <a:xfrm>
            <a:off x="624522" y="3168243"/>
            <a:ext cx="526211" cy="464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992E82-84CF-4FB2-A8A6-F5D30578D042}"/>
              </a:ext>
            </a:extLst>
          </p:cNvPr>
          <p:cNvSpPr/>
          <p:nvPr/>
        </p:nvSpPr>
        <p:spPr>
          <a:xfrm>
            <a:off x="1297697" y="2744721"/>
            <a:ext cx="452602" cy="68949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5B442-A583-43CE-ABB2-62B9CDEF3289}"/>
              </a:ext>
            </a:extLst>
          </p:cNvPr>
          <p:cNvSpPr/>
          <p:nvPr/>
        </p:nvSpPr>
        <p:spPr>
          <a:xfrm>
            <a:off x="1906787" y="2523214"/>
            <a:ext cx="1181818" cy="12076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3AF88B1-8F30-479F-9DD4-C73D1338B1A8}"/>
              </a:ext>
            </a:extLst>
          </p:cNvPr>
          <p:cNvSpPr/>
          <p:nvPr/>
        </p:nvSpPr>
        <p:spPr>
          <a:xfrm>
            <a:off x="3713490" y="2523214"/>
            <a:ext cx="1716657" cy="1207698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7FB24A3-2B7B-4888-AAE9-444F30598703}"/>
              </a:ext>
            </a:extLst>
          </p:cNvPr>
          <p:cNvSpPr/>
          <p:nvPr/>
        </p:nvSpPr>
        <p:spPr>
          <a:xfrm>
            <a:off x="9647832" y="2611634"/>
            <a:ext cx="1613140" cy="87352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24D13-1A1E-4218-BD2E-257BA3266751}"/>
              </a:ext>
            </a:extLst>
          </p:cNvPr>
          <p:cNvSpPr/>
          <p:nvPr/>
        </p:nvSpPr>
        <p:spPr>
          <a:xfrm>
            <a:off x="6093566" y="2523214"/>
            <a:ext cx="1181818" cy="12076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3A73A-C638-4F99-89A4-E1167DD8F181}"/>
              </a:ext>
            </a:extLst>
          </p:cNvPr>
          <p:cNvSpPr/>
          <p:nvPr/>
        </p:nvSpPr>
        <p:spPr>
          <a:xfrm>
            <a:off x="8154441" y="2662467"/>
            <a:ext cx="526211" cy="4645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955D76-786A-482A-BCD5-ABFA9F1FC631}"/>
              </a:ext>
            </a:extLst>
          </p:cNvPr>
          <p:cNvSpPr/>
          <p:nvPr/>
        </p:nvSpPr>
        <p:spPr>
          <a:xfrm>
            <a:off x="8329126" y="3048396"/>
            <a:ext cx="526211" cy="4645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8C72F9-D267-486F-B21B-B30A77503E0A}"/>
              </a:ext>
            </a:extLst>
          </p:cNvPr>
          <p:cNvSpPr/>
          <p:nvPr/>
        </p:nvSpPr>
        <p:spPr>
          <a:xfrm>
            <a:off x="3264314" y="2744721"/>
            <a:ext cx="452602" cy="68949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792B611-080A-4FA1-B4EB-ADAA2BA40601}"/>
              </a:ext>
            </a:extLst>
          </p:cNvPr>
          <p:cNvSpPr/>
          <p:nvPr/>
        </p:nvSpPr>
        <p:spPr>
          <a:xfrm>
            <a:off x="5506759" y="2748530"/>
            <a:ext cx="452602" cy="68949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0D5840-C905-4015-B678-FB78971888A3}"/>
              </a:ext>
            </a:extLst>
          </p:cNvPr>
          <p:cNvSpPr/>
          <p:nvPr/>
        </p:nvSpPr>
        <p:spPr>
          <a:xfrm>
            <a:off x="7433945" y="2711043"/>
            <a:ext cx="452602" cy="68949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17AF74-D2D7-4E3B-9A67-39F6F2AE3F79}"/>
              </a:ext>
            </a:extLst>
          </p:cNvPr>
          <p:cNvSpPr/>
          <p:nvPr/>
        </p:nvSpPr>
        <p:spPr>
          <a:xfrm>
            <a:off x="9078392" y="2698633"/>
            <a:ext cx="452602" cy="68949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C554D6-8FAD-4DAC-95CC-6478B32831F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1260972" y="3048395"/>
            <a:ext cx="315677" cy="1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8822C4-2EC9-4EBF-9A9E-68D8D143EE97}"/>
              </a:ext>
            </a:extLst>
          </p:cNvPr>
          <p:cNvCxnSpPr>
            <a:cxnSpLocks/>
          </p:cNvCxnSpPr>
          <p:nvPr/>
        </p:nvCxnSpPr>
        <p:spPr>
          <a:xfrm flipH="1">
            <a:off x="10454401" y="3485157"/>
            <a:ext cx="1" cy="431041"/>
          </a:xfrm>
          <a:prstGeom prst="straightConnector1">
            <a:avLst/>
          </a:prstGeom>
          <a:ln w="4762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26FD68-0430-456A-898E-7C748B6B9506}"/>
              </a:ext>
            </a:extLst>
          </p:cNvPr>
          <p:cNvSpPr txBox="1"/>
          <p:nvPr/>
        </p:nvSpPr>
        <p:spPr>
          <a:xfrm rot="681552">
            <a:off x="183593" y="160997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sessionId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3C73F-D959-4877-B5B0-4015B59F2235}"/>
              </a:ext>
            </a:extLst>
          </p:cNvPr>
          <p:cNvSpPr txBox="1"/>
          <p:nvPr/>
        </p:nvSpPr>
        <p:spPr>
          <a:xfrm>
            <a:off x="4218328" y="179464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356EC-B27E-4E68-84D6-C40D4EC8D9A7}"/>
              </a:ext>
            </a:extLst>
          </p:cNvPr>
          <p:cNvSpPr txBox="1"/>
          <p:nvPr/>
        </p:nvSpPr>
        <p:spPr>
          <a:xfrm>
            <a:off x="5977454" y="187032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93B1A-C4DA-40AB-A4A2-A480211FE41B}"/>
              </a:ext>
            </a:extLst>
          </p:cNvPr>
          <p:cNvSpPr txBox="1"/>
          <p:nvPr/>
        </p:nvSpPr>
        <p:spPr>
          <a:xfrm>
            <a:off x="10256270" y="2776234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24801-8713-40C1-9B89-96F8933D6348}"/>
              </a:ext>
            </a:extLst>
          </p:cNvPr>
          <p:cNvSpPr txBox="1"/>
          <p:nvPr/>
        </p:nvSpPr>
        <p:spPr>
          <a:xfrm rot="20940779">
            <a:off x="-27121" y="19088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lang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48BAEA-9663-4FE2-B2B5-43E920CE3E3E}"/>
              </a:ext>
            </a:extLst>
          </p:cNvPr>
          <p:cNvSpPr txBox="1"/>
          <p:nvPr/>
        </p:nvSpPr>
        <p:spPr>
          <a:xfrm rot="302320">
            <a:off x="143214" y="221452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tenantId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20EF35-A76B-41BD-A7C2-C1E96ED214F0}"/>
              </a:ext>
            </a:extLst>
          </p:cNvPr>
          <p:cNvSpPr txBox="1"/>
          <p:nvPr/>
        </p:nvSpPr>
        <p:spPr>
          <a:xfrm>
            <a:off x="1881610" y="192756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44B3EB-35C3-4A8F-83F6-D136B277B66F}"/>
              </a:ext>
            </a:extLst>
          </p:cNvPr>
          <p:cNvSpPr txBox="1"/>
          <p:nvPr/>
        </p:nvSpPr>
        <p:spPr>
          <a:xfrm>
            <a:off x="7355321" y="138536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status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4DFA9-86DD-4DEE-AB5A-2A8A669071FA}"/>
              </a:ext>
            </a:extLst>
          </p:cNvPr>
          <p:cNvSpPr txBox="1"/>
          <p:nvPr/>
        </p:nvSpPr>
        <p:spPr>
          <a:xfrm rot="501378">
            <a:off x="7915496" y="165872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E8F23A-4358-4B3F-B091-527A784FDBBF}"/>
              </a:ext>
            </a:extLst>
          </p:cNvPr>
          <p:cNvSpPr txBox="1"/>
          <p:nvPr/>
        </p:nvSpPr>
        <p:spPr>
          <a:xfrm rot="384047">
            <a:off x="7298542" y="20830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categories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27B356-0449-449F-AE1C-4BB5CA821343}"/>
              </a:ext>
            </a:extLst>
          </p:cNvPr>
          <p:cNvSpPr txBox="1"/>
          <p:nvPr/>
        </p:nvSpPr>
        <p:spPr>
          <a:xfrm rot="21010579">
            <a:off x="7523046" y="1856834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document</a:t>
            </a:r>
            <a:endParaRPr lang="ru-RU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B6B1A0-042E-4737-A18C-891F58D64E21}"/>
              </a:ext>
            </a:extLst>
          </p:cNvPr>
          <p:cNvSpPr txBox="1"/>
          <p:nvPr/>
        </p:nvSpPr>
        <p:spPr>
          <a:xfrm rot="946038">
            <a:off x="9481567" y="1618357"/>
            <a:ext cx="2252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document does not refer to category out of obtained set of categories</a:t>
            </a:r>
            <a:endParaRPr lang="ru-RU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0B203F-514C-4984-99CD-F22694C1DD12}"/>
              </a:ext>
            </a:extLst>
          </p:cNvPr>
          <p:cNvSpPr txBox="1"/>
          <p:nvPr/>
        </p:nvSpPr>
        <p:spPr>
          <a:xfrm rot="20829928">
            <a:off x="9159710" y="1152136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status = 200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1EBB6-8643-47C6-9E49-F02AA468748E}"/>
              </a:ext>
            </a:extLst>
          </p:cNvPr>
          <p:cNvSpPr txBox="1"/>
          <p:nvPr/>
        </p:nvSpPr>
        <p:spPr>
          <a:xfrm>
            <a:off x="10200966" y="395718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DDE9F-46FF-4A4E-891F-A27047DED4F1}"/>
              </a:ext>
            </a:extLst>
          </p:cNvPr>
          <p:cNvSpPr txBox="1"/>
          <p:nvPr/>
        </p:nvSpPr>
        <p:spPr>
          <a:xfrm>
            <a:off x="11065564" y="31147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success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C0172F-2838-4968-AB4E-8EC7C19AFC2C}"/>
              </a:ext>
            </a:extLst>
          </p:cNvPr>
          <p:cNvSpPr txBox="1"/>
          <p:nvPr/>
        </p:nvSpPr>
        <p:spPr>
          <a:xfrm>
            <a:off x="4215634" y="178039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2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75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  <p:bldP spid="29" grpId="0"/>
      <p:bldP spid="29" grpId="2"/>
      <p:bldP spid="30" grpId="0"/>
      <p:bldP spid="35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3" grpId="0"/>
      <p:bldP spid="33" grpId="0"/>
      <p:bldP spid="33" grpId="1"/>
      <p:bldP spid="34" grpId="0"/>
      <p:bldP spid="3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1519-91B2-4513-91C8-7A4468C0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dealing with in scenario?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54FEB-3CE1-4D69-A5CE-F8BEE71A24AB}"/>
              </a:ext>
            </a:extLst>
          </p:cNvPr>
          <p:cNvSpPr/>
          <p:nvPr/>
        </p:nvSpPr>
        <p:spPr>
          <a:xfrm>
            <a:off x="449837" y="2782314"/>
            <a:ext cx="526211" cy="464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66939-CEBE-45D6-A21B-C0052C6F9F4F}"/>
              </a:ext>
            </a:extLst>
          </p:cNvPr>
          <p:cNvSpPr/>
          <p:nvPr/>
        </p:nvSpPr>
        <p:spPr>
          <a:xfrm>
            <a:off x="624522" y="3168243"/>
            <a:ext cx="526211" cy="4645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992E82-84CF-4FB2-A8A6-F5D30578D042}"/>
              </a:ext>
            </a:extLst>
          </p:cNvPr>
          <p:cNvSpPr/>
          <p:nvPr/>
        </p:nvSpPr>
        <p:spPr>
          <a:xfrm>
            <a:off x="1297697" y="2744721"/>
            <a:ext cx="452602" cy="68949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5B442-A583-43CE-ABB2-62B9CDEF3289}"/>
              </a:ext>
            </a:extLst>
          </p:cNvPr>
          <p:cNvSpPr/>
          <p:nvPr/>
        </p:nvSpPr>
        <p:spPr>
          <a:xfrm>
            <a:off x="1906787" y="2523214"/>
            <a:ext cx="1181818" cy="12076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3AF88B1-8F30-479F-9DD4-C73D1338B1A8}"/>
              </a:ext>
            </a:extLst>
          </p:cNvPr>
          <p:cNvSpPr/>
          <p:nvPr/>
        </p:nvSpPr>
        <p:spPr>
          <a:xfrm>
            <a:off x="3713490" y="2523214"/>
            <a:ext cx="1716657" cy="1207698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7FB24A3-2B7B-4888-AAE9-444F30598703}"/>
              </a:ext>
            </a:extLst>
          </p:cNvPr>
          <p:cNvSpPr/>
          <p:nvPr/>
        </p:nvSpPr>
        <p:spPr>
          <a:xfrm>
            <a:off x="9647832" y="2611634"/>
            <a:ext cx="1613140" cy="87352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24D13-1A1E-4218-BD2E-257BA3266751}"/>
              </a:ext>
            </a:extLst>
          </p:cNvPr>
          <p:cNvSpPr/>
          <p:nvPr/>
        </p:nvSpPr>
        <p:spPr>
          <a:xfrm>
            <a:off x="6093566" y="2523214"/>
            <a:ext cx="1181818" cy="12076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3A73A-C638-4F99-89A4-E1167DD8F181}"/>
              </a:ext>
            </a:extLst>
          </p:cNvPr>
          <p:cNvSpPr/>
          <p:nvPr/>
        </p:nvSpPr>
        <p:spPr>
          <a:xfrm>
            <a:off x="8154441" y="2662467"/>
            <a:ext cx="526211" cy="4645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955D76-786A-482A-BCD5-ABFA9F1FC631}"/>
              </a:ext>
            </a:extLst>
          </p:cNvPr>
          <p:cNvSpPr/>
          <p:nvPr/>
        </p:nvSpPr>
        <p:spPr>
          <a:xfrm>
            <a:off x="8329126" y="3048396"/>
            <a:ext cx="526211" cy="4645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8C72F9-D267-486F-B21B-B30A77503E0A}"/>
              </a:ext>
            </a:extLst>
          </p:cNvPr>
          <p:cNvSpPr/>
          <p:nvPr/>
        </p:nvSpPr>
        <p:spPr>
          <a:xfrm>
            <a:off x="3264314" y="2744721"/>
            <a:ext cx="452602" cy="68949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792B611-080A-4FA1-B4EB-ADAA2BA40601}"/>
              </a:ext>
            </a:extLst>
          </p:cNvPr>
          <p:cNvSpPr/>
          <p:nvPr/>
        </p:nvSpPr>
        <p:spPr>
          <a:xfrm>
            <a:off x="5506759" y="2748530"/>
            <a:ext cx="452602" cy="68949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0D5840-C905-4015-B678-FB78971888A3}"/>
              </a:ext>
            </a:extLst>
          </p:cNvPr>
          <p:cNvSpPr/>
          <p:nvPr/>
        </p:nvSpPr>
        <p:spPr>
          <a:xfrm>
            <a:off x="7433945" y="2711043"/>
            <a:ext cx="452602" cy="68949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17AF74-D2D7-4E3B-9A67-39F6F2AE3F79}"/>
              </a:ext>
            </a:extLst>
          </p:cNvPr>
          <p:cNvSpPr/>
          <p:nvPr/>
        </p:nvSpPr>
        <p:spPr>
          <a:xfrm>
            <a:off x="9078392" y="2698633"/>
            <a:ext cx="452602" cy="68949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C554D6-8FAD-4DAC-95CC-6478B32831F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1260972" y="3048396"/>
            <a:ext cx="642470" cy="0"/>
          </a:xfrm>
          <a:prstGeom prst="straightConnector1">
            <a:avLst/>
          </a:prstGeom>
          <a:ln w="47625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8822C4-2EC9-4EBF-9A9E-68D8D143EE97}"/>
              </a:ext>
            </a:extLst>
          </p:cNvPr>
          <p:cNvCxnSpPr>
            <a:cxnSpLocks/>
          </p:cNvCxnSpPr>
          <p:nvPr/>
        </p:nvCxnSpPr>
        <p:spPr>
          <a:xfrm flipH="1">
            <a:off x="10454401" y="3485157"/>
            <a:ext cx="1" cy="431041"/>
          </a:xfrm>
          <a:prstGeom prst="straightConnector1">
            <a:avLst/>
          </a:prstGeom>
          <a:ln w="4762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26FD68-0430-456A-898E-7C748B6B9506}"/>
              </a:ext>
            </a:extLst>
          </p:cNvPr>
          <p:cNvSpPr txBox="1"/>
          <p:nvPr/>
        </p:nvSpPr>
        <p:spPr>
          <a:xfrm>
            <a:off x="153110" y="203535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6F303-5162-4769-88D2-A67D132D115C}"/>
              </a:ext>
            </a:extLst>
          </p:cNvPr>
          <p:cNvSpPr txBox="1"/>
          <p:nvPr/>
        </p:nvSpPr>
        <p:spPr>
          <a:xfrm>
            <a:off x="1614040" y="202446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data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3C73F-D959-4877-B5B0-4015B59F2235}"/>
              </a:ext>
            </a:extLst>
          </p:cNvPr>
          <p:cNvSpPr txBox="1"/>
          <p:nvPr/>
        </p:nvSpPr>
        <p:spPr>
          <a:xfrm>
            <a:off x="4074726" y="201562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356EC-B27E-4E68-84D6-C40D4EC8D9A7}"/>
              </a:ext>
            </a:extLst>
          </p:cNvPr>
          <p:cNvSpPr txBox="1"/>
          <p:nvPr/>
        </p:nvSpPr>
        <p:spPr>
          <a:xfrm>
            <a:off x="5828342" y="2002559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data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82A928-6EC9-4DE3-86A8-8B42EFBA0D66}"/>
              </a:ext>
            </a:extLst>
          </p:cNvPr>
          <p:cNvSpPr txBox="1"/>
          <p:nvPr/>
        </p:nvSpPr>
        <p:spPr>
          <a:xfrm>
            <a:off x="7619090" y="200619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data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9CE5A2-1EAF-40D5-9715-B1363FA08E7B}"/>
              </a:ext>
            </a:extLst>
          </p:cNvPr>
          <p:cNvSpPr txBox="1"/>
          <p:nvPr/>
        </p:nvSpPr>
        <p:spPr>
          <a:xfrm>
            <a:off x="9426716" y="201562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assertions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93B1A-C4DA-40AB-A4A2-A480211FE41B}"/>
              </a:ext>
            </a:extLst>
          </p:cNvPr>
          <p:cNvSpPr txBox="1"/>
          <p:nvPr/>
        </p:nvSpPr>
        <p:spPr>
          <a:xfrm>
            <a:off x="10256270" y="2776234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69CF7275-AEF6-433A-B2B6-E83954059F07}"/>
              </a:ext>
            </a:extLst>
          </p:cNvPr>
          <p:cNvSpPr/>
          <p:nvPr/>
        </p:nvSpPr>
        <p:spPr>
          <a:xfrm rot="16200000">
            <a:off x="4381471" y="2772927"/>
            <a:ext cx="419229" cy="3004961"/>
          </a:xfrm>
          <a:prstGeom prst="leftBrace">
            <a:avLst>
              <a:gd name="adj1" fmla="val 1934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0EC00E2-6F01-4BDA-AC36-DC130F502565}"/>
              </a:ext>
            </a:extLst>
          </p:cNvPr>
          <p:cNvSpPr/>
          <p:nvPr/>
        </p:nvSpPr>
        <p:spPr>
          <a:xfrm rot="16200000">
            <a:off x="7250474" y="2880162"/>
            <a:ext cx="447955" cy="2761771"/>
          </a:xfrm>
          <a:prstGeom prst="leftBrace">
            <a:avLst>
              <a:gd name="adj1" fmla="val 2070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A6B9A009-08E0-4800-A89D-8BE62E98F615}"/>
              </a:ext>
            </a:extLst>
          </p:cNvPr>
          <p:cNvSpPr/>
          <p:nvPr/>
        </p:nvSpPr>
        <p:spPr>
          <a:xfrm rot="16200000">
            <a:off x="9834177" y="3045818"/>
            <a:ext cx="447955" cy="2405635"/>
          </a:xfrm>
          <a:prstGeom prst="leftBrace">
            <a:avLst>
              <a:gd name="adj1" fmla="val 18558"/>
              <a:gd name="adj2" fmla="val 5038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6D10C2-F6FA-435B-9AFE-FFE5AA859301}"/>
              </a:ext>
            </a:extLst>
          </p:cNvPr>
          <p:cNvGrpSpPr/>
          <p:nvPr/>
        </p:nvGrpSpPr>
        <p:grpSpPr>
          <a:xfrm>
            <a:off x="449837" y="4918347"/>
            <a:ext cx="2619846" cy="961296"/>
            <a:chOff x="449837" y="4029748"/>
            <a:chExt cx="2638768" cy="961296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B65BF805-8086-4AC1-AAB9-1FFFFE00E510}"/>
                </a:ext>
              </a:extLst>
            </p:cNvPr>
            <p:cNvSpPr/>
            <p:nvPr/>
          </p:nvSpPr>
          <p:spPr>
            <a:xfrm rot="16200000">
              <a:off x="1507340" y="2972245"/>
              <a:ext cx="523761" cy="2638768"/>
            </a:xfrm>
            <a:prstGeom prst="leftBrace">
              <a:avLst>
                <a:gd name="adj1" fmla="val 1538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7D18EF7-DB76-4BF8-888E-3B0AF28E4B9C}"/>
                </a:ext>
              </a:extLst>
            </p:cNvPr>
            <p:cNvSpPr txBox="1"/>
            <p:nvPr/>
          </p:nvSpPr>
          <p:spPr>
            <a:xfrm>
              <a:off x="887408" y="4621712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synthesis</a:t>
              </a:r>
              <a:endParaRPr lang="ru-RU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8AE70D0-3362-4549-B083-3C80A6B2D859}"/>
              </a:ext>
            </a:extLst>
          </p:cNvPr>
          <p:cNvSpPr txBox="1"/>
          <p:nvPr/>
        </p:nvSpPr>
        <p:spPr>
          <a:xfrm>
            <a:off x="3866566" y="4667680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exchange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D4044C-65D6-4BB3-9240-5D1873A2BC81}"/>
              </a:ext>
            </a:extLst>
          </p:cNvPr>
          <p:cNvSpPr txBox="1"/>
          <p:nvPr/>
        </p:nvSpPr>
        <p:spPr>
          <a:xfrm>
            <a:off x="6709338" y="466768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analysis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CDC12A-AD54-46D2-8273-CA4F01C837C9}"/>
              </a:ext>
            </a:extLst>
          </p:cNvPr>
          <p:cNvSpPr txBox="1"/>
          <p:nvPr/>
        </p:nvSpPr>
        <p:spPr>
          <a:xfrm>
            <a:off x="9105170" y="462171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evaluation</a:t>
            </a:r>
            <a:endParaRPr lang="ru-R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65961071-8BB1-432B-8B80-53DE31FA5D4E}"/>
              </a:ext>
            </a:extLst>
          </p:cNvPr>
          <p:cNvSpPr/>
          <p:nvPr/>
        </p:nvSpPr>
        <p:spPr>
          <a:xfrm rot="16200000">
            <a:off x="504893" y="3634103"/>
            <a:ext cx="523761" cy="1293090"/>
          </a:xfrm>
          <a:prstGeom prst="leftBrace">
            <a:avLst>
              <a:gd name="adj1" fmla="val 1538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5EA7C-A4DA-4F25-BE5C-5F959BDCE999}"/>
              </a:ext>
            </a:extLst>
          </p:cNvPr>
          <p:cNvSpPr txBox="1"/>
          <p:nvPr/>
        </p:nvSpPr>
        <p:spPr>
          <a:xfrm>
            <a:off x="120225" y="454252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genesis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9294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7010</TotalTime>
  <Words>2549</Words>
  <Application>Microsoft Office PowerPoint</Application>
  <PresentationFormat>Widescreen</PresentationFormat>
  <Paragraphs>490</Paragraphs>
  <Slides>74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Century Gothic</vt:lpstr>
      <vt:lpstr>Courier New</vt:lpstr>
      <vt:lpstr>Gallery</vt:lpstr>
      <vt:lpstr>ATS Unified</vt:lpstr>
      <vt:lpstr>Agenda</vt:lpstr>
      <vt:lpstr>Cucumber</vt:lpstr>
      <vt:lpstr>Example of feature, scenario definition</vt:lpstr>
      <vt:lpstr>Example of feature, scenario definition</vt:lpstr>
      <vt:lpstr>Cucumber Adapter (Mapping to Java)</vt:lpstr>
      <vt:lpstr>My IMHO – vision</vt:lpstr>
      <vt:lpstr>What are we dealing with in scenario?</vt:lpstr>
      <vt:lpstr>What are we dealing with in scenario?</vt:lpstr>
      <vt:lpstr>Running features cases</vt:lpstr>
      <vt:lpstr>Notice</vt:lpstr>
      <vt:lpstr>Notice 2</vt:lpstr>
      <vt:lpstr>ATS Unified </vt:lpstr>
      <vt:lpstr>ATS Unified. Hello world.</vt:lpstr>
      <vt:lpstr>Data genesis</vt:lpstr>
      <vt:lpstr>Data genesis. Variable declaration</vt:lpstr>
      <vt:lpstr>Data genesis. “def” instead of “set”</vt:lpstr>
      <vt:lpstr>Data genesis. “undef”</vt:lpstr>
      <vt:lpstr>Data genesis. Variable resolving</vt:lpstr>
      <vt:lpstr>Data genesis. Substitution on the fly</vt:lpstr>
      <vt:lpstr>Data genesis. Variable resolving (substitutions) </vt:lpstr>
      <vt:lpstr>Global scope: remember</vt:lpstr>
      <vt:lpstr>Memory scopes: “remember” vs “set” </vt:lpstr>
      <vt:lpstr>Memory scopes: “remember” vs “set” </vt:lpstr>
      <vt:lpstr>Local scope. new scope / same scope</vt:lpstr>
      <vt:lpstr>Local scope. new scope (same scenario)</vt:lpstr>
      <vt:lpstr>Local scope. new scope (separate scenarios)</vt:lpstr>
      <vt:lpstr>Local scope. same scope (separate scenarios)</vt:lpstr>
      <vt:lpstr>Memory scopes. Global, Local, Protected</vt:lpstr>
      <vt:lpstr>Memory scopes. Protected scope</vt:lpstr>
      <vt:lpstr>Spot of protected scope. “expose”</vt:lpstr>
      <vt:lpstr>Data genesis. Spot variable</vt:lpstr>
      <vt:lpstr>Data exchange</vt:lpstr>
      <vt:lpstr>Data exchange. Sources of data</vt:lpstr>
      <vt:lpstr>Data exchange. Random generator</vt:lpstr>
      <vt:lpstr>Data exchange. Data from file</vt:lpstr>
      <vt:lpstr>Data exchange. Data from shell</vt:lpstr>
      <vt:lpstr>Data from shell. Spot variable (output)</vt:lpstr>
      <vt:lpstr>Data exchange. Data via REST</vt:lpstr>
      <vt:lpstr>Data via REST. Output</vt:lpstr>
      <vt:lpstr>Data manipulations</vt:lpstr>
      <vt:lpstr>Data extraction: set x = all/distinct … from y</vt:lpstr>
      <vt:lpstr>Data extraction: substring by pattern</vt:lpstr>
      <vt:lpstr>Data modification</vt:lpstr>
      <vt:lpstr>Data modifications and “instances”</vt:lpstr>
      <vt:lpstr>Data manipulations and “instances”</vt:lpstr>
      <vt:lpstr>Data manipulations and “instances”</vt:lpstr>
      <vt:lpstr>Data manipulations and “instances”</vt:lpstr>
      <vt:lpstr>Data manipulations and “instances”</vt:lpstr>
      <vt:lpstr>Data manipulations and “instances”</vt:lpstr>
      <vt:lpstr>Data manipulations and “instances”</vt:lpstr>
      <vt:lpstr>Data manipulations and “instances”</vt:lpstr>
      <vt:lpstr>Data manipulations and “instances”</vt:lpstr>
      <vt:lpstr>Data evaluation</vt:lpstr>
      <vt:lpstr>Check assertions</vt:lpstr>
      <vt:lpstr>Check assertions. continue</vt:lpstr>
      <vt:lpstr>Flow control</vt:lpstr>
      <vt:lpstr>Flow control. IF-ELSE-ENDIF</vt:lpstr>
      <vt:lpstr>Flow control. IFDEF-ELSE-ENDIF</vt:lpstr>
      <vt:lpstr>Flow control. IFNDEF-ELSE-ENDIF</vt:lpstr>
      <vt:lpstr>Flow control. repeat</vt:lpstr>
      <vt:lpstr>Flow control. For each (array)</vt:lpstr>
      <vt:lpstr>Flow control. For each (object)</vt:lpstr>
      <vt:lpstr>Testing interruption</vt:lpstr>
      <vt:lpstr>Snippets</vt:lpstr>
      <vt:lpstr>Snippets. Simple snippet.</vt:lpstr>
      <vt:lpstr>Snippets. Protected snippet</vt:lpstr>
      <vt:lpstr>Snippets. Protected snippet call</vt:lpstr>
      <vt:lpstr>Code splitting. “import”</vt:lpstr>
      <vt:lpstr>Customization</vt:lpstr>
      <vt:lpstr>Howto. Custom action development</vt:lpstr>
      <vt:lpstr>Howto. Custom adapter development</vt:lpstr>
      <vt:lpstr>Real examples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Clever cucumber</dc:title>
  <dc:creator>Stanislav Lypchanskyy</dc:creator>
  <cp:lastModifiedBy>Stanislav Lypchanskyy</cp:lastModifiedBy>
  <cp:revision>119</cp:revision>
  <dcterms:created xsi:type="dcterms:W3CDTF">2017-09-20T09:52:32Z</dcterms:created>
  <dcterms:modified xsi:type="dcterms:W3CDTF">2017-09-27T12:59:09Z</dcterms:modified>
</cp:coreProperties>
</file>