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BACC2E-D13B-4775-9C12-AC117F270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1F6569C-B4F7-4E60-ADBA-8AF843E07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66B67E-896A-4CFB-905D-C8659A4BF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6A51-3890-4CEA-9E6D-8948604A7C1C}" type="datetimeFigureOut">
              <a:rPr lang="ru-RU" smtClean="0"/>
              <a:t>03.04.2024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6E21DF-4512-417F-B41A-81132BC68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F26BAA-84EA-4594-965E-3008DEA47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65999-D4ED-458D-8173-4791405B8F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6121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A51D94-8059-437A-9E9D-C19D0AF55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53AFEF3-4017-44D8-9B70-67109571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BB2066-7713-4682-857E-B8280FBE6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6A51-3890-4CEA-9E6D-8948604A7C1C}" type="datetimeFigureOut">
              <a:rPr lang="ru-RU" smtClean="0"/>
              <a:t>03.04.2024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C8959A-1FEA-4649-87B7-9E7F36673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249EC7-E23F-4616-9D46-B3D6CDA55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65999-D4ED-458D-8173-4791405B8F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02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D383404-C6C6-43DA-B91E-966A2E7620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C180FAC-7311-4EF0-AE34-08FDDFF18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E032EF-E340-4DDD-95EC-A263D0D17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6A51-3890-4CEA-9E6D-8948604A7C1C}" type="datetimeFigureOut">
              <a:rPr lang="ru-RU" smtClean="0"/>
              <a:t>03.04.2024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E59FC9-74C9-49ED-ABAF-EA84B966F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FB24D6-1C85-457E-83A9-B54ADA73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65999-D4ED-458D-8173-4791405B8F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649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773B3E-8DC4-4396-BE6F-4FA3CE874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036D9D-6BA1-4260-8D17-BA960ECA9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76F033-D502-4639-8ADC-B39979D89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6A51-3890-4CEA-9E6D-8948604A7C1C}" type="datetimeFigureOut">
              <a:rPr lang="ru-RU" smtClean="0"/>
              <a:t>03.04.2024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FB0A5B-345C-4783-99A2-DE5C3C4B8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AA8C01-8595-4769-8CCB-709A8271B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65999-D4ED-458D-8173-4791405B8F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544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E5E1AD-28EC-4720-9B20-7C5E3323C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30D4FB-90A4-446D-83B8-E9B444D99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1469F5-3A9F-48DA-935D-E3B2726ED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6A51-3890-4CEA-9E6D-8948604A7C1C}" type="datetimeFigureOut">
              <a:rPr lang="ru-RU" smtClean="0"/>
              <a:t>03.04.2024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DB9D3A-F461-4286-8D35-658CD73B5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173C1E-BFE5-4A1C-89CE-67FDEA12F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65999-D4ED-458D-8173-4791405B8F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267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50E40D-E2D4-4E33-9D8E-46B2251F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DEF7BE-4507-4710-8087-EBF986E522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F39C1C-EF77-4B14-A468-735CABBCA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3CCD4D4-2E5C-4EC2-8E1C-670E04848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6A51-3890-4CEA-9E6D-8948604A7C1C}" type="datetimeFigureOut">
              <a:rPr lang="ru-RU" smtClean="0"/>
              <a:t>03.04.2024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9F30FA-7AE4-4626-88F8-344EA4CA0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AC247B-6AC0-46E7-8FCE-C9A7831F6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65999-D4ED-458D-8173-4791405B8F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679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083B4D-4176-4152-A0CE-939013168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D12C718-3DA3-40E7-8E46-31796AA7A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065642D-0C10-4F94-95EC-E6ECB3430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2A49C59-2AB3-4520-90EA-66EB7547D1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2282364-6666-4F02-96B8-C5651D979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FE973E1-CDE4-4CDD-A352-D885B0D8B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6A51-3890-4CEA-9E6D-8948604A7C1C}" type="datetimeFigureOut">
              <a:rPr lang="ru-RU" smtClean="0"/>
              <a:t>03.04.2024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47DA69D-B532-40A2-AD5F-4F3A032A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388602F-C4E0-4C0E-8891-9FBC86ABB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65999-D4ED-458D-8173-4791405B8F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457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B6098E-B19B-4B55-9C10-A928CC918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15746A-6AE5-4855-8346-F2648FB7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6A51-3890-4CEA-9E6D-8948604A7C1C}" type="datetimeFigureOut">
              <a:rPr lang="ru-RU" smtClean="0"/>
              <a:t>03.04.2024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D4E1E48-8A1F-4B37-A846-639C4318E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F5267E-AB89-41E5-86D4-7CB6FE52F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65999-D4ED-458D-8173-4791405B8F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027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9748326-D68C-49A9-9072-8D27003C3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6A51-3890-4CEA-9E6D-8948604A7C1C}" type="datetimeFigureOut">
              <a:rPr lang="ru-RU" smtClean="0"/>
              <a:t>03.04.2024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19764A5-FDBA-402B-B34D-BAEEDE494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9D06FFB-D613-491A-9CC0-D94C341EE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65999-D4ED-458D-8173-4791405B8F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830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51C6DB-6CD4-49FB-AEFC-E0C5C1BB7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CB60E1-496E-4471-AC95-E45C03C19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9511AD1-3569-4C89-9A10-AE8D5B91D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173212-3C83-4A4E-9F9A-2068C97D6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6A51-3890-4CEA-9E6D-8948604A7C1C}" type="datetimeFigureOut">
              <a:rPr lang="ru-RU" smtClean="0"/>
              <a:t>03.04.2024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CC1A71F-C495-4CA6-99DA-5FCA3E6D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059723A-FCF2-4869-8582-15DF5B2AE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65999-D4ED-458D-8173-4791405B8F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721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A6DFAB-B447-40D6-B159-863D4270B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E673967-2B5E-42EE-A136-873567373B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3423FB5-83BA-4E34-8626-61F6A285A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ABE2804-9EDB-4325-9F3D-944E33F0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6A51-3890-4CEA-9E6D-8948604A7C1C}" type="datetimeFigureOut">
              <a:rPr lang="ru-RU" smtClean="0"/>
              <a:t>03.04.2024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BEF547-2C0C-4EF8-ADE8-6DB5670E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7F2BDF-A1B7-40D5-997E-98DF7BDA9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65999-D4ED-458D-8173-4791405B8F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35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32E5F8-DA8B-4681-B3F1-2C136F02B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8330EA-6D56-4D9C-A82A-D84E09ECD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7AE9D1-57C7-433F-93D3-392F7C1CC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F6A51-3890-4CEA-9E6D-8948604A7C1C}" type="datetimeFigureOut">
              <a:rPr lang="ru-RU" smtClean="0"/>
              <a:t>03.04.2024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AFA7AD-EC19-4122-8276-5BB9AE8356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9A91D3-990D-4A7B-8D2A-4D43336F0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65999-D4ED-458D-8173-4791405B8F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820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43D913-5D8F-4B36-A27E-26B639F701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 </a:t>
            </a:r>
            <a:r>
              <a:rPr lang="ru-RU" dirty="0"/>
              <a:t>протокол как абстракция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211909-F366-4257-9BBC-413EE5269C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095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37A4669-5BB9-43D4-96CB-597668EB4B85}"/>
              </a:ext>
            </a:extLst>
          </p:cNvPr>
          <p:cNvSpPr/>
          <p:nvPr/>
        </p:nvSpPr>
        <p:spPr>
          <a:xfrm>
            <a:off x="641682" y="4249793"/>
            <a:ext cx="5293895" cy="1621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client.jar</a:t>
            </a:r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24433D3-4034-4228-A2F3-54988CF44E87}"/>
              </a:ext>
            </a:extLst>
          </p:cNvPr>
          <p:cNvSpPr/>
          <p:nvPr/>
        </p:nvSpPr>
        <p:spPr>
          <a:xfrm>
            <a:off x="6547469" y="5332460"/>
            <a:ext cx="5293895" cy="10889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client.jar </a:t>
            </a:r>
            <a:r>
              <a:rPr lang="en-US" dirty="0">
                <a:solidFill>
                  <a:srgbClr val="0070C0"/>
                </a:solidFill>
              </a:rPr>
              <a:t>&lt;dependency&gt;common.jar&lt;/dependency&gt;</a:t>
            </a:r>
            <a:endParaRPr lang="ru-RU" dirty="0">
              <a:solidFill>
                <a:srgbClr val="0070C0"/>
              </a:solidFill>
            </a:endParaRPr>
          </a:p>
          <a:p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5138269-1EB1-41CA-A67A-E75F531C8E7C}"/>
              </a:ext>
            </a:extLst>
          </p:cNvPr>
          <p:cNvSpPr/>
          <p:nvPr/>
        </p:nvSpPr>
        <p:spPr>
          <a:xfrm>
            <a:off x="641683" y="1298901"/>
            <a:ext cx="5293895" cy="2799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server.jar</a:t>
            </a:r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D71BCA3-5AFE-4DEF-A368-A368A26DC64A}"/>
              </a:ext>
            </a:extLst>
          </p:cNvPr>
          <p:cNvSpPr/>
          <p:nvPr/>
        </p:nvSpPr>
        <p:spPr>
          <a:xfrm>
            <a:off x="6547469" y="3095190"/>
            <a:ext cx="5293895" cy="2099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server.jar  </a:t>
            </a:r>
            <a:r>
              <a:rPr lang="en-US" dirty="0">
                <a:solidFill>
                  <a:srgbClr val="0070C0"/>
                </a:solidFill>
              </a:rPr>
              <a:t>&lt;dependency&gt;common.jar&lt;/dependency&gt;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D6F54BE-E9BB-4B9A-8227-707569725369}"/>
              </a:ext>
            </a:extLst>
          </p:cNvPr>
          <p:cNvSpPr/>
          <p:nvPr/>
        </p:nvSpPr>
        <p:spPr>
          <a:xfrm>
            <a:off x="6547469" y="1303077"/>
            <a:ext cx="5293895" cy="1640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common.jar</a:t>
            </a:r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77F9D3-F5E0-4ACC-82F1-FBD23AAC5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172" y="567765"/>
            <a:ext cx="3308684" cy="910222"/>
          </a:xfrm>
        </p:spPr>
        <p:txBody>
          <a:bodyPr/>
          <a:lstStyle/>
          <a:p>
            <a:r>
              <a:rPr lang="ru-RU" dirty="0"/>
              <a:t>Как обычно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4667393-1258-4D3E-8D31-ECC88A2651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8856" y="1663060"/>
            <a:ext cx="5139548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@RestController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@RequestMapping("/api/v1/accounts")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Account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Controller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@PostMapping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"/"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@ApiOperation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"Create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new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account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AccountDto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createAccount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@RequestBody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NewAccountDto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account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80808"/>
                </a:solidFill>
                <a:latin typeface="JetBrains Mono"/>
              </a:rPr>
              <a:t>            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return …;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80808"/>
                </a:solidFill>
                <a:latin typeface="JetBrains Mono"/>
              </a:rPr>
              <a:t>    …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0D46F9B-5F2F-4071-A9F8-196A79CC50E6}"/>
              </a:ext>
            </a:extLst>
          </p:cNvPr>
          <p:cNvSpPr txBox="1">
            <a:spLocks/>
          </p:cNvSpPr>
          <p:nvPr/>
        </p:nvSpPr>
        <p:spPr>
          <a:xfrm>
            <a:off x="6419133" y="534493"/>
            <a:ext cx="4192719" cy="976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Как можно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C86F782-5BD8-4700-B514-57F3E6F23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2056" y="1608623"/>
            <a:ext cx="5089649" cy="12772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ru-RU" altLang="ru-RU" sz="1100" dirty="0" err="1">
                <a:solidFill>
                  <a:srgbClr val="0033B3"/>
                </a:solidFill>
                <a:latin typeface="JetBrains Mono"/>
              </a:rPr>
              <a:t>public</a:t>
            </a:r>
            <a:r>
              <a:rPr lang="ru-RU" altLang="ru-RU" sz="11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altLang="ru-RU" sz="1100" dirty="0">
                <a:solidFill>
                  <a:srgbClr val="0033B3"/>
                </a:solidFill>
                <a:latin typeface="JetBrains Mono"/>
              </a:rPr>
              <a:t>interface</a:t>
            </a:r>
            <a:r>
              <a:rPr lang="ru-RU" altLang="ru-RU" sz="11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1100" dirty="0" err="1">
                <a:solidFill>
                  <a:srgbClr val="000000"/>
                </a:solidFill>
                <a:latin typeface="JetBrains Mono"/>
              </a:rPr>
              <a:t>Account</a:t>
            </a:r>
            <a:r>
              <a:rPr lang="en-US" altLang="ru-RU" sz="1100" dirty="0">
                <a:solidFill>
                  <a:srgbClr val="000000"/>
                </a:solidFill>
                <a:latin typeface="JetBrains Mono"/>
              </a:rPr>
              <a:t>Protocol </a:t>
            </a:r>
            <a:r>
              <a:rPr lang="ru-RU" altLang="ru-RU" sz="1100" dirty="0">
                <a:solidFill>
                  <a:srgbClr val="080808"/>
                </a:solidFill>
                <a:latin typeface="JetBrains Mono"/>
              </a:rPr>
              <a:t>{</a:t>
            </a:r>
            <a:endParaRPr lang="en-US" altLang="ru-RU" sz="1100" dirty="0">
              <a:solidFill>
                <a:srgbClr val="080808"/>
              </a:solidFill>
              <a:latin typeface="JetBrains Mon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100" dirty="0">
                <a:solidFill>
                  <a:srgbClr val="080808"/>
                </a:solidFill>
                <a:latin typeface="JetBrains Mono"/>
              </a:rPr>
              <a:t>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altLang="ru-RU" sz="1100" dirty="0">
                <a:solidFill>
                  <a:srgbClr val="0033B3"/>
                </a:solidFill>
                <a:latin typeface="JetBrains Mono"/>
              </a:rPr>
              <a:t>final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ru-RU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PATH</a:t>
            </a:r>
            <a:r>
              <a:rPr kumimoji="0" lang="ru-RU" altLang="ru-RU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"/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api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/v1/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accounts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br>
              <a:rPr lang="ru-RU" altLang="ru-RU" sz="11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11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1100" dirty="0">
                <a:solidFill>
                  <a:srgbClr val="9E880D"/>
                </a:solidFill>
                <a:latin typeface="JetBrains Mono"/>
              </a:rPr>
              <a:t>@PostMapping</a:t>
            </a:r>
            <a:r>
              <a:rPr lang="ru-RU" altLang="ru-RU" sz="11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1100" dirty="0">
                <a:solidFill>
                  <a:srgbClr val="067D17"/>
                </a:solidFill>
                <a:latin typeface="JetBrains Mono"/>
              </a:rPr>
              <a:t>"/"</a:t>
            </a:r>
            <a:r>
              <a:rPr lang="ru-RU" altLang="ru-RU" sz="1100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11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11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1100" dirty="0">
                <a:solidFill>
                  <a:srgbClr val="9E880D"/>
                </a:solidFill>
                <a:latin typeface="JetBrains Mono"/>
              </a:rPr>
              <a:t>@ApiOperation</a:t>
            </a:r>
            <a:r>
              <a:rPr lang="ru-RU" altLang="ru-RU" sz="11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1100" dirty="0">
                <a:solidFill>
                  <a:srgbClr val="067D17"/>
                </a:solidFill>
                <a:latin typeface="JetBrains Mono"/>
              </a:rPr>
              <a:t>"Create </a:t>
            </a:r>
            <a:r>
              <a:rPr lang="ru-RU" altLang="ru-RU" sz="1100" dirty="0" err="1">
                <a:solidFill>
                  <a:srgbClr val="067D17"/>
                </a:solidFill>
                <a:latin typeface="JetBrains Mono"/>
              </a:rPr>
              <a:t>new</a:t>
            </a:r>
            <a:r>
              <a:rPr lang="ru-RU" altLang="ru-RU" sz="1100" dirty="0">
                <a:solidFill>
                  <a:srgbClr val="067D17"/>
                </a:solidFill>
                <a:latin typeface="JetBrains Mono"/>
              </a:rPr>
              <a:t> </a:t>
            </a:r>
            <a:r>
              <a:rPr lang="ru-RU" altLang="ru-RU" sz="1100" dirty="0" err="1">
                <a:solidFill>
                  <a:srgbClr val="067D17"/>
                </a:solidFill>
                <a:latin typeface="JetBrains Mono"/>
              </a:rPr>
              <a:t>account</a:t>
            </a:r>
            <a:r>
              <a:rPr lang="ru-RU" altLang="ru-RU" sz="11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ru-RU" altLang="ru-RU" sz="1100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1100" dirty="0">
                <a:solidFill>
                  <a:srgbClr val="080808"/>
                </a:solidFill>
                <a:latin typeface="JetBrains Mono"/>
              </a:rPr>
            </a:br>
            <a:r>
              <a:rPr lang="en-US" altLang="ru-RU" sz="11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1100" dirty="0" err="1">
                <a:solidFill>
                  <a:srgbClr val="000000"/>
                </a:solidFill>
                <a:latin typeface="JetBrains Mono"/>
              </a:rPr>
              <a:t>AccountDto</a:t>
            </a:r>
            <a:r>
              <a:rPr lang="ru-RU" altLang="ru-RU" sz="110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ru-RU" altLang="ru-RU" sz="1100" dirty="0" err="1">
                <a:solidFill>
                  <a:srgbClr val="00627A"/>
                </a:solidFill>
                <a:latin typeface="JetBrains Mono"/>
              </a:rPr>
              <a:t>createAccount</a:t>
            </a:r>
            <a:r>
              <a:rPr lang="ru-RU" altLang="ru-RU" sz="11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1100" dirty="0">
                <a:solidFill>
                  <a:srgbClr val="9E880D"/>
                </a:solidFill>
                <a:latin typeface="JetBrains Mono"/>
              </a:rPr>
              <a:t>@RequestBody </a:t>
            </a:r>
            <a:r>
              <a:rPr lang="ru-RU" altLang="ru-RU" sz="1100" dirty="0" err="1">
                <a:solidFill>
                  <a:srgbClr val="000000"/>
                </a:solidFill>
                <a:latin typeface="JetBrains Mono"/>
              </a:rPr>
              <a:t>NewAccountDto</a:t>
            </a:r>
            <a:r>
              <a:rPr lang="ru-RU" altLang="ru-RU" sz="110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ru-RU" altLang="ru-RU" sz="1100" dirty="0" err="1">
                <a:solidFill>
                  <a:srgbClr val="000000"/>
                </a:solidFill>
                <a:latin typeface="JetBrains Mono"/>
              </a:rPr>
              <a:t>account</a:t>
            </a:r>
            <a:r>
              <a:rPr lang="ru-RU" altLang="ru-RU" sz="1100" dirty="0">
                <a:solidFill>
                  <a:srgbClr val="080808"/>
                </a:solidFill>
                <a:latin typeface="JetBrains Mono"/>
              </a:rPr>
              <a:t>)</a:t>
            </a:r>
            <a:r>
              <a:rPr lang="en-US" altLang="ru-RU" sz="110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ru-RU" altLang="ru-RU" sz="11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1100" dirty="0">
                <a:solidFill>
                  <a:srgbClr val="080808"/>
                </a:solidFill>
                <a:latin typeface="JetBrains Mono"/>
              </a:rPr>
              <a:t>}</a:t>
            </a:r>
            <a:endParaRPr lang="ru-RU" altLang="ru-RU" sz="2400" dirty="0">
              <a:latin typeface="Arial" panose="020B0604020202020204" pitchFamily="34" charset="0"/>
            </a:endParaRP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B5D1B5F4-1E73-48F4-8FE5-4CACE89E9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099" y="3525156"/>
            <a:ext cx="5089648" cy="14465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@RestController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rgbClr val="9E880D"/>
              </a:solidFill>
              <a:effectLst/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@RequestMapping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AccountProtocol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ru-RU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PATH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AccountApi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implements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AccountProtocol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…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AccountDto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createAccount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NewAccountDto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account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accountService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.create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account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BB118471-F319-49F8-A09A-1101A1CE1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099" y="5741265"/>
            <a:ext cx="5089649" cy="6001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@FeignClient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(name=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"account"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service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“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server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“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, path=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AccountProtocol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ru-RU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PATH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interface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AccountClient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AccountProtocol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E49D5EB0-1817-4BEE-8A88-0EE8173BF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856" y="4594775"/>
            <a:ext cx="5139548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ru-RU" sz="1200" dirty="0">
                <a:solidFill>
                  <a:srgbClr val="0033B3"/>
                </a:solidFill>
                <a:latin typeface="JetBrains Mono"/>
              </a:rPr>
              <a:t>@FeignClient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ru-RU" altLang="ru-RU" sz="1200" dirty="0" err="1">
                <a:solidFill>
                  <a:srgbClr val="0033B3"/>
                </a:solidFill>
                <a:latin typeface="JetBrains Mono"/>
              </a:rPr>
              <a:t>public</a:t>
            </a:r>
            <a:r>
              <a:rPr lang="ru-RU" altLang="ru-RU" sz="12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altLang="ru-RU" sz="1200" dirty="0">
                <a:solidFill>
                  <a:srgbClr val="0033B3"/>
                </a:solidFill>
                <a:latin typeface="JetBrains Mono"/>
              </a:rPr>
              <a:t>interface </a:t>
            </a:r>
            <a:r>
              <a:rPr lang="ru-RU" altLang="ru-RU" sz="1200" dirty="0" err="1">
                <a:solidFill>
                  <a:srgbClr val="000000"/>
                </a:solidFill>
                <a:latin typeface="JetBrains Mono"/>
              </a:rPr>
              <a:t>Account</a:t>
            </a:r>
            <a:r>
              <a:rPr lang="en-US" altLang="ru-RU" sz="1200" dirty="0">
                <a:solidFill>
                  <a:srgbClr val="000000"/>
                </a:solidFill>
                <a:latin typeface="JetBrains Mono"/>
              </a:rPr>
              <a:t>Client</a:t>
            </a:r>
            <a:r>
              <a:rPr lang="ru-RU" altLang="ru-RU" sz="12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ru-RU" altLang="ru-RU" sz="1200" dirty="0">
                <a:solidFill>
                  <a:srgbClr val="080808"/>
                </a:solidFill>
                <a:latin typeface="JetBrains Mono"/>
              </a:rPr>
            </a:br>
            <a:br>
              <a:rPr lang="ru-RU" altLang="ru-RU" sz="12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1200" dirty="0">
                <a:solidFill>
                  <a:srgbClr val="080808"/>
                </a:solidFill>
                <a:latin typeface="JetBrains Mono"/>
              </a:rPr>
              <a:t>   </a:t>
            </a:r>
            <a:r>
              <a:rPr lang="en-US" altLang="ru-RU" sz="1200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sz="1200" dirty="0">
                <a:solidFill>
                  <a:srgbClr val="9E880D"/>
                </a:solidFill>
                <a:latin typeface="JetBrains Mono"/>
              </a:rPr>
              <a:t>@PostMapping</a:t>
            </a:r>
            <a:r>
              <a:rPr lang="ru-RU" altLang="ru-RU" sz="12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1200" dirty="0">
                <a:solidFill>
                  <a:srgbClr val="067D17"/>
                </a:solidFill>
                <a:latin typeface="JetBrains Mono"/>
              </a:rPr>
              <a:t>"/"</a:t>
            </a:r>
            <a:r>
              <a:rPr lang="ru-RU" altLang="ru-RU" sz="1200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1200" dirty="0">
                <a:solidFill>
                  <a:srgbClr val="080808"/>
                </a:solidFill>
                <a:latin typeface="JetBrains Mono"/>
              </a:rPr>
            </a:br>
            <a:r>
              <a:rPr lang="en-US" altLang="ru-RU" sz="12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1200" dirty="0" err="1">
                <a:solidFill>
                  <a:srgbClr val="000000"/>
                </a:solidFill>
                <a:latin typeface="JetBrains Mono"/>
              </a:rPr>
              <a:t>AccountDto</a:t>
            </a:r>
            <a:r>
              <a:rPr lang="ru-RU" altLang="ru-RU" sz="120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ru-RU" altLang="ru-RU" sz="1200" dirty="0" err="1">
                <a:solidFill>
                  <a:srgbClr val="00627A"/>
                </a:solidFill>
                <a:latin typeface="JetBrains Mono"/>
              </a:rPr>
              <a:t>createAccount</a:t>
            </a:r>
            <a:r>
              <a:rPr lang="ru-RU" altLang="ru-RU" sz="12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1200" dirty="0">
                <a:solidFill>
                  <a:srgbClr val="9E880D"/>
                </a:solidFill>
                <a:latin typeface="JetBrains Mono"/>
              </a:rPr>
              <a:t>@RequestBody </a:t>
            </a:r>
            <a:r>
              <a:rPr lang="ru-RU" altLang="ru-RU" sz="1200" dirty="0" err="1">
                <a:solidFill>
                  <a:srgbClr val="000000"/>
                </a:solidFill>
                <a:latin typeface="JetBrains Mono"/>
              </a:rPr>
              <a:t>NewAccountDto</a:t>
            </a:r>
            <a:r>
              <a:rPr lang="ru-RU" altLang="ru-RU" sz="120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JetBrains Mono"/>
              </a:rPr>
              <a:t>account</a:t>
            </a:r>
            <a:r>
              <a:rPr lang="ru-RU" altLang="ru-RU" sz="1200" dirty="0">
                <a:solidFill>
                  <a:srgbClr val="080808"/>
                </a:solidFill>
                <a:latin typeface="JetBrains Mono"/>
              </a:rPr>
              <a:t>)</a:t>
            </a:r>
            <a:r>
              <a:rPr lang="en-US" altLang="ru-RU" sz="120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ru-RU" altLang="ru-RU" sz="12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1200" dirty="0">
                <a:solidFill>
                  <a:srgbClr val="080808"/>
                </a:solidFill>
                <a:latin typeface="JetBrains Mono"/>
              </a:rPr>
              <a:t>}</a:t>
            </a:r>
            <a:endParaRPr lang="ru-RU" altLang="ru-RU" dirty="0">
              <a:latin typeface="Arial" panose="020B0604020202020204" pitchFamily="34" charset="0"/>
            </a:endParaRP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E2522799-D3D5-4B51-9DD3-717BE5358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47FAAEE3-3D15-4BCE-A992-E41E20B11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3167855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altLang="ru-RU" sz="1000" dirty="0">
                <a:solidFill>
                  <a:srgbClr val="0033B3"/>
                </a:solidFill>
                <a:latin typeface="JetBrains Mono"/>
              </a:rPr>
              <a:t>final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API_PREFIX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"/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api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/v1/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accounts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415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2D236B-5E38-4633-9BBF-B0BD48751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726" y="636685"/>
            <a:ext cx="4884964" cy="661570"/>
          </a:xfrm>
        </p:spPr>
        <p:txBody>
          <a:bodyPr>
            <a:normAutofit fontScale="90000"/>
          </a:bodyPr>
          <a:lstStyle/>
          <a:p>
            <a:r>
              <a:rPr lang="en-US" dirty="0"/>
              <a:t>common.jar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DCE61FE-7BF9-438D-B78E-1F135EC5D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1726" y="1298255"/>
            <a:ext cx="4152538" cy="2849781"/>
          </a:xfr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F5646A38-7B3B-42D4-9935-409DBA30F087}"/>
              </a:ext>
            </a:extLst>
          </p:cNvPr>
          <p:cNvSpPr txBox="1">
            <a:spLocks/>
          </p:cNvSpPr>
          <p:nvPr/>
        </p:nvSpPr>
        <p:spPr>
          <a:xfrm>
            <a:off x="7146615" y="365125"/>
            <a:ext cx="48849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Server.jar, client.jar</a:t>
            </a:r>
            <a:endParaRPr lang="ru-RU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C555EDF-BE3B-44DB-AD1F-52EA159CC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615" y="1535470"/>
            <a:ext cx="4221990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ru-RU" altLang="ru-RU" sz="1800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ru-RU" altLang="ru-RU" sz="1800" dirty="0" err="1">
                <a:solidFill>
                  <a:srgbClr val="0033B3"/>
                </a:solidFill>
                <a:latin typeface="JetBrains Mono"/>
              </a:rPr>
              <a:t>dependency</a:t>
            </a:r>
            <a:r>
              <a:rPr lang="ru-RU" altLang="ru-RU" sz="1800" dirty="0">
                <a:solidFill>
                  <a:srgbClr val="080808"/>
                </a:solidFill>
                <a:latin typeface="JetBrains Mono"/>
              </a:rPr>
              <a:t>&gt;</a:t>
            </a:r>
            <a:br>
              <a:rPr lang="ru-RU" altLang="ru-RU" sz="18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1800" dirty="0">
                <a:solidFill>
                  <a:srgbClr val="080808"/>
                </a:solidFill>
                <a:latin typeface="JetBrains Mono"/>
              </a:rPr>
              <a:t>    &lt;</a:t>
            </a:r>
            <a:r>
              <a:rPr lang="ru-RU" altLang="ru-RU" sz="1800" dirty="0" err="1">
                <a:solidFill>
                  <a:srgbClr val="0033B3"/>
                </a:solidFill>
                <a:latin typeface="JetBrains Mono"/>
              </a:rPr>
              <a:t>groupId</a:t>
            </a:r>
            <a:r>
              <a:rPr lang="ru-RU" altLang="ru-RU" sz="1800" dirty="0">
                <a:solidFill>
                  <a:srgbClr val="080808"/>
                </a:solidFill>
                <a:latin typeface="JetBrains Mono"/>
              </a:rPr>
              <a:t>&gt;</a:t>
            </a:r>
            <a:r>
              <a:rPr lang="ru-RU" altLang="ru-RU" sz="1800" dirty="0" err="1">
                <a:solidFill>
                  <a:srgbClr val="080808"/>
                </a:solidFill>
                <a:latin typeface="JetBrains Mono"/>
              </a:rPr>
              <a:t>com.itfb.samples</a:t>
            </a:r>
            <a:r>
              <a:rPr lang="ru-RU" altLang="ru-RU" sz="1800" dirty="0">
                <a:solidFill>
                  <a:srgbClr val="080808"/>
                </a:solidFill>
                <a:latin typeface="JetBrains Mono"/>
              </a:rPr>
              <a:t>&lt;/</a:t>
            </a:r>
            <a:r>
              <a:rPr lang="ru-RU" altLang="ru-RU" sz="1800" dirty="0" err="1">
                <a:solidFill>
                  <a:srgbClr val="0033B3"/>
                </a:solidFill>
                <a:latin typeface="JetBrains Mono"/>
              </a:rPr>
              <a:t>groupId</a:t>
            </a:r>
            <a:r>
              <a:rPr lang="ru-RU" altLang="ru-RU" sz="1800" dirty="0">
                <a:solidFill>
                  <a:srgbClr val="080808"/>
                </a:solidFill>
                <a:latin typeface="JetBrains Mono"/>
              </a:rPr>
              <a:t>&gt;</a:t>
            </a:r>
            <a:br>
              <a:rPr lang="ru-RU" altLang="ru-RU" sz="18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1800" dirty="0">
                <a:solidFill>
                  <a:srgbClr val="080808"/>
                </a:solidFill>
                <a:latin typeface="JetBrains Mono"/>
              </a:rPr>
              <a:t>    &lt;</a:t>
            </a:r>
            <a:r>
              <a:rPr lang="ru-RU" altLang="ru-RU" sz="1800" dirty="0" err="1">
                <a:solidFill>
                  <a:srgbClr val="0033B3"/>
                </a:solidFill>
                <a:latin typeface="JetBrains Mono"/>
              </a:rPr>
              <a:t>artifactId</a:t>
            </a:r>
            <a:r>
              <a:rPr lang="ru-RU" altLang="ru-RU" sz="1800" dirty="0">
                <a:solidFill>
                  <a:srgbClr val="080808"/>
                </a:solidFill>
                <a:latin typeface="JetBrains Mono"/>
              </a:rPr>
              <a:t>&gt;</a:t>
            </a:r>
            <a:r>
              <a:rPr lang="ru-RU" altLang="ru-RU" sz="1800" dirty="0" err="1">
                <a:solidFill>
                  <a:srgbClr val="080808"/>
                </a:solidFill>
                <a:latin typeface="JetBrains Mono"/>
              </a:rPr>
              <a:t>sample</a:t>
            </a:r>
            <a:r>
              <a:rPr lang="ru-RU" altLang="ru-RU" sz="1800" dirty="0">
                <a:solidFill>
                  <a:srgbClr val="080808"/>
                </a:solidFill>
                <a:latin typeface="JetBrains Mono"/>
              </a:rPr>
              <a:t>-</a:t>
            </a:r>
            <a:r>
              <a:rPr lang="en-US" altLang="ru-RU" sz="1800" dirty="0">
                <a:solidFill>
                  <a:srgbClr val="080808"/>
                </a:solidFill>
                <a:latin typeface="JetBrains Mono"/>
              </a:rPr>
              <a:t>common</a:t>
            </a:r>
            <a:r>
              <a:rPr lang="ru-RU" altLang="ru-RU" sz="1800" dirty="0">
                <a:solidFill>
                  <a:srgbClr val="080808"/>
                </a:solidFill>
                <a:latin typeface="JetBrains Mono"/>
              </a:rPr>
              <a:t>&lt;/</a:t>
            </a:r>
            <a:r>
              <a:rPr lang="ru-RU" altLang="ru-RU" sz="1800" dirty="0" err="1">
                <a:solidFill>
                  <a:srgbClr val="0033B3"/>
                </a:solidFill>
                <a:latin typeface="JetBrains Mono"/>
              </a:rPr>
              <a:t>artifactId</a:t>
            </a:r>
            <a:r>
              <a:rPr lang="ru-RU" altLang="ru-RU" sz="1800" dirty="0">
                <a:solidFill>
                  <a:srgbClr val="080808"/>
                </a:solidFill>
                <a:latin typeface="JetBrains Mono"/>
              </a:rPr>
              <a:t>&gt;</a:t>
            </a:r>
            <a:br>
              <a:rPr lang="ru-RU" altLang="ru-RU" sz="18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1800" dirty="0">
                <a:solidFill>
                  <a:srgbClr val="080808"/>
                </a:solidFill>
                <a:latin typeface="JetBrains Mono"/>
              </a:rPr>
              <a:t>    &lt;</a:t>
            </a:r>
            <a:r>
              <a:rPr lang="ru-RU" altLang="ru-RU" sz="1800" dirty="0" err="1">
                <a:solidFill>
                  <a:srgbClr val="0033B3"/>
                </a:solidFill>
                <a:latin typeface="JetBrains Mono"/>
              </a:rPr>
              <a:t>version</a:t>
            </a:r>
            <a:r>
              <a:rPr lang="ru-RU" altLang="ru-RU" sz="1800" dirty="0">
                <a:solidFill>
                  <a:srgbClr val="080808"/>
                </a:solidFill>
                <a:latin typeface="JetBrains Mono"/>
              </a:rPr>
              <a:t>&gt;0.0.1-SNAPSHOT&lt;/</a:t>
            </a:r>
            <a:r>
              <a:rPr lang="ru-RU" altLang="ru-RU" sz="1800" dirty="0" err="1">
                <a:solidFill>
                  <a:srgbClr val="0033B3"/>
                </a:solidFill>
                <a:latin typeface="JetBrains Mono"/>
              </a:rPr>
              <a:t>version</a:t>
            </a:r>
            <a:r>
              <a:rPr lang="ru-RU" altLang="ru-RU" sz="1800" dirty="0">
                <a:solidFill>
                  <a:srgbClr val="080808"/>
                </a:solidFill>
                <a:latin typeface="JetBrains Mono"/>
              </a:rPr>
              <a:t>&gt;</a:t>
            </a:r>
            <a:br>
              <a:rPr lang="ru-RU" altLang="ru-RU" sz="18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1800" dirty="0">
                <a:solidFill>
                  <a:srgbClr val="080808"/>
                </a:solidFill>
                <a:latin typeface="JetBrains Mono"/>
              </a:rPr>
              <a:t>&lt;/</a:t>
            </a:r>
            <a:r>
              <a:rPr lang="ru-RU" altLang="ru-RU" sz="1800" dirty="0" err="1">
                <a:solidFill>
                  <a:srgbClr val="0033B3"/>
                </a:solidFill>
                <a:latin typeface="JetBrains Mono"/>
              </a:rPr>
              <a:t>dependency</a:t>
            </a:r>
            <a:r>
              <a:rPr lang="ru-RU" altLang="ru-RU" sz="1800" dirty="0">
                <a:solidFill>
                  <a:srgbClr val="080808"/>
                </a:solidFill>
                <a:latin typeface="JetBrains Mono"/>
              </a:rPr>
              <a:t>&gt;</a:t>
            </a:r>
            <a:endParaRPr lang="ru-RU" altLang="ru-RU" sz="4000" dirty="0"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3542793-6D1B-4953-B126-5FB03FAA6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726" y="5224833"/>
            <a:ext cx="4544779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com.itfb.samples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sample-common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version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&gt;0.0.1-SNAPSHOT&lt;/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version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357079B6-2458-48CC-A423-371139DCD46F}"/>
              </a:ext>
            </a:extLst>
          </p:cNvPr>
          <p:cNvSpPr txBox="1">
            <a:spLocks/>
          </p:cNvSpPr>
          <p:nvPr/>
        </p:nvSpPr>
        <p:spPr>
          <a:xfrm>
            <a:off x="981726" y="4641987"/>
            <a:ext cx="4884964" cy="661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pom.xml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7578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220791-9C39-4971-80C5-8BC5B83CB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BEEE7E-BB84-42FD-9574-BEEC0FC84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Независимость протокола от реализации</a:t>
            </a:r>
          </a:p>
          <a:p>
            <a:r>
              <a:rPr lang="ru-RU" dirty="0"/>
              <a:t>Ранняя публикация </a:t>
            </a:r>
            <a:r>
              <a:rPr lang="en-US" dirty="0"/>
              <a:t>API</a:t>
            </a:r>
          </a:p>
          <a:p>
            <a:r>
              <a:rPr lang="ru-RU" dirty="0" err="1"/>
              <a:t>Переиспользование</a:t>
            </a:r>
            <a:r>
              <a:rPr lang="ru-RU" dirty="0"/>
              <a:t> кода (</a:t>
            </a:r>
            <a:r>
              <a:rPr lang="en-US" dirty="0"/>
              <a:t>feign</a:t>
            </a:r>
            <a:r>
              <a:rPr lang="ru-RU" dirty="0"/>
              <a:t>)</a:t>
            </a:r>
          </a:p>
          <a:p>
            <a:r>
              <a:rPr lang="ru-RU" dirty="0"/>
              <a:t>Согласованность</a:t>
            </a:r>
            <a:r>
              <a:rPr lang="en-US" dirty="0"/>
              <a:t> </a:t>
            </a:r>
            <a:r>
              <a:rPr lang="ru-RU" dirty="0"/>
              <a:t>клиентов и АПИ</a:t>
            </a:r>
            <a:r>
              <a:rPr lang="en-US" dirty="0"/>
              <a:t> (feign)</a:t>
            </a:r>
          </a:p>
          <a:p>
            <a:r>
              <a:rPr lang="ru-RU" dirty="0"/>
              <a:t>Согласованное </a:t>
            </a:r>
            <a:r>
              <a:rPr lang="ru-RU" dirty="0" err="1"/>
              <a:t>версионирование</a:t>
            </a:r>
            <a:r>
              <a:rPr lang="en-US" dirty="0"/>
              <a:t> (feign)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77211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355</Words>
  <Application>Microsoft Office PowerPoint</Application>
  <PresentationFormat>Широкоэкранный</PresentationFormat>
  <Paragraphs>35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JetBrains Mono</vt:lpstr>
      <vt:lpstr>Тема Office</vt:lpstr>
      <vt:lpstr>REST протокол как абстракция</vt:lpstr>
      <vt:lpstr>Как обычно</vt:lpstr>
      <vt:lpstr>common.jar</vt:lpstr>
      <vt:lpstr>Преимущества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протокол как абстракция</dc:title>
  <dc:creator>Stanislav Lipchansky</dc:creator>
  <cp:lastModifiedBy>Stanislav Lipchansky</cp:lastModifiedBy>
  <cp:revision>10</cp:revision>
  <dcterms:created xsi:type="dcterms:W3CDTF">2024-04-03T06:24:03Z</dcterms:created>
  <dcterms:modified xsi:type="dcterms:W3CDTF">2024-04-03T12:30:19Z</dcterms:modified>
</cp:coreProperties>
</file>