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4" r:id="rId3"/>
    <p:sldId id="279" r:id="rId4"/>
    <p:sldId id="280" r:id="rId5"/>
    <p:sldId id="281" r:id="rId6"/>
    <p:sldId id="286" r:id="rId7"/>
    <p:sldId id="287" r:id="rId8"/>
    <p:sldId id="278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7"/>
    <a:srgbClr val="C8CBCE"/>
    <a:srgbClr val="E3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4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6-47EB-9247-A25A40E191BD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8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66-47EB-9247-A25A40E191BD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66-47EB-9247-A25A40E19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6708624"/>
        <c:axId val="226709016"/>
      </c:barChart>
      <c:catAx>
        <c:axId val="22670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900" b="0" i="0" u="none" strike="noStrike" kern="1200" baseline="0">
                <a:solidFill>
                  <a:srgbClr val="003767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pl-PL"/>
          </a:p>
        </c:txPr>
        <c:crossAx val="226709016"/>
        <c:crosses val="autoZero"/>
        <c:auto val="1"/>
        <c:lblAlgn val="ctr"/>
        <c:lblOffset val="100"/>
        <c:noMultiLvlLbl val="0"/>
      </c:catAx>
      <c:valAx>
        <c:axId val="226709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900" b="0" i="0" u="none" strike="noStrike" kern="1200" baseline="0">
                <a:solidFill>
                  <a:srgbClr val="003767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pl-PL"/>
          </a:p>
        </c:txPr>
        <c:crossAx val="22670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900" b="0" i="0" u="none" strike="noStrike" kern="1200" baseline="0">
              <a:solidFill>
                <a:srgbClr val="00376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l-PL" sz="900" baseline="0">
          <a:solidFill>
            <a:srgbClr val="003767"/>
          </a:solidFill>
          <a:latin typeface="Arial" panose="020B0604020202020204" pitchFamily="34" charset="0"/>
        </a:defRPr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CB-4A1F-8B4D-AA2D10B171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CB-4A1F-8B4D-AA2D10B171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CB-4A1F-8B4D-AA2D10B1718E}"/>
              </c:ext>
            </c:extLst>
          </c:dPt>
          <c:dPt>
            <c:idx val="3"/>
            <c:bubble3D val="0"/>
            <c:spPr>
              <a:solidFill>
                <a:schemeClr val="tx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CB-4A1F-8B4D-AA2D10B1718E}"/>
              </c:ext>
            </c:extLst>
          </c:dPt>
          <c:cat>
            <c:strRef>
              <c:f>Arkusz1!$A$2:$A$5</c:f>
              <c:strCache>
                <c:ptCount val="4"/>
                <c:pt idx="0">
                  <c:v>1. kwartał</c:v>
                </c:pt>
                <c:pt idx="1">
                  <c:v>2. kwartał</c:v>
                </c:pt>
                <c:pt idx="2">
                  <c:v>3. kwartał</c:v>
                </c:pt>
                <c:pt idx="3">
                  <c:v>4. kwartał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CB-4A1F-8B4D-AA2D10B17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376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C9209-3986-4F4F-9798-10F567A8CCA9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D95-A86B-4031-854D-4CD914138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4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7C91-10B1-43B2-BE9C-19E168F96446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FD56A-32A1-4D9A-BC80-736493FF95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pg_logo_bial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5" y="1595000"/>
            <a:ext cx="2247641" cy="1625600"/>
          </a:xfrm>
          <a:prstGeom prst="rect">
            <a:avLst/>
          </a:prstGeom>
        </p:spPr>
      </p:pic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1807200" y="4406900"/>
            <a:ext cx="5565600" cy="1362075"/>
          </a:xfrm>
        </p:spPr>
        <p:txBody>
          <a:bodyPr anchor="t">
            <a:normAutofit/>
          </a:bodyPr>
          <a:lstStyle>
            <a:lvl1pPr algn="ctr">
              <a:defRPr sz="2600" b="0" cap="none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0"/>
          </p:nvPr>
        </p:nvSpPr>
        <p:spPr>
          <a:xfrm>
            <a:off x="1807201" y="5615473"/>
            <a:ext cx="5565600" cy="3554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1722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8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747486" y="2618438"/>
            <a:ext cx="4486914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 userDrawn="1"/>
        </p:nvSpPr>
        <p:spPr>
          <a:xfrm>
            <a:off x="5457370" y="1490510"/>
            <a:ext cx="3686629" cy="26350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5457370" y="4125600"/>
            <a:ext cx="3676620" cy="27358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ytuł 1"/>
          <p:cNvSpPr txBox="1">
            <a:spLocks/>
          </p:cNvSpPr>
          <p:nvPr userDrawn="1"/>
        </p:nvSpPr>
        <p:spPr>
          <a:xfrm>
            <a:off x="6682696" y="2578682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7" name="Tytuł 1"/>
          <p:cNvSpPr txBox="1">
            <a:spLocks/>
          </p:cNvSpPr>
          <p:nvPr userDrawn="1"/>
        </p:nvSpPr>
        <p:spPr>
          <a:xfrm>
            <a:off x="6677692" y="5337141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21" name="Tytuł 1"/>
          <p:cNvSpPr txBox="1">
            <a:spLocks/>
          </p:cNvSpPr>
          <p:nvPr userDrawn="1"/>
        </p:nvSpPr>
        <p:spPr>
          <a:xfrm>
            <a:off x="0" y="1490510"/>
            <a:ext cx="5457369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35773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8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747486" y="2618438"/>
            <a:ext cx="4486914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17" name="Tytuł 1"/>
          <p:cNvSpPr txBox="1">
            <a:spLocks/>
          </p:cNvSpPr>
          <p:nvPr userDrawn="1"/>
        </p:nvSpPr>
        <p:spPr>
          <a:xfrm>
            <a:off x="6677692" y="5337141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+mn-lt"/>
              </a:rPr>
              <a:t>foto</a:t>
            </a:r>
          </a:p>
        </p:txBody>
      </p:sp>
      <p:sp>
        <p:nvSpPr>
          <p:cNvPr id="10" name="Tytuł 1"/>
          <p:cNvSpPr txBox="1">
            <a:spLocks/>
          </p:cNvSpPr>
          <p:nvPr userDrawn="1"/>
        </p:nvSpPr>
        <p:spPr>
          <a:xfrm>
            <a:off x="0" y="1439141"/>
            <a:ext cx="5290457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schemeClr val="bg1"/>
              </a:solidFill>
            </a:endParaRPr>
          </a:p>
        </p:txBody>
      </p:sp>
      <p:sp>
        <p:nvSpPr>
          <p:cNvPr id="11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523021" y="1476742"/>
            <a:ext cx="4189412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4" name="Symbol zastępczy obrazu online 3"/>
          <p:cNvSpPr>
            <a:spLocks noGrp="1"/>
          </p:cNvSpPr>
          <p:nvPr>
            <p:ph type="clipArt" sz="quarter" idx="12"/>
          </p:nvPr>
        </p:nvSpPr>
        <p:spPr>
          <a:xfrm>
            <a:off x="5427256" y="1439863"/>
            <a:ext cx="3716743" cy="2616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obrazu online 3"/>
          <p:cNvSpPr>
            <a:spLocks noGrp="1"/>
          </p:cNvSpPr>
          <p:nvPr>
            <p:ph type="clipArt" sz="quarter" idx="13"/>
          </p:nvPr>
        </p:nvSpPr>
        <p:spPr>
          <a:xfrm>
            <a:off x="5412703" y="4134338"/>
            <a:ext cx="3716743" cy="27123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390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 hasCustomPrompt="1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Podsumowanie</a:t>
            </a:r>
          </a:p>
        </p:txBody>
      </p:sp>
      <p:pic>
        <p:nvPicPr>
          <p:cNvPr id="8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aokrąglony prostokąt 12"/>
          <p:cNvSpPr/>
          <p:nvPr/>
        </p:nvSpPr>
        <p:spPr>
          <a:xfrm>
            <a:off x="1553262" y="4163012"/>
            <a:ext cx="6214358" cy="97483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Zaokrąglony prostokąt 15"/>
          <p:cNvSpPr/>
          <p:nvPr/>
        </p:nvSpPr>
        <p:spPr>
          <a:xfrm>
            <a:off x="1542952" y="2281288"/>
            <a:ext cx="6214358" cy="861477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Zaokrąglony prostokąt 18"/>
          <p:cNvSpPr/>
          <p:nvPr/>
        </p:nvSpPr>
        <p:spPr>
          <a:xfrm>
            <a:off x="1548472" y="3239588"/>
            <a:ext cx="6214358" cy="814387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Zaokrąglony prostokąt 21"/>
          <p:cNvSpPr/>
          <p:nvPr/>
        </p:nvSpPr>
        <p:spPr>
          <a:xfrm>
            <a:off x="1542952" y="1301624"/>
            <a:ext cx="6214358" cy="87542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Zaokrąglony prostokąt 24"/>
          <p:cNvSpPr/>
          <p:nvPr userDrawn="1"/>
        </p:nvSpPr>
        <p:spPr>
          <a:xfrm>
            <a:off x="1540562" y="5250193"/>
            <a:ext cx="6214358" cy="875428"/>
          </a:xfrm>
          <a:prstGeom prst="roundRect">
            <a:avLst/>
          </a:prstGeom>
          <a:solidFill>
            <a:srgbClr val="00376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1836126" y="1579564"/>
            <a:ext cx="4916488" cy="461962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2187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27" descr="dewiza kolor oś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0" y="2311400"/>
            <a:ext cx="2170405" cy="25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817298"/>
            <a:ext cx="6858000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pic>
        <p:nvPicPr>
          <p:cNvPr id="8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/>
          <p:cNvSpPr txBox="1">
            <a:spLocks/>
          </p:cNvSpPr>
          <p:nvPr userDrawn="1"/>
        </p:nvSpPr>
        <p:spPr>
          <a:xfrm>
            <a:off x="0" y="1431395"/>
            <a:ext cx="9144000" cy="794956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252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schemeClr val="bg1"/>
              </a:solidFill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>
          <a:xfrm>
            <a:off x="523021" y="1687760"/>
            <a:ext cx="4189412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</p:spTree>
    <p:extLst>
      <p:ext uri="{BB962C8B-B14F-4D97-AF65-F5344CB8AC3E}">
        <p14:creationId xmlns:p14="http://schemas.microsoft.com/office/powerpoint/2010/main" val="388372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Wykres 27"/>
          <p:cNvGraphicFramePr/>
          <p:nvPr userDrawn="1">
            <p:extLst>
              <p:ext uri="{D42A27DB-BD31-4B8C-83A1-F6EECF244321}">
                <p14:modId xmlns:p14="http://schemas.microsoft.com/office/powerpoint/2010/main" val="4085736609"/>
              </p:ext>
            </p:extLst>
          </p:nvPr>
        </p:nvGraphicFramePr>
        <p:xfrm>
          <a:off x="772824" y="2534934"/>
          <a:ext cx="7674489" cy="347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ytuł 1"/>
          <p:cNvSpPr txBox="1">
            <a:spLocks/>
          </p:cNvSpPr>
          <p:nvPr userDrawn="1"/>
        </p:nvSpPr>
        <p:spPr>
          <a:xfrm>
            <a:off x="0" y="1439141"/>
            <a:ext cx="5290457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87905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ytuł 1"/>
          <p:cNvSpPr txBox="1">
            <a:spLocks/>
          </p:cNvSpPr>
          <p:nvPr userDrawn="1"/>
        </p:nvSpPr>
        <p:spPr>
          <a:xfrm>
            <a:off x="0" y="1439141"/>
            <a:ext cx="5290457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schemeClr val="bg1"/>
              </a:solidFill>
            </a:endParaRPr>
          </a:p>
        </p:txBody>
      </p:sp>
      <p:graphicFrame>
        <p:nvGraphicFramePr>
          <p:cNvPr id="5" name="Wykres 4"/>
          <p:cNvGraphicFramePr/>
          <p:nvPr userDrawn="1">
            <p:extLst>
              <p:ext uri="{D42A27DB-BD31-4B8C-83A1-F6EECF244321}">
                <p14:modId xmlns:p14="http://schemas.microsoft.com/office/powerpoint/2010/main" val="173845463"/>
              </p:ext>
            </p:extLst>
          </p:nvPr>
        </p:nvGraphicFramePr>
        <p:xfrm>
          <a:off x="475666" y="2606400"/>
          <a:ext cx="4449600" cy="296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5435600" y="2254250"/>
            <a:ext cx="3514725" cy="3059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523021" y="1476742"/>
            <a:ext cx="4189412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</p:spTree>
    <p:extLst>
      <p:ext uri="{BB962C8B-B14F-4D97-AF65-F5344CB8AC3E}">
        <p14:creationId xmlns:p14="http://schemas.microsoft.com/office/powerpoint/2010/main" val="40998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ytuł 1"/>
          <p:cNvSpPr txBox="1">
            <a:spLocks/>
          </p:cNvSpPr>
          <p:nvPr userDrawn="1"/>
        </p:nvSpPr>
        <p:spPr>
          <a:xfrm>
            <a:off x="0" y="1439141"/>
            <a:ext cx="5290457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schemeClr val="bg1"/>
              </a:solidFill>
            </a:endParaRPr>
          </a:p>
        </p:txBody>
      </p:sp>
      <p:sp>
        <p:nvSpPr>
          <p:cNvPr id="3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887865" y="2704770"/>
            <a:ext cx="3514725" cy="3059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523021" y="1476742"/>
            <a:ext cx="4189412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</p:spTree>
    <p:extLst>
      <p:ext uri="{BB962C8B-B14F-4D97-AF65-F5344CB8AC3E}">
        <p14:creationId xmlns:p14="http://schemas.microsoft.com/office/powerpoint/2010/main" val="83381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2" descr="Bez nazwy-10.pd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iek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23268196"/>
              </p:ext>
            </p:extLst>
          </p:nvPr>
        </p:nvGraphicFramePr>
        <p:xfrm>
          <a:off x="841375" y="2517775"/>
          <a:ext cx="4719638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Arkusz" r:id="rId4" imgW="3057635" imgH="1304857" progId="Excel.Sheet.12">
                  <p:embed/>
                </p:oleObj>
              </mc:Choice>
              <mc:Fallback>
                <p:oleObj name="Arkusz" r:id="rId4" imgW="3057635" imgH="1304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2517775"/>
                        <a:ext cx="4719638" cy="201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376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ytuł 1"/>
          <p:cNvSpPr txBox="1">
            <a:spLocks/>
          </p:cNvSpPr>
          <p:nvPr userDrawn="1"/>
        </p:nvSpPr>
        <p:spPr>
          <a:xfrm>
            <a:off x="0" y="1439141"/>
            <a:ext cx="5290457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Kliknij, aby edytować styl</a:t>
            </a:r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95072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7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ytuł 1"/>
          <p:cNvSpPr txBox="1">
            <a:spLocks/>
          </p:cNvSpPr>
          <p:nvPr userDrawn="1"/>
        </p:nvSpPr>
        <p:spPr>
          <a:xfrm>
            <a:off x="0" y="1439141"/>
            <a:ext cx="5290457" cy="457107"/>
          </a:xfrm>
          <a:prstGeom prst="rect">
            <a:avLst/>
          </a:prstGeom>
          <a:solidFill>
            <a:srgbClr val="E31B23"/>
          </a:solidFill>
        </p:spPr>
        <p:txBody>
          <a:bodyPr vert="horz" lIns="828000" tIns="10800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1800" dirty="0">
              <a:solidFill>
                <a:schemeClr val="bg1"/>
              </a:solidFill>
            </a:endParaRPr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523021" y="1476742"/>
            <a:ext cx="4189412" cy="406715"/>
          </a:xfrm>
        </p:spPr>
        <p:txBody>
          <a:bodyPr>
            <a:normAutofit/>
          </a:bodyPr>
          <a:lstStyle>
            <a:lvl1pPr marL="0" indent="0">
              <a:buNone/>
              <a:defRPr lang="pl-P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/>
              <a:t>Kliknij, aby edytować style</a:t>
            </a:r>
          </a:p>
        </p:txBody>
      </p:sp>
      <p:sp>
        <p:nvSpPr>
          <p:cNvPr id="4" name="Symbol zastępczy tabeli 3"/>
          <p:cNvSpPr>
            <a:spLocks noGrp="1"/>
          </p:cNvSpPr>
          <p:nvPr>
            <p:ph type="tbl" sz="quarter" idx="12"/>
          </p:nvPr>
        </p:nvSpPr>
        <p:spPr>
          <a:xfrm>
            <a:off x="523021" y="2368428"/>
            <a:ext cx="4602163" cy="38909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54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8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452900" y="2032438"/>
            <a:ext cx="6858000" cy="1655762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 userDrawn="1"/>
        </p:nvSpPr>
        <p:spPr>
          <a:xfrm>
            <a:off x="0" y="4612935"/>
            <a:ext cx="2959200" cy="22510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 userDrawn="1"/>
        </p:nvSpPr>
        <p:spPr>
          <a:xfrm>
            <a:off x="2959200" y="4612935"/>
            <a:ext cx="3254400" cy="2246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6213600" y="4615266"/>
            <a:ext cx="2920390" cy="2246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ytuł 1"/>
          <p:cNvSpPr txBox="1">
            <a:spLocks/>
          </p:cNvSpPr>
          <p:nvPr userDrawn="1"/>
        </p:nvSpPr>
        <p:spPr>
          <a:xfrm>
            <a:off x="714013" y="5548002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6" name="Tytuł 1"/>
          <p:cNvSpPr txBox="1">
            <a:spLocks/>
          </p:cNvSpPr>
          <p:nvPr userDrawn="1"/>
        </p:nvSpPr>
        <p:spPr>
          <a:xfrm>
            <a:off x="3968413" y="5548002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7" name="Tytuł 1"/>
          <p:cNvSpPr txBox="1">
            <a:spLocks/>
          </p:cNvSpPr>
          <p:nvPr userDrawn="1"/>
        </p:nvSpPr>
        <p:spPr>
          <a:xfrm>
            <a:off x="7105812" y="5548002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9547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</p:spPr>
        <p:txBody>
          <a:bodyPr anchor="t">
            <a:no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8" name="Obraz 2" descr="Bez nazwy-1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13394"/>
          <a:stretch/>
        </p:blipFill>
        <p:spPr bwMode="auto"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3298824" y="1630249"/>
            <a:ext cx="5012075" cy="2057951"/>
          </a:xfrm>
        </p:spPr>
        <p:txBody>
          <a:bodyPr>
            <a:normAutofit/>
          </a:bodyPr>
          <a:lstStyle>
            <a:lvl1pPr marL="285750" indent="-285750" algn="l">
              <a:buClr>
                <a:srgbClr val="E31B23"/>
              </a:buClr>
              <a:buFont typeface="Wingdings" panose="05000000000000000000" pitchFamily="2" charset="2"/>
              <a:buChar char="§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dirty="0"/>
              <a:t>Kliknij, aby edytować styl wzorca tekstu</a:t>
            </a:r>
          </a:p>
        </p:txBody>
      </p:sp>
      <p:sp>
        <p:nvSpPr>
          <p:cNvPr id="2" name="Prostokąt 1"/>
          <p:cNvSpPr/>
          <p:nvPr userDrawn="1"/>
        </p:nvSpPr>
        <p:spPr>
          <a:xfrm>
            <a:off x="0" y="4310743"/>
            <a:ext cx="2959200" cy="25532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 userDrawn="1"/>
        </p:nvSpPr>
        <p:spPr>
          <a:xfrm>
            <a:off x="0" y="1630249"/>
            <a:ext cx="2959200" cy="2680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ytuł 1"/>
          <p:cNvSpPr txBox="1">
            <a:spLocks/>
          </p:cNvSpPr>
          <p:nvPr userDrawn="1"/>
        </p:nvSpPr>
        <p:spPr>
          <a:xfrm>
            <a:off x="714013" y="5548002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  <p:sp>
        <p:nvSpPr>
          <p:cNvPr id="16" name="Tytuł 1"/>
          <p:cNvSpPr txBox="1">
            <a:spLocks/>
          </p:cNvSpPr>
          <p:nvPr userDrawn="1"/>
        </p:nvSpPr>
        <p:spPr>
          <a:xfrm>
            <a:off x="714013" y="2714175"/>
            <a:ext cx="1235975" cy="281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11644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342D-BFEB-4330-B4F3-C064C2945100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4E4C-188F-43B4-9E25-398DACDF14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79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8" r:id="rId3"/>
    <p:sldLayoutId id="2147483701" r:id="rId4"/>
    <p:sldLayoutId id="2147483702" r:id="rId5"/>
    <p:sldLayoutId id="2147483699" r:id="rId6"/>
    <p:sldLayoutId id="2147483703" r:id="rId7"/>
    <p:sldLayoutId id="2147483687" r:id="rId8"/>
    <p:sldLayoutId id="2147483700" r:id="rId9"/>
    <p:sldLayoutId id="2147483697" r:id="rId10"/>
    <p:sldLayoutId id="2147483705" r:id="rId11"/>
    <p:sldLayoutId id="2147483704" r:id="rId12"/>
    <p:sldLayoutId id="214748369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8630" y="3812096"/>
            <a:ext cx="6221897" cy="1362075"/>
          </a:xfrm>
        </p:spPr>
        <p:txBody>
          <a:bodyPr/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Określenie wystąpienia roszczenia z polisy ubezpieczeniowej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427799" y="5011791"/>
            <a:ext cx="4019913" cy="1042780"/>
          </a:xfrm>
        </p:spPr>
        <p:txBody>
          <a:bodyPr>
            <a:normAutofit lnSpcReduction="10000"/>
          </a:bodyPr>
          <a:lstStyle/>
          <a:p>
            <a:pPr algn="l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Wydział Fizyki Technicznej i Matematyki Stosowanej</a:t>
            </a:r>
          </a:p>
          <a:p>
            <a:pPr algn="l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Studia podyplomowe</a:t>
            </a:r>
          </a:p>
          <a:p>
            <a:pPr algn="l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Kierunek: Inżynieria Danych – Data Science</a:t>
            </a:r>
          </a:p>
          <a:p>
            <a:pPr algn="l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Metody statystyczne i analityczne Big Data</a:t>
            </a:r>
          </a:p>
          <a:p>
            <a:pPr algn="l"/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E15F477-3EB5-40CB-9184-CF4AEFA9B1AC}"/>
              </a:ext>
            </a:extLst>
          </p:cNvPr>
          <p:cNvSpPr txBox="1"/>
          <p:nvPr/>
        </p:nvSpPr>
        <p:spPr>
          <a:xfrm>
            <a:off x="6578354" y="5011791"/>
            <a:ext cx="181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Sławomir Lisowski</a:t>
            </a:r>
          </a:p>
        </p:txBody>
      </p:sp>
    </p:spTree>
    <p:extLst>
      <p:ext uri="{BB962C8B-B14F-4D97-AF65-F5344CB8AC3E}">
        <p14:creationId xmlns:p14="http://schemas.microsoft.com/office/powerpoint/2010/main" val="95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6431" y="2689933"/>
            <a:ext cx="8771138" cy="3737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dirty="0"/>
              <a:t>	Praca ma na celu określenie na podstawie zgromadzonych danych, czy w badanej grupie ubezpieczonych osób wystąpi roszczenie z polisy ubezpieczeniowej. Aby osiągnąć postawiony cel zostaną zbudowane modele, które pozwolą zakwalifikować daną polisę do grupy w której wystąpi roszczenie lub do grupy, w której roszczenie nie wystąpi. Wynika z tego, że ostateczna klasyfikacja polisy będzie miała postać binarną oznaczoną przez „0” – jeżeli roszczenie wystąpi lub „1” – jeżeli roszczenie nie wystąpi. Całe zadanie będzie realizowane z użyciem języka R w pakiecie </a:t>
            </a:r>
            <a:r>
              <a:rPr lang="pl-PL" dirty="0" err="1"/>
              <a:t>Rstudio</a:t>
            </a:r>
            <a:r>
              <a:rPr lang="pl-PL" dirty="0"/>
              <a:t>.</a:t>
            </a:r>
            <a:endParaRPr lang="pl-PL" sz="1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Wstęp - cele</a:t>
            </a:r>
          </a:p>
        </p:txBody>
      </p:sp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034D28F8-95F8-487C-8FFE-7002B830DFDC}"/>
              </a:ext>
            </a:extLst>
          </p:cNvPr>
          <p:cNvSpPr txBox="1">
            <a:spLocks/>
          </p:cNvSpPr>
          <p:nvPr/>
        </p:nvSpPr>
        <p:spPr>
          <a:xfrm>
            <a:off x="3420001" y="440587"/>
            <a:ext cx="5205600" cy="877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pl-PL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4800" dirty="0">
                <a:solidFill>
                  <a:schemeClr val="tx1"/>
                </a:solidFill>
              </a:rPr>
              <a:t>Wydział Fizyki Technicznej i Matematyki Stosowanej</a:t>
            </a:r>
          </a:p>
          <a:p>
            <a:pPr algn="r"/>
            <a:r>
              <a:rPr lang="pl-PL" sz="4800" dirty="0">
                <a:solidFill>
                  <a:schemeClr val="tx1"/>
                </a:solidFill>
              </a:rPr>
              <a:t>Studia podyplomowe</a:t>
            </a:r>
          </a:p>
          <a:p>
            <a:pPr algn="r"/>
            <a:r>
              <a:rPr lang="pl-PL" sz="4800" dirty="0">
                <a:solidFill>
                  <a:schemeClr val="tx1"/>
                </a:solidFill>
              </a:rPr>
              <a:t>Kierunek: Inżynieria Danych – Data Science</a:t>
            </a:r>
          </a:p>
          <a:p>
            <a:pPr algn="r"/>
            <a:r>
              <a:rPr lang="pl-PL" sz="4800" dirty="0">
                <a:solidFill>
                  <a:schemeClr val="tx1"/>
                </a:solidFill>
              </a:rPr>
              <a:t>Metody statystyczne i analityczne Big Data</a:t>
            </a:r>
          </a:p>
          <a:p>
            <a:pPr algn="r"/>
            <a:endParaRPr lang="pl-PL" dirty="0">
              <a:solidFill>
                <a:schemeClr val="tx1"/>
              </a:solidFill>
            </a:endParaRPr>
          </a:p>
          <a:p>
            <a:pPr algn="r"/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9D959A81-9E26-4E99-BF7B-788BD0DC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4" y="2354240"/>
            <a:ext cx="8566952" cy="44016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Zbiór danych, który będzie służył do badań zawiera 10296 obserwacji. Pojedynczy rekord zawiera informacje na temat klienta, który zawarł umowę ubezpieczeniową odpowiedzialności cywilnej z firmą ubezpieczeniową. Każdy rekord w tym wypadku polisa jest opisany poprzez zestaw 33 zmiennych: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ID – numer ID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KIDSDRIV – liczba dzieci użytkujących pojazd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PLCYDATE –  data zawarcia aktualnej polisy (</a:t>
            </a:r>
            <a:r>
              <a:rPr lang="pl-PL" sz="1200" dirty="0" err="1"/>
              <a:t>Date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TRAVTIME – dystans pokonywany w drodze do pracy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CAR_USE – sposób użytkowania samochodu: „</a:t>
            </a:r>
            <a:r>
              <a:rPr lang="pl-PL" sz="1200" dirty="0" err="1"/>
              <a:t>Private</a:t>
            </a:r>
            <a:r>
              <a:rPr lang="pl-PL" sz="1200" dirty="0"/>
              <a:t>”, „Commercial” 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POLICYNO – numer polisy (</a:t>
            </a:r>
            <a:r>
              <a:rPr lang="pl-PL" sz="1200" dirty="0" err="1"/>
              <a:t>character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BLUEBOOK – wartość samochodu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INITDATE – data pierwszej polisy (</a:t>
            </a:r>
            <a:r>
              <a:rPr lang="pl-PL" sz="1200" dirty="0" err="1"/>
              <a:t>Date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RETAINED – ilość lat jako klient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pl-PL" sz="1200" dirty="0"/>
              <a:t>NPOLICY – liczba polis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pl-PL" sz="1200" dirty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pl-PL" sz="1200" dirty="0"/>
          </a:p>
          <a:p>
            <a:pPr marL="0" indent="0">
              <a:lnSpc>
                <a:spcPct val="100000"/>
              </a:lnSpc>
              <a:buNone/>
            </a:pPr>
            <a:endParaRPr lang="pl-PL" sz="1200" dirty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pl-PL" sz="1200" dirty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pl-PL" sz="12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98A16B-33C9-4FF5-B2A2-EBDAFAE95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21" y="1687760"/>
            <a:ext cx="5256342" cy="406715"/>
          </a:xfrm>
        </p:spPr>
        <p:txBody>
          <a:bodyPr>
            <a:noAutofit/>
          </a:bodyPr>
          <a:lstStyle/>
          <a:p>
            <a:r>
              <a:rPr lang="pl-PL" sz="2000" dirty="0"/>
              <a:t>Zrozumienie i opis danych źródłowych</a:t>
            </a:r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FE0548D4-2D10-4380-B48D-A5486A6B2E65}"/>
              </a:ext>
            </a:extLst>
          </p:cNvPr>
          <p:cNvSpPr txBox="1">
            <a:spLocks/>
          </p:cNvSpPr>
          <p:nvPr/>
        </p:nvSpPr>
        <p:spPr>
          <a:xfrm>
            <a:off x="3420001" y="440587"/>
            <a:ext cx="5205600" cy="877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pl-PL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4800" dirty="0">
                <a:solidFill>
                  <a:schemeClr val="tx1"/>
                </a:solidFill>
              </a:rPr>
              <a:t>Wydział Fizyki Technicznej i Matematyki Stosowanej</a:t>
            </a:r>
          </a:p>
          <a:p>
            <a:pPr algn="r"/>
            <a:r>
              <a:rPr lang="pl-PL" sz="4800" dirty="0">
                <a:solidFill>
                  <a:schemeClr val="tx1"/>
                </a:solidFill>
              </a:rPr>
              <a:t>Studia podyplomowe</a:t>
            </a:r>
          </a:p>
          <a:p>
            <a:pPr algn="r"/>
            <a:r>
              <a:rPr lang="pl-PL" sz="4800" dirty="0">
                <a:solidFill>
                  <a:schemeClr val="tx1"/>
                </a:solidFill>
              </a:rPr>
              <a:t>Kierunek: Inżynieria Danych – Data Science</a:t>
            </a:r>
          </a:p>
          <a:p>
            <a:pPr algn="r"/>
            <a:r>
              <a:rPr lang="pl-PL" sz="4800" dirty="0">
                <a:solidFill>
                  <a:schemeClr val="tx1"/>
                </a:solidFill>
              </a:rPr>
              <a:t>Metody statystyczne i analityczne Big Data</a:t>
            </a:r>
          </a:p>
          <a:p>
            <a:pPr algn="r"/>
            <a:endParaRPr lang="pl-PL" dirty="0">
              <a:solidFill>
                <a:schemeClr val="tx1"/>
              </a:solidFill>
            </a:endParaRPr>
          </a:p>
          <a:p>
            <a:pPr algn="r"/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60F5C4B7-AEDB-4CBA-BE99-6021BAF8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18" y="2450237"/>
            <a:ext cx="8611340" cy="4324963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CAR_TYPE – typ samochodu: „Panel Truck”, „Pickup”, „Sedan”, „Sports Car”, „SUV”, „Van” (</a:t>
            </a:r>
            <a:r>
              <a:rPr lang="pl-PL" sz="1300" dirty="0" err="1"/>
              <a:t>factor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RED_CAR – informacja czy kolor samochodu to czerwony: „</a:t>
            </a:r>
            <a:r>
              <a:rPr lang="pl-PL" sz="1300" dirty="0" err="1"/>
              <a:t>Yes</a:t>
            </a:r>
            <a:r>
              <a:rPr lang="pl-PL" sz="1300" dirty="0"/>
              <a:t>”, „No”(</a:t>
            </a:r>
            <a:r>
              <a:rPr lang="pl-PL" sz="1300" dirty="0" err="1"/>
              <a:t>factor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OLDCLAIM – suma roszczeń z polis w poprzednich latach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CLM_FREQ – liczba roszczeń z polis w ostatnich pięciu latach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REVOKED – prawo jazdy było uzyskane w ostatnich 7 latach: „</a:t>
            </a:r>
            <a:r>
              <a:rPr lang="pl-PL" sz="1300" dirty="0" err="1"/>
              <a:t>Yes</a:t>
            </a:r>
            <a:r>
              <a:rPr lang="pl-PL" sz="1300" dirty="0"/>
              <a:t>”, „No”(</a:t>
            </a:r>
            <a:r>
              <a:rPr lang="pl-PL" sz="1300" dirty="0" err="1"/>
              <a:t>factor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MVR_PTS – liczba wykroczeń drogowych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CLM_AMT – suma roszczeń z obecnej polisy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CLM_DATE – data roszczenia z obecnej polisy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CLM_FLAG – czy roszczenie wystąpiło: „</a:t>
            </a:r>
            <a:r>
              <a:rPr lang="pl-PL" sz="1300" dirty="0" err="1"/>
              <a:t>Yes</a:t>
            </a:r>
            <a:r>
              <a:rPr lang="pl-PL" sz="1300" dirty="0"/>
              <a:t>”, „No”(</a:t>
            </a:r>
            <a:r>
              <a:rPr lang="pl-PL" sz="1300" dirty="0" err="1"/>
              <a:t>factor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AGE – wiek kierowcy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lnSpc>
                <a:spcPct val="170000"/>
              </a:lnSpc>
              <a:buFont typeface="+mj-lt"/>
              <a:buAutoNum type="arabicPeriod" startAt="11"/>
            </a:pPr>
            <a:r>
              <a:rPr lang="pl-PL" sz="1300" dirty="0"/>
              <a:t> AGE*GENDER – wiek kierowcy łącznie z informacją o płci (</a:t>
            </a:r>
            <a:r>
              <a:rPr lang="pl-PL" sz="1300" dirty="0" err="1"/>
              <a:t>integer</a:t>
            </a:r>
            <a:r>
              <a:rPr lang="pl-PL" sz="1300" dirty="0"/>
              <a:t>)</a:t>
            </a:r>
          </a:p>
          <a:p>
            <a:pPr marL="228600" indent="-228600">
              <a:buFont typeface="+mj-lt"/>
              <a:buAutoNum type="arabicPeriod" startAt="11"/>
            </a:pPr>
            <a:endParaRPr lang="pl-PL" sz="12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91334D-8262-4DE7-B0F8-F5EC049C8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20" y="1687760"/>
            <a:ext cx="5496039" cy="406715"/>
          </a:xfrm>
        </p:spPr>
        <p:txBody>
          <a:bodyPr>
            <a:noAutofit/>
          </a:bodyPr>
          <a:lstStyle/>
          <a:p>
            <a:r>
              <a:rPr lang="pl-PL" sz="2000" dirty="0"/>
              <a:t>Zrozumienie i opis danych źródłowych cd.</a:t>
            </a:r>
          </a:p>
          <a:p>
            <a:endParaRPr lang="pl-PL" sz="2000" dirty="0"/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35BF56B4-C533-4381-AF54-25B8FBE22E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1039" y="291775"/>
            <a:ext cx="5780088" cy="282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pl-PL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dirty="0">
                <a:solidFill>
                  <a:schemeClr val="tx1"/>
                </a:solidFill>
              </a:rPr>
              <a:t>Wydział Fizyki Technicznej i Matematyki Stosowanej</a:t>
            </a:r>
          </a:p>
          <a:p>
            <a:pPr algn="r"/>
            <a:r>
              <a:rPr lang="pl-PL" sz="1200" dirty="0">
                <a:solidFill>
                  <a:schemeClr val="tx1"/>
                </a:solidFill>
              </a:rPr>
              <a:t>Studia podyplomowe</a:t>
            </a:r>
          </a:p>
          <a:p>
            <a:pPr algn="r"/>
            <a:r>
              <a:rPr lang="pl-PL" sz="1200" dirty="0">
                <a:solidFill>
                  <a:schemeClr val="tx1"/>
                </a:solidFill>
              </a:rPr>
              <a:t>Kierunek: Inżynieria Danych – Data Science</a:t>
            </a:r>
          </a:p>
          <a:p>
            <a:pPr algn="r"/>
            <a:r>
              <a:rPr lang="pl-PL" sz="1200" dirty="0">
                <a:solidFill>
                  <a:schemeClr val="tx1"/>
                </a:solidFill>
              </a:rPr>
              <a:t>Metody statystyczne i analityczne Big Data</a:t>
            </a:r>
          </a:p>
          <a:p>
            <a:pPr algn="r"/>
            <a:endParaRPr lang="pl-PL" sz="1200" dirty="0">
              <a:solidFill>
                <a:schemeClr val="tx1"/>
              </a:solidFill>
            </a:endParaRPr>
          </a:p>
          <a:p>
            <a:pPr algn="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578BA-C8F8-42A8-BFA5-7D9EEB317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DC5B06-F58F-47EB-95D9-DA0C2CB24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5" y="2334827"/>
            <a:ext cx="8797771" cy="4429957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HOMEKIDS – liczba dzieci w gospodarstwie domowym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YOJ – liczba lat zatrudnienia w obecnej pracy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INCOME – roczny przychód (</a:t>
            </a:r>
            <a:r>
              <a:rPr lang="pl-PL" sz="1200" dirty="0" err="1"/>
              <a:t>integer</a:t>
            </a:r>
            <a:r>
              <a:rPr lang="pl-PL" sz="1200" dirty="0"/>
              <a:t>) GENDER – płeć kierowcy: „F”, „M” 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 MARRIED – czy kierowca jest w związku małżeńskim: „</a:t>
            </a:r>
            <a:r>
              <a:rPr lang="pl-PL" sz="1200" dirty="0" err="1"/>
              <a:t>Yes</a:t>
            </a:r>
            <a:r>
              <a:rPr lang="pl-PL" sz="1200" dirty="0"/>
              <a:t>”,  „No” 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 PARENT1 – czy kierowca samotnie wychowuje dziecko: „</a:t>
            </a:r>
            <a:r>
              <a:rPr lang="pl-PL" sz="1200" dirty="0" err="1"/>
              <a:t>Yes</a:t>
            </a:r>
            <a:r>
              <a:rPr lang="pl-PL" sz="1200" dirty="0"/>
              <a:t>”, „No”(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  JOBCLASS – wykonywany zawód: </a:t>
            </a:r>
            <a:r>
              <a:rPr lang="en-US" sz="1200" dirty="0"/>
              <a:t>: ”Unknown”, ”Blue Collar”, ”Clerical”, ”</a:t>
            </a:r>
            <a:r>
              <a:rPr lang="en-US" sz="1200" dirty="0" err="1"/>
              <a:t>Doctor”,”Home</a:t>
            </a:r>
            <a:r>
              <a:rPr lang="en-US" sz="1200" dirty="0"/>
              <a:t> Maker”, ”Lawyer”,</a:t>
            </a:r>
            <a:r>
              <a:rPr lang="pl-PL" sz="1200" dirty="0"/>
              <a:t> </a:t>
            </a:r>
            <a:r>
              <a:rPr lang="en-US" sz="1200" dirty="0"/>
              <a:t>”Manager”, ”Professional”, ”Student”</a:t>
            </a:r>
            <a:r>
              <a:rPr lang="pl-PL" sz="1200" dirty="0"/>
              <a:t>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  MAX_EDUC – poziom edukacji 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  HOME_VAL – wartość ubezpieczonego domu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SAMEHOME – lata zamieszkania pod obecnym adresem (</a:t>
            </a:r>
            <a:r>
              <a:rPr lang="pl-PL" sz="1200" dirty="0" err="1"/>
              <a:t>integer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DENSITY – miejsce zamieszkania: „Highly </a:t>
            </a:r>
            <a:r>
              <a:rPr lang="pl-PL" sz="1200" dirty="0" err="1"/>
              <a:t>Rural</a:t>
            </a:r>
            <a:r>
              <a:rPr lang="pl-PL" sz="1200" dirty="0"/>
              <a:t>”, „Highly Urban”, „</a:t>
            </a:r>
            <a:r>
              <a:rPr lang="pl-PL" sz="1200" dirty="0" err="1"/>
              <a:t>Rural</a:t>
            </a:r>
            <a:r>
              <a:rPr lang="pl-PL" sz="1200" dirty="0"/>
              <a:t>”, „Urban” (</a:t>
            </a:r>
            <a:r>
              <a:rPr lang="pl-PL" sz="1200" dirty="0" err="1"/>
              <a:t>factor</a:t>
            </a:r>
            <a:r>
              <a:rPr lang="pl-PL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2"/>
            </a:pPr>
            <a:r>
              <a:rPr lang="pl-PL" sz="1200" dirty="0"/>
              <a:t>YEARQTR – </a:t>
            </a:r>
            <a:r>
              <a:rPr lang="pl-PL" sz="1200" dirty="0" err="1"/>
              <a:t>factor</a:t>
            </a:r>
            <a:endParaRPr lang="pl-PL" sz="1200" dirty="0"/>
          </a:p>
          <a:p>
            <a:pPr marL="228600" indent="-228600">
              <a:lnSpc>
                <a:spcPct val="150000"/>
              </a:lnSpc>
              <a:buAutoNum type="arabicPeriod" startAt="22"/>
            </a:pPr>
            <a:endParaRPr lang="pl-PL" sz="1200" dirty="0"/>
          </a:p>
          <a:p>
            <a:pPr marL="0" indent="0">
              <a:buNone/>
            </a:pPr>
            <a:endParaRPr lang="pl-PL" sz="1100" dirty="0"/>
          </a:p>
        </p:txBody>
      </p:sp>
      <p:sp>
        <p:nvSpPr>
          <p:cNvPr id="5" name="Symbol zastępczy tekstu 3">
            <a:extLst>
              <a:ext uri="{FF2B5EF4-FFF2-40B4-BE49-F238E27FC236}">
                <a16:creationId xmlns:a16="http://schemas.microsoft.com/office/drawing/2014/main" id="{27BD6B00-8638-44D7-9FF0-F9F12A3C4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87" y="1687513"/>
            <a:ext cx="5532283" cy="406400"/>
          </a:xfrm>
        </p:spPr>
        <p:txBody>
          <a:bodyPr>
            <a:noAutofit/>
          </a:bodyPr>
          <a:lstStyle/>
          <a:p>
            <a:r>
              <a:rPr lang="pl-PL" sz="2000" dirty="0"/>
              <a:t>Zrozumienie i opis danych źródłowych cd.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4718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53990-931C-4A23-B9DA-2D920E8C3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4279B3-2306-4538-BA0F-4E341324E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10" y="2414726"/>
            <a:ext cx="8963790" cy="45276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1500" dirty="0"/>
              <a:t>	Kolumna CLM_FLAG zawiera wartość zmiennej celu </a:t>
            </a:r>
            <a:r>
              <a:rPr lang="pl-PL" sz="1500" dirty="0" err="1"/>
              <a:t>tzn</a:t>
            </a:r>
            <a:r>
              <a:rPr lang="pl-PL" sz="1500" dirty="0"/>
              <a:t> informację czy roszczenie wystąpiło czy też </a:t>
            </a:r>
            <a:r>
              <a:rPr lang="pl-PL" sz="1500" dirty="0" err="1"/>
              <a:t>nie.Na</a:t>
            </a:r>
            <a:r>
              <a:rPr lang="pl-PL" sz="1500" dirty="0"/>
              <a:t> wstępie ze zbioru danych usuwamy kolumnę YEARQTR, ID i POLICYNO, oraz kolumny z datami: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1500" dirty="0"/>
              <a:t>PLCYDATE, INITDATE, BIRTH, CLM_DATE. Potrzebne informacje są zawarte w kolumnie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1500" dirty="0"/>
              <a:t> AGE i nowo dodanej kolumnie AGE_YEARS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1500" dirty="0"/>
              <a:t>Pozostałe zmienne na ten moment pozostawiamy w zbiorze danych.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500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1500" dirty="0"/>
              <a:t> Charakter zmiennych  w zbiorze jest różny.  Występują zmienne: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1500" dirty="0"/>
              <a:t>liczbowe ciągłe (np. TRAVTIME, BLUEBOOK)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1500" dirty="0"/>
              <a:t>zmienne dyskretne (np. KIDSDRIV,  MVR_PTS)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1500" dirty="0"/>
              <a:t>Zmienne kategoryczne (np. JOBCLASS, MAX_EDUC)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C4EF8E1-F622-4742-88B3-51710553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20" y="1687760"/>
            <a:ext cx="6250641" cy="406715"/>
          </a:xfrm>
        </p:spPr>
        <p:txBody>
          <a:bodyPr>
            <a:normAutofit/>
          </a:bodyPr>
          <a:lstStyle/>
          <a:p>
            <a:r>
              <a:rPr lang="pl-PL" dirty="0"/>
              <a:t>Zrozumienie i opis danych źródłowych cd.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959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069E3A-C5EE-41E4-AF7C-5433DE8B6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1375FB-14B3-44B9-890E-B680ECFA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7" y="2343705"/>
            <a:ext cx="8637973" cy="431454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B0E648-C592-4486-8C3F-B87F3739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819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16509"/>
      </p:ext>
    </p:extLst>
  </p:cSld>
  <p:clrMapOvr>
    <a:masterClrMapping/>
  </p:clrMapOvr>
</p:sld>
</file>

<file path=ppt/theme/theme1.xml><?xml version="1.0" encoding="utf-8"?>
<a:theme xmlns:a="http://schemas.openxmlformats.org/drawingml/2006/main" name="PG">
  <a:themeElements>
    <a:clrScheme name="PG">
      <a:dk1>
        <a:srgbClr val="003767"/>
      </a:dk1>
      <a:lt1>
        <a:sysClr val="window" lastClr="FFFFFF"/>
      </a:lt1>
      <a:dk2>
        <a:srgbClr val="44546A"/>
      </a:dk2>
      <a:lt2>
        <a:srgbClr val="E7E6E6"/>
      </a:lt2>
      <a:accent1>
        <a:srgbClr val="E31B23"/>
      </a:accent1>
      <a:accent2>
        <a:srgbClr val="003767"/>
      </a:accent2>
      <a:accent3>
        <a:srgbClr val="B9DEFF"/>
      </a:accent3>
      <a:accent4>
        <a:srgbClr val="73757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2">
      <a:majorFont>
        <a:latin typeface="SanukPro-Medium"/>
        <a:ea typeface=""/>
        <a:cs typeface=""/>
      </a:majorFont>
      <a:minorFont>
        <a:latin typeface="SanukPro-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D0BDE39D-86B0-4351-98C7-2F0027CEB9D1}" vid="{8DEA3497-1FC6-4C77-8314-304DE8BC6512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</Template>
  <TotalTime>1833</TotalTime>
  <Words>813</Words>
  <Application>Microsoft Office PowerPoint</Application>
  <PresentationFormat>Pokaz na ekranie (4:3)</PresentationFormat>
  <Paragraphs>71</Paragraphs>
  <Slides>8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5" baseType="lpstr">
      <vt:lpstr>Arial</vt:lpstr>
      <vt:lpstr>Calibri</vt:lpstr>
      <vt:lpstr>SanukPro-Light</vt:lpstr>
      <vt:lpstr>SanukPro-Medium</vt:lpstr>
      <vt:lpstr>Wingdings</vt:lpstr>
      <vt:lpstr>PG</vt:lpstr>
      <vt:lpstr>Arkusz</vt:lpstr>
      <vt:lpstr>Określenie wystąpienia roszczenia z polisy ubezpieczeniowej</vt:lpstr>
      <vt:lpstr>Prezentacja programu PowerPoint</vt:lpstr>
      <vt:lpstr>Prezentacja programu PowerPoint</vt:lpstr>
      <vt:lpstr>Wydział Fizyki Technicznej i Matematyki Stosowanej Studia podyplomowe Kierunek: Inżynieria Danych – Data Science Metody statystyczne i analityczne Big Data  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Ewa</dc:creator>
  <cp:lastModifiedBy>Sławomir Lisowski</cp:lastModifiedBy>
  <cp:revision>203</cp:revision>
  <dcterms:created xsi:type="dcterms:W3CDTF">2017-05-26T10:51:07Z</dcterms:created>
  <dcterms:modified xsi:type="dcterms:W3CDTF">2020-01-08T23:50:19Z</dcterms:modified>
</cp:coreProperties>
</file>