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22" r:id="rId5"/>
    <p:sldId id="339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21" r:id="rId15"/>
    <p:sldId id="453" r:id="rId16"/>
    <p:sldId id="456" r:id="rId17"/>
    <p:sldId id="454" r:id="rId18"/>
    <p:sldId id="455" r:id="rId19"/>
    <p:sldId id="457" r:id="rId20"/>
    <p:sldId id="522" r:id="rId21"/>
    <p:sldId id="523" r:id="rId22"/>
    <p:sldId id="521" r:id="rId23"/>
    <p:sldId id="524" r:id="rId24"/>
    <p:sldId id="390" r:id="rId25"/>
    <p:sldId id="478" r:id="rId26"/>
    <p:sldId id="479" r:id="rId27"/>
    <p:sldId id="480" r:id="rId28"/>
    <p:sldId id="481" r:id="rId29"/>
    <p:sldId id="482" r:id="rId30"/>
    <p:sldId id="501" r:id="rId31"/>
    <p:sldId id="502" r:id="rId32"/>
    <p:sldId id="510" r:id="rId33"/>
    <p:sldId id="500" r:id="rId34"/>
    <p:sldId id="503" r:id="rId35"/>
    <p:sldId id="504" r:id="rId36"/>
    <p:sldId id="505" r:id="rId37"/>
    <p:sldId id="506" r:id="rId38"/>
    <p:sldId id="507" r:id="rId39"/>
    <p:sldId id="508" r:id="rId40"/>
    <p:sldId id="509" r:id="rId41"/>
    <p:sldId id="511" r:id="rId42"/>
    <p:sldId id="293" r:id="rId43"/>
  </p:sldIdLst>
  <p:sldSz cx="12192000" cy="6858000"/>
  <p:notesSz cx="6858000" cy="9144000"/>
  <p:embeddedFontLst>
    <p:embeddedFont>
      <p:font typeface="Teko" charset="0"/>
      <p:regular r:id="rId47"/>
      <p:bold r:id="rId48"/>
    </p:embeddedFont>
    <p:embeddedFont>
      <p:font typeface="Lato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font" Target="fonts/font6.fntdata"/><Relationship Id="rId51" Type="http://schemas.openxmlformats.org/officeDocument/2006/relationships/font" Target="fonts/font5.fntdata"/><Relationship Id="rId50" Type="http://schemas.openxmlformats.org/officeDocument/2006/relationships/font" Target="fonts/font4.fntdata"/><Relationship Id="rId5" Type="http://schemas.openxmlformats.org/officeDocument/2006/relationships/slide" Target="slides/slide2.xml"/><Relationship Id="rId49" Type="http://schemas.openxmlformats.org/officeDocument/2006/relationships/font" Target="fonts/font3.fntdata"/><Relationship Id="rId48" Type="http://schemas.openxmlformats.org/officeDocument/2006/relationships/font" Target="fonts/font2.fntdata"/><Relationship Id="rId47" Type="http://schemas.openxmlformats.org/officeDocument/2006/relationships/font" Target="fonts/font1.fntdata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04" name="Google Shape;104;p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4" name="Google Shape;784;p3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main contribution of this innovative work is to create a predictive system of hematological cell detection.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result was validated by the supervising doctor and comparable to the work done in the thesis supervised by the him, the accuracy was increased by 47%.</a:t>
            </a:r>
            <a:br>
              <a:rPr lang="en-US"/>
            </a:b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with other existing works in this field our project  present an innovation because it detect classify and count almost all blood cell with a high precision </a:t>
            </a:r>
            <a:endParaRPr lang="en-US"/>
          </a:p>
        </p:txBody>
      </p:sp>
      <p:sp>
        <p:nvSpPr>
          <p:cNvPr id="785" name="Google Shape;785;p38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0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0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40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26" name="Google Shape;26;p4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9"/>
          <p:cNvSpPr txBox="1"/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49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9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9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showMasterSp="0" matchingName="Vertical Title and Text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5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50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0"/>
          <p:cNvSpPr txBox="1"/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50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0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0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41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 matchingName="Section Header">
  <p:cSld name="SECTION_HEADER">
    <p:bg>
      <p:bgPr>
        <a:solidFill>
          <a:schemeClr val="lt1"/>
        </a:solidFill>
        <a:effectLst/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4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42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sz="8000" b="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42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41" name="Google Shape;41;p4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3"/>
          <p:cNvSpPr txBox="1"/>
          <p:nvPr>
            <p:ph type="body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43"/>
          <p:cNvSpPr txBox="1"/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43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52" name="Google Shape;52;p44"/>
          <p:cNvSpPr txBox="1"/>
          <p:nvPr>
            <p:ph type="body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54" name="Google Shape;54;p44"/>
          <p:cNvSpPr txBox="1"/>
          <p:nvPr>
            <p:ph type="body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5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5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 matchingNam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4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46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6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6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0" matchingName="Content with Caption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4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47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7"/>
          <p:cNvSpPr txBox="1"/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47"/>
          <p:cNvSpPr txBox="1"/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47"/>
          <p:cNvSpPr txBox="1"/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0" matchingName="Picture with Caption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4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48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8"/>
          <p:cNvSpPr/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C3BFB4"/>
          </a:solidFill>
          <a:ln>
            <a:noFill/>
          </a:ln>
        </p:spPr>
      </p:sp>
      <p:sp>
        <p:nvSpPr>
          <p:cNvPr id="83" name="Google Shape;83;p48"/>
          <p:cNvSpPr txBox="1"/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48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8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8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3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9"/>
          <p:cNvSpPr txBox="1"/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9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9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9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7" name="Google Shape;17;p39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2616290" y="1709169"/>
            <a:ext cx="6706435" cy="206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18097"/>
              </a:buClr>
              <a:buSzPts val="4000"/>
              <a:buFont typeface="Times New Roman" panose="02020603050405020304"/>
              <a:buNone/>
            </a:pPr>
            <a:r>
              <a:rPr lang="fr-FR" sz="60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Deep Learning Project</a:t>
            </a:r>
            <a:endParaRPr lang="fr-FR" sz="60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7" name="Google Shape;107;p1"/>
          <p:cNvSpPr txBox="1"/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WASSIM SLITI                              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</a:t>
            </a:r>
            <a:r>
              <a:rPr lang="fr-FR" alt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MOHAMED FARJAOUI</a:t>
            </a: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2" name="Google Shape;112;p1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13" name="Google Shape;113;p1"/>
          <p:cNvCxnSpPr/>
          <p:nvPr/>
        </p:nvCxnSpPr>
        <p:spPr>
          <a:xfrm>
            <a:off x="2470404" y="1901952"/>
            <a:ext cx="699820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cxnSp>
        <p:nvCxnSpPr>
          <p:cNvPr id="114" name="Google Shape;114;p1"/>
          <p:cNvCxnSpPr/>
          <p:nvPr/>
        </p:nvCxnSpPr>
        <p:spPr>
          <a:xfrm>
            <a:off x="2470404" y="1990344"/>
            <a:ext cx="6998208" cy="18288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"/>
          <p:cNvCxnSpPr/>
          <p:nvPr/>
        </p:nvCxnSpPr>
        <p:spPr>
          <a:xfrm>
            <a:off x="2497836" y="3773424"/>
            <a:ext cx="6998208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"/>
          <p:cNvCxnSpPr/>
          <p:nvPr/>
        </p:nvCxnSpPr>
        <p:spPr>
          <a:xfrm>
            <a:off x="2497836" y="3861816"/>
            <a:ext cx="6998208" cy="1828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980500"/>
            <a:ext cx="10104120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Task1</a:t>
            </a:r>
            <a:r>
              <a:rPr 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127760" y="1700530"/>
            <a:ext cx="10438130" cy="4023360"/>
          </a:xfrm>
        </p:spPr>
        <p:txBody>
          <a:bodyPr>
            <a:normAutofit lnSpcReduction="10000"/>
          </a:bodyPr>
          <a:p>
            <a:pPr marL="177800" indent="0" algn="l">
              <a:lnSpc>
                <a:spcPct val="100000"/>
              </a:lnSpc>
              <a:spcBef>
                <a:spcPts val="1400"/>
              </a:spcBef>
              <a:buSzTx/>
              <a:buNone/>
            </a:pPr>
            <a:r>
              <a:rPr lang="fr-FR" sz="28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Evaluate our Model  :</a:t>
            </a:r>
            <a:endParaRPr lang="fr-FR" sz="28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177800" indent="0" algn="l">
              <a:lnSpc>
                <a:spcPct val="100000"/>
              </a:lnSpc>
              <a:spcBef>
                <a:spcPts val="1400"/>
              </a:spcBef>
              <a:buSzTx/>
              <a:buNone/>
            </a:pPr>
            <a:endParaRPr lang="fr-FR" sz="28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177800" indent="0" algn="l">
              <a:lnSpc>
                <a:spcPct val="100000"/>
              </a:lnSpc>
              <a:spcBef>
                <a:spcPts val="1400"/>
              </a:spcBef>
              <a:buSzTx/>
              <a:buNone/>
            </a:pPr>
            <a:r>
              <a:rPr lang="fr-FR" sz="2800" u="sng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Accuracy: 0.9000 </a:t>
            </a:r>
            <a:endParaRPr lang="fr-FR" sz="2800" u="sng">
              <a:solidFill>
                <a:srgbClr val="0070C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pic>
        <p:nvPicPr>
          <p:cNvPr id="2" name="Picture 1" descr="download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2060575"/>
            <a:ext cx="4881880" cy="37661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ctrTitle"/>
          </p:nvPr>
        </p:nvSpPr>
        <p:spPr>
          <a:xfrm>
            <a:off x="1117600" y="83642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18097"/>
              </a:buClr>
              <a:buSzPts val="8000"/>
              <a:buFont typeface="Times New Roman" panose="02020603050405020304"/>
              <a:buNone/>
            </a:pPr>
            <a:r>
              <a:rPr lang="fr-FR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Task 2</a:t>
            </a:r>
            <a:endParaRPr lang="fr-FR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7" name="Google Shape;137;p3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endParaRPr lang="fr-FR" sz="16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fr-FR" sz="16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38" name="Google Shape;138;p3"/>
          <p:cNvCxnSpPr/>
          <p:nvPr/>
        </p:nvCxnSpPr>
        <p:spPr>
          <a:xfrm>
            <a:off x="1117507" y="4361688"/>
            <a:ext cx="100584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cxnSp>
        <p:nvCxnSpPr>
          <p:cNvPr id="139" name="Google Shape;139;p3"/>
          <p:cNvCxnSpPr/>
          <p:nvPr/>
        </p:nvCxnSpPr>
        <p:spPr>
          <a:xfrm>
            <a:off x="1117507" y="4267200"/>
            <a:ext cx="10058400" cy="18288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3"/>
          <p:cNvCxnSpPr/>
          <p:nvPr/>
        </p:nvCxnSpPr>
        <p:spPr>
          <a:xfrm>
            <a:off x="1097280" y="3108960"/>
            <a:ext cx="100584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cxnSp>
        <p:nvCxnSpPr>
          <p:cNvPr id="141" name="Google Shape;141;p3"/>
          <p:cNvCxnSpPr/>
          <p:nvPr/>
        </p:nvCxnSpPr>
        <p:spPr>
          <a:xfrm>
            <a:off x="1117507" y="3202912"/>
            <a:ext cx="10058400" cy="18288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440690" y="2420620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this task, we started searching for a benchmark dataset for lesion detection (</a:t>
            </a:r>
            <a:r>
              <a:rPr lang="fr-FR" sz="2400" u="sng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 detection</a:t>
            </a: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and segmentation (</a:t>
            </a:r>
            <a:r>
              <a:rPr lang="fr-FR" sz="2400" u="sng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instance segmentation</a:t>
            </a: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After several hours of searching, we decided to use the </a:t>
            </a:r>
            <a:r>
              <a:rPr lang="fr-FR" sz="2400" u="sng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ISIC Challenge Datasets</a:t>
            </a: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link : </a:t>
            </a:r>
            <a:r>
              <a:rPr lang="fr-FR" sz="2400" u="sng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https://challenge.isic-archive.com/data/#2017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980500"/>
            <a:ext cx="1010412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2</a:t>
            </a:r>
            <a:r>
              <a:rPr sz="32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 </a:t>
            </a:r>
            <a:endParaRPr sz="32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479425" y="1772920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u="sng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ISIC Challenge Datasets</a:t>
            </a: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Data :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- 2000 lesion images in JPEG 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-2000 binary mask images in PNG format.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Valid Data :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- 180 </a:t>
            </a: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lesion images in JPEG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- 180 binary mask images in PNG format. 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980500"/>
            <a:ext cx="1010412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2</a:t>
            </a:r>
            <a:r>
              <a:rPr sz="32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 </a:t>
            </a:r>
            <a:endParaRPr sz="32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441325" y="1772920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u="sng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ISIC Challenge Datasets</a:t>
            </a: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Also we applied some Data transformation methodes . 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980500"/>
            <a:ext cx="1010412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2</a:t>
            </a:r>
            <a:r>
              <a:rPr sz="32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 </a:t>
            </a:r>
            <a:endParaRPr sz="32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 descr="Screenshot from 2023-01-31 22-20-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9605" y="3284855"/>
            <a:ext cx="8177530" cy="20015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441325" y="1762125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u="sng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Mask-RCNN  is based on top of Faster R-CNN. Faster R-CNN is a model that predicts both bounding boxes and class scores for potential objects in the image.</a:t>
            </a:r>
            <a:endParaRPr lang="fr-FR" sz="2400" u="sng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980500"/>
            <a:ext cx="1010412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2</a:t>
            </a:r>
            <a:r>
              <a:rPr sz="32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 </a:t>
            </a:r>
            <a:endParaRPr sz="32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 descr="tv_image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905" y="2780665"/>
            <a:ext cx="7113270" cy="33026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336405" y="3658235"/>
            <a:ext cx="22078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sz="2400" u="sng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Output :</a:t>
            </a:r>
            <a:endParaRPr lang="fr-FR" sz="2400" u="sng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 -bbox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 -masks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441325" y="1762125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u="sng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</a:t>
            </a:r>
            <a:endParaRPr lang="fr-FR" sz="2400" u="sng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 u="sng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980500"/>
            <a:ext cx="1010412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2</a:t>
            </a:r>
            <a:r>
              <a:rPr sz="32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 </a:t>
            </a:r>
            <a:endParaRPr sz="32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 descr="Screenshot from 2023-01-31 22-18-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9740" y="1958975"/>
            <a:ext cx="7429500" cy="39560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441325" y="1772920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u="sng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Training</a:t>
            </a:r>
            <a:endParaRPr lang="fr-FR" sz="2400" u="sng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train </a:t>
            </a: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Mask-RCNN</a:t>
            </a: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model  with </a:t>
            </a: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ISIC Challenge Datasets</a:t>
            </a: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we used colab pro environment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 u="sng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Epoch = 10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Batch = 16 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lr = 0.00005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980500"/>
            <a:ext cx="1010412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2</a:t>
            </a:r>
            <a:r>
              <a:rPr sz="32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 </a:t>
            </a:r>
            <a:endParaRPr sz="32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 descr="download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2760" y="314071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593090" y="1586230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b="1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Evaluation  :</a:t>
            </a:r>
            <a:endParaRPr lang="fr-FR" sz="2400" b="1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u="sng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Box (Detection ) :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- mAP calculated at IOU threshold 0.5 : 0.922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- mAP calculated at IOU threshold 0.75 : 0.685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- mAP calculated at IOU threshold 0.5-0.95 :0.622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620455"/>
            <a:ext cx="1010412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2</a:t>
            </a:r>
            <a:endParaRPr sz="32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593090" y="1586230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b="1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Evaluation  :</a:t>
            </a:r>
            <a:endParaRPr lang="fr-FR" sz="2400" b="1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u="sng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Mask (segmentation) :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- mAP calculated at IOU threshold 0.5 : 0.916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- mAP calculated at IOU threshold 0.75 : 0.641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- mAP calculated at IOU threshold 0.5-0.95 :0.607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620455"/>
            <a:ext cx="1010412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2</a:t>
            </a:r>
            <a:endParaRPr sz="32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ctrTitle"/>
          </p:nvPr>
        </p:nvSpPr>
        <p:spPr>
          <a:xfrm>
            <a:off x="1117600" y="83642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18097"/>
              </a:buClr>
              <a:buSzPts val="8000"/>
              <a:buFont typeface="Times New Roman" panose="02020603050405020304"/>
              <a:buNone/>
            </a:pPr>
            <a:r>
              <a:rPr lang="fr-FR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Task 1</a:t>
            </a:r>
            <a:endParaRPr lang="fr-FR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7" name="Google Shape;137;p3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endParaRPr lang="fr-FR" sz="16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fr-FR" sz="16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38" name="Google Shape;138;p3"/>
          <p:cNvCxnSpPr/>
          <p:nvPr/>
        </p:nvCxnSpPr>
        <p:spPr>
          <a:xfrm>
            <a:off x="1117507" y="4361688"/>
            <a:ext cx="100584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cxnSp>
        <p:nvCxnSpPr>
          <p:cNvPr id="139" name="Google Shape;139;p3"/>
          <p:cNvCxnSpPr/>
          <p:nvPr/>
        </p:nvCxnSpPr>
        <p:spPr>
          <a:xfrm>
            <a:off x="1117507" y="4267200"/>
            <a:ext cx="10058400" cy="18288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3"/>
          <p:cNvCxnSpPr/>
          <p:nvPr/>
        </p:nvCxnSpPr>
        <p:spPr>
          <a:xfrm>
            <a:off x="1097280" y="3108960"/>
            <a:ext cx="100584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cxnSp>
        <p:nvCxnSpPr>
          <p:cNvPr id="141" name="Google Shape;141;p3"/>
          <p:cNvCxnSpPr/>
          <p:nvPr/>
        </p:nvCxnSpPr>
        <p:spPr>
          <a:xfrm>
            <a:off x="1117507" y="3202912"/>
            <a:ext cx="10058400" cy="18288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441325" y="1772920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b="1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Evaluation</a:t>
            </a:r>
            <a:r>
              <a:rPr lang="fr-FR" sz="2400" u="sng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fr-FR" sz="2400" u="sng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980500"/>
            <a:ext cx="1010412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2</a:t>
            </a:r>
            <a:r>
              <a:rPr sz="32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 </a:t>
            </a:r>
            <a:endParaRPr sz="32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" name="Picture 0" descr="Screenshot from 2023-02-02 13-37-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9740" y="1052830"/>
            <a:ext cx="8548370" cy="50171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441325" y="1772920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b="1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</a:t>
            </a:r>
            <a:endParaRPr lang="fr-FR" sz="2400" u="sng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980500"/>
            <a:ext cx="1010412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2</a:t>
            </a:r>
            <a:r>
              <a:rPr sz="32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 </a:t>
            </a:r>
            <a:endParaRPr sz="32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 descr="download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2130" y="1268730"/>
            <a:ext cx="7061200" cy="47301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ctrTitle"/>
          </p:nvPr>
        </p:nvSpPr>
        <p:spPr>
          <a:xfrm>
            <a:off x="1117600" y="83642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18097"/>
              </a:buClr>
              <a:buSzPts val="8000"/>
              <a:buFont typeface="Times New Roman" panose="02020603050405020304"/>
              <a:buNone/>
            </a:pPr>
            <a:r>
              <a:rPr lang="en-US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fr-FR" altLang="en-US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3</a:t>
            </a:r>
            <a:endParaRPr lang="fr-FR" altLang="en-US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+mn-ea"/>
            </a:endParaRPr>
          </a:p>
        </p:txBody>
      </p:sp>
      <p:sp>
        <p:nvSpPr>
          <p:cNvPr id="137" name="Google Shape;137;p3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endParaRPr lang="fr-FR" sz="16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fr-FR" sz="16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38" name="Google Shape;138;p3"/>
          <p:cNvCxnSpPr/>
          <p:nvPr/>
        </p:nvCxnSpPr>
        <p:spPr>
          <a:xfrm>
            <a:off x="1117507" y="4361688"/>
            <a:ext cx="100584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cxnSp>
        <p:nvCxnSpPr>
          <p:cNvPr id="139" name="Google Shape;139;p3"/>
          <p:cNvCxnSpPr/>
          <p:nvPr/>
        </p:nvCxnSpPr>
        <p:spPr>
          <a:xfrm>
            <a:off x="1117507" y="4267200"/>
            <a:ext cx="10058400" cy="18288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3"/>
          <p:cNvCxnSpPr/>
          <p:nvPr/>
        </p:nvCxnSpPr>
        <p:spPr>
          <a:xfrm>
            <a:off x="1097280" y="3108960"/>
            <a:ext cx="100584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  <p:cxnSp>
        <p:nvCxnSpPr>
          <p:cNvPr id="141" name="Google Shape;141;p3"/>
          <p:cNvCxnSpPr/>
          <p:nvPr/>
        </p:nvCxnSpPr>
        <p:spPr>
          <a:xfrm>
            <a:off x="1117507" y="3202912"/>
            <a:ext cx="10058400" cy="18288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440690" y="2420620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b="1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Preparation :</a:t>
            </a:r>
            <a:endParaRPr lang="fr-FR" sz="2400" b="1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b="1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will utilize yolov7 for lesion detection and segmentation in this task, although the data annotation for yolov7 differs from maskrcnn annotation.</a:t>
            </a:r>
            <a:endParaRPr lang="fr-FR" sz="2400" b="1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 ,before starting training yolov7 with ISIC Challenge Datasets  we need first to make it compatible with yolov7 model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980500"/>
            <a:ext cx="1010412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3</a:t>
            </a:r>
            <a:endParaRPr sz="32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593090" y="1586230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b="1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Yolo v7 pytorch txt annotation format :</a:t>
            </a:r>
            <a:endParaRPr lang="fr-FR" sz="2400" b="1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620455"/>
            <a:ext cx="1010412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3</a:t>
            </a:r>
            <a:endParaRPr sz="32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Picture 2" descr="Screenshot from 2023-02-01 19-25-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05" y="2204720"/>
            <a:ext cx="3112135" cy="38442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016500" y="2996565"/>
            <a:ext cx="66643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For YOLOv7 segmentation models, we will use the YOLO v7 PyTorch format.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algn="l"/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algn="just"/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Dataset directory contains images and labels divided into three parts - train, test and validation sub-sets. In addition, there should be a data.yaml file in the dataset root directory.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593090" y="1586230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b="1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Yolo v7 pytorch txt annotation format :</a:t>
            </a:r>
            <a:endParaRPr lang="fr-FR" sz="2400" b="1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620455"/>
            <a:ext cx="1010412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3</a:t>
            </a:r>
            <a:endParaRPr sz="32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 descr="Screenshot from 2023-02-01 19-25-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245" y="2175510"/>
            <a:ext cx="7581265" cy="37153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479425" y="1721485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solve this problem we wrote a python script that transforms png masks annotation to Yolo v7  txt format 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980500"/>
            <a:ext cx="1010412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3</a:t>
            </a:r>
            <a:endParaRPr sz="32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 descr="Screenshot from 2023-02-01 19-38-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1280" y="2636520"/>
            <a:ext cx="10187940" cy="3536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440690" y="1268730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b="1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Yolo v7 Performance compared with other solutions  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424875"/>
            <a:ext cx="1010412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3</a:t>
            </a:r>
            <a:endParaRPr sz="32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 descr="performa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4020" y="2132965"/>
            <a:ext cx="5535295" cy="41300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593090" y="1586230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b="1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Yolo v7 Architecture :</a:t>
            </a:r>
            <a:endParaRPr lang="fr-FR" sz="2400" b="1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620455"/>
            <a:ext cx="1010412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3</a:t>
            </a:r>
            <a:endParaRPr sz="32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 descr="image-33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2040" y="2132965"/>
            <a:ext cx="6939915" cy="371983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407670" y="1721485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u="sng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Training :</a:t>
            </a:r>
            <a:endParaRPr lang="fr-FR" sz="2400" u="sng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will use  the pre-trained COCO model weight  and then train it for lesion detection and segmentation 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980500"/>
            <a:ext cx="1010412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3</a:t>
            </a:r>
            <a:r>
              <a:rPr sz="32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 </a:t>
            </a:r>
            <a:endParaRPr sz="32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 descr="Screenshot from 2023-02-01 23-03-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860" y="3644900"/>
            <a:ext cx="7772400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440690" y="2420620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8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</a:t>
            </a:r>
            <a:r>
              <a:rPr sz="28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 this task, we will define a model  based on the pretrained EfficientNetV2 model to classify images into cancer and no cancer </a:t>
            </a:r>
            <a:endParaRPr sz="28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sz="28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this task we will not start from scratch, we will begin by examining this work </a:t>
            </a:r>
            <a:r>
              <a:rPr sz="2800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Skin Cancer Detection With Android App | Complete Project - Buff</a:t>
            </a:r>
            <a:endParaRPr sz="2800" u="sng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sz="2800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ML</a:t>
            </a:r>
            <a:endParaRPr sz="2800" u="sng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980500"/>
            <a:ext cx="10104120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Task1</a:t>
            </a:r>
            <a:r>
              <a:rPr 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441325" y="1772920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u="sng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Training</a:t>
            </a:r>
            <a:endParaRPr lang="fr-FR" sz="2400" u="sng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train Yolo v7</a:t>
            </a: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model  with </a:t>
            </a: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ISIC Challenge Datasets</a:t>
            </a: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we used colab pro environment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 u="sng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Epoch = 100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Batch = 16 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lr0=0.01 ( lr variable)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momentum=0.937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weight_decay=0.0005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980500"/>
            <a:ext cx="1010412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3</a:t>
            </a:r>
            <a:r>
              <a:rPr sz="32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 </a:t>
            </a:r>
            <a:endParaRPr sz="32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 descr="download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2760" y="314071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593090" y="1586230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b="1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:</a:t>
            </a:r>
            <a:endParaRPr lang="fr-FR" sz="2400" b="1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620455"/>
            <a:ext cx="1010412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3</a:t>
            </a:r>
            <a:endParaRPr sz="32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 descr="MaskP_cur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2230" y="1468120"/>
            <a:ext cx="6449695" cy="43002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077595" y="2536825"/>
            <a:ext cx="2977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Mask Precision evolution during training</a:t>
            </a:r>
            <a:endParaRPr lang="fr-F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593090" y="1586230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b="1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 :</a:t>
            </a:r>
            <a:endParaRPr lang="fr-FR" sz="2400" b="1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620455"/>
            <a:ext cx="1010412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3</a:t>
            </a:r>
            <a:endParaRPr sz="32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 descr="resul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2420620"/>
            <a:ext cx="10645140" cy="35483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593090" y="1586230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b="1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Evaluation  :</a:t>
            </a:r>
            <a:endParaRPr lang="fr-FR" sz="2400" b="1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u="sng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Box (Detection ) :</a:t>
            </a:r>
            <a:endParaRPr lang="fr-FR" sz="2400" u="sng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- Precision :0.964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- Recall :0.892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- mAP calculated at IOU threshold 0.5 : 0.95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- mAP calculated at IOU threshold 0.5-0.95 :0.747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620455"/>
            <a:ext cx="1010412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3</a:t>
            </a:r>
            <a:endParaRPr sz="32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593090" y="1586230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b="1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Evaluation  :</a:t>
            </a:r>
            <a:endParaRPr lang="fr-FR" sz="2400" b="1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u="sng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Mask (Segmentation  ) :</a:t>
            </a:r>
            <a:endParaRPr lang="fr-FR" sz="2400" u="sng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- Precision :0.964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- Recall :0.892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- mAP calculated at IOU threshold 0.5 : 0.936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- mAP calculated at IOU threshold 0.5-0.95 :0.69</a:t>
            </a: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620455"/>
            <a:ext cx="1010412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3</a:t>
            </a:r>
            <a:endParaRPr sz="32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441325" y="1556385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b="1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Evaluation  :</a:t>
            </a:r>
            <a:endParaRPr lang="fr-FR" sz="2400" b="1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620455"/>
            <a:ext cx="1010412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3</a:t>
            </a:r>
            <a:endParaRPr sz="32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 descr="Screenshot from 2023-02-01 19-00-06"/>
          <p:cNvPicPr>
            <a:picLocks noChangeAspect="1"/>
          </p:cNvPicPr>
          <p:nvPr/>
        </p:nvPicPr>
        <p:blipFill>
          <a:blip r:embed="rId1"/>
          <a:srcRect l="-276" t="14024" r="-12928" b="-14024"/>
          <a:stretch>
            <a:fillRect/>
          </a:stretch>
        </p:blipFill>
        <p:spPr>
          <a:xfrm>
            <a:off x="911860" y="3173730"/>
            <a:ext cx="11315065" cy="12242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441325" y="1556385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b="1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Evaluation  :</a:t>
            </a:r>
            <a:endParaRPr lang="fr-FR" sz="2400" b="1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620455"/>
            <a:ext cx="1010412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3</a:t>
            </a:r>
            <a:endParaRPr sz="32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 descr="confusion_matr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4020" y="454025"/>
            <a:ext cx="7527290" cy="564578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479425" y="1523365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b="1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  :</a:t>
            </a:r>
            <a:endParaRPr lang="fr-FR" sz="2400" b="1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10477673" y="649280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604580"/>
            <a:ext cx="1010412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3</a:t>
            </a:r>
            <a:endParaRPr sz="32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" name="Picture 4" descr="val_batch1_label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2040" y="1679575"/>
            <a:ext cx="4370070" cy="4370070"/>
          </a:xfrm>
          <a:prstGeom prst="rect">
            <a:avLst/>
          </a:prstGeom>
        </p:spPr>
      </p:pic>
      <p:pic>
        <p:nvPicPr>
          <p:cNvPr id="2" name="Picture 1" descr="val_batch1_pr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870" y="1721485"/>
            <a:ext cx="4270375" cy="42703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143885" y="1124585"/>
            <a:ext cx="8013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>
                <a:latin typeface="Georgia" panose="02040502050405020303" charset="0"/>
                <a:cs typeface="Georgia" panose="02040502050405020303" charset="0"/>
              </a:rPr>
              <a:t>Label</a:t>
            </a:r>
            <a:endParaRPr lang="fr-FR" altLang="en-US" sz="20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863590" y="1172845"/>
            <a:ext cx="3905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Vs</a:t>
            </a:r>
            <a:endParaRPr lang="fr-F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752715" y="1187450"/>
            <a:ext cx="21240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>
                <a:latin typeface="Georgia" panose="02040502050405020303" charset="0"/>
                <a:cs typeface="Georgia" panose="02040502050405020303" charset="0"/>
              </a:rPr>
              <a:t>Model Prediction</a:t>
            </a:r>
            <a:endParaRPr lang="fr-FR" altLang="en-US" sz="200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623570" y="1586230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b="1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  :</a:t>
            </a:r>
            <a:endParaRPr lang="fr-FR" sz="2400" b="1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10416713" y="649280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604580"/>
            <a:ext cx="1010412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3</a:t>
            </a:r>
            <a:endParaRPr sz="32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6" descr="ISIC_0013804_jpg.rf.94341d2fb77f35dd7ab369ceba0eba4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5340" y="2249805"/>
            <a:ext cx="5351145" cy="374777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623570" y="1586230"/>
            <a:ext cx="1130998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400" b="1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   :</a:t>
            </a:r>
            <a:endParaRPr lang="fr-FR" sz="2400" b="1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4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10344958" y="649280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604580"/>
            <a:ext cx="1010412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 3</a:t>
            </a:r>
            <a:endParaRPr sz="3200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" name="Picture 4" descr="ISIC_0013792_jpg.rf.7831c8c99a02e24a7ff2f066a8799e2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3930" y="2102485"/>
            <a:ext cx="5084445" cy="36112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>
            <p:ph type="body" idx="1"/>
          </p:nvPr>
        </p:nvSpPr>
        <p:spPr>
          <a:xfrm>
            <a:off x="440690" y="2420620"/>
            <a:ext cx="11673205" cy="43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800">
                <a:solidFill>
                  <a:schemeClr val="bg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First, we downloaded the data used in the previous work  which is a dataset with 40 image contain two classes  :</a:t>
            </a:r>
            <a:endParaRPr lang="fr-FR" sz="2800">
              <a:solidFill>
                <a:schemeClr val="bg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800">
                <a:solidFill>
                  <a:schemeClr val="bg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-0 </a:t>
            </a:r>
            <a:r>
              <a:rPr lang="fr-FR" sz="2800" u="sng">
                <a:solidFill>
                  <a:schemeClr val="bg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Benign</a:t>
            </a:r>
            <a:endParaRPr lang="fr-FR" sz="2800">
              <a:solidFill>
                <a:schemeClr val="bg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800">
                <a:solidFill>
                  <a:schemeClr val="bg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-1</a:t>
            </a:r>
            <a:r>
              <a:rPr lang="fr-FR" sz="2800" u="sng">
                <a:solidFill>
                  <a:schemeClr val="bg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Malignant</a:t>
            </a:r>
            <a:endParaRPr lang="fr-FR" sz="2800" u="sng">
              <a:solidFill>
                <a:schemeClr val="bg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800">
                <a:solidFill>
                  <a:schemeClr val="bg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with </a:t>
            </a:r>
            <a:r>
              <a:rPr lang="fr-FR" sz="2800" u="sng">
                <a:solidFill>
                  <a:schemeClr val="bg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30</a:t>
            </a:r>
            <a:r>
              <a:rPr lang="fr-FR" sz="2800">
                <a:solidFill>
                  <a:schemeClr val="bg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images in Train Dataset and </a:t>
            </a:r>
            <a:r>
              <a:rPr lang="fr-FR" sz="2800" u="sng">
                <a:solidFill>
                  <a:schemeClr val="bg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10 </a:t>
            </a:r>
            <a:r>
              <a:rPr lang="fr-FR" sz="2800">
                <a:solidFill>
                  <a:schemeClr val="bg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Valid Dataset</a:t>
            </a:r>
            <a:endParaRPr lang="fr-FR" sz="2800">
              <a:solidFill>
                <a:schemeClr val="bg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r>
              <a:rPr lang="fr-FR" sz="2800">
                <a:solidFill>
                  <a:schemeClr val="bg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Because this dataset is so small, we need to use data augmentation before training to optimize the performance of our model.</a:t>
            </a:r>
            <a:endParaRPr lang="fr-FR" sz="2800">
              <a:solidFill>
                <a:schemeClr val="bg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800" u="sng">
              <a:solidFill>
                <a:schemeClr val="bg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800" u="sng">
              <a:solidFill>
                <a:schemeClr val="bg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937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618097"/>
              </a:buClr>
              <a:buSzPct val="100000"/>
              <a:buFont typeface="Calibri"/>
              <a:buNone/>
            </a:pPr>
            <a:endParaRPr lang="fr-FR" sz="2800" u="sng">
              <a:solidFill>
                <a:schemeClr val="bg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980500"/>
            <a:ext cx="10104120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Task1</a:t>
            </a:r>
            <a:r>
              <a:rPr 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8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Monday, September 5, 2022</a:t>
            </a:r>
            <a:endParaRPr sz="1200" b="1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88" name="Google Shape;788;p38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ACADEMIC YEAR : 2021/2022</a:t>
            </a:r>
            <a:endParaRPr lang="en-US" sz="1200" b="1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89" name="Google Shape;789;p38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90" name="Google Shape;790;p38"/>
          <p:cNvSpPr/>
          <p:nvPr/>
        </p:nvSpPr>
        <p:spPr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91" name="Google Shape;791;p38"/>
          <p:cNvSpPr/>
          <p:nvPr/>
        </p:nvSpPr>
        <p:spPr>
          <a:xfrm>
            <a:off x="2473960" y="2634937"/>
            <a:ext cx="7244080" cy="233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171512"/>
                </a:solidFill>
                <a:latin typeface="Teko"/>
                <a:ea typeface="Teko"/>
                <a:cs typeface="Teko"/>
                <a:sym typeface="Teko"/>
              </a:rPr>
              <a:t>Thank you for your attention </a:t>
            </a:r>
            <a:endParaRPr lang="en-US" sz="5400" b="1">
              <a:solidFill>
                <a:srgbClr val="171512"/>
              </a:solidFill>
              <a:latin typeface="Teko"/>
              <a:ea typeface="Teko"/>
              <a:cs typeface="Teko"/>
              <a:sym typeface="Teko"/>
            </a:endParaRPr>
          </a:p>
          <a:p>
            <a:pPr marL="36576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00" b="1">
              <a:solidFill>
                <a:srgbClr val="171512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980500"/>
            <a:ext cx="10104120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Task1</a:t>
            </a:r>
            <a:r>
              <a:rPr 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71500" indent="-393700" algn="l">
              <a:lnSpc>
                <a:spcPct val="100000"/>
              </a:lnSpc>
              <a:spcBef>
                <a:spcPts val="1400"/>
              </a:spcBef>
              <a:buSzTx/>
            </a:pPr>
            <a:r>
              <a:rPr sz="28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Data Augmantation :</a:t>
            </a:r>
            <a:endParaRPr sz="28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571500" indent="-393700" algn="l">
              <a:lnSpc>
                <a:spcPct val="100000"/>
              </a:lnSpc>
              <a:spcBef>
                <a:spcPts val="1400"/>
              </a:spcBef>
              <a:buSzTx/>
            </a:pPr>
            <a:endParaRPr sz="28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571500" indent="-393700" algn="l">
              <a:lnSpc>
                <a:spcPct val="100000"/>
              </a:lnSpc>
              <a:spcBef>
                <a:spcPts val="1400"/>
              </a:spcBef>
              <a:buSzTx/>
            </a:pPr>
            <a:r>
              <a:rPr sz="28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-Horizontal and Vertical Filp</a:t>
            </a:r>
            <a:endParaRPr sz="28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571500" indent="-393700" algn="l">
              <a:lnSpc>
                <a:spcPct val="100000"/>
              </a:lnSpc>
              <a:spcBef>
                <a:spcPts val="1400"/>
              </a:spcBef>
              <a:buSzTx/>
            </a:pPr>
            <a:r>
              <a:rPr sz="28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-Random Zoom</a:t>
            </a:r>
            <a:endParaRPr sz="28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571500" indent="-393700" algn="l">
              <a:lnSpc>
                <a:spcPct val="100000"/>
              </a:lnSpc>
              <a:spcBef>
                <a:spcPts val="1400"/>
              </a:spcBef>
              <a:buSzTx/>
            </a:pPr>
            <a:r>
              <a:rPr sz="28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-Random Rotation</a:t>
            </a:r>
            <a:endParaRPr sz="28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pic>
        <p:nvPicPr>
          <p:cNvPr id="2" name="Picture 1" descr="Screenshot from 2023-01-31 21-36-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6045" y="1845945"/>
            <a:ext cx="4386580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980500"/>
            <a:ext cx="10104120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Task1</a:t>
            </a:r>
            <a:r>
              <a:rPr 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 Placeholder 1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marL="177800" indent="0" algn="l">
              <a:lnSpc>
                <a:spcPct val="100000"/>
              </a:lnSpc>
              <a:spcBef>
                <a:spcPts val="1400"/>
              </a:spcBef>
              <a:buSzTx/>
              <a:buNone/>
            </a:pPr>
            <a:r>
              <a:rPr lang="fr-FR" sz="28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Before Data augmantation :</a:t>
            </a:r>
            <a:endParaRPr lang="fr-FR" sz="28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177800" indent="0" algn="l">
              <a:lnSpc>
                <a:spcPct val="100000"/>
              </a:lnSpc>
              <a:spcBef>
                <a:spcPts val="1400"/>
              </a:spcBef>
              <a:buSzTx/>
              <a:buNone/>
            </a:pPr>
            <a:r>
              <a:rPr lang="fr-FR" sz="28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-30 images in train Data</a:t>
            </a:r>
            <a:endParaRPr lang="fr-FR" sz="28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571500" indent="-393700" algn="l">
              <a:lnSpc>
                <a:spcPct val="100000"/>
              </a:lnSpc>
              <a:spcBef>
                <a:spcPts val="1400"/>
              </a:spcBef>
              <a:buSzTx/>
            </a:pPr>
            <a:endParaRPr sz="28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177800" indent="0" algn="l">
              <a:lnSpc>
                <a:spcPct val="100000"/>
              </a:lnSpc>
              <a:spcBef>
                <a:spcPts val="1400"/>
              </a:spcBef>
              <a:buSzTx/>
              <a:buNone/>
            </a:pPr>
            <a:r>
              <a:rPr lang="fr-FR" sz="28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After Data augmantation :</a:t>
            </a:r>
            <a:endParaRPr lang="fr-FR" sz="28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177800" indent="0" algn="l">
              <a:lnSpc>
                <a:spcPct val="100000"/>
              </a:lnSpc>
              <a:spcBef>
                <a:spcPts val="1400"/>
              </a:spcBef>
              <a:buSzTx/>
              <a:buNone/>
            </a:pPr>
            <a:r>
              <a:rPr lang="fr-FR" sz="28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-120 images in train Data</a:t>
            </a:r>
            <a:endParaRPr lang="fr-FR" sz="28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Picture 2" descr="Screenshot from 2023-01-31 21-40-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2490" y="980440"/>
            <a:ext cx="5915025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980500"/>
            <a:ext cx="10104120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Task1</a:t>
            </a:r>
            <a:r>
              <a:rPr 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 Placeholder 1"/>
          <p:cNvSpPr/>
          <p:nvPr>
            <p:ph type="body" idx="1"/>
          </p:nvPr>
        </p:nvSpPr>
        <p:spPr>
          <a:xfrm>
            <a:off x="1127760" y="1916430"/>
            <a:ext cx="10438130" cy="4023360"/>
          </a:xfrm>
        </p:spPr>
        <p:txBody>
          <a:bodyPr>
            <a:normAutofit lnSpcReduction="10000"/>
          </a:bodyPr>
          <a:p>
            <a:pPr marL="177800" indent="0" algn="l">
              <a:lnSpc>
                <a:spcPct val="100000"/>
              </a:lnSpc>
              <a:spcBef>
                <a:spcPts val="1400"/>
              </a:spcBef>
              <a:buSzTx/>
              <a:buNone/>
            </a:pPr>
            <a:r>
              <a:rPr lang="fr-FR" sz="28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Modeling :</a:t>
            </a:r>
            <a:endParaRPr lang="fr-FR" sz="28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177800" indent="0" algn="l">
              <a:lnSpc>
                <a:spcPct val="100000"/>
              </a:lnSpc>
              <a:spcBef>
                <a:spcPts val="1400"/>
              </a:spcBef>
              <a:buSzTx/>
              <a:buNone/>
            </a:pPr>
            <a:r>
              <a:rPr lang="fr-FR" sz="28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-Transfer Learning  of top layers of EfficientNetv2’s feature extractor</a:t>
            </a:r>
            <a:endParaRPr lang="fr-FR" sz="28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177800" indent="0" algn="l">
              <a:lnSpc>
                <a:spcPct val="100000"/>
              </a:lnSpc>
              <a:spcBef>
                <a:spcPts val="1400"/>
              </a:spcBef>
              <a:buSzTx/>
              <a:buNone/>
            </a:pPr>
            <a:r>
              <a:rPr lang="fr-FR" sz="28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 ( feature_extractor.trainable = False )</a:t>
            </a:r>
            <a:endParaRPr lang="fr-FR" sz="28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177800" indent="0" algn="l">
              <a:lnSpc>
                <a:spcPct val="100000"/>
              </a:lnSpc>
              <a:spcBef>
                <a:spcPts val="1400"/>
              </a:spcBef>
              <a:buSzTx/>
              <a:buNone/>
            </a:pPr>
            <a:r>
              <a:rPr lang="fr-FR" sz="28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  we added one extra hidden layer(512) compared to the previous work</a:t>
            </a:r>
            <a:endParaRPr lang="fr-FR" sz="28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177800" indent="0" algn="l">
              <a:lnSpc>
                <a:spcPct val="100000"/>
              </a:lnSpc>
              <a:spcBef>
                <a:spcPts val="1400"/>
              </a:spcBef>
              <a:buSzTx/>
              <a:buNone/>
            </a:pPr>
            <a:r>
              <a:rPr lang="fr-FR" sz="28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  we also used  </a:t>
            </a:r>
            <a:r>
              <a:rPr lang="fr-FR" sz="2800" u="sng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batch normalization</a:t>
            </a:r>
            <a:r>
              <a:rPr lang="fr-FR" sz="28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,</a:t>
            </a:r>
            <a:r>
              <a:rPr lang="fr-FR" sz="2800" u="sng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dropout </a:t>
            </a:r>
            <a:endParaRPr lang="fr-FR" sz="2800" u="sng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177800" indent="0" algn="l">
              <a:lnSpc>
                <a:spcPct val="100000"/>
              </a:lnSpc>
              <a:spcBef>
                <a:spcPts val="1400"/>
              </a:spcBef>
              <a:buSzTx/>
              <a:buNone/>
            </a:pPr>
            <a:r>
              <a:rPr lang="fr-FR" sz="28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 batch = 16</a:t>
            </a:r>
            <a:endParaRPr lang="fr-FR" sz="28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980500"/>
            <a:ext cx="10104120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Task1</a:t>
            </a:r>
            <a:r>
              <a:rPr 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127760" y="1916430"/>
            <a:ext cx="10438130" cy="4023360"/>
          </a:xfrm>
        </p:spPr>
        <p:txBody>
          <a:bodyPr>
            <a:normAutofit lnSpcReduction="10000"/>
          </a:bodyPr>
          <a:p>
            <a:pPr marL="177800" indent="0" algn="l">
              <a:lnSpc>
                <a:spcPct val="100000"/>
              </a:lnSpc>
              <a:spcBef>
                <a:spcPts val="1400"/>
              </a:spcBef>
              <a:buSzTx/>
              <a:buNone/>
            </a:pPr>
            <a:r>
              <a:rPr lang="fr-FR" sz="28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Modeling :</a:t>
            </a:r>
            <a:endParaRPr lang="fr-FR" sz="28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177800" indent="0" algn="l">
              <a:lnSpc>
                <a:spcPct val="100000"/>
              </a:lnSpc>
              <a:spcBef>
                <a:spcPts val="1400"/>
              </a:spcBef>
              <a:buSzTx/>
              <a:buNone/>
            </a:pPr>
            <a:r>
              <a:rPr lang="fr-FR" sz="28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also we used  weight decay, early stopping, to train our model</a:t>
            </a:r>
            <a:endParaRPr lang="fr-FR" sz="28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pic>
        <p:nvPicPr>
          <p:cNvPr id="2" name="Picture 1" descr="Screenshot from 2023-01-31 21-51-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295" y="3429000"/>
            <a:ext cx="1107757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416050" y="13547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600" b="1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95867" y="980500"/>
            <a:ext cx="10104120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Task1</a:t>
            </a:r>
            <a:r>
              <a:rPr lang="en-US" sz="3200">
                <a:solidFill>
                  <a:srgbClr val="61809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US" sz="3200" b="0" i="0" strike="noStrike" cap="none">
              <a:solidFill>
                <a:srgbClr val="61809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 Placeholder 1"/>
          <p:cNvSpPr/>
          <p:nvPr>
            <p:ph type="body" idx="1"/>
          </p:nvPr>
        </p:nvSpPr>
        <p:spPr>
          <a:xfrm>
            <a:off x="1127760" y="1700530"/>
            <a:ext cx="10438130" cy="4023360"/>
          </a:xfrm>
        </p:spPr>
        <p:txBody>
          <a:bodyPr>
            <a:normAutofit lnSpcReduction="10000"/>
          </a:bodyPr>
          <a:p>
            <a:pPr marL="177800" indent="0" algn="l">
              <a:lnSpc>
                <a:spcPct val="100000"/>
              </a:lnSpc>
              <a:spcBef>
                <a:spcPts val="1400"/>
              </a:spcBef>
              <a:buSzTx/>
              <a:buNone/>
            </a:pPr>
            <a:r>
              <a:rPr lang="fr-FR" sz="28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Training :</a:t>
            </a:r>
            <a:endParaRPr lang="fr-FR" sz="28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177800" indent="0" algn="l">
              <a:lnSpc>
                <a:spcPct val="100000"/>
              </a:lnSpc>
              <a:spcBef>
                <a:spcPts val="1400"/>
              </a:spcBef>
              <a:buSzTx/>
              <a:buNone/>
            </a:pPr>
            <a:endParaRPr lang="fr-FR" sz="28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Picture 2" descr="download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575" y="2636520"/>
            <a:ext cx="10421620" cy="35902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FFFFFF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4605</Words>
  <Application>WPS Presentation</Application>
  <PresentationFormat/>
  <Paragraphs>593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6" baseType="lpstr">
      <vt:lpstr>Arial</vt:lpstr>
      <vt:lpstr>SimSun</vt:lpstr>
      <vt:lpstr>Wingdings</vt:lpstr>
      <vt:lpstr>Arial</vt:lpstr>
      <vt:lpstr>Calibri</vt:lpstr>
      <vt:lpstr>Trebuchet MS</vt:lpstr>
      <vt:lpstr>Times New Roman</vt:lpstr>
      <vt:lpstr>Microsoft YaHei</vt:lpstr>
      <vt:lpstr>Droid Sans Fallback</vt:lpstr>
      <vt:lpstr>Arial Unicode MS</vt:lpstr>
      <vt:lpstr>Georgia</vt:lpstr>
      <vt:lpstr>Lato</vt:lpstr>
      <vt:lpstr>Teko</vt:lpstr>
      <vt:lpstr>Gubbi</vt:lpstr>
      <vt:lpstr>OpenSymbol</vt:lpstr>
      <vt:lpstr>Retrospect</vt:lpstr>
      <vt:lpstr>Deep Learning Project</vt:lpstr>
      <vt:lpstr>Task 1</vt:lpstr>
      <vt:lpstr>Plan</vt:lpstr>
      <vt:lpstr>Plan</vt:lpstr>
      <vt:lpstr>Plan</vt:lpstr>
      <vt:lpstr>Plan</vt:lpstr>
      <vt:lpstr>Plan</vt:lpstr>
      <vt:lpstr>Plan</vt:lpstr>
      <vt:lpstr>Plan</vt:lpstr>
      <vt:lpstr>Plan</vt:lpstr>
      <vt:lpstr>Task 2</vt:lpstr>
      <vt:lpstr>Plan</vt:lpstr>
      <vt:lpstr>Plan</vt:lpstr>
      <vt:lpstr>Plan</vt:lpstr>
      <vt:lpstr>Plan</vt:lpstr>
      <vt:lpstr>Plan</vt:lpstr>
      <vt:lpstr>Plan</vt:lpstr>
      <vt:lpstr>Plan</vt:lpstr>
      <vt:lpstr>Plan</vt:lpstr>
      <vt:lpstr>Plan</vt:lpstr>
      <vt:lpstr>Plan</vt:lpstr>
      <vt:lpstr> Task 3</vt:lpstr>
      <vt:lpstr>Plan</vt:lpstr>
      <vt:lpstr>Plan</vt:lpstr>
      <vt:lpstr>Plan</vt:lpstr>
      <vt:lpstr>Plan</vt:lpstr>
      <vt:lpstr>Plan</vt:lpstr>
      <vt:lpstr>Plan</vt:lpstr>
      <vt:lpstr>Plan</vt:lpstr>
      <vt:lpstr>Plan</vt:lpstr>
      <vt:lpstr>Plan</vt:lpstr>
      <vt:lpstr>Plan</vt:lpstr>
      <vt:lpstr>Plan</vt:lpstr>
      <vt:lpstr>Plan</vt:lpstr>
      <vt:lpstr>Plan</vt:lpstr>
      <vt:lpstr>Plan</vt:lpstr>
      <vt:lpstr>Plan</vt:lpstr>
      <vt:lpstr>Plan</vt:lpstr>
      <vt:lpstr>Plan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Multi-Task Deep Learning for Wheat Head Disease detection and classification </dc:title>
  <dc:creator>seif eddin ben abdelali</dc:creator>
  <cp:lastModifiedBy>sliti-wassim</cp:lastModifiedBy>
  <cp:revision>59</cp:revision>
  <dcterms:created xsi:type="dcterms:W3CDTF">2023-02-02T14:11:53Z</dcterms:created>
  <dcterms:modified xsi:type="dcterms:W3CDTF">2023-02-02T14:11:53Z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