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is inspired by Dr. Nguyen’s expertise in computational fluid dynamics along with Dr. Shindell’s expertise in thermal physics to try to simulate thermal motions of small particles In 3d space. First, I wanna introduce some of the basic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92dc6b1fd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792dc6b1fd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second step is once we have the drag coefficient figured out we can impose the randomness to the stochastic differential equations we ve been talking about. We can then develop</a:t>
            </a:r>
            <a:endParaRPr/>
          </a:p>
          <a:p>
            <a:pPr indent="0" lvl="0" marL="0" rtl="0" algn="l">
              <a:lnSpc>
                <a:spcPct val="100000"/>
              </a:lnSpc>
              <a:spcBef>
                <a:spcPts val="0"/>
              </a:spcBef>
              <a:spcAft>
                <a:spcPts val="0"/>
              </a:spcAft>
              <a:buSzPts val="1100"/>
              <a:buNone/>
            </a:pPr>
            <a:r>
              <a:rPr lang="en"/>
              <a:t>The probability distribution of the particles at each time step,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92dc6b1f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92dc6b1f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time series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92dc6b1fd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92dc6b1fd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highlight>
                  <a:srgbClr val="FFFFFF"/>
                </a:highlight>
              </a:rPr>
              <a:t>Graph 1 is the 1 particle. Graph 2 is the 1 particle for n runs.</a:t>
            </a:r>
            <a:endParaRPr>
              <a:solidFill>
                <a:srgbClr val="222222"/>
              </a:solidFill>
              <a:highlight>
                <a:srgbClr val="FFFFFF"/>
              </a:highlight>
            </a:endParaRPr>
          </a:p>
          <a:p>
            <a:pPr indent="0" lvl="0" marL="0" rtl="0" algn="l">
              <a:lnSpc>
                <a:spcPct val="115000"/>
              </a:lnSpc>
              <a:spcBef>
                <a:spcPts val="0"/>
              </a:spcBef>
              <a:spcAft>
                <a:spcPts val="0"/>
              </a:spcAft>
              <a:buNone/>
            </a:pPr>
            <a:r>
              <a:rPr lang="en">
                <a:solidFill>
                  <a:srgbClr val="222222"/>
                </a:solidFill>
                <a:highlight>
                  <a:srgbClr val="FFFFFF"/>
                </a:highlight>
              </a:rPr>
              <a:t>For one particle n runs seems to always have higher concentration in the middle, where for N particles at each they have</a:t>
            </a:r>
            <a:endParaRPr>
              <a:solidFill>
                <a:srgbClr val="222222"/>
              </a:solidFill>
              <a:highlight>
                <a:srgbClr val="FFFFFF"/>
              </a:highlight>
            </a:endParaRPr>
          </a:p>
          <a:p>
            <a:pPr indent="0" lvl="0" marL="0" rtl="0" algn="l">
              <a:lnSpc>
                <a:spcPct val="115000"/>
              </a:lnSpc>
              <a:spcBef>
                <a:spcPts val="0"/>
              </a:spcBef>
              <a:spcAft>
                <a:spcPts val="0"/>
              </a:spcAft>
              <a:buNone/>
            </a:pPr>
            <a:r>
              <a:rPr lang="en">
                <a:solidFill>
                  <a:srgbClr val="222222"/>
                </a:solidFill>
                <a:highlight>
                  <a:srgbClr val="FFFFFF"/>
                </a:highlight>
              </a:rPr>
              <a:t>less concentrated in the center and apparently move further away from the origin. </a:t>
            </a:r>
            <a:endParaRPr>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92dc6b1fd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792dc6b1fd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Task three we move further along, that instead of assuming that all our particles are moving in a free 3d space, getting knocked around equally in all directions, we consider the </a:t>
            </a:r>
            <a:endParaRPr/>
          </a:p>
          <a:p>
            <a:pPr indent="0" lvl="0" marL="0" rtl="0" algn="l">
              <a:lnSpc>
                <a:spcPct val="100000"/>
              </a:lnSpc>
              <a:spcBef>
                <a:spcPts val="0"/>
              </a:spcBef>
              <a:spcAft>
                <a:spcPts val="0"/>
              </a:spcAft>
              <a:buSzPts val="1100"/>
              <a:buNone/>
            </a:pPr>
            <a:r>
              <a:rPr lang="en"/>
              <a:t>Particles in an environment with a nearby surface. When you come near to a surface, the drag force will be modified because the closer you are to the surface the larger the drag</a:t>
            </a:r>
            <a:endParaRPr/>
          </a:p>
          <a:p>
            <a:pPr indent="0" lvl="0" marL="0" rtl="0" algn="l">
              <a:lnSpc>
                <a:spcPct val="100000"/>
              </a:lnSpc>
              <a:spcBef>
                <a:spcPts val="0"/>
              </a:spcBef>
              <a:spcAft>
                <a:spcPts val="0"/>
              </a:spcAft>
              <a:buSzPts val="1100"/>
              <a:buNone/>
            </a:pPr>
            <a:r>
              <a:rPr lang="en"/>
              <a:t>Becomes. Obviously those particles wont be able to pass the surface, and we wonder that with the presence of the wall, whether it is going to change the distribution of all the particles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a5da78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a5da78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time series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a5da782b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a5da782b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time series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a5da782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a5da782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highlight>
                  <a:srgbClr val="FFFFFF"/>
                </a:highlight>
              </a:rPr>
              <a:t>Graph 1 is the N particle. Graph 2 is the 1 particle for n runs.</a:t>
            </a:r>
            <a:endParaRPr>
              <a:solidFill>
                <a:srgbClr val="222222"/>
              </a:solidFill>
              <a:highlight>
                <a:srgbClr val="FFFFFF"/>
              </a:highlight>
            </a:endParaRPr>
          </a:p>
          <a:p>
            <a:pPr indent="0" lvl="0" marL="0" rtl="0" algn="l">
              <a:lnSpc>
                <a:spcPct val="115000"/>
              </a:lnSpc>
              <a:spcBef>
                <a:spcPts val="0"/>
              </a:spcBef>
              <a:spcAft>
                <a:spcPts val="0"/>
              </a:spcAft>
              <a:buNone/>
            </a:pPr>
            <a:r>
              <a:rPr lang="en">
                <a:solidFill>
                  <a:srgbClr val="222222"/>
                </a:solidFill>
                <a:highlight>
                  <a:srgbClr val="FFFFFF"/>
                </a:highlight>
              </a:rPr>
              <a:t>For one particle n runs seems to always have higher concentration in the middle, where for N particles at each they have</a:t>
            </a:r>
            <a:endParaRPr>
              <a:solidFill>
                <a:srgbClr val="222222"/>
              </a:solidFill>
              <a:highlight>
                <a:srgbClr val="FFFFFF"/>
              </a:highlight>
            </a:endParaRPr>
          </a:p>
          <a:p>
            <a:pPr indent="0" lvl="0" marL="0" rtl="0" algn="l">
              <a:lnSpc>
                <a:spcPct val="115000"/>
              </a:lnSpc>
              <a:spcBef>
                <a:spcPts val="0"/>
              </a:spcBef>
              <a:spcAft>
                <a:spcPts val="0"/>
              </a:spcAft>
              <a:buNone/>
            </a:pPr>
            <a:r>
              <a:rPr lang="en">
                <a:solidFill>
                  <a:srgbClr val="222222"/>
                </a:solidFill>
                <a:highlight>
                  <a:srgbClr val="FFFFFF"/>
                </a:highlight>
              </a:rPr>
              <a:t>less concentrated in the center and apparently move further away from the origin. </a:t>
            </a:r>
            <a:endParaRPr>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a5da782b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a5da782b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highlight>
                  <a:srgbClr val="FFFFFF"/>
                </a:highlight>
              </a:rPr>
              <a:t>Graph 1 is the N particle. Graph 2 is the 1 particle for n runs.</a:t>
            </a:r>
            <a:endParaRPr>
              <a:solidFill>
                <a:srgbClr val="222222"/>
              </a:solidFill>
              <a:highlight>
                <a:srgbClr val="FFFFFF"/>
              </a:highlight>
            </a:endParaRPr>
          </a:p>
          <a:p>
            <a:pPr indent="0" lvl="0" marL="0" rtl="0" algn="l">
              <a:lnSpc>
                <a:spcPct val="115000"/>
              </a:lnSpc>
              <a:spcBef>
                <a:spcPts val="0"/>
              </a:spcBef>
              <a:spcAft>
                <a:spcPts val="0"/>
              </a:spcAft>
              <a:buNone/>
            </a:pPr>
            <a:r>
              <a:rPr lang="en">
                <a:solidFill>
                  <a:srgbClr val="222222"/>
                </a:solidFill>
                <a:highlight>
                  <a:srgbClr val="FFFFFF"/>
                </a:highlight>
              </a:rPr>
              <a:t>For one particle n runs seems to always have higher concentration in the middle, where for N particles at each they have</a:t>
            </a:r>
            <a:endParaRPr>
              <a:solidFill>
                <a:srgbClr val="222222"/>
              </a:solidFill>
              <a:highlight>
                <a:srgbClr val="FFFFFF"/>
              </a:highlight>
            </a:endParaRPr>
          </a:p>
          <a:p>
            <a:pPr indent="0" lvl="0" marL="0" rtl="0" algn="l">
              <a:lnSpc>
                <a:spcPct val="115000"/>
              </a:lnSpc>
              <a:spcBef>
                <a:spcPts val="0"/>
              </a:spcBef>
              <a:spcAft>
                <a:spcPts val="0"/>
              </a:spcAft>
              <a:buNone/>
            </a:pPr>
            <a:r>
              <a:rPr lang="en">
                <a:solidFill>
                  <a:srgbClr val="222222"/>
                </a:solidFill>
                <a:highlight>
                  <a:srgbClr val="FFFFFF"/>
                </a:highlight>
              </a:rPr>
              <a:t>less concentrated in the center and apparently move further away from the origin. </a:t>
            </a:r>
            <a:endParaRPr>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92dc6b1fd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92dc6b1fd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highlight>
                  <a:srgbClr val="FFFFFF"/>
                </a:highlight>
              </a:rPr>
              <a:t>. I would see the trend is quite similar yet has some subtle differences.  Obviously you see that no particles pass the wall. You also see higher concentration close to wall. </a:t>
            </a:r>
            <a:endParaRPr>
              <a:solidFill>
                <a:srgbClr val="222222"/>
              </a:solidFill>
              <a:highlight>
                <a:srgbClr val="FFFFFF"/>
              </a:highlight>
            </a:endParaRPr>
          </a:p>
          <a:p>
            <a:pPr indent="0" lvl="0" marL="0" rtl="0" algn="l">
              <a:lnSpc>
                <a:spcPct val="115000"/>
              </a:lnSpc>
              <a:spcBef>
                <a:spcPts val="0"/>
              </a:spcBef>
              <a:spcAft>
                <a:spcPts val="0"/>
              </a:spcAft>
              <a:buNone/>
            </a:pPr>
            <a:r>
              <a:rPr lang="en">
                <a:solidFill>
                  <a:srgbClr val="222222"/>
                </a:solidFill>
                <a:highlight>
                  <a:srgbClr val="FFFFFF"/>
                </a:highlight>
              </a:rPr>
              <a:t>The wall also influences how fast particles are spreading. Without the wall the distribution near the center is below 0.25 while with the wall it is still well beyond 0.25</a:t>
            </a:r>
            <a:endParaRPr>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a5da782b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a5da782b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highlight>
                  <a:srgbClr val="FFFFFF"/>
                </a:highlight>
              </a:rPr>
              <a:t>. I would see the trend is quite similar yet has some subtle differences.  Obviously you see that no particles pass the wall. You also see higher concentration close to wall. </a:t>
            </a:r>
            <a:endParaRPr>
              <a:solidFill>
                <a:srgbClr val="222222"/>
              </a:solidFill>
              <a:highlight>
                <a:srgbClr val="FFFFFF"/>
              </a:highlight>
            </a:endParaRPr>
          </a:p>
          <a:p>
            <a:pPr indent="0" lvl="0" marL="0" rtl="0" algn="l">
              <a:lnSpc>
                <a:spcPct val="115000"/>
              </a:lnSpc>
              <a:spcBef>
                <a:spcPts val="0"/>
              </a:spcBef>
              <a:spcAft>
                <a:spcPts val="0"/>
              </a:spcAft>
              <a:buNone/>
            </a:pPr>
            <a:r>
              <a:rPr lang="en">
                <a:solidFill>
                  <a:srgbClr val="222222"/>
                </a:solidFill>
                <a:highlight>
                  <a:srgbClr val="FFFFFF"/>
                </a:highlight>
              </a:rPr>
              <a:t>The wall also influences how fast particles are spreading. Without the wall the distribution near the center is below 0.25 while with the wall it is still well beyond 0.25</a:t>
            </a:r>
            <a:endParaRPr>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37cc41d6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37cc41d6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idea is called brownian motion. You can imagine the orange circle be a small particle as a sphere in a 3d space with mass m and radius equal to r. </a:t>
            </a:r>
            <a:endParaRPr/>
          </a:p>
          <a:p>
            <a:pPr indent="0" lvl="0" marL="0" rtl="0" algn="l">
              <a:spcBef>
                <a:spcPts val="0"/>
              </a:spcBef>
              <a:spcAft>
                <a:spcPts val="0"/>
              </a:spcAft>
              <a:buNone/>
            </a:pPr>
            <a:r>
              <a:rPr lang="en"/>
              <a:t>The particle is moving in a fluid with some viscosity. The particle is moving with a speed u, and the drag is the result of the resistance of the fluid putting the </a:t>
            </a:r>
            <a:endParaRPr/>
          </a:p>
          <a:p>
            <a:pPr indent="0" lvl="0" marL="0" rtl="0" algn="l">
              <a:spcBef>
                <a:spcPts val="0"/>
              </a:spcBef>
              <a:spcAft>
                <a:spcPts val="0"/>
              </a:spcAft>
              <a:buNone/>
            </a:pPr>
            <a:r>
              <a:rPr lang="en"/>
              <a:t>Particle backward. In thermal motion, particles are also experiencing some random force in the system so in the picture the random force is prepuling the sphere</a:t>
            </a:r>
            <a:endParaRPr/>
          </a:p>
          <a:p>
            <a:pPr indent="0" lvl="0" marL="0" rtl="0" algn="l">
              <a:spcBef>
                <a:spcPts val="0"/>
              </a:spcBef>
              <a:spcAft>
                <a:spcPts val="0"/>
              </a:spcAft>
              <a:buNone/>
            </a:pPr>
            <a:r>
              <a:rPr lang="en"/>
              <a:t>To move forward, and you have the resistant drag force that are pushing the particle backward. </a:t>
            </a:r>
            <a:endParaRPr/>
          </a:p>
          <a:p>
            <a:pPr indent="0" lvl="0" marL="0" rtl="0" algn="l">
              <a:spcBef>
                <a:spcPts val="0"/>
              </a:spcBef>
              <a:spcAft>
                <a:spcPts val="0"/>
              </a:spcAft>
              <a:buNone/>
            </a:pPr>
            <a:r>
              <a:rPr lang="en"/>
              <a:t>Newton second low -&gt; which you can turn into what is called the stokastic differential equation</a:t>
            </a:r>
            <a:endParaRPr/>
          </a:p>
          <a:p>
            <a:pPr indent="0" lvl="0" marL="0" rtl="0" algn="l">
              <a:spcBef>
                <a:spcPts val="0"/>
              </a:spcBef>
              <a:spcAft>
                <a:spcPts val="0"/>
              </a:spcAft>
              <a:buNone/>
            </a:pPr>
            <a:r>
              <a:rPr lang="en"/>
              <a:t>Low reynold number means the inertial force of the mass is very small relative to the viscous force of the fluid; Drag coefficient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92dc6b1f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92dc6b1f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92dc6b1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92dc6b1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37cc41d6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37cc41d6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simulate this type of situation computationally. We used the stokes equations, which tells you basically how the fluid moves, and it is the simplified set of equations </a:t>
            </a:r>
            <a:endParaRPr/>
          </a:p>
          <a:p>
            <a:pPr indent="0" lvl="0" marL="0" rtl="0" algn="l">
              <a:spcBef>
                <a:spcPts val="0"/>
              </a:spcBef>
              <a:spcAft>
                <a:spcPts val="0"/>
              </a:spcAft>
              <a:buNone/>
            </a:pPr>
            <a:r>
              <a:rPr lang="en"/>
              <a:t>Derived from low reynolds equations.The problem boils down to how to computationally solve those set of equations. The triangle is the divergence of the gradient</a:t>
            </a:r>
            <a:endParaRPr/>
          </a:p>
          <a:p>
            <a:pPr indent="0" lvl="0" marL="0" rtl="0" algn="l">
              <a:spcBef>
                <a:spcPts val="0"/>
              </a:spcBef>
              <a:spcAft>
                <a:spcPts val="0"/>
              </a:spcAft>
              <a:buNone/>
            </a:pPr>
            <a:r>
              <a:rPr lang="en"/>
              <a:t>The gradient of the velocity equal to 0 is quite important in our calculation. It means that whatever fluid we are considering is incompressible, it is always the same density in any</a:t>
            </a:r>
            <a:endParaRPr/>
          </a:p>
          <a:p>
            <a:pPr indent="0" lvl="0" marL="0" rtl="0" algn="l">
              <a:spcBef>
                <a:spcPts val="0"/>
              </a:spcBef>
              <a:spcAft>
                <a:spcPts val="0"/>
              </a:spcAft>
              <a:buNone/>
            </a:pPr>
            <a:r>
              <a:rPr lang="en"/>
              <a:t>Region of consideration.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37cc41d6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37cc41d6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are using the regularized stokelets to perform those calculations. </a:t>
            </a:r>
            <a:endParaRPr/>
          </a:p>
          <a:p>
            <a:pPr indent="0" lvl="0" marL="0" rtl="0" algn="l">
              <a:spcBef>
                <a:spcPts val="0"/>
              </a:spcBef>
              <a:spcAft>
                <a:spcPts val="0"/>
              </a:spcAft>
              <a:buNone/>
            </a:pPr>
            <a:r>
              <a:rPr lang="en"/>
              <a:t>So if we only consider one single point force and try to calculate the flow. You would get divergents, which means you will get infinities all over the place, which is not ideal.</a:t>
            </a:r>
            <a:endParaRPr/>
          </a:p>
          <a:p>
            <a:pPr indent="0" lvl="0" marL="0" rtl="0" algn="l">
              <a:spcBef>
                <a:spcPts val="0"/>
              </a:spcBef>
              <a:spcAft>
                <a:spcPts val="0"/>
              </a:spcAft>
              <a:buNone/>
            </a:pPr>
            <a:r>
              <a:rPr lang="en"/>
              <a:t>So to avoid this problem we use regularized stokelets, basically instead of consider the force in a infinitely small single point, we spread the force over some region.</a:t>
            </a:r>
            <a:endParaRPr/>
          </a:p>
          <a:p>
            <a:pPr indent="0" lvl="0" marL="0" rtl="0" algn="l">
              <a:spcBef>
                <a:spcPts val="0"/>
              </a:spcBef>
              <a:spcAft>
                <a:spcPts val="0"/>
              </a:spcAft>
              <a:buNone/>
            </a:pPr>
            <a:r>
              <a:rPr lang="en"/>
              <a:t>The region is determined by a normal distribution curve. With epsilon what we called the blob size to control the distribution of the force. Since the force is represented by </a:t>
            </a:r>
            <a:endParaRPr/>
          </a:p>
          <a:p>
            <a:pPr indent="0" lvl="0" marL="0" rtl="0" algn="l">
              <a:spcBef>
                <a:spcPts val="0"/>
              </a:spcBef>
              <a:spcAft>
                <a:spcPts val="0"/>
              </a:spcAft>
              <a:buNone/>
            </a:pPr>
            <a:r>
              <a:rPr lang="en"/>
              <a:t>The area under the curve and the area always sum to one, as you increase the blob size, the width gets larger and you have smaller height, vice versa.</a:t>
            </a:r>
            <a:endParaRPr/>
          </a:p>
          <a:p>
            <a:pPr indent="0" lvl="0" marL="0" rtl="0" algn="l">
              <a:spcBef>
                <a:spcPts val="0"/>
              </a:spcBef>
              <a:spcAft>
                <a:spcPts val="0"/>
              </a:spcAft>
              <a:buNone/>
            </a:pPr>
            <a:r>
              <a:rPr lang="en"/>
              <a:t>The important takeaway from this is that when you have a particle moving in the fluid, the radius is somehow related to the blob size, and it is important for us </a:t>
            </a:r>
            <a:endParaRPr/>
          </a:p>
          <a:p>
            <a:pPr indent="0" lvl="0" marL="0" rtl="0" algn="l">
              <a:spcBef>
                <a:spcPts val="0"/>
              </a:spcBef>
              <a:spcAft>
                <a:spcPts val="0"/>
              </a:spcAft>
              <a:buNone/>
            </a:pPr>
            <a:r>
              <a:rPr lang="en"/>
              <a:t>To first figure out this relationship.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92dc6b1f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92dc6b1f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a5da782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a5da782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92dc6b1f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92dc6b1f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92dc6b1fd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792dc6b1fd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Like what we have discussed before, the blob size is in someway tied to particle radius. In our calculation we assume those are equal, To match with theoretical calculation,</a:t>
            </a:r>
            <a:endParaRPr/>
          </a:p>
          <a:p>
            <a:pPr indent="0" lvl="0" marL="0" rtl="0" algn="l">
              <a:lnSpc>
                <a:spcPct val="100000"/>
              </a:lnSpc>
              <a:spcBef>
                <a:spcPts val="0"/>
              </a:spcBef>
              <a:spcAft>
                <a:spcPts val="0"/>
              </a:spcAft>
              <a:buSzPts val="1100"/>
              <a:buNone/>
            </a:pPr>
            <a:r>
              <a:rPr lang="en"/>
              <a:t>We have to determine the relationship between blob size epsilon and the radius.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92dc6b1f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92dc6b1f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 Id="rId10" Type="http://schemas.openxmlformats.org/officeDocument/2006/relationships/image" Target="../media/image13.png"/><Relationship Id="rId9"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20.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35.png"/><Relationship Id="rId7"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30.png"/><Relationship Id="rId9" Type="http://schemas.openxmlformats.org/officeDocument/2006/relationships/image" Target="../media/image39.png"/><Relationship Id="rId5" Type="http://schemas.openxmlformats.org/officeDocument/2006/relationships/image" Target="../media/image29.png"/><Relationship Id="rId6" Type="http://schemas.openxmlformats.org/officeDocument/2006/relationships/image" Target="../media/image26.png"/><Relationship Id="rId7" Type="http://schemas.openxmlformats.org/officeDocument/2006/relationships/image" Target="../media/image32.png"/><Relationship Id="rId8"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0.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1.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Particle Diffusions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Shiyu Liu</a:t>
            </a:r>
            <a:endParaRPr/>
          </a:p>
          <a:p>
            <a:pPr indent="0" lvl="0" marL="0" rtl="0" algn="l">
              <a:spcBef>
                <a:spcPts val="0"/>
              </a:spcBef>
              <a:spcAft>
                <a:spcPts val="0"/>
              </a:spcAft>
              <a:buNone/>
            </a:pPr>
            <a:r>
              <a:rPr lang="en"/>
              <a:t>Advisors: Dr. Hoa Nguyen, Dr. Orrin Shindell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27650" y="122115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2. </a:t>
            </a:r>
            <a:r>
              <a:rPr lang="en"/>
              <a:t>Simulate Brownian Motion</a:t>
            </a:r>
            <a:endParaRPr/>
          </a:p>
        </p:txBody>
      </p:sp>
      <p:sp>
        <p:nvSpPr>
          <p:cNvPr id="166" name="Google Shape;166;p22"/>
          <p:cNvSpPr txBox="1"/>
          <p:nvPr/>
        </p:nvSpPr>
        <p:spPr>
          <a:xfrm>
            <a:off x="586989" y="1760811"/>
            <a:ext cx="8133600" cy="646200"/>
          </a:xfrm>
          <a:prstGeom prst="rect">
            <a:avLst/>
          </a:prstGeom>
          <a:blipFill rotWithShape="1">
            <a:blip r:embed="rId3">
              <a:alphaModFix/>
            </a:blip>
            <a:stretch>
              <a:fillRect b="-11529" l="-469" r="-619" t="-384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
        <p:nvSpPr>
          <p:cNvPr id="167" name="Google Shape;167;p22"/>
          <p:cNvSpPr txBox="1"/>
          <p:nvPr/>
        </p:nvSpPr>
        <p:spPr>
          <a:xfrm>
            <a:off x="1140145" y="3434277"/>
            <a:ext cx="2076600" cy="515700"/>
          </a:xfrm>
          <a:prstGeom prst="rect">
            <a:avLst/>
          </a:prstGeom>
          <a:blipFill rotWithShape="1">
            <a:blip r:embed="rId4">
              <a:alphaModFix/>
            </a:blip>
            <a:stretch>
              <a:fillRect b="-2439" l="-609" r="0" t="-487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pic>
        <p:nvPicPr>
          <p:cNvPr id="168" name="Google Shape;168;p22"/>
          <p:cNvPicPr preferRelativeResize="0"/>
          <p:nvPr/>
        </p:nvPicPr>
        <p:blipFill rotWithShape="1">
          <a:blip r:embed="rId5">
            <a:alphaModFix/>
          </a:blip>
          <a:srcRect b="0" l="0" r="0" t="0"/>
          <a:stretch/>
        </p:blipFill>
        <p:spPr>
          <a:xfrm>
            <a:off x="4102101" y="2507773"/>
            <a:ext cx="4023361" cy="2368699"/>
          </a:xfrm>
          <a:prstGeom prst="rect">
            <a:avLst/>
          </a:prstGeom>
          <a:noFill/>
          <a:ln>
            <a:noFill/>
          </a:ln>
        </p:spPr>
      </p:pic>
      <p:sp>
        <p:nvSpPr>
          <p:cNvPr id="169" name="Google Shape;169;p22"/>
          <p:cNvSpPr txBox="1"/>
          <p:nvPr/>
        </p:nvSpPr>
        <p:spPr>
          <a:xfrm>
            <a:off x="6113781" y="2672644"/>
            <a:ext cx="196200" cy="215400"/>
          </a:xfrm>
          <a:prstGeom prst="rect">
            <a:avLst/>
          </a:prstGeom>
          <a:blipFill rotWithShape="1">
            <a:blip r:embed="rId6">
              <a:alphaModFix/>
            </a:blip>
            <a:stretch>
              <a:fillRect b="-16669" l="-587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
        <p:nvSpPr>
          <p:cNvPr id="170" name="Google Shape;170;p22"/>
          <p:cNvSpPr txBox="1"/>
          <p:nvPr/>
        </p:nvSpPr>
        <p:spPr>
          <a:xfrm>
            <a:off x="6067776" y="3478752"/>
            <a:ext cx="200400" cy="215400"/>
          </a:xfrm>
          <a:prstGeom prst="rect">
            <a:avLst/>
          </a:prstGeom>
          <a:blipFill rotWithShape="1">
            <a:blip r:embed="rId7">
              <a:alphaModFix/>
            </a:blip>
            <a:stretch>
              <a:fillRect b="-16669" l="-1175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
        <p:nvSpPr>
          <p:cNvPr id="171" name="Google Shape;171;p22"/>
          <p:cNvSpPr txBox="1"/>
          <p:nvPr/>
        </p:nvSpPr>
        <p:spPr>
          <a:xfrm>
            <a:off x="6071944" y="3804348"/>
            <a:ext cx="200400" cy="215400"/>
          </a:xfrm>
          <a:prstGeom prst="rect">
            <a:avLst/>
          </a:prstGeom>
          <a:blipFill rotWithShape="1">
            <a:blip r:embed="rId8">
              <a:alphaModFix/>
            </a:blip>
            <a:stretch>
              <a:fillRect b="-11759" l="-1175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
        <p:nvSpPr>
          <p:cNvPr id="172" name="Google Shape;172;p22"/>
          <p:cNvSpPr/>
          <p:nvPr/>
        </p:nvSpPr>
        <p:spPr>
          <a:xfrm>
            <a:off x="7689071" y="4478084"/>
            <a:ext cx="336000" cy="307800"/>
          </a:xfrm>
          <a:prstGeom prst="rect">
            <a:avLst/>
          </a:prstGeom>
          <a:blipFill rotWithShape="1">
            <a:blip r:embed="rId9">
              <a:alphaModFix/>
            </a:blip>
            <a:stretch>
              <a:fillRect b="0" l="0" r="0" t="-399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
        <p:nvSpPr>
          <p:cNvPr id="173" name="Google Shape;173;p22"/>
          <p:cNvSpPr/>
          <p:nvPr/>
        </p:nvSpPr>
        <p:spPr>
          <a:xfrm>
            <a:off x="3848102" y="2364867"/>
            <a:ext cx="781800" cy="307800"/>
          </a:xfrm>
          <a:prstGeom prst="rect">
            <a:avLst/>
          </a:prstGeom>
          <a:blipFill rotWithShape="1">
            <a:blip r:embed="rId10">
              <a:alphaModFix/>
            </a:blip>
            <a:stretch>
              <a:fillRect b="-15999"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154075" y="1101000"/>
            <a:ext cx="8989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for N particles/simulation using MRS (no surface)</a:t>
            </a:r>
            <a:endParaRPr sz="2400"/>
          </a:p>
        </p:txBody>
      </p:sp>
      <p:pic>
        <p:nvPicPr>
          <p:cNvPr id="179" name="Google Shape;179;p23"/>
          <p:cNvPicPr preferRelativeResize="0"/>
          <p:nvPr/>
        </p:nvPicPr>
        <p:blipFill>
          <a:blip r:embed="rId3">
            <a:alphaModFix/>
          </a:blip>
          <a:stretch>
            <a:fillRect/>
          </a:stretch>
        </p:blipFill>
        <p:spPr>
          <a:xfrm>
            <a:off x="304800" y="1560000"/>
            <a:ext cx="2793549" cy="1878225"/>
          </a:xfrm>
          <a:prstGeom prst="rect">
            <a:avLst/>
          </a:prstGeom>
          <a:noFill/>
          <a:ln>
            <a:noFill/>
          </a:ln>
        </p:spPr>
      </p:pic>
      <p:pic>
        <p:nvPicPr>
          <p:cNvPr id="180" name="Google Shape;180;p23"/>
          <p:cNvPicPr preferRelativeResize="0"/>
          <p:nvPr/>
        </p:nvPicPr>
        <p:blipFill>
          <a:blip r:embed="rId4">
            <a:alphaModFix/>
          </a:blip>
          <a:stretch>
            <a:fillRect/>
          </a:stretch>
        </p:blipFill>
        <p:spPr>
          <a:xfrm>
            <a:off x="3039050" y="1587549"/>
            <a:ext cx="2635276" cy="1878225"/>
          </a:xfrm>
          <a:prstGeom prst="rect">
            <a:avLst/>
          </a:prstGeom>
          <a:noFill/>
          <a:ln>
            <a:noFill/>
          </a:ln>
        </p:spPr>
      </p:pic>
      <p:pic>
        <p:nvPicPr>
          <p:cNvPr id="181" name="Google Shape;181;p23"/>
          <p:cNvPicPr preferRelativeResize="0"/>
          <p:nvPr/>
        </p:nvPicPr>
        <p:blipFill>
          <a:blip r:embed="rId5">
            <a:alphaModFix/>
          </a:blip>
          <a:stretch>
            <a:fillRect/>
          </a:stretch>
        </p:blipFill>
        <p:spPr>
          <a:xfrm>
            <a:off x="5564725" y="1615075"/>
            <a:ext cx="2967975" cy="1823150"/>
          </a:xfrm>
          <a:prstGeom prst="rect">
            <a:avLst/>
          </a:prstGeom>
          <a:noFill/>
          <a:ln>
            <a:noFill/>
          </a:ln>
        </p:spPr>
      </p:pic>
      <p:pic>
        <p:nvPicPr>
          <p:cNvPr id="182" name="Google Shape;182;p23"/>
          <p:cNvPicPr preferRelativeResize="0"/>
          <p:nvPr/>
        </p:nvPicPr>
        <p:blipFill>
          <a:blip r:embed="rId6">
            <a:alphaModFix/>
          </a:blip>
          <a:stretch>
            <a:fillRect/>
          </a:stretch>
        </p:blipFill>
        <p:spPr>
          <a:xfrm>
            <a:off x="1303775" y="3480250"/>
            <a:ext cx="3052325" cy="1663250"/>
          </a:xfrm>
          <a:prstGeom prst="rect">
            <a:avLst/>
          </a:prstGeom>
          <a:noFill/>
          <a:ln>
            <a:noFill/>
          </a:ln>
        </p:spPr>
      </p:pic>
      <p:pic>
        <p:nvPicPr>
          <p:cNvPr id="183" name="Google Shape;183;p23"/>
          <p:cNvPicPr preferRelativeResize="0"/>
          <p:nvPr/>
        </p:nvPicPr>
        <p:blipFill>
          <a:blip r:embed="rId7">
            <a:alphaModFix/>
          </a:blip>
          <a:stretch>
            <a:fillRect/>
          </a:stretch>
        </p:blipFill>
        <p:spPr>
          <a:xfrm>
            <a:off x="4572000" y="3480250"/>
            <a:ext cx="2707701" cy="166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403875" y="1318650"/>
            <a:ext cx="8505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for </a:t>
            </a:r>
            <a:r>
              <a:rPr lang="en"/>
              <a:t>1 particle/simulation with N simulations</a:t>
            </a:r>
            <a:endParaRPr/>
          </a:p>
          <a:p>
            <a:pPr indent="0" lvl="0" marL="0" rtl="0" algn="l">
              <a:spcBef>
                <a:spcPts val="0"/>
              </a:spcBef>
              <a:spcAft>
                <a:spcPts val="0"/>
              </a:spcAft>
              <a:buNone/>
            </a:pPr>
            <a:r>
              <a:rPr lang="en"/>
              <a:t>using MRS (no surface) </a:t>
            </a:r>
            <a:endParaRPr/>
          </a:p>
        </p:txBody>
      </p:sp>
      <p:pic>
        <p:nvPicPr>
          <p:cNvPr id="189" name="Google Shape;189;p24"/>
          <p:cNvPicPr preferRelativeResize="0"/>
          <p:nvPr/>
        </p:nvPicPr>
        <p:blipFill>
          <a:blip r:embed="rId3">
            <a:alphaModFix/>
          </a:blip>
          <a:stretch>
            <a:fillRect/>
          </a:stretch>
        </p:blipFill>
        <p:spPr>
          <a:xfrm>
            <a:off x="658496" y="2287450"/>
            <a:ext cx="3954143" cy="2470500"/>
          </a:xfrm>
          <a:prstGeom prst="rect">
            <a:avLst/>
          </a:prstGeom>
          <a:noFill/>
          <a:ln>
            <a:noFill/>
          </a:ln>
        </p:spPr>
      </p:pic>
      <p:pic>
        <p:nvPicPr>
          <p:cNvPr id="190" name="Google Shape;190;p24"/>
          <p:cNvPicPr preferRelativeResize="0"/>
          <p:nvPr/>
        </p:nvPicPr>
        <p:blipFill>
          <a:blip r:embed="rId4">
            <a:alphaModFix/>
          </a:blip>
          <a:stretch>
            <a:fillRect/>
          </a:stretch>
        </p:blipFill>
        <p:spPr>
          <a:xfrm>
            <a:off x="4755825" y="2245106"/>
            <a:ext cx="4153050" cy="2470500"/>
          </a:xfrm>
          <a:prstGeom prst="rect">
            <a:avLst/>
          </a:prstGeom>
          <a:noFill/>
          <a:ln>
            <a:noFill/>
          </a:ln>
        </p:spPr>
      </p:pic>
      <p:sp>
        <p:nvSpPr>
          <p:cNvPr id="191" name="Google Shape;191;p24"/>
          <p:cNvSpPr txBox="1"/>
          <p:nvPr/>
        </p:nvSpPr>
        <p:spPr>
          <a:xfrm>
            <a:off x="1303650" y="4645750"/>
            <a:ext cx="22398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 particle N simulations</a:t>
            </a:r>
            <a:endParaRPr>
              <a:latin typeface="Lato"/>
              <a:ea typeface="Lato"/>
              <a:cs typeface="Lato"/>
              <a:sym typeface="Lato"/>
            </a:endParaRPr>
          </a:p>
        </p:txBody>
      </p:sp>
      <p:sp>
        <p:nvSpPr>
          <p:cNvPr id="192" name="Google Shape;192;p24"/>
          <p:cNvSpPr txBox="1"/>
          <p:nvPr/>
        </p:nvSpPr>
        <p:spPr>
          <a:xfrm>
            <a:off x="5762050" y="4645750"/>
            <a:ext cx="22398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 particles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42950" y="1207200"/>
            <a:ext cx="88530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3-D Task 3: Impose Surface Hydrodynamic Interactions</a:t>
            </a:r>
            <a:endParaRPr/>
          </a:p>
        </p:txBody>
      </p:sp>
      <p:sp>
        <p:nvSpPr>
          <p:cNvPr id="198" name="Google Shape;198;p25"/>
          <p:cNvSpPr/>
          <p:nvPr/>
        </p:nvSpPr>
        <p:spPr>
          <a:xfrm>
            <a:off x="586950" y="2002500"/>
            <a:ext cx="7970100" cy="3064800"/>
          </a:xfrm>
          <a:prstGeom prst="rect">
            <a:avLst/>
          </a:prstGeom>
          <a:solidFill>
            <a:srgbClr val="BAF8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endParaRPr/>
          </a:p>
        </p:txBody>
      </p:sp>
      <p:sp>
        <p:nvSpPr>
          <p:cNvPr id="199" name="Google Shape;199;p25"/>
          <p:cNvSpPr/>
          <p:nvPr/>
        </p:nvSpPr>
        <p:spPr>
          <a:xfrm>
            <a:off x="4623460" y="2623882"/>
            <a:ext cx="914400" cy="914400"/>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200" name="Google Shape;200;p25"/>
          <p:cNvGrpSpPr/>
          <p:nvPr/>
        </p:nvGrpSpPr>
        <p:grpSpPr>
          <a:xfrm>
            <a:off x="6102964" y="2296939"/>
            <a:ext cx="1303800" cy="321469"/>
            <a:chOff x="4023842" y="1819996"/>
            <a:chExt cx="1303800" cy="321469"/>
          </a:xfrm>
        </p:grpSpPr>
        <p:cxnSp>
          <p:nvCxnSpPr>
            <p:cNvPr id="201" name="Google Shape;201;p25"/>
            <p:cNvCxnSpPr/>
            <p:nvPr/>
          </p:nvCxnSpPr>
          <p:spPr>
            <a:xfrm>
              <a:off x="4023842" y="2141465"/>
              <a:ext cx="1303800" cy="0"/>
            </a:xfrm>
            <a:prstGeom prst="straightConnector1">
              <a:avLst/>
            </a:prstGeom>
            <a:noFill/>
            <a:ln cap="flat" cmpd="sng" w="9525">
              <a:solidFill>
                <a:schemeClr val="dk1"/>
              </a:solidFill>
              <a:prstDash val="solid"/>
              <a:round/>
              <a:headEnd len="sm" w="sm" type="none"/>
              <a:tailEnd len="med" w="med" type="triangle"/>
            </a:ln>
          </p:spPr>
        </p:cxnSp>
        <p:sp>
          <p:nvSpPr>
            <p:cNvPr id="202" name="Google Shape;202;p25"/>
            <p:cNvSpPr txBox="1"/>
            <p:nvPr/>
          </p:nvSpPr>
          <p:spPr>
            <a:xfrm>
              <a:off x="4407299" y="1819996"/>
              <a:ext cx="536700" cy="3078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grpSp>
      <p:cxnSp>
        <p:nvCxnSpPr>
          <p:cNvPr id="203" name="Google Shape;203;p25"/>
          <p:cNvCxnSpPr/>
          <p:nvPr/>
        </p:nvCxnSpPr>
        <p:spPr>
          <a:xfrm>
            <a:off x="5058774" y="3081083"/>
            <a:ext cx="1347600" cy="0"/>
          </a:xfrm>
          <a:prstGeom prst="straightConnector1">
            <a:avLst/>
          </a:prstGeom>
          <a:noFill/>
          <a:ln cap="flat" cmpd="sng" w="19050">
            <a:solidFill>
              <a:schemeClr val="dk1"/>
            </a:solidFill>
            <a:prstDash val="solid"/>
            <a:round/>
            <a:headEnd len="sm" w="sm" type="none"/>
            <a:tailEnd len="med" w="med" type="triangle"/>
          </a:ln>
        </p:spPr>
      </p:cxnSp>
      <p:cxnSp>
        <p:nvCxnSpPr>
          <p:cNvPr id="204" name="Google Shape;204;p25"/>
          <p:cNvCxnSpPr/>
          <p:nvPr/>
        </p:nvCxnSpPr>
        <p:spPr>
          <a:xfrm rot="10800000">
            <a:off x="4058260" y="3081083"/>
            <a:ext cx="1022400" cy="0"/>
          </a:xfrm>
          <a:prstGeom prst="straightConnector1">
            <a:avLst/>
          </a:prstGeom>
          <a:noFill/>
          <a:ln cap="flat" cmpd="sng" w="19050">
            <a:solidFill>
              <a:schemeClr val="dk1"/>
            </a:solidFill>
            <a:prstDash val="solid"/>
            <a:round/>
            <a:headEnd len="sm" w="sm" type="none"/>
            <a:tailEnd len="med" w="med" type="triangle"/>
          </a:ln>
        </p:spPr>
      </p:cxnSp>
      <p:sp>
        <p:nvSpPr>
          <p:cNvPr id="205" name="Google Shape;205;p25"/>
          <p:cNvSpPr/>
          <p:nvPr/>
        </p:nvSpPr>
        <p:spPr>
          <a:xfrm>
            <a:off x="5025091" y="3050848"/>
            <a:ext cx="67500" cy="60600"/>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6" name="Google Shape;206;p25"/>
          <p:cNvSpPr txBox="1"/>
          <p:nvPr/>
        </p:nvSpPr>
        <p:spPr>
          <a:xfrm>
            <a:off x="5869458" y="3218150"/>
            <a:ext cx="536700" cy="523200"/>
          </a:xfrm>
          <a:prstGeom prst="rect">
            <a:avLst/>
          </a:prstGeom>
          <a:blipFill rotWithShape="1">
            <a:blip r:embed="rId4">
              <a:alphaModFix/>
            </a:blip>
            <a:stretch>
              <a:fillRect b="0" l="0" r="-3720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
        <p:nvSpPr>
          <p:cNvPr id="207" name="Google Shape;207;p25"/>
          <p:cNvSpPr txBox="1"/>
          <p:nvPr/>
        </p:nvSpPr>
        <p:spPr>
          <a:xfrm>
            <a:off x="3755021" y="3209398"/>
            <a:ext cx="536700" cy="540600"/>
          </a:xfrm>
          <a:prstGeom prst="rect">
            <a:avLst/>
          </a:prstGeom>
          <a:blipFill rotWithShape="1">
            <a:blip r:embed="rId5">
              <a:alphaModFix/>
            </a:blip>
            <a:stretch>
              <a:fillRect b="0" l="0" r="-232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
        <p:nvSpPr>
          <p:cNvPr id="208" name="Google Shape;208;p25"/>
          <p:cNvSpPr txBox="1"/>
          <p:nvPr/>
        </p:nvSpPr>
        <p:spPr>
          <a:xfrm>
            <a:off x="4824035" y="3181008"/>
            <a:ext cx="536700" cy="3078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cxnSp>
        <p:nvCxnSpPr>
          <p:cNvPr id="209" name="Google Shape;209;p25"/>
          <p:cNvCxnSpPr>
            <a:stCxn id="205" idx="5"/>
            <a:endCxn id="199" idx="1"/>
          </p:cNvCxnSpPr>
          <p:nvPr/>
        </p:nvCxnSpPr>
        <p:spPr>
          <a:xfrm rot="10800000">
            <a:off x="4757506" y="2757873"/>
            <a:ext cx="325200" cy="344700"/>
          </a:xfrm>
          <a:prstGeom prst="straightConnector1">
            <a:avLst/>
          </a:prstGeom>
          <a:noFill/>
          <a:ln cap="flat" cmpd="sng" w="9525">
            <a:solidFill>
              <a:schemeClr val="dk1"/>
            </a:solidFill>
            <a:prstDash val="solid"/>
            <a:round/>
            <a:headEnd len="sm" w="sm" type="none"/>
            <a:tailEnd len="sm" w="sm" type="none"/>
          </a:ln>
        </p:spPr>
      </p:cxnSp>
      <p:sp>
        <p:nvSpPr>
          <p:cNvPr id="210" name="Google Shape;210;p25"/>
          <p:cNvSpPr txBox="1"/>
          <p:nvPr/>
        </p:nvSpPr>
        <p:spPr>
          <a:xfrm>
            <a:off x="4706050" y="2668359"/>
            <a:ext cx="536700" cy="3078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
        <p:nvSpPr>
          <p:cNvPr id="211" name="Google Shape;211;p25"/>
          <p:cNvSpPr txBox="1"/>
          <p:nvPr/>
        </p:nvSpPr>
        <p:spPr>
          <a:xfrm>
            <a:off x="2830048" y="2063312"/>
            <a:ext cx="2707800" cy="400200"/>
          </a:xfrm>
          <a:prstGeom prst="rect">
            <a:avLst/>
          </a:prstGeom>
          <a:blipFill rotWithShape="1">
            <a:blip r:embed="rId8">
              <a:alphaModFix/>
            </a:blip>
            <a:stretch>
              <a:fillRect b="-21209" l="0" r="0" t="-605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cxnSp>
        <p:nvCxnSpPr>
          <p:cNvPr id="212" name="Google Shape;212;p25"/>
          <p:cNvCxnSpPr/>
          <p:nvPr/>
        </p:nvCxnSpPr>
        <p:spPr>
          <a:xfrm>
            <a:off x="2438400" y="3951111"/>
            <a:ext cx="5554200" cy="0"/>
          </a:xfrm>
          <a:prstGeom prst="straightConnector1">
            <a:avLst/>
          </a:prstGeom>
          <a:noFill/>
          <a:ln cap="flat" cmpd="sng" w="76200">
            <a:solidFill>
              <a:schemeClr val="dk1"/>
            </a:solidFill>
            <a:prstDash val="solid"/>
            <a:round/>
            <a:headEnd len="sm" w="sm" type="none"/>
            <a:tailEnd len="sm" w="sm" type="none"/>
          </a:ln>
        </p:spPr>
      </p:cxnSp>
      <p:cxnSp>
        <p:nvCxnSpPr>
          <p:cNvPr id="213" name="Google Shape;213;p25"/>
          <p:cNvCxnSpPr/>
          <p:nvPr/>
        </p:nvCxnSpPr>
        <p:spPr>
          <a:xfrm rot="10800000">
            <a:off x="5058774" y="2353128"/>
            <a:ext cx="0" cy="710400"/>
          </a:xfrm>
          <a:prstGeom prst="straightConnector1">
            <a:avLst/>
          </a:prstGeom>
          <a:noFill/>
          <a:ln cap="flat" cmpd="sng" w="19050">
            <a:solidFill>
              <a:schemeClr val="dk1"/>
            </a:solidFill>
            <a:prstDash val="solid"/>
            <a:round/>
            <a:headEnd len="sm" w="sm" type="none"/>
            <a:tailEnd len="med" w="med" type="triangle"/>
          </a:ln>
        </p:spPr>
      </p:cxnSp>
      <p:sp>
        <p:nvSpPr>
          <p:cNvPr id="214" name="Google Shape;214;p25"/>
          <p:cNvSpPr txBox="1"/>
          <p:nvPr/>
        </p:nvSpPr>
        <p:spPr>
          <a:xfrm>
            <a:off x="5114275" y="2153300"/>
            <a:ext cx="705900" cy="540600"/>
          </a:xfrm>
          <a:prstGeom prst="rect">
            <a:avLst/>
          </a:prstGeom>
          <a:blipFill rotWithShape="1">
            <a:blip r:embed="rId9">
              <a:alphaModFix/>
            </a:blip>
            <a:stretch>
              <a:fillRect b="0" l="0" r="-3720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sp>
        <p:nvSpPr>
          <p:cNvPr id="215" name="Google Shape;215;p25"/>
          <p:cNvSpPr txBox="1"/>
          <p:nvPr/>
        </p:nvSpPr>
        <p:spPr>
          <a:xfrm>
            <a:off x="3704871" y="4049125"/>
            <a:ext cx="27078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Surface</a:t>
            </a:r>
            <a:endParaRPr b="0" baseline="-25000" i="0" sz="2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727650" y="1101000"/>
            <a:ext cx="7688700" cy="10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for N particles/simulation using MIRS</a:t>
            </a:r>
            <a:endParaRPr/>
          </a:p>
          <a:p>
            <a:pPr indent="0" lvl="0" marL="0" rtl="0" algn="l">
              <a:spcBef>
                <a:spcPts val="0"/>
              </a:spcBef>
              <a:spcAft>
                <a:spcPts val="0"/>
              </a:spcAft>
              <a:buNone/>
            </a:pPr>
            <a:r>
              <a:rPr b="0" lang="en" sz="1800"/>
              <a:t>(</a:t>
            </a:r>
            <a:r>
              <a:rPr b="0" lang="en" sz="1800">
                <a:solidFill>
                  <a:srgbClr val="000000"/>
                </a:solidFill>
                <a:latin typeface="Arial"/>
                <a:ea typeface="Arial"/>
                <a:cs typeface="Arial"/>
                <a:sym typeface="Arial"/>
              </a:rPr>
              <a:t>density distribution in the y; surface at -2.5 x)</a:t>
            </a:r>
            <a:endParaRPr b="0" sz="1800"/>
          </a:p>
        </p:txBody>
      </p:sp>
      <p:pic>
        <p:nvPicPr>
          <p:cNvPr id="221" name="Google Shape;221;p26"/>
          <p:cNvPicPr preferRelativeResize="0"/>
          <p:nvPr/>
        </p:nvPicPr>
        <p:blipFill>
          <a:blip r:embed="rId3">
            <a:alphaModFix/>
          </a:blip>
          <a:stretch>
            <a:fillRect/>
          </a:stretch>
        </p:blipFill>
        <p:spPr>
          <a:xfrm>
            <a:off x="4636050" y="2119500"/>
            <a:ext cx="4034826" cy="2482450"/>
          </a:xfrm>
          <a:prstGeom prst="rect">
            <a:avLst/>
          </a:prstGeom>
          <a:noFill/>
          <a:ln>
            <a:noFill/>
          </a:ln>
        </p:spPr>
      </p:pic>
      <p:pic>
        <p:nvPicPr>
          <p:cNvPr id="222" name="Google Shape;222;p26"/>
          <p:cNvPicPr preferRelativeResize="0"/>
          <p:nvPr/>
        </p:nvPicPr>
        <p:blipFill>
          <a:blip r:embed="rId4">
            <a:alphaModFix/>
          </a:blip>
          <a:stretch>
            <a:fillRect/>
          </a:stretch>
        </p:blipFill>
        <p:spPr>
          <a:xfrm>
            <a:off x="321575" y="2119500"/>
            <a:ext cx="3927761" cy="2482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727650" y="1101000"/>
            <a:ext cx="7688700" cy="10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for N particles/simulation using MIRS</a:t>
            </a:r>
            <a:endParaRPr/>
          </a:p>
          <a:p>
            <a:pPr indent="0" lvl="0" marL="0" rtl="0" algn="l">
              <a:spcBef>
                <a:spcPts val="0"/>
              </a:spcBef>
              <a:spcAft>
                <a:spcPts val="0"/>
              </a:spcAft>
              <a:buNone/>
            </a:pPr>
            <a:r>
              <a:rPr b="0" lang="en" sz="1800"/>
              <a:t>(</a:t>
            </a:r>
            <a:r>
              <a:rPr b="0" lang="en" sz="1800">
                <a:solidFill>
                  <a:srgbClr val="000000"/>
                </a:solidFill>
                <a:latin typeface="Arial"/>
                <a:ea typeface="Arial"/>
                <a:cs typeface="Arial"/>
                <a:sym typeface="Arial"/>
              </a:rPr>
              <a:t>density distribution in the x direction</a:t>
            </a:r>
            <a:r>
              <a:rPr b="0" lang="en" sz="1800">
                <a:solidFill>
                  <a:srgbClr val="000000"/>
                </a:solidFill>
                <a:latin typeface="Arial"/>
                <a:ea typeface="Arial"/>
                <a:cs typeface="Arial"/>
                <a:sym typeface="Arial"/>
              </a:rPr>
              <a:t>; surface at x = -2.5)</a:t>
            </a:r>
            <a:endParaRPr b="0" sz="1800"/>
          </a:p>
        </p:txBody>
      </p:sp>
      <p:pic>
        <p:nvPicPr>
          <p:cNvPr id="228" name="Google Shape;228;p27"/>
          <p:cNvPicPr preferRelativeResize="0"/>
          <p:nvPr/>
        </p:nvPicPr>
        <p:blipFill>
          <a:blip r:embed="rId3">
            <a:alphaModFix/>
          </a:blip>
          <a:stretch>
            <a:fillRect/>
          </a:stretch>
        </p:blipFill>
        <p:spPr>
          <a:xfrm>
            <a:off x="609250" y="2250275"/>
            <a:ext cx="8196001" cy="258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403875" y="1318650"/>
            <a:ext cx="8505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for 1 particle/simulation with N simulations</a:t>
            </a:r>
            <a:endParaRPr/>
          </a:p>
          <a:p>
            <a:pPr indent="0" lvl="0" marL="0" rtl="0" algn="l">
              <a:spcBef>
                <a:spcPts val="0"/>
              </a:spcBef>
              <a:spcAft>
                <a:spcPts val="0"/>
              </a:spcAft>
              <a:buNone/>
            </a:pPr>
            <a:r>
              <a:rPr lang="en"/>
              <a:t>using MIRS </a:t>
            </a:r>
            <a:r>
              <a:rPr b="0" lang="en" sz="1800"/>
              <a:t>(</a:t>
            </a:r>
            <a:r>
              <a:rPr b="0" lang="en" sz="1800">
                <a:solidFill>
                  <a:srgbClr val="000000"/>
                </a:solidFill>
                <a:latin typeface="Arial"/>
                <a:ea typeface="Arial"/>
                <a:cs typeface="Arial"/>
                <a:sym typeface="Arial"/>
              </a:rPr>
              <a:t>density distribution in the y or z direction; surface at x = -1)</a:t>
            </a:r>
            <a:endParaRPr/>
          </a:p>
        </p:txBody>
      </p:sp>
      <p:pic>
        <p:nvPicPr>
          <p:cNvPr id="234" name="Google Shape;234;p28"/>
          <p:cNvPicPr preferRelativeResize="0"/>
          <p:nvPr/>
        </p:nvPicPr>
        <p:blipFill>
          <a:blip r:embed="rId3">
            <a:alphaModFix/>
          </a:blip>
          <a:stretch>
            <a:fillRect/>
          </a:stretch>
        </p:blipFill>
        <p:spPr>
          <a:xfrm>
            <a:off x="524625" y="2571750"/>
            <a:ext cx="3479720" cy="2182500"/>
          </a:xfrm>
          <a:prstGeom prst="rect">
            <a:avLst/>
          </a:prstGeom>
          <a:noFill/>
          <a:ln>
            <a:noFill/>
          </a:ln>
        </p:spPr>
      </p:pic>
      <p:sp>
        <p:nvSpPr>
          <p:cNvPr id="235" name="Google Shape;235;p28"/>
          <p:cNvSpPr txBox="1"/>
          <p:nvPr/>
        </p:nvSpPr>
        <p:spPr>
          <a:xfrm>
            <a:off x="1701250" y="4645750"/>
            <a:ext cx="22398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 axis </a:t>
            </a:r>
            <a:endParaRPr>
              <a:latin typeface="Lato"/>
              <a:ea typeface="Lato"/>
              <a:cs typeface="Lato"/>
              <a:sym typeface="Lato"/>
            </a:endParaRPr>
          </a:p>
        </p:txBody>
      </p:sp>
      <p:pic>
        <p:nvPicPr>
          <p:cNvPr id="236" name="Google Shape;236;p28"/>
          <p:cNvPicPr preferRelativeResize="0"/>
          <p:nvPr/>
        </p:nvPicPr>
        <p:blipFill>
          <a:blip r:embed="rId4">
            <a:alphaModFix/>
          </a:blip>
          <a:stretch>
            <a:fillRect/>
          </a:stretch>
        </p:blipFill>
        <p:spPr>
          <a:xfrm>
            <a:off x="4325925" y="2535050"/>
            <a:ext cx="3557309" cy="2182500"/>
          </a:xfrm>
          <a:prstGeom prst="rect">
            <a:avLst/>
          </a:prstGeom>
          <a:noFill/>
          <a:ln>
            <a:noFill/>
          </a:ln>
        </p:spPr>
      </p:pic>
      <p:sp>
        <p:nvSpPr>
          <p:cNvPr id="237" name="Google Shape;237;p28"/>
          <p:cNvSpPr txBox="1"/>
          <p:nvPr/>
        </p:nvSpPr>
        <p:spPr>
          <a:xfrm>
            <a:off x="5685900" y="4717550"/>
            <a:ext cx="22398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Z</a:t>
            </a:r>
            <a:r>
              <a:rPr lang="en">
                <a:latin typeface="Lato"/>
                <a:ea typeface="Lato"/>
                <a:cs typeface="Lato"/>
                <a:sym typeface="Lato"/>
              </a:rPr>
              <a:t> axis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403875" y="1318650"/>
            <a:ext cx="8505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for 1 particle/simulation with N simulations</a:t>
            </a:r>
            <a:endParaRPr/>
          </a:p>
          <a:p>
            <a:pPr indent="0" lvl="0" marL="0" rtl="0" algn="l">
              <a:spcBef>
                <a:spcPts val="0"/>
              </a:spcBef>
              <a:spcAft>
                <a:spcPts val="0"/>
              </a:spcAft>
              <a:buNone/>
            </a:pPr>
            <a:r>
              <a:rPr lang="en"/>
              <a:t>using MIRS </a:t>
            </a:r>
            <a:r>
              <a:rPr b="0" lang="en" sz="1800"/>
              <a:t>(</a:t>
            </a:r>
            <a:r>
              <a:rPr b="0" lang="en" sz="1800">
                <a:solidFill>
                  <a:srgbClr val="000000"/>
                </a:solidFill>
                <a:latin typeface="Arial"/>
                <a:ea typeface="Arial"/>
                <a:cs typeface="Arial"/>
                <a:sym typeface="Arial"/>
              </a:rPr>
              <a:t>density distribution in the x direction; surface at x = </a:t>
            </a:r>
            <a:r>
              <a:rPr b="0" lang="en" sz="1400">
                <a:solidFill>
                  <a:srgbClr val="000000"/>
                </a:solidFill>
                <a:highlight>
                  <a:srgbClr val="FFFF00"/>
                </a:highlight>
                <a:latin typeface="Lato"/>
                <a:ea typeface="Lato"/>
                <a:cs typeface="Lato"/>
                <a:sym typeface="Lato"/>
              </a:rPr>
              <a:t>-1</a:t>
            </a:r>
            <a:r>
              <a:rPr b="0" lang="en" sz="1800">
                <a:solidFill>
                  <a:srgbClr val="000000"/>
                </a:solidFill>
                <a:latin typeface="Arial"/>
                <a:ea typeface="Arial"/>
                <a:cs typeface="Arial"/>
                <a:sym typeface="Arial"/>
              </a:rPr>
              <a:t>)</a:t>
            </a:r>
            <a:endParaRPr/>
          </a:p>
        </p:txBody>
      </p:sp>
      <p:pic>
        <p:nvPicPr>
          <p:cNvPr id="243" name="Google Shape;243;p29"/>
          <p:cNvPicPr preferRelativeResize="0"/>
          <p:nvPr/>
        </p:nvPicPr>
        <p:blipFill>
          <a:blip r:embed="rId3">
            <a:alphaModFix/>
          </a:blip>
          <a:stretch>
            <a:fillRect/>
          </a:stretch>
        </p:blipFill>
        <p:spPr>
          <a:xfrm>
            <a:off x="2092850" y="2460426"/>
            <a:ext cx="4031974" cy="251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729450" y="1318650"/>
            <a:ext cx="8096400" cy="8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1: Surface Effect </a:t>
            </a:r>
            <a:endParaRPr/>
          </a:p>
          <a:p>
            <a:pPr indent="0" lvl="0" marL="0" rtl="0" algn="l">
              <a:spcBef>
                <a:spcPts val="0"/>
              </a:spcBef>
              <a:spcAft>
                <a:spcPts val="0"/>
              </a:spcAft>
              <a:buNone/>
            </a:pPr>
            <a:r>
              <a:rPr lang="en"/>
              <a:t>                            (No </a:t>
            </a:r>
            <a:r>
              <a:rPr lang="en"/>
              <a:t>Particle-Particle Interactions)</a:t>
            </a:r>
            <a:endParaRPr/>
          </a:p>
          <a:p>
            <a:pPr indent="0" lvl="0" marL="0" rtl="0" algn="l">
              <a:spcBef>
                <a:spcPts val="0"/>
              </a:spcBef>
              <a:spcAft>
                <a:spcPts val="0"/>
              </a:spcAft>
              <a:buNone/>
            </a:pPr>
            <a:r>
              <a:t/>
            </a:r>
            <a:endParaRPr/>
          </a:p>
        </p:txBody>
      </p:sp>
      <p:sp>
        <p:nvSpPr>
          <p:cNvPr id="249" name="Google Shape;249;p30"/>
          <p:cNvSpPr txBox="1"/>
          <p:nvPr>
            <p:ph idx="1" type="body"/>
          </p:nvPr>
        </p:nvSpPr>
        <p:spPr>
          <a:xfrm>
            <a:off x="619475" y="2279200"/>
            <a:ext cx="7688700" cy="2069100"/>
          </a:xfrm>
          <a:prstGeom prst="rect">
            <a:avLst/>
          </a:prstGeom>
        </p:spPr>
        <p:txBody>
          <a:bodyPr anchorCtr="0" anchor="t" bIns="91425" lIns="91425" spcFirstLastPara="1" rIns="91425" wrap="square" tIns="91425">
            <a:noAutofit/>
          </a:bodyPr>
          <a:lstStyle/>
          <a:p>
            <a:pPr indent="0" lvl="0" marL="457200" rtl="0" algn="ctr">
              <a:spcBef>
                <a:spcPts val="0"/>
              </a:spcBef>
              <a:spcAft>
                <a:spcPts val="1600"/>
              </a:spcAft>
              <a:buNone/>
            </a:pPr>
            <a:r>
              <a:rPr b="1" lang="en" sz="1400"/>
              <a:t>1 particle/simulation for N simulations </a:t>
            </a:r>
            <a:r>
              <a:rPr b="1" lang="en" sz="1400">
                <a:solidFill>
                  <a:schemeClr val="dk2"/>
                </a:solidFill>
                <a:latin typeface="Raleway"/>
                <a:ea typeface="Raleway"/>
                <a:cs typeface="Raleway"/>
                <a:sym typeface="Raleway"/>
              </a:rPr>
              <a:t>(</a:t>
            </a:r>
            <a:r>
              <a:rPr b="1" lang="en" sz="1400">
                <a:solidFill>
                  <a:srgbClr val="000000"/>
                </a:solidFill>
                <a:latin typeface="Arial"/>
                <a:ea typeface="Arial"/>
                <a:cs typeface="Arial"/>
                <a:sym typeface="Arial"/>
              </a:rPr>
              <a:t>density distribution in the x direction</a:t>
            </a:r>
            <a:r>
              <a:rPr b="1" lang="en" sz="1400"/>
              <a:t>) </a:t>
            </a:r>
            <a:endParaRPr b="1" sz="1400"/>
          </a:p>
        </p:txBody>
      </p:sp>
      <p:sp>
        <p:nvSpPr>
          <p:cNvPr id="250" name="Google Shape;250;p30"/>
          <p:cNvSpPr txBox="1"/>
          <p:nvPr/>
        </p:nvSpPr>
        <p:spPr>
          <a:xfrm>
            <a:off x="1303650" y="4645750"/>
            <a:ext cx="22398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MRS (infinite 3D space)</a:t>
            </a:r>
            <a:endParaRPr>
              <a:latin typeface="Lato"/>
              <a:ea typeface="Lato"/>
              <a:cs typeface="Lato"/>
              <a:sym typeface="Lato"/>
            </a:endParaRPr>
          </a:p>
        </p:txBody>
      </p:sp>
      <p:sp>
        <p:nvSpPr>
          <p:cNvPr id="251" name="Google Shape;251;p30"/>
          <p:cNvSpPr txBox="1"/>
          <p:nvPr/>
        </p:nvSpPr>
        <p:spPr>
          <a:xfrm>
            <a:off x="4940350" y="4645750"/>
            <a:ext cx="22398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MIRS (surface at </a:t>
            </a:r>
            <a:r>
              <a:rPr lang="en">
                <a:highlight>
                  <a:srgbClr val="FFFF00"/>
                </a:highlight>
                <a:latin typeface="Lato"/>
                <a:ea typeface="Lato"/>
                <a:cs typeface="Lato"/>
                <a:sym typeface="Lato"/>
              </a:rPr>
              <a:t>x = -1</a:t>
            </a:r>
            <a:r>
              <a:rPr lang="en">
                <a:latin typeface="Lato"/>
                <a:ea typeface="Lato"/>
                <a:cs typeface="Lato"/>
                <a:sym typeface="Lato"/>
              </a:rPr>
              <a:t>)</a:t>
            </a:r>
            <a:endParaRPr>
              <a:latin typeface="Lato"/>
              <a:ea typeface="Lato"/>
              <a:cs typeface="Lato"/>
              <a:sym typeface="Lato"/>
            </a:endParaRPr>
          </a:p>
        </p:txBody>
      </p:sp>
      <p:pic>
        <p:nvPicPr>
          <p:cNvPr id="252" name="Google Shape;252;p30"/>
          <p:cNvPicPr preferRelativeResize="0"/>
          <p:nvPr/>
        </p:nvPicPr>
        <p:blipFill>
          <a:blip r:embed="rId3">
            <a:alphaModFix/>
          </a:blip>
          <a:stretch>
            <a:fillRect/>
          </a:stretch>
        </p:blipFill>
        <p:spPr>
          <a:xfrm>
            <a:off x="4596900" y="2654994"/>
            <a:ext cx="3311700" cy="2069106"/>
          </a:xfrm>
          <a:prstGeom prst="rect">
            <a:avLst/>
          </a:prstGeom>
          <a:noFill/>
          <a:ln>
            <a:noFill/>
          </a:ln>
        </p:spPr>
      </p:pic>
      <p:pic>
        <p:nvPicPr>
          <p:cNvPr id="253" name="Google Shape;253;p30"/>
          <p:cNvPicPr preferRelativeResize="0"/>
          <p:nvPr/>
        </p:nvPicPr>
        <p:blipFill>
          <a:blip r:embed="rId4">
            <a:alphaModFix/>
          </a:blip>
          <a:stretch>
            <a:fillRect/>
          </a:stretch>
        </p:blipFill>
        <p:spPr>
          <a:xfrm>
            <a:off x="674250" y="2663161"/>
            <a:ext cx="3311700" cy="20527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729450" y="1318650"/>
            <a:ext cx="8096400" cy="8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2: Surface Effect </a:t>
            </a:r>
            <a:r>
              <a:rPr i="1" lang="en"/>
              <a:t>and</a:t>
            </a:r>
            <a:r>
              <a:rPr lang="en"/>
              <a:t> </a:t>
            </a:r>
            <a:endParaRPr/>
          </a:p>
          <a:p>
            <a:pPr indent="0" lvl="0" marL="0" rtl="0" algn="l">
              <a:spcBef>
                <a:spcPts val="0"/>
              </a:spcBef>
              <a:spcAft>
                <a:spcPts val="0"/>
              </a:spcAft>
              <a:buNone/>
            </a:pPr>
            <a:r>
              <a:rPr lang="en"/>
              <a:t>                            Particle-Particle Interactions</a:t>
            </a:r>
            <a:endParaRPr/>
          </a:p>
          <a:p>
            <a:pPr indent="0" lvl="0" marL="0" rtl="0" algn="l">
              <a:spcBef>
                <a:spcPts val="0"/>
              </a:spcBef>
              <a:spcAft>
                <a:spcPts val="0"/>
              </a:spcAft>
              <a:buNone/>
            </a:pPr>
            <a:r>
              <a:t/>
            </a:r>
            <a:endParaRPr/>
          </a:p>
        </p:txBody>
      </p:sp>
      <p:sp>
        <p:nvSpPr>
          <p:cNvPr id="259" name="Google Shape;259;p31"/>
          <p:cNvSpPr txBox="1"/>
          <p:nvPr>
            <p:ph idx="1" type="body"/>
          </p:nvPr>
        </p:nvSpPr>
        <p:spPr>
          <a:xfrm>
            <a:off x="619475" y="2163525"/>
            <a:ext cx="7688700" cy="2261100"/>
          </a:xfrm>
          <a:prstGeom prst="rect">
            <a:avLst/>
          </a:prstGeom>
        </p:spPr>
        <p:txBody>
          <a:bodyPr anchorCtr="0" anchor="t" bIns="91425" lIns="91425" spcFirstLastPara="1" rIns="91425" wrap="square" tIns="91425">
            <a:noAutofit/>
          </a:bodyPr>
          <a:lstStyle/>
          <a:p>
            <a:pPr indent="0" lvl="0" marL="457200" rtl="0" algn="ctr">
              <a:spcBef>
                <a:spcPts val="0"/>
              </a:spcBef>
              <a:spcAft>
                <a:spcPts val="1600"/>
              </a:spcAft>
              <a:buNone/>
            </a:pPr>
            <a:r>
              <a:rPr b="1" lang="en" sz="1400"/>
              <a:t>N</a:t>
            </a:r>
            <a:r>
              <a:rPr b="1" lang="en" sz="1400"/>
              <a:t> particles/simulation </a:t>
            </a:r>
            <a:r>
              <a:rPr b="1" lang="en" sz="1400">
                <a:solidFill>
                  <a:schemeClr val="dk2"/>
                </a:solidFill>
                <a:latin typeface="Raleway"/>
                <a:ea typeface="Raleway"/>
                <a:cs typeface="Raleway"/>
                <a:sym typeface="Raleway"/>
              </a:rPr>
              <a:t>(</a:t>
            </a:r>
            <a:r>
              <a:rPr b="1" lang="en" sz="1400">
                <a:solidFill>
                  <a:srgbClr val="000000"/>
                </a:solidFill>
                <a:latin typeface="Arial"/>
                <a:ea typeface="Arial"/>
                <a:cs typeface="Arial"/>
                <a:sym typeface="Arial"/>
              </a:rPr>
              <a:t>density distribution in the x direction</a:t>
            </a:r>
            <a:r>
              <a:rPr b="1" lang="en" sz="1400"/>
              <a:t>) </a:t>
            </a:r>
            <a:r>
              <a:rPr lang="en"/>
              <a:t> </a:t>
            </a:r>
            <a:endParaRPr/>
          </a:p>
        </p:txBody>
      </p:sp>
      <p:pic>
        <p:nvPicPr>
          <p:cNvPr id="260" name="Google Shape;260;p31"/>
          <p:cNvPicPr preferRelativeResize="0"/>
          <p:nvPr/>
        </p:nvPicPr>
        <p:blipFill>
          <a:blip r:embed="rId3">
            <a:alphaModFix/>
          </a:blip>
          <a:stretch>
            <a:fillRect/>
          </a:stretch>
        </p:blipFill>
        <p:spPr>
          <a:xfrm>
            <a:off x="657545" y="2571750"/>
            <a:ext cx="3394651" cy="2069225"/>
          </a:xfrm>
          <a:prstGeom prst="rect">
            <a:avLst/>
          </a:prstGeom>
          <a:noFill/>
          <a:ln>
            <a:noFill/>
          </a:ln>
        </p:spPr>
      </p:pic>
      <p:pic>
        <p:nvPicPr>
          <p:cNvPr id="261" name="Google Shape;261;p31"/>
          <p:cNvPicPr preferRelativeResize="0"/>
          <p:nvPr/>
        </p:nvPicPr>
        <p:blipFill>
          <a:blip r:embed="rId4">
            <a:alphaModFix/>
          </a:blip>
          <a:stretch>
            <a:fillRect/>
          </a:stretch>
        </p:blipFill>
        <p:spPr>
          <a:xfrm>
            <a:off x="4297550" y="2596825"/>
            <a:ext cx="3231600" cy="2019075"/>
          </a:xfrm>
          <a:prstGeom prst="rect">
            <a:avLst/>
          </a:prstGeom>
          <a:noFill/>
          <a:ln>
            <a:noFill/>
          </a:ln>
        </p:spPr>
      </p:pic>
      <p:sp>
        <p:nvSpPr>
          <p:cNvPr id="262" name="Google Shape;262;p31"/>
          <p:cNvSpPr txBox="1"/>
          <p:nvPr/>
        </p:nvSpPr>
        <p:spPr>
          <a:xfrm>
            <a:off x="1303650" y="4645750"/>
            <a:ext cx="22398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MRS (infinite 3D space)</a:t>
            </a:r>
            <a:endParaRPr>
              <a:latin typeface="Lato"/>
              <a:ea typeface="Lato"/>
              <a:cs typeface="Lato"/>
              <a:sym typeface="Lato"/>
            </a:endParaRPr>
          </a:p>
        </p:txBody>
      </p:sp>
      <p:sp>
        <p:nvSpPr>
          <p:cNvPr id="263" name="Google Shape;263;p31"/>
          <p:cNvSpPr txBox="1"/>
          <p:nvPr/>
        </p:nvSpPr>
        <p:spPr>
          <a:xfrm>
            <a:off x="4940350" y="4645750"/>
            <a:ext cx="22398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MIRS (surface at </a:t>
            </a:r>
            <a:r>
              <a:rPr lang="en">
                <a:highlight>
                  <a:srgbClr val="FFFF00"/>
                </a:highlight>
                <a:latin typeface="Lato"/>
                <a:ea typeface="Lato"/>
                <a:cs typeface="Lato"/>
                <a:sym typeface="Lato"/>
              </a:rPr>
              <a:t>x = -2.5</a:t>
            </a:r>
            <a:r>
              <a:rPr lang="en">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Brownian Motion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621075" y="1853850"/>
            <a:ext cx="7797075" cy="3087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&amp; Future directions	</a:t>
            </a:r>
            <a:endParaRPr/>
          </a:p>
        </p:txBody>
      </p:sp>
      <p:sp>
        <p:nvSpPr>
          <p:cNvPr id="269" name="Google Shape;269;p32"/>
          <p:cNvSpPr txBox="1"/>
          <p:nvPr>
            <p:ph idx="1" type="body"/>
          </p:nvPr>
        </p:nvSpPr>
        <p:spPr>
          <a:xfrm>
            <a:off x="7276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Time management</a:t>
            </a:r>
            <a:endParaRPr/>
          </a:p>
          <a:p>
            <a:pPr indent="-311150" lvl="0" marL="457200" rtl="0" algn="l">
              <a:spcBef>
                <a:spcPts val="0"/>
              </a:spcBef>
              <a:spcAft>
                <a:spcPts val="0"/>
              </a:spcAft>
              <a:buSzPts val="1300"/>
              <a:buChar char="-"/>
            </a:pPr>
            <a:r>
              <a:rPr lang="en"/>
              <a:t>Communication with advisors regularly</a:t>
            </a:r>
            <a:endParaRPr/>
          </a:p>
          <a:p>
            <a:pPr indent="-311150" lvl="0" marL="457200" rtl="0" algn="l">
              <a:spcBef>
                <a:spcPts val="0"/>
              </a:spcBef>
              <a:spcAft>
                <a:spcPts val="0"/>
              </a:spcAft>
              <a:buSzPts val="1300"/>
              <a:buChar char="-"/>
            </a:pPr>
            <a:r>
              <a:rPr lang="en"/>
              <a:t>Similarity to machine learning</a:t>
            </a:r>
            <a:endParaRPr/>
          </a:p>
          <a:p>
            <a:pPr indent="0" lvl="0" marL="457200" rtl="0" algn="l">
              <a:spcBef>
                <a:spcPts val="1600"/>
              </a:spcBef>
              <a:spcAft>
                <a:spcPts val="0"/>
              </a:spcAft>
              <a:buNone/>
            </a:pPr>
            <a:r>
              <a:rPr lang="en"/>
              <a:t>Future directions</a:t>
            </a:r>
            <a:endParaRPr/>
          </a:p>
          <a:p>
            <a:pPr indent="-311150" lvl="0" marL="457200" rtl="0" algn="l">
              <a:spcBef>
                <a:spcPts val="1600"/>
              </a:spcBef>
              <a:spcAft>
                <a:spcPts val="0"/>
              </a:spcAft>
              <a:buSzPts val="1300"/>
              <a:buChar char="-"/>
            </a:pPr>
            <a:r>
              <a:rPr lang="en"/>
              <a:t>Realistic random force</a:t>
            </a:r>
            <a:endParaRPr/>
          </a:p>
          <a:p>
            <a:pPr indent="-311150" lvl="0" marL="457200" rtl="0" algn="l">
              <a:spcBef>
                <a:spcPts val="0"/>
              </a:spcBef>
              <a:spcAft>
                <a:spcPts val="0"/>
              </a:spcAft>
              <a:buSzPts val="1300"/>
              <a:buChar char="-"/>
            </a:pPr>
            <a:r>
              <a:rPr lang="en"/>
              <a:t>Further applications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	  </a:t>
            </a:r>
            <a:endParaRPr/>
          </a:p>
        </p:txBody>
      </p:sp>
      <p:sp>
        <p:nvSpPr>
          <p:cNvPr id="275" name="Google Shape;275;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50">
                <a:solidFill>
                  <a:srgbClr val="202124"/>
                </a:solidFill>
                <a:latin typeface="Roboto"/>
                <a:ea typeface="Roboto"/>
                <a:cs typeface="Roboto"/>
                <a:sym typeface="Roboto"/>
              </a:rPr>
              <a:t>Nicholas Coltharp</a:t>
            </a:r>
            <a:endParaRPr sz="1350">
              <a:solidFill>
                <a:srgbClr val="202124"/>
              </a:solidFill>
              <a:latin typeface="Roboto"/>
              <a:ea typeface="Roboto"/>
              <a:cs typeface="Roboto"/>
              <a:sym typeface="Roboto"/>
            </a:endParaRPr>
          </a:p>
          <a:p>
            <a:pPr indent="-314325" lvl="0" marL="457200" rtl="0" algn="l">
              <a:spcBef>
                <a:spcPts val="0"/>
              </a:spcBef>
              <a:spcAft>
                <a:spcPts val="0"/>
              </a:spcAft>
              <a:buClr>
                <a:srgbClr val="202124"/>
              </a:buClr>
              <a:buSzPts val="1350"/>
              <a:buFont typeface="Roboto"/>
              <a:buChar char="-"/>
            </a:pPr>
            <a:r>
              <a:rPr lang="en" sz="1350">
                <a:solidFill>
                  <a:srgbClr val="202124"/>
                </a:solidFill>
                <a:latin typeface="Roboto"/>
                <a:ea typeface="Roboto"/>
                <a:cs typeface="Roboto"/>
                <a:sym typeface="Roboto"/>
              </a:rPr>
              <a:t>Dr. Shindell </a:t>
            </a:r>
            <a:endParaRPr sz="1350">
              <a:solidFill>
                <a:srgbClr val="202124"/>
              </a:solidFill>
              <a:latin typeface="Roboto"/>
              <a:ea typeface="Roboto"/>
              <a:cs typeface="Roboto"/>
              <a:sym typeface="Roboto"/>
            </a:endParaRPr>
          </a:p>
          <a:p>
            <a:pPr indent="-314325" lvl="0" marL="457200" rtl="0" algn="l">
              <a:spcBef>
                <a:spcPts val="0"/>
              </a:spcBef>
              <a:spcAft>
                <a:spcPts val="0"/>
              </a:spcAft>
              <a:buClr>
                <a:srgbClr val="202124"/>
              </a:buClr>
              <a:buSzPts val="1350"/>
              <a:buFont typeface="Roboto"/>
              <a:buChar char="-"/>
            </a:pPr>
            <a:r>
              <a:rPr lang="en" sz="1350">
                <a:solidFill>
                  <a:srgbClr val="202124"/>
                </a:solidFill>
                <a:latin typeface="Roboto"/>
                <a:ea typeface="Roboto"/>
                <a:cs typeface="Roboto"/>
                <a:sym typeface="Roboto"/>
              </a:rPr>
              <a:t>Dr. Nguyen</a:t>
            </a:r>
            <a:endParaRPr sz="1350">
              <a:solidFill>
                <a:srgbClr val="202124"/>
              </a:solidFill>
              <a:latin typeface="Roboto"/>
              <a:ea typeface="Roboto"/>
              <a:cs typeface="Roboto"/>
              <a:sym typeface="Roboto"/>
            </a:endParaRPr>
          </a:p>
          <a:p>
            <a:pPr indent="-314325" lvl="0" marL="457200" rtl="0" algn="l">
              <a:spcBef>
                <a:spcPts val="0"/>
              </a:spcBef>
              <a:spcAft>
                <a:spcPts val="0"/>
              </a:spcAft>
              <a:buClr>
                <a:srgbClr val="202124"/>
              </a:buClr>
              <a:buSzPts val="1350"/>
              <a:buFont typeface="Roboto"/>
              <a:buChar char="-"/>
            </a:pPr>
            <a:r>
              <a:rPr lang="en" sz="1350">
                <a:solidFill>
                  <a:srgbClr val="202124"/>
                </a:solidFill>
                <a:latin typeface="Roboto"/>
                <a:ea typeface="Roboto"/>
                <a:cs typeface="Roboto"/>
                <a:sym typeface="Roboto"/>
              </a:rPr>
              <a:t>Dr. Lewis for coming today!</a:t>
            </a:r>
            <a:endParaRPr sz="1350">
              <a:solidFill>
                <a:srgbClr val="202124"/>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Stoke Flows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to simulate the process of Brownian motion computationally</a:t>
            </a:r>
            <a:endParaRPr/>
          </a:p>
        </p:txBody>
      </p:sp>
      <p:pic>
        <p:nvPicPr>
          <p:cNvPr id="101" name="Google Shape;101;p15"/>
          <p:cNvPicPr preferRelativeResize="0"/>
          <p:nvPr/>
        </p:nvPicPr>
        <p:blipFill>
          <a:blip r:embed="rId3">
            <a:alphaModFix/>
          </a:blip>
          <a:stretch>
            <a:fillRect/>
          </a:stretch>
        </p:blipFill>
        <p:spPr>
          <a:xfrm>
            <a:off x="1131750" y="2419325"/>
            <a:ext cx="6714075" cy="264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of Regularized Stokeslets (MRS)</a:t>
            </a:r>
            <a:endParaRPr/>
          </a:p>
        </p:txBody>
      </p:sp>
      <p:pic>
        <p:nvPicPr>
          <p:cNvPr id="107" name="Google Shape;107;p16"/>
          <p:cNvPicPr preferRelativeResize="0"/>
          <p:nvPr/>
        </p:nvPicPr>
        <p:blipFill>
          <a:blip r:embed="rId3">
            <a:alphaModFix/>
          </a:blip>
          <a:stretch>
            <a:fillRect/>
          </a:stretch>
        </p:blipFill>
        <p:spPr>
          <a:xfrm>
            <a:off x="792550" y="1912150"/>
            <a:ext cx="6466125" cy="2558100"/>
          </a:xfrm>
          <a:prstGeom prst="rect">
            <a:avLst/>
          </a:prstGeom>
          <a:noFill/>
          <a:ln>
            <a:noFill/>
          </a:ln>
        </p:spPr>
      </p:pic>
      <p:sp>
        <p:nvSpPr>
          <p:cNvPr id="108" name="Google Shape;108;p16"/>
          <p:cNvSpPr txBox="1"/>
          <p:nvPr/>
        </p:nvSpPr>
        <p:spPr>
          <a:xfrm>
            <a:off x="792550" y="4528550"/>
            <a:ext cx="67671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E414F"/>
                </a:solidFill>
                <a:highlight>
                  <a:srgbClr val="FFFFFF"/>
                </a:highlight>
              </a:rPr>
              <a:t>Cortez, R., Fauci, L., &amp; Medovikov, A.S. (2005). </a:t>
            </a:r>
            <a:r>
              <a:rPr i="1" lang="en" sz="1000">
                <a:solidFill>
                  <a:srgbClr val="2E414F"/>
                </a:solidFill>
                <a:highlight>
                  <a:srgbClr val="FFFFFF"/>
                </a:highlight>
              </a:rPr>
              <a:t>The method of regularized Stokeslets in three dimensions: Analysis, validation, and application to helical swimming. </a:t>
            </a:r>
            <a:r>
              <a:rPr lang="en" sz="1000">
                <a:solidFill>
                  <a:srgbClr val="2E414F"/>
                </a:solidFill>
                <a:highlight>
                  <a:srgbClr val="FFFFFF"/>
                </a:highlight>
              </a:rPr>
              <a:t>Physics of Fluids, 17(3) 031504</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242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MRS</a:t>
            </a:r>
            <a:endParaRPr/>
          </a:p>
        </p:txBody>
      </p:sp>
      <p:pic>
        <p:nvPicPr>
          <p:cNvPr id="114" name="Google Shape;114;p17"/>
          <p:cNvPicPr preferRelativeResize="0"/>
          <p:nvPr/>
        </p:nvPicPr>
        <p:blipFill>
          <a:blip r:embed="rId3">
            <a:alphaModFix/>
          </a:blip>
          <a:stretch>
            <a:fillRect/>
          </a:stretch>
        </p:blipFill>
        <p:spPr>
          <a:xfrm>
            <a:off x="1837975" y="1921449"/>
            <a:ext cx="5720700" cy="1726850"/>
          </a:xfrm>
          <a:prstGeom prst="rect">
            <a:avLst/>
          </a:prstGeom>
          <a:noFill/>
          <a:ln>
            <a:noFill/>
          </a:ln>
        </p:spPr>
      </p:pic>
      <p:sp>
        <p:nvSpPr>
          <p:cNvPr id="115" name="Google Shape;115;p17"/>
          <p:cNvSpPr txBox="1"/>
          <p:nvPr/>
        </p:nvSpPr>
        <p:spPr>
          <a:xfrm>
            <a:off x="651825" y="3638375"/>
            <a:ext cx="70989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Due to the linear relationship between force and velocity, this formula can be written as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sz="2400">
                <a:latin typeface="Lato"/>
                <a:ea typeface="Lato"/>
                <a:cs typeface="Lato"/>
                <a:sym typeface="Lato"/>
              </a:rPr>
              <a:t>U = MF</a:t>
            </a:r>
            <a:endParaRPr sz="2400">
              <a:latin typeface="Lato"/>
              <a:ea typeface="Lato"/>
              <a:cs typeface="Lato"/>
              <a:sym typeface="Lato"/>
            </a:endParaRPr>
          </a:p>
        </p:txBody>
      </p:sp>
      <p:sp>
        <p:nvSpPr>
          <p:cNvPr id="116" name="Google Shape;116;p17"/>
          <p:cNvSpPr txBox="1"/>
          <p:nvPr/>
        </p:nvSpPr>
        <p:spPr>
          <a:xfrm>
            <a:off x="2228050" y="1102175"/>
            <a:ext cx="38043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Blob function </a:t>
            </a:r>
            <a:endParaRPr>
              <a:latin typeface="Lato"/>
              <a:ea typeface="Lato"/>
              <a:cs typeface="Lato"/>
              <a:sym typeface="Lato"/>
            </a:endParaRPr>
          </a:p>
        </p:txBody>
      </p:sp>
      <p:pic>
        <p:nvPicPr>
          <p:cNvPr id="117" name="Google Shape;117;p17"/>
          <p:cNvPicPr preferRelativeResize="0"/>
          <p:nvPr/>
        </p:nvPicPr>
        <p:blipFill>
          <a:blip r:embed="rId4">
            <a:alphaModFix/>
          </a:blip>
          <a:stretch>
            <a:fillRect/>
          </a:stretch>
        </p:blipFill>
        <p:spPr>
          <a:xfrm>
            <a:off x="3520450" y="1102175"/>
            <a:ext cx="1908125" cy="48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50350" y="1318650"/>
            <a:ext cx="8509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of Images for Regularized Stokeslets (MIRS)</a:t>
            </a:r>
            <a:endParaRPr/>
          </a:p>
        </p:txBody>
      </p:sp>
      <p:sp>
        <p:nvSpPr>
          <p:cNvPr id="123" name="Google Shape;123;p18"/>
          <p:cNvSpPr txBox="1"/>
          <p:nvPr/>
        </p:nvSpPr>
        <p:spPr>
          <a:xfrm>
            <a:off x="278550" y="4543700"/>
            <a:ext cx="8586900" cy="34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highlight>
                  <a:schemeClr val="lt1"/>
                </a:highlight>
                <a:latin typeface="Roboto"/>
                <a:ea typeface="Roboto"/>
                <a:cs typeface="Roboto"/>
                <a:sym typeface="Roboto"/>
              </a:rPr>
              <a:t>Ainley, J., Durkin, S., Embid, R., Boindala, P., &amp; Cortez, R. (2008). </a:t>
            </a:r>
            <a:r>
              <a:rPr i="1" lang="en" sz="1200">
                <a:highlight>
                  <a:schemeClr val="lt1"/>
                </a:highlight>
                <a:latin typeface="Roboto"/>
                <a:ea typeface="Roboto"/>
                <a:cs typeface="Roboto"/>
                <a:sym typeface="Roboto"/>
              </a:rPr>
              <a:t>The method of images for regularized Stokeslets. </a:t>
            </a:r>
            <a:r>
              <a:rPr lang="en" sz="1200">
                <a:highlight>
                  <a:schemeClr val="lt1"/>
                </a:highlight>
                <a:latin typeface="Roboto"/>
                <a:ea typeface="Roboto"/>
                <a:cs typeface="Roboto"/>
                <a:sym typeface="Roboto"/>
              </a:rPr>
              <a:t>Journal of Computational Physics, 227(9), 4600–4616.</a:t>
            </a:r>
            <a:endParaRPr sz="1200">
              <a:highlight>
                <a:schemeClr val="lt1"/>
              </a:highlight>
              <a:latin typeface="Roboto"/>
              <a:ea typeface="Roboto"/>
              <a:cs typeface="Roboto"/>
              <a:sym typeface="Roboto"/>
            </a:endParaRPr>
          </a:p>
          <a:p>
            <a:pPr indent="0" lvl="0" marL="0" rtl="0" algn="l">
              <a:spcBef>
                <a:spcPts val="1600"/>
              </a:spcBef>
              <a:spcAft>
                <a:spcPts val="0"/>
              </a:spcAft>
              <a:buNone/>
            </a:pPr>
            <a:r>
              <a:t/>
            </a:r>
            <a:endParaRPr>
              <a:highlight>
                <a:srgbClr val="FFFF00"/>
              </a:highlight>
              <a:latin typeface="Lato"/>
              <a:ea typeface="Lato"/>
              <a:cs typeface="Lato"/>
              <a:sym typeface="Lato"/>
            </a:endParaRPr>
          </a:p>
        </p:txBody>
      </p:sp>
      <p:pic>
        <p:nvPicPr>
          <p:cNvPr id="124" name="Google Shape;124;p18"/>
          <p:cNvPicPr preferRelativeResize="0"/>
          <p:nvPr/>
        </p:nvPicPr>
        <p:blipFill rotWithShape="1">
          <a:blip r:embed="rId3">
            <a:alphaModFix/>
          </a:blip>
          <a:srcRect b="0" l="1748" r="0" t="0"/>
          <a:stretch/>
        </p:blipFill>
        <p:spPr>
          <a:xfrm>
            <a:off x="242250" y="2719000"/>
            <a:ext cx="4036101" cy="1824699"/>
          </a:xfrm>
          <a:prstGeom prst="rect">
            <a:avLst/>
          </a:prstGeom>
          <a:noFill/>
          <a:ln>
            <a:noFill/>
          </a:ln>
        </p:spPr>
      </p:pic>
      <p:pic>
        <p:nvPicPr>
          <p:cNvPr id="125" name="Google Shape;125;p18"/>
          <p:cNvPicPr preferRelativeResize="0"/>
          <p:nvPr/>
        </p:nvPicPr>
        <p:blipFill>
          <a:blip r:embed="rId4">
            <a:alphaModFix/>
          </a:blip>
          <a:stretch>
            <a:fillRect/>
          </a:stretch>
        </p:blipFill>
        <p:spPr>
          <a:xfrm>
            <a:off x="2826500" y="1886050"/>
            <a:ext cx="6133048" cy="1257125"/>
          </a:xfrm>
          <a:prstGeom prst="rect">
            <a:avLst/>
          </a:prstGeom>
          <a:noFill/>
          <a:ln>
            <a:noFill/>
          </a:ln>
        </p:spPr>
      </p:pic>
      <p:sp>
        <p:nvSpPr>
          <p:cNvPr id="126" name="Google Shape;126;p18"/>
          <p:cNvSpPr txBox="1"/>
          <p:nvPr/>
        </p:nvSpPr>
        <p:spPr>
          <a:xfrm>
            <a:off x="8663350" y="2856175"/>
            <a:ext cx="296100" cy="535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27" name="Google Shape;127;p18"/>
          <p:cNvSpPr txBox="1"/>
          <p:nvPr/>
        </p:nvSpPr>
        <p:spPr>
          <a:xfrm>
            <a:off x="3575500" y="3315175"/>
            <a:ext cx="53841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Due to the linear relationship between force and velocity, this formula can be written as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sz="2400">
                <a:latin typeface="Lato"/>
                <a:ea typeface="Lato"/>
                <a:cs typeface="Lato"/>
                <a:sym typeface="Lato"/>
              </a:rPr>
              <a:t>U = MF</a:t>
            </a:r>
            <a:endParaRPr sz="24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a:t>
            </a:r>
            <a:endParaRPr/>
          </a:p>
        </p:txBody>
      </p:sp>
      <p:sp>
        <p:nvSpPr>
          <p:cNvPr id="133" name="Google Shape;133;p19"/>
          <p:cNvSpPr/>
          <p:nvPr/>
        </p:nvSpPr>
        <p:spPr>
          <a:xfrm>
            <a:off x="628125" y="2334875"/>
            <a:ext cx="1072200" cy="89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Calculate Matrix M</a:t>
            </a:r>
            <a:endParaRPr/>
          </a:p>
        </p:txBody>
      </p:sp>
      <p:cxnSp>
        <p:nvCxnSpPr>
          <p:cNvPr id="134" name="Google Shape;134;p19"/>
          <p:cNvCxnSpPr>
            <a:stCxn id="133" idx="3"/>
          </p:cNvCxnSpPr>
          <p:nvPr/>
        </p:nvCxnSpPr>
        <p:spPr>
          <a:xfrm>
            <a:off x="1700325" y="2783225"/>
            <a:ext cx="812100" cy="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19"/>
          <p:cNvSpPr/>
          <p:nvPr/>
        </p:nvSpPr>
        <p:spPr>
          <a:xfrm>
            <a:off x="2546350" y="2284175"/>
            <a:ext cx="997200" cy="89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Get a random force F</a:t>
            </a:r>
            <a:endParaRPr/>
          </a:p>
        </p:txBody>
      </p:sp>
      <p:cxnSp>
        <p:nvCxnSpPr>
          <p:cNvPr id="136" name="Google Shape;136;p19"/>
          <p:cNvCxnSpPr/>
          <p:nvPr/>
        </p:nvCxnSpPr>
        <p:spPr>
          <a:xfrm>
            <a:off x="3613425" y="2783225"/>
            <a:ext cx="812100" cy="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19"/>
          <p:cNvSpPr/>
          <p:nvPr/>
        </p:nvSpPr>
        <p:spPr>
          <a:xfrm>
            <a:off x="4495400" y="2284175"/>
            <a:ext cx="1387500" cy="99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 = M*F</a:t>
            </a:r>
            <a:endParaRPr/>
          </a:p>
          <a:p>
            <a:pPr indent="0" lvl="0" marL="0" rtl="0" algn="l">
              <a:spcBef>
                <a:spcPts val="0"/>
              </a:spcBef>
              <a:spcAft>
                <a:spcPts val="0"/>
              </a:spcAft>
              <a:buNone/>
            </a:pPr>
            <a:r>
              <a:rPr lang="en"/>
              <a:t>(M &lt;- MRS || MIRS)</a:t>
            </a:r>
            <a:endParaRPr/>
          </a:p>
        </p:txBody>
      </p:sp>
      <p:cxnSp>
        <p:nvCxnSpPr>
          <p:cNvPr id="138" name="Google Shape;138;p19"/>
          <p:cNvCxnSpPr>
            <a:stCxn id="137" idx="2"/>
            <a:endCxn id="139" idx="3"/>
          </p:cNvCxnSpPr>
          <p:nvPr/>
        </p:nvCxnSpPr>
        <p:spPr>
          <a:xfrm flipH="1">
            <a:off x="3618650" y="3282275"/>
            <a:ext cx="1570500" cy="87870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p19"/>
          <p:cNvSpPr/>
          <p:nvPr/>
        </p:nvSpPr>
        <p:spPr>
          <a:xfrm>
            <a:off x="2719450" y="998175"/>
            <a:ext cx="1514400" cy="99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Simulating Brownian motion of particle in 3D with time</a:t>
            </a:r>
            <a:endParaRPr/>
          </a:p>
        </p:txBody>
      </p:sp>
      <p:cxnSp>
        <p:nvCxnSpPr>
          <p:cNvPr id="141" name="Google Shape;141;p19"/>
          <p:cNvCxnSpPr/>
          <p:nvPr/>
        </p:nvCxnSpPr>
        <p:spPr>
          <a:xfrm flipH="1" rot="10800000">
            <a:off x="4254650" y="1513500"/>
            <a:ext cx="723000" cy="120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19"/>
          <p:cNvSpPr/>
          <p:nvPr/>
        </p:nvSpPr>
        <p:spPr>
          <a:xfrm>
            <a:off x="5016475" y="993825"/>
            <a:ext cx="1387500" cy="998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Plot density distribution for positions in each time</a:t>
            </a:r>
            <a:endParaRPr/>
          </a:p>
        </p:txBody>
      </p:sp>
      <p:sp>
        <p:nvSpPr>
          <p:cNvPr id="143" name="Google Shape;143;p19"/>
          <p:cNvSpPr/>
          <p:nvPr/>
        </p:nvSpPr>
        <p:spPr>
          <a:xfrm>
            <a:off x="6518275" y="2502700"/>
            <a:ext cx="2358300" cy="210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N particles/simulation</a:t>
            </a:r>
            <a:r>
              <a:rPr lang="en"/>
              <a:t> vs. </a:t>
            </a:r>
            <a:endParaRPr/>
          </a:p>
          <a:p>
            <a:pPr indent="0" lvl="0" marL="0" rtl="0" algn="ctr">
              <a:spcBef>
                <a:spcPts val="0"/>
              </a:spcBef>
              <a:spcAft>
                <a:spcPts val="0"/>
              </a:spcAft>
              <a:buNone/>
            </a:pPr>
            <a:r>
              <a:rPr b="1" i="1" lang="en"/>
              <a:t>1 particle/simulation for N simulations</a:t>
            </a: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1" i="1" lang="en"/>
              <a:t>MRS</a:t>
            </a:r>
            <a:r>
              <a:rPr lang="en"/>
              <a:t> vs. </a:t>
            </a:r>
            <a:r>
              <a:rPr b="1" i="1" lang="en"/>
              <a:t>MIRS</a:t>
            </a:r>
            <a:endParaRPr b="1" i="1"/>
          </a:p>
        </p:txBody>
      </p:sp>
      <p:sp>
        <p:nvSpPr>
          <p:cNvPr id="139" name="Google Shape;139;p19"/>
          <p:cNvSpPr/>
          <p:nvPr/>
        </p:nvSpPr>
        <p:spPr>
          <a:xfrm>
            <a:off x="2546350" y="3712600"/>
            <a:ext cx="1072200" cy="89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 particle position</a:t>
            </a:r>
            <a:endParaRPr/>
          </a:p>
        </p:txBody>
      </p:sp>
      <p:cxnSp>
        <p:nvCxnSpPr>
          <p:cNvPr id="144" name="Google Shape;144;p19"/>
          <p:cNvCxnSpPr>
            <a:endCxn id="133" idx="2"/>
          </p:cNvCxnSpPr>
          <p:nvPr/>
        </p:nvCxnSpPr>
        <p:spPr>
          <a:xfrm rot="10800000">
            <a:off x="1164225" y="3231575"/>
            <a:ext cx="1382100" cy="929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506988" y="1267900"/>
            <a:ext cx="7688700" cy="535200"/>
          </a:xfrm>
          <a:prstGeom prst="rect">
            <a:avLst/>
          </a:prstGeom>
          <a:blipFill rotWithShape="1">
            <a:blip r:embed="rId3">
              <a:alphaModFix/>
            </a:blip>
            <a:stretch>
              <a:fillRect b="-26088" l="0" r="0" t="-2168"/>
            </a:stretch>
          </a:blip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150" name="Google Shape;150;p20"/>
          <p:cNvSpPr txBox="1"/>
          <p:nvPr/>
        </p:nvSpPr>
        <p:spPr>
          <a:xfrm>
            <a:off x="506989" y="1853861"/>
            <a:ext cx="8133600" cy="679800"/>
          </a:xfrm>
          <a:prstGeom prst="rect">
            <a:avLst/>
          </a:prstGeom>
          <a:blipFill rotWithShape="1">
            <a:blip r:embed="rId4">
              <a:alphaModFix/>
            </a:blip>
            <a:stretch>
              <a:fillRect b="-10909" l="-469" r="0" t="-544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pic>
        <p:nvPicPr>
          <p:cNvPr id="151" name="Google Shape;151;p20"/>
          <p:cNvPicPr preferRelativeResize="0"/>
          <p:nvPr/>
        </p:nvPicPr>
        <p:blipFill>
          <a:blip r:embed="rId5">
            <a:alphaModFix/>
          </a:blip>
          <a:stretch>
            <a:fillRect/>
          </a:stretch>
        </p:blipFill>
        <p:spPr>
          <a:xfrm>
            <a:off x="1277525" y="2618361"/>
            <a:ext cx="6306238" cy="2305039"/>
          </a:xfrm>
          <a:prstGeom prst="rect">
            <a:avLst/>
          </a:prstGeom>
          <a:noFill/>
          <a:ln>
            <a:noFill/>
          </a:ln>
        </p:spPr>
      </p:pic>
      <p:pic>
        <p:nvPicPr>
          <p:cNvPr id="152" name="Google Shape;152;p20"/>
          <p:cNvPicPr preferRelativeResize="0"/>
          <p:nvPr/>
        </p:nvPicPr>
        <p:blipFill>
          <a:blip r:embed="rId6">
            <a:alphaModFix/>
          </a:blip>
          <a:stretch>
            <a:fillRect/>
          </a:stretch>
        </p:blipFill>
        <p:spPr>
          <a:xfrm>
            <a:off x="7254250" y="2584400"/>
            <a:ext cx="1162050" cy="27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58" name="Google Shape;158;p21"/>
          <p:cNvSpPr txBox="1"/>
          <p:nvPr>
            <p:ph idx="1" type="body"/>
          </p:nvPr>
        </p:nvSpPr>
        <p:spPr>
          <a:xfrm>
            <a:off x="729450" y="1853850"/>
            <a:ext cx="7688700" cy="49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Blob size </a:t>
            </a:r>
            <a:r>
              <a:rPr i="1" lang="en" sz="1800"/>
              <a:t>ε </a:t>
            </a:r>
            <a:r>
              <a:rPr lang="en"/>
              <a:t>= 1.5</a:t>
            </a:r>
            <a:r>
              <a:rPr i="1" lang="en"/>
              <a:t>r </a:t>
            </a:r>
            <a:r>
              <a:rPr lang="en"/>
              <a:t>where </a:t>
            </a:r>
            <a:r>
              <a:rPr i="1" lang="en"/>
              <a:t>r</a:t>
            </a:r>
            <a:r>
              <a:rPr lang="en"/>
              <a:t> is the radius of a particle.</a:t>
            </a:r>
            <a:endParaRPr/>
          </a:p>
        </p:txBody>
      </p:sp>
      <p:pic>
        <p:nvPicPr>
          <p:cNvPr id="159" name="Google Shape;159;p21"/>
          <p:cNvPicPr preferRelativeResize="0"/>
          <p:nvPr/>
        </p:nvPicPr>
        <p:blipFill>
          <a:blip r:embed="rId3">
            <a:alphaModFix/>
          </a:blip>
          <a:stretch>
            <a:fillRect/>
          </a:stretch>
        </p:blipFill>
        <p:spPr>
          <a:xfrm>
            <a:off x="105300" y="2346750"/>
            <a:ext cx="4717611" cy="2571750"/>
          </a:xfrm>
          <a:prstGeom prst="rect">
            <a:avLst/>
          </a:prstGeom>
          <a:noFill/>
          <a:ln>
            <a:noFill/>
          </a:ln>
        </p:spPr>
      </p:pic>
      <p:pic>
        <p:nvPicPr>
          <p:cNvPr id="160" name="Google Shape;160;p21"/>
          <p:cNvPicPr preferRelativeResize="0"/>
          <p:nvPr/>
        </p:nvPicPr>
        <p:blipFill>
          <a:blip r:embed="rId4">
            <a:alphaModFix/>
          </a:blip>
          <a:stretch>
            <a:fillRect/>
          </a:stretch>
        </p:blipFill>
        <p:spPr>
          <a:xfrm>
            <a:off x="4822900" y="2346750"/>
            <a:ext cx="4168700" cy="220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