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314" r:id="rId3"/>
    <p:sldId id="263" r:id="rId4"/>
    <p:sldId id="274" r:id="rId5"/>
    <p:sldId id="276" r:id="rId6"/>
    <p:sldId id="291" r:id="rId7"/>
    <p:sldId id="277" r:id="rId8"/>
    <p:sldId id="310" r:id="rId9"/>
    <p:sldId id="311" r:id="rId10"/>
    <p:sldId id="309" r:id="rId11"/>
    <p:sldId id="317" r:id="rId12"/>
    <p:sldId id="318" r:id="rId13"/>
    <p:sldId id="312" r:id="rId14"/>
    <p:sldId id="286" r:id="rId15"/>
    <p:sldId id="287" r:id="rId16"/>
    <p:sldId id="288" r:id="rId17"/>
    <p:sldId id="289" r:id="rId18"/>
    <p:sldId id="307" r:id="rId19"/>
    <p:sldId id="304" r:id="rId20"/>
    <p:sldId id="305" r:id="rId21"/>
    <p:sldId id="306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1675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 Introduction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data stored in tables</a:t>
            </a:r>
          </a:p>
          <a:p>
            <a:pPr lvl="1"/>
            <a:r>
              <a:rPr lang="en-US" dirty="0" smtClean="0"/>
              <a:t>one entity per table (usually)</a:t>
            </a:r>
          </a:p>
          <a:p>
            <a:pPr lvl="1"/>
            <a:r>
              <a:rPr lang="en-US" dirty="0" smtClean="0"/>
              <a:t>data as well as relationships</a:t>
            </a:r>
          </a:p>
          <a:p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each rows contains a single record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intersection of a row and column</a:t>
            </a:r>
          </a:p>
          <a:p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each column contains an attribute of the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0797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Sample 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Simple University database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Keeps information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Classes-links Faculty to their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Enrollment-links students to their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Data represented as </a:t>
            </a:r>
            <a:r>
              <a:rPr lang="en-US" sz="2400" b="1" dirty="0" smtClean="0"/>
              <a:t>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row of Student table represents one student, of Faculty one faculty member, of Class one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row of Enroll represents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between one student and one class</a:t>
            </a:r>
          </a:p>
        </p:txBody>
      </p:sp>
    </p:spTree>
    <p:extLst>
      <p:ext uri="{BB962C8B-B14F-4D97-AF65-F5344CB8AC3E}">
        <p14:creationId xmlns:p14="http://schemas.microsoft.com/office/powerpoint/2010/main" val="1532176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152900" cy="280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443288" cy="44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599"/>
            <a:ext cx="4152900" cy="29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513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uniquely identifies the row</a:t>
            </a:r>
          </a:p>
          <a:p>
            <a:pPr lvl="1"/>
            <a:r>
              <a:rPr lang="en-US" dirty="0" smtClean="0"/>
              <a:t>composite primary key – multiple columns, single key</a:t>
            </a:r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a key that references a primary key in a different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Design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02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Codd’s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5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basis </a:t>
            </a:r>
            <a:r>
              <a:rPr lang="en-US" dirty="0"/>
              <a:t>for a relational model, which lead to the development of </a:t>
            </a:r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The rules are</a:t>
            </a:r>
            <a:r>
              <a:rPr lang="en-US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DBMS must be able to manage DB via relational capabilities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information is represented in a tabular format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Guaranteed Access – every value is guaranteed to be accessible by a combination of the table name, the primary key and the column name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Null value support – DBMS supports null value, which is distinct from default values and independent of any domain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Active, online relational catalogue – description of the DB and its contents is represented in a tabular format, and can be queried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6"/>
            </a:pPr>
            <a:r>
              <a:rPr lang="en-US" dirty="0" smtClean="0"/>
              <a:t>Comprehensive </a:t>
            </a:r>
            <a:r>
              <a:rPr lang="en-US" dirty="0"/>
              <a:t>data sublanguage – languages must have a well-defined syntax; supports data definition, manipulation, integrity rules, authorization and transactions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dirty="0"/>
              <a:t>View updating – all views that are theoretically updatable, can be updated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dirty="0"/>
              <a:t>Set-level insertion, updating and deletion – DBMS supports retrieval of sets as well as insertion, updating and deletion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dirty="0"/>
              <a:t>Physical data independence – application programs are unaffected when physical access methods change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</a:t>
            </a:r>
            <a:r>
              <a:rPr lang="en-US" dirty="0"/>
              <a:t>Rules cont’d</a:t>
            </a:r>
          </a:p>
        </p:txBody>
      </p:sp>
    </p:spTree>
    <p:extLst>
      <p:ext uri="{BB962C8B-B14F-4D97-AF65-F5344CB8AC3E}">
        <p14:creationId xmlns:p14="http://schemas.microsoft.com/office/powerpoint/2010/main" val="338593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10"/>
            </a:pPr>
            <a:r>
              <a:rPr lang="en-US" dirty="0" smtClean="0"/>
              <a:t>Logical </a:t>
            </a:r>
            <a:r>
              <a:rPr lang="en-US" dirty="0"/>
              <a:t>data independence – application programs are logically unaffected when changes are made to table structures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dirty="0"/>
              <a:t>Integrity independence – DB language must be capable of defining integrity rules. These will be stored in the online catalogue and cannot be bypassed.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dirty="0"/>
              <a:t>Distribution independence – application programs are logically unaffected when data is first distributed (or redistributed).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dirty="0" err="1"/>
              <a:t>Nonsubversion</a:t>
            </a:r>
            <a:r>
              <a:rPr lang="en-US" dirty="0"/>
              <a:t> – it must be impossible to bypass the integrity rules by using lower level languages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 – </a:t>
            </a:r>
            <a:r>
              <a:rPr lang="en-US" dirty="0" err="1" smtClean="0"/>
              <a:t>Codd’s</a:t>
            </a:r>
            <a:r>
              <a:rPr lang="en-US" dirty="0" smtClean="0"/>
              <a:t> Rules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9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178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/ OO models</a:t>
            </a:r>
          </a:p>
          <a:p>
            <a:r>
              <a:rPr lang="en-US" dirty="0" smtClean="0"/>
              <a:t>using SQL (Structured Query Language)</a:t>
            </a:r>
          </a:p>
          <a:p>
            <a:r>
              <a:rPr lang="en-US" dirty="0" smtClean="0"/>
              <a:t>using DBMS (</a:t>
            </a:r>
            <a:r>
              <a:rPr lang="en-US" dirty="0" err="1" smtClean="0"/>
              <a:t>DataBase</a:t>
            </a:r>
            <a:r>
              <a:rPr lang="en-US" dirty="0" smtClean="0"/>
              <a:t> Management System)</a:t>
            </a:r>
          </a:p>
          <a:p>
            <a:pPr lvl="1"/>
            <a:r>
              <a:rPr lang="en-US" dirty="0" smtClean="0"/>
              <a:t>a software “package”</a:t>
            </a:r>
          </a:p>
          <a:p>
            <a:pPr lvl="1"/>
            <a:r>
              <a:rPr lang="en-US" dirty="0" smtClean="0"/>
              <a:t>manages DBs</a:t>
            </a:r>
          </a:p>
          <a:p>
            <a:pPr lvl="1"/>
            <a:r>
              <a:rPr lang="en-US" dirty="0" smtClean="0"/>
              <a:t>manages data storage within</a:t>
            </a:r>
          </a:p>
          <a:p>
            <a:pPr lvl="1"/>
            <a:r>
              <a:rPr lang="en-US" dirty="0" smtClean="0"/>
              <a:t>can run on multiple OS</a:t>
            </a:r>
          </a:p>
          <a:p>
            <a:pPr lvl="1"/>
            <a:r>
              <a:rPr lang="en-US" dirty="0" smtClean="0"/>
              <a:t>basic supported features – supports data modeling, query language, access controls, transactions</a:t>
            </a:r>
          </a:p>
          <a:p>
            <a:pPr lvl="1"/>
            <a:r>
              <a:rPr lang="en-US" dirty="0" smtClean="0"/>
              <a:t>some support more advanced features – backup, replication, encryption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0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of DB systems</a:t>
            </a:r>
          </a:p>
          <a:p>
            <a:r>
              <a:rPr lang="en-US" dirty="0" smtClean="0"/>
              <a:t>DB environment</a:t>
            </a:r>
          </a:p>
          <a:p>
            <a:r>
              <a:rPr lang="en-US" dirty="0" smtClean="0"/>
              <a:t>DB structure</a:t>
            </a:r>
          </a:p>
          <a:p>
            <a:r>
              <a:rPr lang="en-US" dirty="0" err="1" smtClean="0"/>
              <a:t>Codd’s</a:t>
            </a:r>
            <a:r>
              <a:rPr lang="en-US" dirty="0" smtClean="0"/>
              <a:t> rules</a:t>
            </a:r>
          </a:p>
          <a:p>
            <a:r>
              <a:rPr lang="en-US" dirty="0" smtClean="0"/>
              <a:t>current common RDBMs implementations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824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- multiple</a:t>
            </a:r>
          </a:p>
          <a:p>
            <a:pPr lvl="1"/>
            <a:r>
              <a:rPr lang="en-US" dirty="0"/>
              <a:t>used by large corporations</a:t>
            </a:r>
          </a:p>
          <a:p>
            <a:pPr lvl="1"/>
            <a:r>
              <a:rPr lang="en-US" dirty="0"/>
              <a:t>sells different packages</a:t>
            </a:r>
          </a:p>
          <a:p>
            <a:pPr lvl="1"/>
            <a:r>
              <a:rPr lang="en-US" dirty="0"/>
              <a:t>inline SQL, but also management tools</a:t>
            </a:r>
          </a:p>
          <a:p>
            <a:pPr lvl="1"/>
            <a:r>
              <a:rPr lang="en-US" dirty="0"/>
              <a:t>e.g. Enterprise Edition -&gt; $40 – </a:t>
            </a:r>
            <a:r>
              <a:rPr lang="en-US" dirty="0" smtClean="0"/>
              <a:t>80K/processor (2010)</a:t>
            </a:r>
            <a:endParaRPr lang="en-US" dirty="0"/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MySQL AB (Subsidiary of Oracle)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– multiple</a:t>
            </a:r>
          </a:p>
          <a:p>
            <a:pPr lvl="1"/>
            <a:r>
              <a:rPr lang="en-US" dirty="0"/>
              <a:t>source code available under GNU General Public License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multiple flavors</a:t>
            </a:r>
          </a:p>
          <a:p>
            <a:pPr lvl="1"/>
            <a:r>
              <a:rPr lang="en-US" dirty="0"/>
              <a:t>used by free/open source projects</a:t>
            </a:r>
          </a:p>
          <a:p>
            <a:pPr lvl="1"/>
            <a:r>
              <a:rPr lang="en-US" dirty="0"/>
              <a:t>also used by Google, </a:t>
            </a:r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Oracle seems to be cutting back support (change sets</a:t>
            </a:r>
            <a:r>
              <a:rPr lang="en-US" smtClean="0"/>
              <a:t>, documentation)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RDBMS</a:t>
            </a:r>
          </a:p>
        </p:txBody>
      </p:sp>
    </p:spTree>
    <p:extLst>
      <p:ext uri="{BB962C8B-B14F-4D97-AF65-F5344CB8AC3E}">
        <p14:creationId xmlns:p14="http://schemas.microsoft.com/office/powerpoint/2010/main" val="23582919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C/C++/C#</a:t>
            </a:r>
          </a:p>
          <a:p>
            <a:pPr lvl="1"/>
            <a:r>
              <a:rPr lang="en-US" dirty="0"/>
              <a:t>OS – Windows</a:t>
            </a:r>
          </a:p>
          <a:p>
            <a:pPr lvl="1"/>
            <a:r>
              <a:rPr lang="en-US" dirty="0" smtClean="0"/>
              <a:t>used in this class</a:t>
            </a:r>
          </a:p>
          <a:p>
            <a:pPr lvl="1"/>
            <a:r>
              <a:rPr lang="en-US" dirty="0" smtClean="0"/>
              <a:t>many options, including SQL CE, Reporting Services</a:t>
            </a:r>
          </a:p>
          <a:p>
            <a:pPr lvl="1"/>
            <a:r>
              <a:rPr lang="en-US" dirty="0" smtClean="0"/>
              <a:t>incorporated into Visual Studio and other MS tools</a:t>
            </a:r>
          </a:p>
          <a:p>
            <a:pPr lvl="1"/>
            <a:r>
              <a:rPr lang="en-US" dirty="0" smtClean="0"/>
              <a:t>e.g. Enterprise Edition -&gt; $20K/processor (2010)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RDBMS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6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of DB systems</a:t>
            </a:r>
          </a:p>
          <a:p>
            <a:r>
              <a:rPr lang="en-US" dirty="0" smtClean="0"/>
              <a:t>DB environment</a:t>
            </a:r>
          </a:p>
          <a:p>
            <a:r>
              <a:rPr lang="en-US" dirty="0" smtClean="0"/>
              <a:t>DB structure</a:t>
            </a:r>
          </a:p>
          <a:p>
            <a:r>
              <a:rPr lang="en-US" dirty="0" err="1" smtClean="0"/>
              <a:t>Codd’s</a:t>
            </a:r>
            <a:r>
              <a:rPr lang="en-US" dirty="0" smtClean="0"/>
              <a:t> rules</a:t>
            </a:r>
          </a:p>
          <a:p>
            <a:r>
              <a:rPr lang="en-US" dirty="0"/>
              <a:t>current common RDBMs </a:t>
            </a:r>
            <a:r>
              <a:rPr lang="en-US" dirty="0" smtClean="0"/>
              <a:t>implementations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564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99% of my projects at work include a DB</a:t>
            </a:r>
          </a:p>
          <a:p>
            <a:r>
              <a:rPr lang="en-US" dirty="0" smtClean="0"/>
              <a:t>how many school projects?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About DBs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of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Used in large and small organizations. 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Consumer websites and customer service websites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Online banking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Credit card companies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Supermarkets and retail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Airline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Medical records and billing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Employment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School records</a:t>
            </a:r>
          </a:p>
          <a:p>
            <a:pPr lvl="1"/>
            <a:r>
              <a:rPr lang="en-US" sz="2000" dirty="0" smtClean="0"/>
              <a:t>Bibliographic Databases</a:t>
            </a:r>
          </a:p>
          <a:p>
            <a:pPr lvl="1"/>
            <a:r>
              <a:rPr lang="en-US" sz="2000" dirty="0" smtClean="0"/>
              <a:t>Advanced applications-Geographic Information Systems, software development, scientific research, Decision Support Systems, Customer Relations Management, search engines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438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Integrated Database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Large repository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Contains different record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Contains metadata -“knows” about structure and relationships in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Managed by database administrator – DBA</a:t>
            </a:r>
          </a:p>
          <a:p>
            <a:pPr marL="365760" lvl="1" indent="0" eaLnBrk="1" hangingPunct="1">
              <a:lnSpc>
                <a:spcPct val="80000"/>
              </a:lnSpc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DBMS</a:t>
            </a:r>
            <a:r>
              <a:rPr lang="en-US" sz="1800" dirty="0" smtClean="0"/>
              <a:t>, Database Management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Controls access to 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Has facilities to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Set up database structure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Load the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Retrieve requested data and format it for users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Hide sensitive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Accept and perform updates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Handle concurrency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Perform  backup and recovery  … and many other functions…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Applications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6390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omHmmr\Desktop\CH01Links\fig 1.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4902801" cy="63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20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 of Integrated Database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University database</a:t>
            </a:r>
          </a:p>
          <a:p>
            <a:pPr lvl="1" eaLnBrk="1" hangingPunct="1"/>
            <a:r>
              <a:rPr lang="en-US" dirty="0" smtClean="0"/>
              <a:t>DBMS - may be Access, Oracle, DB2,…</a:t>
            </a:r>
          </a:p>
          <a:p>
            <a:pPr lvl="1" eaLnBrk="1" hangingPunct="1"/>
            <a:r>
              <a:rPr lang="en-US" dirty="0" smtClean="0"/>
              <a:t>Users may be individuals on workstations (interactive users) or application programs</a:t>
            </a:r>
          </a:p>
          <a:p>
            <a:pPr lvl="1" eaLnBrk="1" hangingPunct="1"/>
            <a:r>
              <a:rPr lang="en-US" dirty="0" smtClean="0"/>
              <a:t>Both users and applications go through DBMS</a:t>
            </a:r>
          </a:p>
          <a:p>
            <a:pPr lvl="1" eaLnBrk="1" hangingPunct="1"/>
            <a:r>
              <a:rPr lang="en-US" dirty="0" smtClean="0"/>
              <a:t>Applications produce standard output, such as reports</a:t>
            </a:r>
          </a:p>
        </p:txBody>
      </p:sp>
    </p:spTree>
    <p:extLst>
      <p:ext uri="{BB962C8B-B14F-4D97-AF65-F5344CB8AC3E}">
        <p14:creationId xmlns:p14="http://schemas.microsoft.com/office/powerpoint/2010/main" val="241781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244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15" y="1447800"/>
            <a:ext cx="5261326" cy="35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5184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230</TotalTime>
  <Words>828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Paper</vt:lpstr>
      <vt:lpstr>DBMS Introduction</vt:lpstr>
      <vt:lpstr>This presentation</vt:lpstr>
      <vt:lpstr>Why Do I Care About DBs</vt:lpstr>
      <vt:lpstr>Uses of Databases</vt:lpstr>
      <vt:lpstr>The Integrated Database Environment</vt:lpstr>
      <vt:lpstr>PowerPoint Presentation</vt:lpstr>
      <vt:lpstr>Example of Integrated Database Environment</vt:lpstr>
      <vt:lpstr>Database Structure</vt:lpstr>
      <vt:lpstr>PowerPoint Presentation</vt:lpstr>
      <vt:lpstr>Table Design</vt:lpstr>
      <vt:lpstr>A Sample Database</vt:lpstr>
      <vt:lpstr>PowerPoint Presentation</vt:lpstr>
      <vt:lpstr>Table Design cont’d</vt:lpstr>
      <vt:lpstr>Codd’s Rules</vt:lpstr>
      <vt:lpstr>Relational DB – Codd’s Rules</vt:lpstr>
      <vt:lpstr>Relational DB – Codd’s Rules cont’d</vt:lpstr>
      <vt:lpstr>Relational DB – Codd’s Rules cont’d</vt:lpstr>
      <vt:lpstr>Databases Today</vt:lpstr>
      <vt:lpstr>DBs Today</vt:lpstr>
      <vt:lpstr>Most Common RDBMS</vt:lpstr>
      <vt:lpstr>Most Common RDBMS cont’ed</vt:lpstr>
      <vt:lpstr>This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52</cp:revision>
  <dcterms:created xsi:type="dcterms:W3CDTF">2010-11-14T22:01:35Z</dcterms:created>
  <dcterms:modified xsi:type="dcterms:W3CDTF">2014-12-31T18:49:34Z</dcterms:modified>
</cp:coreProperties>
</file>