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7" r:id="rId3"/>
    <p:sldId id="276" r:id="rId4"/>
    <p:sldId id="278" r:id="rId5"/>
    <p:sldId id="279" r:id="rId6"/>
    <p:sldId id="280" r:id="rId7"/>
    <p:sldId id="275" r:id="rId8"/>
    <p:sldId id="273" r:id="rId9"/>
    <p:sldId id="274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9" r:id="rId18"/>
    <p:sldId id="291" r:id="rId19"/>
    <p:sldId id="288" r:id="rId20"/>
    <p:sldId id="290" r:id="rId21"/>
    <p:sldId id="292" r:id="rId22"/>
    <p:sldId id="293" r:id="rId23"/>
    <p:sldId id="294" r:id="rId24"/>
    <p:sldId id="295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>
      <p:cViewPr varScale="1">
        <p:scale>
          <a:sx n="74" d="100"/>
          <a:sy n="74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Temporary Tables</a:t>
            </a:r>
            <a:br>
              <a:rPr lang="en-US" dirty="0" smtClean="0"/>
            </a:br>
            <a:r>
              <a:rPr lang="en-US" dirty="0" smtClean="0"/>
              <a:t>Transactions</a:t>
            </a:r>
            <a:br>
              <a:rPr lang="en-US" dirty="0" smtClean="0"/>
            </a:br>
            <a:r>
              <a:rPr lang="en-US" dirty="0" smtClean="0"/>
              <a:t>Indexes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use transaction, if deposit fails, withdrawal is rolled back, money is back where it started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Example </a:t>
            </a:r>
            <a:r>
              <a:rPr lang="en-US" dirty="0" err="1" smtClean="0"/>
              <a:t>Cont’ed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Begin Transaction</a:t>
            </a:r>
          </a:p>
          <a:p>
            <a:pPr>
              <a:buNone/>
            </a:pPr>
            <a:r>
              <a:rPr lang="en-US" dirty="0" smtClean="0"/>
              <a:t>2. Do some processing</a:t>
            </a:r>
          </a:p>
          <a:p>
            <a:pPr>
              <a:buNone/>
            </a:pPr>
            <a:r>
              <a:rPr lang="en-US" dirty="0" smtClean="0"/>
              <a:t>3. If succeeded -&gt; Commit changes</a:t>
            </a:r>
          </a:p>
          <a:p>
            <a:pPr>
              <a:buNone/>
            </a:pPr>
            <a:r>
              <a:rPr lang="en-US" dirty="0" smtClean="0"/>
              <a:t>4. If failed -&gt; Rollback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Steps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DECLARE @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intErrorCode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INT </a:t>
            </a:r>
          </a:p>
          <a:p>
            <a:pPr>
              <a:buNone/>
            </a:pPr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 TRAN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UPDATE Authors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	SET Phone = '415 354-9866'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	WHERE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au_id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= '724-80-9391'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SELECT @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intErrorCode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= @@ERROR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IF (@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intErrorCode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&lt;&gt; 0) GOTO PROBLEM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UPDATE Publishers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	SET city = 'Calcutta', country = 'India'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	WHERE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pub_id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= '9999'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SELECT @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intErrorCode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= @@ERROR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IF (@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intErrorCode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&lt;&gt; 0) GOTO PROBLEM 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 TRAN </a:t>
            </a:r>
          </a:p>
          <a:p>
            <a:pPr>
              <a:buNone/>
            </a:pPr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PROBLEM: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IF (@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intErrorCode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&lt;&gt; 0)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BEGIN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     PRINT 'Unexpected error occurred!' 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 ROLLBACK  TRAN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END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Transaction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TRAN</a:t>
            </a:r>
          </a:p>
          <a:p>
            <a:endParaRPr lang="en-US" dirty="0" smtClean="0"/>
          </a:p>
          <a:p>
            <a:r>
              <a:rPr lang="en-US" dirty="0" smtClean="0"/>
              <a:t>BEGIN TRAN 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Transaction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TRAN</a:t>
            </a:r>
          </a:p>
          <a:p>
            <a:endParaRPr lang="en-US" dirty="0" smtClean="0"/>
          </a:p>
          <a:p>
            <a:r>
              <a:rPr lang="en-US" dirty="0" smtClean="0"/>
              <a:t>COMMIT TRAN 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Transaction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ROLLBACK TRAN</a:t>
            </a:r>
          </a:p>
          <a:p>
            <a:endParaRPr lang="en-US" dirty="0" smtClean="0"/>
          </a:p>
          <a:p>
            <a:r>
              <a:rPr lang="en-US" dirty="0" smtClean="0"/>
              <a:t>ROLLBACK TRAN 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Rollback Transaction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BEGIN TRAN transaction1</a:t>
            </a:r>
          </a:p>
          <a:p>
            <a:pPr>
              <a:buNone/>
            </a:pPr>
            <a:r>
              <a:rPr lang="en-US" dirty="0" smtClean="0"/>
              <a:t>	-- do something</a:t>
            </a:r>
          </a:p>
          <a:p>
            <a:pPr>
              <a:buNone/>
            </a:pPr>
            <a:r>
              <a:rPr lang="en-US" dirty="0" smtClean="0"/>
              <a:t>	BEGIN TRAN transaction 2</a:t>
            </a:r>
          </a:p>
          <a:p>
            <a:pPr>
              <a:buNone/>
            </a:pPr>
            <a:r>
              <a:rPr lang="en-US" dirty="0" smtClean="0"/>
              <a:t>		-- do something else</a:t>
            </a:r>
          </a:p>
          <a:p>
            <a:pPr>
              <a:buNone/>
            </a:pPr>
            <a:r>
              <a:rPr lang="en-US" dirty="0" smtClean="0"/>
              <a:t>	COMMIT TRAN transaction 2</a:t>
            </a:r>
          </a:p>
          <a:p>
            <a:pPr>
              <a:buNone/>
            </a:pPr>
            <a:r>
              <a:rPr lang="en-US" dirty="0" smtClean="0"/>
              <a:t>	-- do something else</a:t>
            </a:r>
          </a:p>
          <a:p>
            <a:pPr>
              <a:buNone/>
            </a:pPr>
            <a:r>
              <a:rPr lang="en-US" dirty="0" smtClean="0"/>
              <a:t>COMMIT TRAN transaction1</a:t>
            </a:r>
          </a:p>
          <a:p>
            <a:pPr>
              <a:buNone/>
            </a:pPr>
            <a:r>
              <a:rPr lang="en-US" dirty="0" smtClean="0"/>
              <a:t>-- if issue with transaction1 -&gt; ROLLBCK</a:t>
            </a:r>
          </a:p>
          <a:p>
            <a:pPr>
              <a:buNone/>
            </a:pPr>
            <a:r>
              <a:rPr lang="en-US" dirty="0" smtClean="0"/>
              <a:t>-- transaction2 ROLLBACK can happen either within transaction1, or outside of it, depending on your needs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Transactions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the DB in the order in which it was inserted</a:t>
            </a:r>
          </a:p>
          <a:p>
            <a:r>
              <a:rPr lang="en-US" dirty="0" smtClean="0"/>
              <a:t>when searching for a specific record/group of records</a:t>
            </a:r>
          </a:p>
          <a:p>
            <a:pPr lvl="1"/>
            <a:r>
              <a:rPr lang="en-US" dirty="0" smtClean="0"/>
              <a:t>if searching based on primary key – fast (it is indexed)</a:t>
            </a:r>
          </a:p>
          <a:p>
            <a:pPr lvl="1"/>
            <a:r>
              <a:rPr lang="en-US" dirty="0" smtClean="0"/>
              <a:t>if searching based on other columns – DB goes through every single record</a:t>
            </a:r>
          </a:p>
          <a:p>
            <a:r>
              <a:rPr lang="en-US" dirty="0" smtClean="0"/>
              <a:t>index -&gt; when you add an index, you order the data in the specific column, so searching is faster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Retrieval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retrieval speeds</a:t>
            </a:r>
          </a:p>
          <a:p>
            <a:r>
              <a:rPr lang="en-US" dirty="0" smtClean="0"/>
              <a:t>slows down writes</a:t>
            </a:r>
          </a:p>
          <a:p>
            <a:pPr lvl="1"/>
            <a:r>
              <a:rPr lang="en-US" dirty="0" smtClean="0"/>
              <a:t>if update -&gt; the DB may have to update the index/</a:t>
            </a:r>
            <a:r>
              <a:rPr lang="en-US" dirty="0" err="1" smtClean="0"/>
              <a:t>es</a:t>
            </a:r>
            <a:endParaRPr lang="en-US" dirty="0" smtClean="0"/>
          </a:p>
          <a:p>
            <a:pPr lvl="1"/>
            <a:r>
              <a:rPr lang="en-US" dirty="0" smtClean="0"/>
              <a:t>if insert or delete -&gt; the DB has to update the index/</a:t>
            </a:r>
            <a:r>
              <a:rPr lang="en-US" dirty="0" err="1" smtClean="0"/>
              <a:t>es</a:t>
            </a:r>
            <a:endParaRPr lang="en-US" dirty="0" smtClean="0"/>
          </a:p>
          <a:p>
            <a:r>
              <a:rPr lang="en-US" dirty="0" smtClean="0"/>
              <a:t>takes up space - in RDBMS index is a copy of the column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and Derived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not index every column due to the costs</a:t>
            </a:r>
          </a:p>
          <a:p>
            <a:r>
              <a:rPr lang="en-US" dirty="0" smtClean="0"/>
              <a:t>for small tables, performance gain is minimal</a:t>
            </a:r>
          </a:p>
          <a:p>
            <a:r>
              <a:rPr lang="en-US" dirty="0" smtClean="0"/>
              <a:t>provide largest gains when the data on the indexed column varies widely (cardinality)</a:t>
            </a:r>
          </a:p>
          <a:p>
            <a:r>
              <a:rPr lang="en-US" dirty="0" smtClean="0"/>
              <a:t>help especially when you are trying to retrieve less than 25% of the data in the table</a:t>
            </a:r>
          </a:p>
          <a:p>
            <a:r>
              <a:rPr lang="en-US" dirty="0" smtClean="0"/>
              <a:t>if you are making massive updates/inserts/deletes on a table, consider dropping the index, making changes, recreating the index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Tips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on columns used to join tables</a:t>
            </a:r>
          </a:p>
          <a:p>
            <a:r>
              <a:rPr lang="en-US" dirty="0" smtClean="0"/>
              <a:t>do not index columns that are updated frequently</a:t>
            </a:r>
          </a:p>
          <a:p>
            <a:r>
              <a:rPr lang="en-US" dirty="0" smtClean="0"/>
              <a:t>store indexes on separate HDD from the data</a:t>
            </a:r>
          </a:p>
          <a:p>
            <a:r>
              <a:rPr lang="en-US" dirty="0" smtClean="0"/>
              <a:t>do not use on columns that contain a large number of NULL values</a:t>
            </a:r>
          </a:p>
          <a:p>
            <a:endParaRPr lang="en-US" dirty="0" smtClean="0"/>
          </a:p>
          <a:p>
            <a:r>
              <a:rPr lang="en-US" dirty="0" smtClean="0"/>
              <a:t>at the end of the day -&gt; test/tune your index/</a:t>
            </a:r>
            <a:r>
              <a:rPr lang="en-US" dirty="0" err="1" smtClean="0"/>
              <a:t>es</a:t>
            </a:r>
            <a:r>
              <a:rPr lang="en-US" dirty="0" smtClean="0"/>
              <a:t> -&gt; measure performance, create index, measure again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Tips </a:t>
            </a:r>
            <a:r>
              <a:rPr lang="en-US" dirty="0" err="1" smtClean="0"/>
              <a:t>cont’ed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created on more than one column</a:t>
            </a:r>
          </a:p>
          <a:p>
            <a:r>
              <a:rPr lang="en-US" dirty="0" smtClean="0"/>
              <a:t>creates 1 index, regardless how many columns were used to create it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Index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how the data is stored on the disk</a:t>
            </a:r>
          </a:p>
          <a:p>
            <a:r>
              <a:rPr lang="en-US" dirty="0" smtClean="0"/>
              <a:t>usually only one per table</a:t>
            </a:r>
          </a:p>
          <a:p>
            <a:r>
              <a:rPr lang="en-US" dirty="0" smtClean="0"/>
              <a:t>usually on the primary key – they are most effective if data is scrolled through sequentially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Index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see your book for more details – LESSON 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Syntax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8505524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INDEX test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smtClean="0"/>
              <a:t>ON </a:t>
            </a:r>
            <a:r>
              <a:rPr lang="en-US" sz="2800" dirty="0" err="1"/>
              <a:t>TestForIndex</a:t>
            </a:r>
            <a:r>
              <a:rPr lang="en-US" sz="2800" dirty="0"/>
              <a:t>(column1);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008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removed when the user logs out</a:t>
            </a:r>
          </a:p>
          <a:p>
            <a:r>
              <a:rPr lang="en-US" dirty="0" smtClean="0"/>
              <a:t>when to use is not widely agreed on</a:t>
            </a:r>
          </a:p>
          <a:p>
            <a:pPr lvl="1"/>
            <a:r>
              <a:rPr lang="en-US" dirty="0" smtClean="0"/>
              <a:t>come with a huge performance penalty</a:t>
            </a:r>
          </a:p>
          <a:p>
            <a:pPr lvl="1"/>
            <a:r>
              <a:rPr lang="en-US" dirty="0" smtClean="0"/>
              <a:t>problems can usually be solved by derived tables</a:t>
            </a:r>
          </a:p>
          <a:p>
            <a:r>
              <a:rPr lang="en-US" dirty="0" smtClean="0"/>
              <a:t>suggested use:</a:t>
            </a:r>
          </a:p>
          <a:p>
            <a:pPr lvl="1"/>
            <a:r>
              <a:rPr lang="en-US" dirty="0" smtClean="0"/>
              <a:t>use when you need to keep a backup copy of your data</a:t>
            </a:r>
          </a:p>
          <a:p>
            <a:pPr lvl="1"/>
            <a:r>
              <a:rPr lang="en-US" dirty="0" smtClean="0"/>
              <a:t>do not use during “regular” work, just to make things </a:t>
            </a:r>
            <a:r>
              <a:rPr lang="en-US" smtClean="0"/>
              <a:t>appear easier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Tables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  FROM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(SELECT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 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someOtherTable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derivedT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Tables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u.last_name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dT.state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FROM User AS u, (SELECT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user_id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state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	FROM Address) AS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WHERE u.id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dT.user_id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is created</a:t>
            </a:r>
          </a:p>
          <a:p>
            <a:r>
              <a:rPr lang="en-US" dirty="0" smtClean="0"/>
              <a:t>you just name temporary datasets</a:t>
            </a:r>
          </a:p>
          <a:p>
            <a:r>
              <a:rPr lang="en-US" dirty="0" smtClean="0"/>
              <a:t>make it possible to refer to data inside of datasets in your query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Tables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are a bank</a:t>
            </a:r>
          </a:p>
          <a:p>
            <a:r>
              <a:rPr lang="en-US" dirty="0" smtClean="0"/>
              <a:t>your DB has 2 stored </a:t>
            </a:r>
            <a:r>
              <a:rPr lang="en-US" dirty="0" err="1" smtClean="0"/>
              <a:t>procs</a:t>
            </a:r>
            <a:endParaRPr lang="en-US" dirty="0" smtClean="0"/>
          </a:p>
          <a:p>
            <a:r>
              <a:rPr lang="en-US" dirty="0" smtClean="0"/>
              <a:t>withdraw funds</a:t>
            </a:r>
          </a:p>
          <a:p>
            <a:r>
              <a:rPr lang="en-US" dirty="0" smtClean="0"/>
              <a:t>deposit funds</a:t>
            </a:r>
          </a:p>
          <a:p>
            <a:r>
              <a:rPr lang="en-US" dirty="0" smtClean="0"/>
              <a:t>if a customer wants to transfer funds from one account into another, you first withdraw from one account, then deposit into the second one</a:t>
            </a:r>
          </a:p>
          <a:p>
            <a:r>
              <a:rPr lang="en-US" dirty="0" smtClean="0"/>
              <a:t>what if you withdraw, then the power goes out/server reboots/acct number is incorrect -&gt; the money is gone!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of work that must be done in order, and succeed or fail as a group (even a single failure point causes a transaction to fail)</a:t>
            </a:r>
          </a:p>
          <a:p>
            <a:r>
              <a:rPr lang="en-US" dirty="0" smtClean="0"/>
              <a:t>if a transaction fails, all changes are rolled back, like nothing ever happened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607</TotalTime>
  <Words>607</Words>
  <Application>Microsoft Office PowerPoint</Application>
  <PresentationFormat>On-screen Show (4:3)</PresentationFormat>
  <Paragraphs>124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Paper</vt:lpstr>
      <vt:lpstr>Temporary Tables Transactions Indexes</vt:lpstr>
      <vt:lpstr>Temporary and Derived Tables</vt:lpstr>
      <vt:lpstr>Temporary Tables</vt:lpstr>
      <vt:lpstr>Derived Tables</vt:lpstr>
      <vt:lpstr>Why?</vt:lpstr>
      <vt:lpstr>Derived Tables</vt:lpstr>
      <vt:lpstr>Transactions</vt:lpstr>
      <vt:lpstr>An Example</vt:lpstr>
      <vt:lpstr>Transactions</vt:lpstr>
      <vt:lpstr>Bank Example Cont’ed</vt:lpstr>
      <vt:lpstr>Transaction Steps</vt:lpstr>
      <vt:lpstr>Sample Transaction</vt:lpstr>
      <vt:lpstr>Start Transaction</vt:lpstr>
      <vt:lpstr>Commit Transaction</vt:lpstr>
      <vt:lpstr>Rollback Transaction</vt:lpstr>
      <vt:lpstr>Nested Transactions</vt:lpstr>
      <vt:lpstr>Indexes</vt:lpstr>
      <vt:lpstr>Data Retrieval</vt:lpstr>
      <vt:lpstr>Index</vt:lpstr>
      <vt:lpstr>Indexing Tips</vt:lpstr>
      <vt:lpstr>Indexing Tips cont’ed</vt:lpstr>
      <vt:lpstr>Composite Index</vt:lpstr>
      <vt:lpstr>Clustered Index</vt:lpstr>
      <vt:lpstr>Index Syntax</vt:lpstr>
      <vt:lpstr>Index Example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Dusan Palider</cp:lastModifiedBy>
  <cp:revision>205</cp:revision>
  <dcterms:created xsi:type="dcterms:W3CDTF">2010-11-14T22:01:35Z</dcterms:created>
  <dcterms:modified xsi:type="dcterms:W3CDTF">2014-12-14T17:40:50Z</dcterms:modified>
</cp:coreProperties>
</file>