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72" r:id="rId2"/>
    <p:sldId id="297" r:id="rId3"/>
    <p:sldId id="299" r:id="rId4"/>
    <p:sldId id="309" r:id="rId5"/>
    <p:sldId id="300" r:id="rId6"/>
    <p:sldId id="302" r:id="rId7"/>
    <p:sldId id="301" r:id="rId8"/>
    <p:sldId id="304" r:id="rId9"/>
    <p:sldId id="303" r:id="rId10"/>
    <p:sldId id="306" r:id="rId11"/>
    <p:sldId id="305" r:id="rId12"/>
    <p:sldId id="307" r:id="rId13"/>
    <p:sldId id="30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2" autoAdjust="0"/>
    <p:restoredTop sz="94660"/>
  </p:normalViewPr>
  <p:slideViewPr>
    <p:cSldViewPr>
      <p:cViewPr>
        <p:scale>
          <a:sx n="66" d="100"/>
          <a:sy n="66" d="100"/>
        </p:scale>
        <p:origin x="-1320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D70F2-CA43-43BB-868D-453D88447940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23606-27B8-4039-A46C-9D55CDFF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6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</a:t>
            </a:r>
            <a:r>
              <a:rPr lang="en-US" baseline="0" dirty="0" smtClean="0"/>
              <a:t> not use this in this class, just an FYI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23606-27B8-4039-A46C-9D55CDFF08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5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10/25/2014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Table Joins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524000"/>
          <a:ext cx="3429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/>
                <a:gridCol w="13716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 (order, parts)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24400" y="1524000"/>
          <a:ext cx="35052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600"/>
                <a:gridCol w="9906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384040"/>
          <a:ext cx="5867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507"/>
                <a:gridCol w="985169"/>
                <a:gridCol w="1202723"/>
                <a:gridCol w="1219200"/>
                <a:gridCol w="10668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0" y="4724400"/>
            <a:ext cx="5867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5105400"/>
            <a:ext cx="5867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0" y="5486400"/>
            <a:ext cx="5867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0" y="5867400"/>
            <a:ext cx="5867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524000"/>
          <a:ext cx="3429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/>
                <a:gridCol w="13716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Outer Join (order, parts)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24400" y="1524000"/>
          <a:ext cx="35052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600"/>
                <a:gridCol w="9906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384040"/>
          <a:ext cx="5867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507"/>
                <a:gridCol w="985169"/>
                <a:gridCol w="1202723"/>
                <a:gridCol w="1219200"/>
                <a:gridCol w="10668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0" y="4724400"/>
            <a:ext cx="5867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5105400"/>
            <a:ext cx="5867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0" y="5486400"/>
            <a:ext cx="5867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0" y="5867400"/>
            <a:ext cx="5867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524000"/>
          <a:ext cx="3429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/>
                <a:gridCol w="13716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Outer Join (order, parts)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24400" y="1524000"/>
          <a:ext cx="35052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600"/>
                <a:gridCol w="9906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3962400"/>
          <a:ext cx="5867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507"/>
                <a:gridCol w="985169"/>
                <a:gridCol w="1202723"/>
                <a:gridCol w="1219200"/>
                <a:gridCol w="10668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0" y="4343400"/>
            <a:ext cx="5867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4724400"/>
            <a:ext cx="5867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0" y="5105400"/>
            <a:ext cx="5867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0" y="5486400"/>
            <a:ext cx="5867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0" y="5867400"/>
            <a:ext cx="5867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820518"/>
              </p:ext>
            </p:extLst>
          </p:nvPr>
        </p:nvGraphicFramePr>
        <p:xfrm>
          <a:off x="1085850" y="2743200"/>
          <a:ext cx="6972300" cy="21336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324100"/>
                <a:gridCol w="2324100"/>
                <a:gridCol w="2324100"/>
              </a:tblGrid>
              <a:tr h="5334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600" i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JOIN From Tables A and B</a:t>
                      </a:r>
                      <a:endParaRPr lang="en-US" sz="2600" b="1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</a:rPr>
                        <a:t> </a:t>
                      </a:r>
                      <a:endParaRPr lang="en-US" sz="26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i="1" u="none" strike="noStrike" dirty="0">
                          <a:effectLst/>
                        </a:rPr>
                        <a:t>Matching A</a:t>
                      </a:r>
                      <a:endParaRPr lang="en-US" sz="26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i="1" u="none" strike="noStrike" dirty="0">
                          <a:effectLst/>
                        </a:rPr>
                        <a:t>All A</a:t>
                      </a:r>
                      <a:endParaRPr lang="en-US" sz="26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i="1" u="none" strike="noStrike" dirty="0">
                          <a:effectLst/>
                        </a:rPr>
                        <a:t>Matching B</a:t>
                      </a:r>
                      <a:endParaRPr lang="en-US" sz="26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 smtClean="0">
                          <a:effectLst/>
                        </a:rPr>
                        <a:t>INNER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</a:rPr>
                        <a:t>LEFT OUTER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i="1" u="none" strike="noStrike" dirty="0">
                          <a:effectLst/>
                        </a:rPr>
                        <a:t>All B</a:t>
                      </a:r>
                      <a:endParaRPr lang="en-US" sz="26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</a:rPr>
                        <a:t>RIGHT OUTER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</a:rPr>
                        <a:t>FULL OUTER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Join to 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671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join multiple tables into a single table (for example table1.column1, table1.column2, table2.column3, table2.column4 can be joined into a result set containing all 4 columns)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24574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457200"/>
            <a:ext cx="24574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2286000"/>
            <a:ext cx="24574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86150" y="2286000"/>
            <a:ext cx="24574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86150" y="457200"/>
            <a:ext cx="24574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2286000"/>
            <a:ext cx="24574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4114800"/>
            <a:ext cx="24574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FROM Students,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CourseAttendance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WHERE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Students.StudentID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CourseAttendance.StudentID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484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E75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B3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inner join (default)</a:t>
            </a:r>
          </a:p>
          <a:p>
            <a:pPr lvl="1"/>
            <a:r>
              <a:rPr lang="en-US" dirty="0" smtClean="0"/>
              <a:t>if join predicate is satisfied, the row is added</a:t>
            </a:r>
          </a:p>
          <a:p>
            <a:r>
              <a:rPr lang="en-US" dirty="0" smtClean="0"/>
              <a:t>outer join</a:t>
            </a:r>
          </a:p>
          <a:p>
            <a:pPr lvl="1"/>
            <a:r>
              <a:rPr lang="en-US" dirty="0" smtClean="0"/>
              <a:t>does not require both tables to have matching records</a:t>
            </a:r>
          </a:p>
          <a:p>
            <a:pPr lvl="1"/>
            <a:r>
              <a:rPr lang="en-US" dirty="0" smtClean="0"/>
              <a:t>all records from one table are pulled, matching records from the other table are joined</a:t>
            </a:r>
          </a:p>
          <a:p>
            <a:pPr lvl="1"/>
            <a:r>
              <a:rPr lang="en-US" dirty="0" smtClean="0"/>
              <a:t>left or right outer joins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SELECT * 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tableA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LEFT OUTER JOIN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ableB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ON TableA.Column1 = TableB.Column1;</a:t>
            </a:r>
          </a:p>
          <a:p>
            <a:pPr lvl="1"/>
            <a:r>
              <a:rPr lang="en-US" dirty="0" smtClean="0"/>
              <a:t>will pull all records from </a:t>
            </a:r>
            <a:r>
              <a:rPr lang="en-US" dirty="0" err="1" smtClean="0"/>
              <a:t>tableA</a:t>
            </a:r>
            <a:r>
              <a:rPr lang="en-US" dirty="0" smtClean="0"/>
              <a:t>, matching from </a:t>
            </a:r>
            <a:r>
              <a:rPr lang="en-US" dirty="0" err="1" smtClean="0"/>
              <a:t>tableB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Joins – Inner </a:t>
            </a:r>
            <a:r>
              <a:rPr lang="en-US" dirty="0" err="1" smtClean="0"/>
              <a:t>vs</a:t>
            </a:r>
            <a:r>
              <a:rPr lang="en-US" dirty="0" smtClean="0"/>
              <a:t> Outer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outer join cont’d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SELECT * </a:t>
            </a:r>
          </a:p>
          <a:p>
            <a:pPr marL="365760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FROM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ableA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RIGHT OUTER JOIN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TableB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365760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	ON TableA.Column1 = TableB.Column2;</a:t>
            </a:r>
          </a:p>
          <a:p>
            <a:pPr lvl="1"/>
            <a:r>
              <a:rPr lang="en-US" dirty="0" smtClean="0"/>
              <a:t>will pull all records from </a:t>
            </a:r>
            <a:r>
              <a:rPr lang="en-US" dirty="0" err="1" smtClean="0"/>
              <a:t>tableB</a:t>
            </a:r>
            <a:r>
              <a:rPr lang="en-US" dirty="0" smtClean="0"/>
              <a:t>, matching from </a:t>
            </a:r>
            <a:r>
              <a:rPr lang="en-US" dirty="0" err="1" smtClean="0"/>
              <a:t>tableA</a:t>
            </a:r>
            <a:endParaRPr lang="en-US" dirty="0" smtClean="0"/>
          </a:p>
          <a:p>
            <a:r>
              <a:rPr lang="en-US" dirty="0" smtClean="0"/>
              <a:t>full outer join</a:t>
            </a:r>
          </a:p>
          <a:p>
            <a:pPr lvl="1"/>
            <a:r>
              <a:rPr lang="en-US" dirty="0" smtClean="0"/>
              <a:t>pulls records from both tables, matches as many as it can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Joins cont’d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Natural </a:t>
            </a:r>
            <a:r>
              <a:rPr lang="en-US" b="1" dirty="0" smtClean="0"/>
              <a:t>Join</a:t>
            </a:r>
            <a:r>
              <a:rPr lang="en-US" dirty="0" smtClean="0"/>
              <a:t> – compares same column names between the two </a:t>
            </a:r>
            <a:r>
              <a:rPr lang="en-US" dirty="0" smtClean="0"/>
              <a:t>tables</a:t>
            </a:r>
          </a:p>
          <a:p>
            <a:r>
              <a:rPr lang="en-US" b="1" dirty="0" smtClean="0"/>
              <a:t>Cross </a:t>
            </a:r>
            <a:r>
              <a:rPr lang="en-US" b="1" dirty="0"/>
              <a:t>Join </a:t>
            </a:r>
            <a:r>
              <a:rPr lang="en-US" dirty="0"/>
              <a:t>– does not filter data; joins the data as best as it can – results in a Cartesian </a:t>
            </a:r>
            <a:r>
              <a:rPr lang="en-US" dirty="0" smtClean="0"/>
              <a:t>product</a:t>
            </a:r>
          </a:p>
          <a:p>
            <a:pPr lvl="1"/>
            <a:r>
              <a:rPr lang="en-US" dirty="0" smtClean="0"/>
              <a:t>“has very </a:t>
            </a:r>
            <a:r>
              <a:rPr lang="en-US" smtClean="0"/>
              <a:t>few practical uses”</a:t>
            </a:r>
            <a:endParaRPr lang="en-US" dirty="0"/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Common Joins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Join Examples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524000"/>
          <a:ext cx="3429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/>
                <a:gridCol w="13716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 (order, parts)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24400" y="1524000"/>
          <a:ext cx="35052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600"/>
                <a:gridCol w="9906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384040"/>
          <a:ext cx="5867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507"/>
                <a:gridCol w="985169"/>
                <a:gridCol w="1202723"/>
                <a:gridCol w="1219200"/>
                <a:gridCol w="10668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Part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24000" y="4724400"/>
            <a:ext cx="5867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0" y="5105400"/>
            <a:ext cx="5867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0" y="5486400"/>
            <a:ext cx="5867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340</TotalTime>
  <Words>518</Words>
  <Application>Microsoft Office PowerPoint</Application>
  <PresentationFormat>On-screen Show (4:3)</PresentationFormat>
  <Paragraphs>267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Paper</vt:lpstr>
      <vt:lpstr>Table Joins</vt:lpstr>
      <vt:lpstr>Joins</vt:lpstr>
      <vt:lpstr>Join</vt:lpstr>
      <vt:lpstr>Basic Join</vt:lpstr>
      <vt:lpstr>Common Joins – Inner vs Outer</vt:lpstr>
      <vt:lpstr>Common Joins cont’d</vt:lpstr>
      <vt:lpstr>Less Common Joins</vt:lpstr>
      <vt:lpstr>Join Examples</vt:lpstr>
      <vt:lpstr>Inner Join (order, parts)</vt:lpstr>
      <vt:lpstr>Left Outer Join (order, parts)</vt:lpstr>
      <vt:lpstr>Right Outer Join (order, parts)</vt:lpstr>
      <vt:lpstr>Full Outer Join (order, parts)</vt:lpstr>
      <vt:lpstr>Which Join to use?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doomHmmr</cp:lastModifiedBy>
  <cp:revision>67</cp:revision>
  <dcterms:created xsi:type="dcterms:W3CDTF">2010-11-14T22:01:35Z</dcterms:created>
  <dcterms:modified xsi:type="dcterms:W3CDTF">2014-10-26T03:33:35Z</dcterms:modified>
</cp:coreProperties>
</file>