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72" r:id="rId2"/>
    <p:sldId id="304" r:id="rId3"/>
    <p:sldId id="312" r:id="rId4"/>
    <p:sldId id="310" r:id="rId5"/>
    <p:sldId id="301" r:id="rId6"/>
    <p:sldId id="346" r:id="rId7"/>
    <p:sldId id="347" r:id="rId8"/>
    <p:sldId id="320" r:id="rId9"/>
    <p:sldId id="349" r:id="rId10"/>
    <p:sldId id="323" r:id="rId11"/>
    <p:sldId id="324" r:id="rId12"/>
    <p:sldId id="350" r:id="rId13"/>
    <p:sldId id="351" r:id="rId14"/>
    <p:sldId id="352" r:id="rId15"/>
    <p:sldId id="331" r:id="rId16"/>
    <p:sldId id="353" r:id="rId17"/>
    <p:sldId id="356" r:id="rId18"/>
    <p:sldId id="336" r:id="rId19"/>
    <p:sldId id="316" r:id="rId20"/>
    <p:sldId id="279" r:id="rId21"/>
    <p:sldId id="361" r:id="rId22"/>
    <p:sldId id="362" r:id="rId23"/>
    <p:sldId id="290" r:id="rId24"/>
    <p:sldId id="276" r:id="rId25"/>
    <p:sldId id="278" r:id="rId26"/>
    <p:sldId id="280" r:id="rId27"/>
    <p:sldId id="281" r:id="rId28"/>
    <p:sldId id="283" r:id="rId29"/>
    <p:sldId id="282" r:id="rId30"/>
    <p:sldId id="284" r:id="rId31"/>
    <p:sldId id="285" r:id="rId32"/>
    <p:sldId id="286" r:id="rId33"/>
    <p:sldId id="363" r:id="rId34"/>
    <p:sldId id="289" r:id="rId35"/>
    <p:sldId id="36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2" autoAdjust="0"/>
    <p:restoredTop sz="92691" autoAdjust="0"/>
  </p:normalViewPr>
  <p:slideViewPr>
    <p:cSldViewPr>
      <p:cViewPr varScale="1">
        <p:scale>
          <a:sx n="73" d="100"/>
          <a:sy n="73" d="100"/>
        </p:scale>
        <p:origin x="-112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37896B-6A1D-4E51-B452-4A5587574423}" type="datetimeFigureOut">
              <a:rPr lang="en-US" smtClean="0"/>
              <a:t>10/26/2014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30AB8B-6144-473F-AC61-264E5964055B}" type="slidenum">
              <a:rPr lang="en-US" smtClean="0"/>
              <a:t>‹#›</a:t>
            </a:fld>
            <a:endParaRPr lang="en-US"/>
          </a:p>
        </p:txBody>
      </p:sp>
    </p:spTree>
    <p:extLst>
      <p:ext uri="{BB962C8B-B14F-4D97-AF65-F5344CB8AC3E}">
        <p14:creationId xmlns:p14="http://schemas.microsoft.com/office/powerpoint/2010/main" val="2752134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77A23968-A4D5-4096-8F15-4D6DA624C9A9}" type="datetimeFigureOut">
              <a:rPr lang="en-US" smtClean="0"/>
              <a:pPr/>
              <a:t>10/26/2014</a:t>
            </a:fld>
            <a:endParaRPr lang="en-US"/>
          </a:p>
        </p:txBody>
      </p:sp>
      <p:sp>
        <p:nvSpPr>
          <p:cNvPr id="16" name="Slide Number Placeholder 15"/>
          <p:cNvSpPr>
            <a:spLocks noGrp="1"/>
          </p:cNvSpPr>
          <p:nvPr>
            <p:ph type="sldNum" sz="quarter" idx="11"/>
          </p:nvPr>
        </p:nvSpPr>
        <p:spPr/>
        <p:txBody>
          <a:bodyPr/>
          <a:lstStyle/>
          <a:p>
            <a:fld id="{2492E60A-3A09-4468-8480-4A15FC55F412}"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A23968-A4D5-4096-8F15-4D6DA624C9A9}" type="datetimeFigureOut">
              <a:rPr lang="en-US" smtClean="0"/>
              <a:pPr/>
              <a:t>10/26/2014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2E60A-3A09-4468-8480-4A15FC55F412}" type="slidenum">
              <a:rPr lang="en-US" smtClean="0"/>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A23968-A4D5-4096-8F15-4D6DA624C9A9}" type="datetimeFigureOut">
              <a:rPr lang="en-US" smtClean="0"/>
              <a:pPr/>
              <a:t>10/26/2014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2E60A-3A09-4468-8480-4A15FC55F412}" type="slidenum">
              <a:rPr lang="en-US" smtClean="0"/>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77A23968-A4D5-4096-8F15-4D6DA624C9A9}" type="datetimeFigureOut">
              <a:rPr lang="en-US" smtClean="0"/>
              <a:pPr/>
              <a:t>10/26/2014</a:t>
            </a:fld>
            <a:endParaRPr lang="en-US"/>
          </a:p>
        </p:txBody>
      </p:sp>
      <p:sp>
        <p:nvSpPr>
          <p:cNvPr id="15" name="Slide Number Placeholder 14"/>
          <p:cNvSpPr>
            <a:spLocks noGrp="1"/>
          </p:cNvSpPr>
          <p:nvPr>
            <p:ph type="sldNum" sz="quarter" idx="15"/>
          </p:nvPr>
        </p:nvSpPr>
        <p:spPr/>
        <p:txBody>
          <a:bodyPr/>
          <a:lstStyle>
            <a:lvl1pPr algn="ctr">
              <a:defRPr/>
            </a:lvl1pPr>
          </a:lstStyle>
          <a:p>
            <a:fld id="{2492E60A-3A09-4468-8480-4A15FC55F412}"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A23968-A4D5-4096-8F15-4D6DA624C9A9}" type="datetimeFigureOut">
              <a:rPr lang="en-US" smtClean="0"/>
              <a:pPr/>
              <a:t>10/26/2014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2E60A-3A09-4468-8480-4A15FC55F412}"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7A23968-A4D5-4096-8F15-4D6DA624C9A9}" type="datetimeFigureOut">
              <a:rPr lang="en-US" smtClean="0"/>
              <a:pPr/>
              <a:t>10/26/2014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2E60A-3A09-4468-8480-4A15FC55F412}"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2492E60A-3A09-4468-8480-4A15FC55F412}"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77A23968-A4D5-4096-8F15-4D6DA624C9A9}" type="datetimeFigureOut">
              <a:rPr lang="en-US" smtClean="0"/>
              <a:pPr/>
              <a:t>10/26/2014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7A23968-A4D5-4096-8F15-4D6DA624C9A9}" type="datetimeFigureOut">
              <a:rPr lang="en-US" smtClean="0"/>
              <a:pPr/>
              <a:t>10/26/2014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92E60A-3A09-4468-8480-4A15FC55F412}"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A23968-A4D5-4096-8F15-4D6DA624C9A9}" type="datetimeFigureOut">
              <a:rPr lang="en-US" smtClean="0"/>
              <a:pPr/>
              <a:t>10/26/2014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92E60A-3A09-4468-8480-4A15FC55F412}" type="slidenum">
              <a:rPr lang="en-US" smtClean="0"/>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77A23968-A4D5-4096-8F15-4D6DA624C9A9}" type="datetimeFigureOut">
              <a:rPr lang="en-US" smtClean="0"/>
              <a:pPr/>
              <a:t>10/26/2014</a:t>
            </a:fld>
            <a:endParaRPr lang="en-US"/>
          </a:p>
        </p:txBody>
      </p:sp>
      <p:sp>
        <p:nvSpPr>
          <p:cNvPr id="9" name="Slide Number Placeholder 8"/>
          <p:cNvSpPr>
            <a:spLocks noGrp="1"/>
          </p:cNvSpPr>
          <p:nvPr>
            <p:ph type="sldNum" sz="quarter" idx="15"/>
          </p:nvPr>
        </p:nvSpPr>
        <p:spPr/>
        <p:txBody>
          <a:bodyPr/>
          <a:lstStyle/>
          <a:p>
            <a:fld id="{2492E60A-3A09-4468-8480-4A15FC55F412}"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77A23968-A4D5-4096-8F15-4D6DA624C9A9}" type="datetimeFigureOut">
              <a:rPr lang="en-US" smtClean="0"/>
              <a:pPr/>
              <a:t>10/26/2014</a:t>
            </a:fld>
            <a:endParaRPr lang="en-US"/>
          </a:p>
        </p:txBody>
      </p:sp>
      <p:sp>
        <p:nvSpPr>
          <p:cNvPr id="9" name="Slide Number Placeholder 8"/>
          <p:cNvSpPr>
            <a:spLocks noGrp="1"/>
          </p:cNvSpPr>
          <p:nvPr>
            <p:ph type="sldNum" sz="quarter" idx="11"/>
          </p:nvPr>
        </p:nvSpPr>
        <p:spPr/>
        <p:txBody>
          <a:bodyPr/>
          <a:lstStyle/>
          <a:p>
            <a:fld id="{2492E60A-3A09-4468-8480-4A15FC55F412}"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77A23968-A4D5-4096-8F15-4D6DA624C9A9}" type="datetimeFigureOut">
              <a:rPr lang="en-US" smtClean="0"/>
              <a:pPr/>
              <a:t>10/26/2014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2492E60A-3A09-4468-8480-4A15FC55F412}"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thruBlk="1"/>
  </p:transition>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smtClean="0"/>
              <a:t>Database Planning</a:t>
            </a:r>
          </a:p>
          <a:p>
            <a:pPr algn="l"/>
            <a:r>
              <a:rPr lang="en-US" dirty="0" smtClean="0"/>
              <a:t>Database Design</a:t>
            </a:r>
          </a:p>
          <a:p>
            <a:pPr algn="l"/>
            <a:r>
              <a:rPr lang="en-US" dirty="0" smtClean="0"/>
              <a:t>Normalization</a:t>
            </a:r>
            <a:endParaRPr lang="en-US" dirty="0"/>
          </a:p>
        </p:txBody>
      </p:sp>
      <p:sp>
        <p:nvSpPr>
          <p:cNvPr id="2" name="Title 1"/>
          <p:cNvSpPr>
            <a:spLocks noGrp="1"/>
          </p:cNvSpPr>
          <p:nvPr>
            <p:ph type="ctrTitle"/>
          </p:nvPr>
        </p:nvSpPr>
        <p:spPr/>
        <p:txBody>
          <a:bodyPr/>
          <a:lstStyle/>
          <a:p>
            <a:r>
              <a:rPr lang="en-US" dirty="0" smtClean="0"/>
              <a:t>DB Design</a:t>
            </a:r>
            <a:br>
              <a:rPr lang="en-US" dirty="0" smtClean="0"/>
            </a:br>
            <a:endParaRPr lang="en-US"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b="1" dirty="0">
                <a:effectLst/>
              </a:rPr>
              <a:t>A name that’s divided into first and last </a:t>
            </a:r>
            <a:r>
              <a:rPr lang="en-US" b="1" dirty="0" smtClean="0">
                <a:effectLst/>
              </a:rPr>
              <a:t>names</a:t>
            </a:r>
            <a:endParaRPr lang="en-US" dirty="0"/>
          </a:p>
        </p:txBody>
      </p:sp>
      <p:graphicFrame>
        <p:nvGraphicFramePr>
          <p:cNvPr id="90116" name="Object 4"/>
          <p:cNvGraphicFramePr>
            <a:graphicFrameLocks noChangeAspect="1"/>
          </p:cNvGraphicFramePr>
          <p:nvPr/>
        </p:nvGraphicFramePr>
        <p:xfrm>
          <a:off x="1828800" y="2057400"/>
          <a:ext cx="5530850" cy="1993900"/>
        </p:xfrm>
        <a:graphic>
          <a:graphicData uri="http://schemas.openxmlformats.org/presentationml/2006/ole">
            <mc:AlternateContent xmlns:mc="http://schemas.openxmlformats.org/markup-compatibility/2006">
              <mc:Choice xmlns:v="urn:schemas-microsoft-com:vml" Requires="v">
                <p:oleObj spid="_x0000_s6174" name="Visio" r:id="rId3" imgW="3933000" imgH="1418400" progId="Visio.Drawing.6">
                  <p:embed/>
                </p:oleObj>
              </mc:Choice>
              <mc:Fallback>
                <p:oleObj name="Visio" r:id="rId3" imgW="3933000" imgH="14184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057400"/>
                        <a:ext cx="5530850" cy="199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73314729"/>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An address that’s divided into street address, city, state, and zip </a:t>
            </a:r>
            <a:r>
              <a:rPr lang="en-US" b="1" dirty="0" smtClean="0">
                <a:effectLst/>
              </a:rPr>
              <a:t>code</a:t>
            </a:r>
            <a:endParaRPr lang="en-US" dirty="0"/>
          </a:p>
        </p:txBody>
      </p:sp>
      <p:graphicFrame>
        <p:nvGraphicFramePr>
          <p:cNvPr id="122885" name="Object 5"/>
          <p:cNvGraphicFramePr>
            <a:graphicFrameLocks noChangeAspect="1"/>
          </p:cNvGraphicFramePr>
          <p:nvPr/>
        </p:nvGraphicFramePr>
        <p:xfrm>
          <a:off x="1143000" y="2286000"/>
          <a:ext cx="6929438" cy="2139950"/>
        </p:xfrm>
        <a:graphic>
          <a:graphicData uri="http://schemas.openxmlformats.org/presentationml/2006/ole">
            <mc:AlternateContent xmlns:mc="http://schemas.openxmlformats.org/markup-compatibility/2006">
              <mc:Choice xmlns:v="urn:schemas-microsoft-com:vml" Requires="v">
                <p:oleObj spid="_x0000_s7198" name="Visio" r:id="rId3" imgW="4961520" imgH="1532520" progId="Visio.Drawing.6">
                  <p:embed/>
                </p:oleObj>
              </mc:Choice>
              <mc:Fallback>
                <p:oleObj name="Visio" r:id="rId3" imgW="4961520" imgH="153252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286000"/>
                        <a:ext cx="6929438" cy="213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77666906"/>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You </a:t>
            </a:r>
            <a:r>
              <a:rPr lang="en-US" dirty="0"/>
              <a:t>should group the data elements that you’ve identified by the entities with which they’re associated. </a:t>
            </a:r>
          </a:p>
          <a:p>
            <a:pPr lvl="0"/>
            <a:r>
              <a:rPr lang="en-US" dirty="0"/>
              <a:t>These entities will later become the tables of the database, and the elements will become the columns</a:t>
            </a:r>
            <a:r>
              <a:rPr lang="en-US" dirty="0" smtClean="0"/>
              <a:t>.</a:t>
            </a:r>
            <a:endParaRPr lang="en-US" dirty="0"/>
          </a:p>
        </p:txBody>
      </p:sp>
      <p:sp>
        <p:nvSpPr>
          <p:cNvPr id="3" name="Title 2"/>
          <p:cNvSpPr>
            <a:spLocks noGrp="1"/>
          </p:cNvSpPr>
          <p:nvPr>
            <p:ph type="title"/>
          </p:nvPr>
        </p:nvSpPr>
        <p:spPr/>
        <p:txBody>
          <a:bodyPr>
            <a:normAutofit fontScale="90000"/>
          </a:bodyPr>
          <a:lstStyle/>
          <a:p>
            <a:r>
              <a:rPr lang="en-US" b="1" dirty="0"/>
              <a:t>Step 3: Identify the tables and assign </a:t>
            </a:r>
            <a:r>
              <a:rPr lang="en-US" b="1" dirty="0" smtClean="0"/>
              <a:t>columns</a:t>
            </a:r>
            <a:endParaRPr lang="en-US" dirty="0"/>
          </a:p>
        </p:txBody>
      </p:sp>
    </p:spTree>
    <p:extLst>
      <p:ext uri="{BB962C8B-B14F-4D97-AF65-F5344CB8AC3E}">
        <p14:creationId xmlns:p14="http://schemas.microsoft.com/office/powerpoint/2010/main" val="317778515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dirty="0" smtClean="0"/>
              <a:t>Each </a:t>
            </a:r>
            <a:r>
              <a:rPr lang="en-US" dirty="0"/>
              <a:t>table should have a primary key that uniquely identifies each row. </a:t>
            </a:r>
          </a:p>
          <a:p>
            <a:pPr lvl="0"/>
            <a:r>
              <a:rPr lang="en-US" dirty="0"/>
              <a:t>The values of the primary keys should seldom, if ever, change. They should also be short and easy to enter correctly.</a:t>
            </a:r>
          </a:p>
          <a:p>
            <a:pPr lvl="0"/>
            <a:r>
              <a:rPr lang="en-US" i="1" dirty="0"/>
              <a:t>If possible, you should use an existing column for the primary key</a:t>
            </a:r>
            <a:r>
              <a:rPr lang="en-US" dirty="0"/>
              <a:t>. But if a suitable column doesn’t exist, you can create an identity column that can be used as the primary key.</a:t>
            </a:r>
          </a:p>
          <a:p>
            <a:r>
              <a:rPr lang="en-US" b="1" dirty="0"/>
              <a:t>If two tables have a one-to-many relationship…</a:t>
            </a:r>
          </a:p>
          <a:p>
            <a:pPr lvl="1"/>
            <a:r>
              <a:rPr lang="en-US" dirty="0"/>
              <a:t>You may need to add a foreign key column to the table on the “many” side. </a:t>
            </a:r>
          </a:p>
          <a:p>
            <a:pPr lvl="1"/>
            <a:r>
              <a:rPr lang="en-US" dirty="0"/>
              <a:t>The foreign key column must have the same data type as the primary key column it’s related to.</a:t>
            </a:r>
          </a:p>
          <a:p>
            <a:endParaRPr lang="en-US" dirty="0"/>
          </a:p>
        </p:txBody>
      </p:sp>
      <p:sp>
        <p:nvSpPr>
          <p:cNvPr id="3" name="Title 2"/>
          <p:cNvSpPr>
            <a:spLocks noGrp="1"/>
          </p:cNvSpPr>
          <p:nvPr>
            <p:ph type="title"/>
          </p:nvPr>
        </p:nvSpPr>
        <p:spPr/>
        <p:txBody>
          <a:bodyPr>
            <a:normAutofit fontScale="90000"/>
          </a:bodyPr>
          <a:lstStyle/>
          <a:p>
            <a:r>
              <a:rPr lang="en-US" b="1" dirty="0"/>
              <a:t>Step 4: Identify the primary and foreign </a:t>
            </a:r>
            <a:r>
              <a:rPr lang="en-US" b="1" dirty="0" smtClean="0"/>
              <a:t>keys</a:t>
            </a:r>
            <a:endParaRPr lang="en-US" dirty="0"/>
          </a:p>
        </p:txBody>
      </p:sp>
    </p:spTree>
    <p:extLst>
      <p:ext uri="{BB962C8B-B14F-4D97-AF65-F5344CB8AC3E}">
        <p14:creationId xmlns:p14="http://schemas.microsoft.com/office/powerpoint/2010/main" val="79909833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If </a:t>
            </a:r>
            <a:r>
              <a:rPr lang="en-US" b="1" dirty="0"/>
              <a:t>two tables have a many-to-many relationship…</a:t>
            </a:r>
          </a:p>
          <a:p>
            <a:pPr lvl="1"/>
            <a:r>
              <a:rPr lang="en-US" dirty="0"/>
              <a:t>You’ll need to define a </a:t>
            </a:r>
            <a:r>
              <a:rPr lang="en-US" i="1" dirty="0"/>
              <a:t>linking table</a:t>
            </a:r>
            <a:r>
              <a:rPr lang="en-US" dirty="0"/>
              <a:t> to relate them. </a:t>
            </a:r>
          </a:p>
          <a:p>
            <a:pPr lvl="1"/>
            <a:r>
              <a:rPr lang="en-US" dirty="0"/>
              <a:t>Each of the tables in the many-to-many relationship will have a one-to-many relationship with the linking table. </a:t>
            </a:r>
          </a:p>
          <a:p>
            <a:pPr lvl="1"/>
            <a:r>
              <a:rPr lang="en-US" dirty="0"/>
              <a:t>The linking table doesn’t usually have a primary key.</a:t>
            </a:r>
          </a:p>
          <a:p>
            <a:r>
              <a:rPr lang="en-US" b="1" dirty="0"/>
              <a:t>If two tables have a one-to-one relationship…</a:t>
            </a:r>
          </a:p>
          <a:p>
            <a:pPr lvl="1"/>
            <a:r>
              <a:rPr lang="en-US" dirty="0"/>
              <a:t>They should be related by their primary keys. </a:t>
            </a:r>
          </a:p>
          <a:p>
            <a:pPr lvl="1"/>
            <a:r>
              <a:rPr lang="en-US" dirty="0"/>
              <a:t>This type of relationship is typically used to improve performance. Then, columns with large amounts of data can be stored in a separate table.</a:t>
            </a:r>
          </a:p>
          <a:p>
            <a:endParaRPr lang="en-US" dirty="0"/>
          </a:p>
        </p:txBody>
      </p:sp>
      <p:sp>
        <p:nvSpPr>
          <p:cNvPr id="3" name="Title 2"/>
          <p:cNvSpPr>
            <a:spLocks noGrp="1"/>
          </p:cNvSpPr>
          <p:nvPr>
            <p:ph type="title"/>
          </p:nvPr>
        </p:nvSpPr>
        <p:spPr/>
        <p:txBody>
          <a:bodyPr>
            <a:normAutofit fontScale="90000"/>
          </a:bodyPr>
          <a:lstStyle/>
          <a:p>
            <a:r>
              <a:rPr lang="en-US" b="1" dirty="0"/>
              <a:t>Step 4: Identify the primary and foreign keys (continued</a:t>
            </a:r>
            <a:r>
              <a:rPr lang="en-US" b="1" dirty="0" smtClean="0"/>
              <a:t>)</a:t>
            </a:r>
            <a:endParaRPr lang="en-US" dirty="0"/>
          </a:p>
        </p:txBody>
      </p:sp>
    </p:spTree>
    <p:extLst>
      <p:ext uri="{BB962C8B-B14F-4D97-AF65-F5344CB8AC3E}">
        <p14:creationId xmlns:p14="http://schemas.microsoft.com/office/powerpoint/2010/main" val="51017451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8" name="Object 4"/>
          <p:cNvGraphicFramePr>
            <a:graphicFrameLocks noChangeAspect="1"/>
          </p:cNvGraphicFramePr>
          <p:nvPr/>
        </p:nvGraphicFramePr>
        <p:xfrm>
          <a:off x="1524000" y="1600200"/>
          <a:ext cx="5538788" cy="1303338"/>
        </p:xfrm>
        <a:graphic>
          <a:graphicData uri="http://schemas.openxmlformats.org/presentationml/2006/ole">
            <mc:AlternateContent xmlns:mc="http://schemas.openxmlformats.org/markup-compatibility/2006">
              <mc:Choice xmlns:v="urn:schemas-microsoft-com:vml" Requires="v">
                <p:oleObj spid="_x0000_s14412" name="Visio" r:id="rId3" imgW="3704400" imgH="872280" progId="Visio.Drawing.6">
                  <p:embed/>
                </p:oleObj>
              </mc:Choice>
              <mc:Fallback>
                <p:oleObj name="Visio" r:id="rId3" imgW="3704400" imgH="8722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600200"/>
                        <a:ext cx="5538788" cy="1303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09" name="Object 5"/>
          <p:cNvGraphicFramePr>
            <a:graphicFrameLocks noChangeAspect="1"/>
          </p:cNvGraphicFramePr>
          <p:nvPr/>
        </p:nvGraphicFramePr>
        <p:xfrm>
          <a:off x="2514600" y="3886200"/>
          <a:ext cx="3848100" cy="1150938"/>
        </p:xfrm>
        <a:graphic>
          <a:graphicData uri="http://schemas.openxmlformats.org/presentationml/2006/ole">
            <mc:AlternateContent xmlns:mc="http://schemas.openxmlformats.org/markup-compatibility/2006">
              <mc:Choice xmlns:v="urn:schemas-microsoft-com:vml" Requires="v">
                <p:oleObj spid="_x0000_s14413" name="Visio" r:id="rId5" imgW="2561400" imgH="767520" progId="Visio.Drawing.6">
                  <p:embed/>
                </p:oleObj>
              </mc:Choice>
              <mc:Fallback>
                <p:oleObj name="Visio" r:id="rId5" imgW="2561400" imgH="76752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886200"/>
                        <a:ext cx="3848100" cy="115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p:cNvSpPr/>
          <p:nvPr/>
        </p:nvSpPr>
        <p:spPr>
          <a:xfrm>
            <a:off x="457200" y="609600"/>
            <a:ext cx="8305800" cy="523220"/>
          </a:xfrm>
          <a:prstGeom prst="rect">
            <a:avLst/>
          </a:prstGeom>
        </p:spPr>
        <p:txBody>
          <a:bodyPr wrap="square">
            <a:spAutoFit/>
          </a:bodyPr>
          <a:lstStyle/>
          <a:p>
            <a:r>
              <a:rPr lang="en-US" sz="2800" b="1" dirty="0"/>
              <a:t>Two tables with a many-to-many relationship</a:t>
            </a:r>
          </a:p>
        </p:txBody>
      </p:sp>
      <p:sp>
        <p:nvSpPr>
          <p:cNvPr id="10" name="Rectangle 9"/>
          <p:cNvSpPr/>
          <p:nvPr/>
        </p:nvSpPr>
        <p:spPr>
          <a:xfrm>
            <a:off x="461554" y="3081010"/>
            <a:ext cx="8305800" cy="523220"/>
          </a:xfrm>
          <a:prstGeom prst="rect">
            <a:avLst/>
          </a:prstGeom>
        </p:spPr>
        <p:txBody>
          <a:bodyPr wrap="square">
            <a:spAutoFit/>
          </a:bodyPr>
          <a:lstStyle/>
          <a:p>
            <a:r>
              <a:rPr lang="en-US" sz="2800" b="1" dirty="0"/>
              <a:t>Two tables with a one-to-one relationship</a:t>
            </a:r>
          </a:p>
        </p:txBody>
      </p:sp>
    </p:spTree>
    <p:extLst>
      <p:ext uri="{BB962C8B-B14F-4D97-AF65-F5344CB8AC3E}">
        <p14:creationId xmlns:p14="http://schemas.microsoft.com/office/powerpoint/2010/main" val="239526102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8308"/>
                                        </p:tgtEl>
                                        <p:attrNameLst>
                                          <p:attrName>style.visibility</p:attrName>
                                        </p:attrNameLst>
                                      </p:cBhvr>
                                      <p:to>
                                        <p:strVal val="visible"/>
                                      </p:to>
                                    </p:set>
                                    <p:animEffect transition="in" filter="fade">
                                      <p:cBhvr>
                                        <p:cTn id="7" dur="500"/>
                                        <p:tgtEl>
                                          <p:spTgt spid="98308"/>
                                        </p:tgtEl>
                                      </p:cBhvr>
                                    </p:animEffect>
                                  </p:childTnLst>
                                </p:cTn>
                              </p:par>
                              <p:par>
                                <p:cTn id="8" presetID="10" presetClass="entr" presetSubtype="0" fill="hold" nodeType="withEffect">
                                  <p:stCondLst>
                                    <p:cond delay="0"/>
                                  </p:stCondLst>
                                  <p:childTnLst>
                                    <p:set>
                                      <p:cBhvr>
                                        <p:cTn id="9" dur="1" fill="hold">
                                          <p:stCondLst>
                                            <p:cond delay="0"/>
                                          </p:stCondLst>
                                        </p:cTn>
                                        <p:tgtEl>
                                          <p:spTgt spid="98309"/>
                                        </p:tgtEl>
                                        <p:attrNameLst>
                                          <p:attrName>style.visibility</p:attrName>
                                        </p:attrNameLst>
                                      </p:cBhvr>
                                      <p:to>
                                        <p:strVal val="visible"/>
                                      </p:to>
                                    </p:set>
                                    <p:animEffect transition="in" filter="fade">
                                      <p:cBhvr>
                                        <p:cTn id="10" dur="500"/>
                                        <p:tgtEl>
                                          <p:spTgt spid="983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b="1" i="1" dirty="0" smtClean="0"/>
              <a:t>Referential </a:t>
            </a:r>
            <a:r>
              <a:rPr lang="en-US" b="1" i="1" dirty="0"/>
              <a:t>integrity</a:t>
            </a:r>
            <a:r>
              <a:rPr lang="en-US" b="1" dirty="0"/>
              <a:t> </a:t>
            </a:r>
            <a:r>
              <a:rPr lang="en-US" dirty="0"/>
              <a:t>means that the relationships between tables are maintained correctly. </a:t>
            </a:r>
          </a:p>
          <a:p>
            <a:pPr lvl="0"/>
            <a:r>
              <a:rPr lang="en-US" dirty="0"/>
              <a:t>That means that all of the foreign keys in a foreign key table must have matching primary key values in the related table.</a:t>
            </a:r>
          </a:p>
          <a:p>
            <a:pPr lvl="0"/>
            <a:r>
              <a:rPr lang="en-US" dirty="0" smtClean="0"/>
              <a:t>use </a:t>
            </a:r>
            <a:r>
              <a:rPr lang="en-US" i="1" dirty="0"/>
              <a:t>foreign key </a:t>
            </a:r>
            <a:r>
              <a:rPr lang="en-US" i="1" dirty="0" smtClean="0"/>
              <a:t>constraints</a:t>
            </a:r>
            <a:r>
              <a:rPr lang="en-US" dirty="0"/>
              <a:t> </a:t>
            </a:r>
            <a:r>
              <a:rPr lang="en-US" dirty="0" smtClean="0"/>
              <a:t>to enforce referential integrity</a:t>
            </a:r>
            <a:endParaRPr lang="en-US" dirty="0"/>
          </a:p>
          <a:p>
            <a:pPr lvl="0"/>
            <a:r>
              <a:rPr lang="en-US" dirty="0"/>
              <a:t>If referential integrity isn’t enforced and a row is deleted from the primary key table that has related rows in the foreign key table, the rows in the foreign key table are said to be </a:t>
            </a:r>
            <a:r>
              <a:rPr lang="en-US" i="1" dirty="0"/>
              <a:t>orphaned</a:t>
            </a:r>
            <a:r>
              <a:rPr lang="en-US" dirty="0"/>
              <a:t>.</a:t>
            </a:r>
          </a:p>
          <a:p>
            <a:endParaRPr lang="en-US" dirty="0"/>
          </a:p>
        </p:txBody>
      </p:sp>
      <p:sp>
        <p:nvSpPr>
          <p:cNvPr id="3" name="Title 2"/>
          <p:cNvSpPr>
            <a:spLocks noGrp="1"/>
          </p:cNvSpPr>
          <p:nvPr>
            <p:ph type="title"/>
          </p:nvPr>
        </p:nvSpPr>
        <p:spPr/>
        <p:txBody>
          <a:bodyPr>
            <a:normAutofit fontScale="90000"/>
          </a:bodyPr>
          <a:lstStyle/>
          <a:p>
            <a:r>
              <a:rPr lang="en-US" b="1" dirty="0"/>
              <a:t>How to enforce the relationships between </a:t>
            </a:r>
            <a:r>
              <a:rPr lang="en-US" b="1" dirty="0" smtClean="0"/>
              <a:t>tables</a:t>
            </a:r>
            <a:endParaRPr lang="en-US" dirty="0"/>
          </a:p>
        </p:txBody>
      </p:sp>
    </p:spTree>
    <p:extLst>
      <p:ext uri="{BB962C8B-B14F-4D97-AF65-F5344CB8AC3E}">
        <p14:creationId xmlns:p14="http://schemas.microsoft.com/office/powerpoint/2010/main" val="4283787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lvl="0"/>
            <a:r>
              <a:rPr lang="en-US" i="1" dirty="0" smtClean="0"/>
              <a:t>Normalization</a:t>
            </a:r>
            <a:r>
              <a:rPr lang="en-US" dirty="0" smtClean="0"/>
              <a:t> </a:t>
            </a:r>
            <a:r>
              <a:rPr lang="en-US" dirty="0"/>
              <a:t>is a formal process you can use to separate the data in a data structure into related tables. </a:t>
            </a:r>
          </a:p>
          <a:p>
            <a:pPr lvl="0"/>
            <a:r>
              <a:rPr lang="en-US" dirty="0"/>
              <a:t>Normalization reduces </a:t>
            </a:r>
            <a:r>
              <a:rPr lang="en-US" i="1" dirty="0"/>
              <a:t>data redundancy</a:t>
            </a:r>
            <a:r>
              <a:rPr lang="en-US" dirty="0"/>
              <a:t>, which can cause storage and maintenance problems.</a:t>
            </a:r>
          </a:p>
          <a:p>
            <a:pPr lvl="0"/>
            <a:r>
              <a:rPr lang="en-US" dirty="0"/>
              <a:t>In an </a:t>
            </a:r>
            <a:r>
              <a:rPr lang="en-US" i="1" dirty="0" err="1"/>
              <a:t>unnormalized</a:t>
            </a:r>
            <a:r>
              <a:rPr lang="en-US" dirty="0"/>
              <a:t> </a:t>
            </a:r>
            <a:r>
              <a:rPr lang="en-US" i="1" dirty="0"/>
              <a:t>data structure</a:t>
            </a:r>
            <a:r>
              <a:rPr lang="en-US" dirty="0"/>
              <a:t>, a table can contain information about two or more entities. It can also contain repeating columns, columns with repeating values, and data that’s repeated in two or more rows.</a:t>
            </a:r>
          </a:p>
          <a:p>
            <a:pPr lvl="0"/>
            <a:r>
              <a:rPr lang="en-US" dirty="0"/>
              <a:t>In a </a:t>
            </a:r>
            <a:r>
              <a:rPr lang="en-US" i="1" dirty="0"/>
              <a:t>normalized data structure</a:t>
            </a:r>
            <a:r>
              <a:rPr lang="en-US" dirty="0"/>
              <a:t>, each table contains information about a single entity, and each piece of information is stored in exactly one place.</a:t>
            </a:r>
          </a:p>
          <a:p>
            <a:pPr lvl="0"/>
            <a:r>
              <a:rPr lang="en-US" dirty="0"/>
              <a:t>To normalize a data structure, you apply the </a:t>
            </a:r>
            <a:r>
              <a:rPr lang="en-US" i="1" dirty="0"/>
              <a:t>normal forms</a:t>
            </a:r>
            <a:r>
              <a:rPr lang="en-US" dirty="0"/>
              <a:t> in sequence. There are seven normal forms, but a data structure is typically considered normalized if the first three are applied.</a:t>
            </a:r>
          </a:p>
          <a:p>
            <a:endParaRPr lang="en-US" dirty="0"/>
          </a:p>
        </p:txBody>
      </p:sp>
      <p:sp>
        <p:nvSpPr>
          <p:cNvPr id="3" name="Title 2"/>
          <p:cNvSpPr>
            <a:spLocks noGrp="1"/>
          </p:cNvSpPr>
          <p:nvPr>
            <p:ph type="title"/>
          </p:nvPr>
        </p:nvSpPr>
        <p:spPr/>
        <p:txBody>
          <a:bodyPr>
            <a:normAutofit fontScale="90000"/>
          </a:bodyPr>
          <a:lstStyle/>
          <a:p>
            <a:r>
              <a:rPr lang="en-US" b="1" dirty="0"/>
              <a:t>Step 5: Review whether the data structure is normalized</a:t>
            </a:r>
          </a:p>
        </p:txBody>
      </p:sp>
    </p:spTree>
    <p:extLst>
      <p:ext uri="{BB962C8B-B14F-4D97-AF65-F5344CB8AC3E}">
        <p14:creationId xmlns:p14="http://schemas.microsoft.com/office/powerpoint/2010/main" val="373533869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30" name="Picture 6" descr="Figure 9-07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00200"/>
            <a:ext cx="5273675" cy="1023938"/>
          </a:xfrm>
          <a:prstGeom prst="rect">
            <a:avLst/>
          </a:prstGeom>
          <a:noFill/>
          <a:extLst>
            <a:ext uri="{909E8E84-426E-40DD-AFC4-6F175D3DCCD1}">
              <a14:hiddenFill xmlns:a14="http://schemas.microsoft.com/office/drawing/2010/main">
                <a:solidFill>
                  <a:srgbClr val="FFFFFF"/>
                </a:solidFill>
              </a14:hiddenFill>
            </a:ext>
          </a:extLst>
        </p:spPr>
      </p:pic>
      <p:pic>
        <p:nvPicPr>
          <p:cNvPr id="103431" name="Picture 7" descr="Figure 9-07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657600"/>
            <a:ext cx="2897188" cy="17748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71897" y="962297"/>
            <a:ext cx="5946756" cy="461665"/>
          </a:xfrm>
          <a:prstGeom prst="rect">
            <a:avLst/>
          </a:prstGeom>
        </p:spPr>
        <p:txBody>
          <a:bodyPr wrap="none">
            <a:spAutoFit/>
          </a:bodyPr>
          <a:lstStyle/>
          <a:p>
            <a:r>
              <a:rPr lang="en-US" sz="2400" b="1" dirty="0"/>
              <a:t>A table that contains repeating columns</a:t>
            </a:r>
          </a:p>
        </p:txBody>
      </p:sp>
      <p:sp>
        <p:nvSpPr>
          <p:cNvPr id="3" name="Rectangle 2"/>
          <p:cNvSpPr/>
          <p:nvPr/>
        </p:nvSpPr>
        <p:spPr>
          <a:xfrm>
            <a:off x="1828800" y="3161492"/>
            <a:ext cx="5480668" cy="461665"/>
          </a:xfrm>
          <a:prstGeom prst="rect">
            <a:avLst/>
          </a:prstGeom>
        </p:spPr>
        <p:txBody>
          <a:bodyPr wrap="none">
            <a:spAutoFit/>
          </a:bodyPr>
          <a:lstStyle/>
          <a:p>
            <a:r>
              <a:rPr lang="en-US" sz="2400" b="1" dirty="0"/>
              <a:t>A table that contains redundant data</a:t>
            </a:r>
          </a:p>
        </p:txBody>
      </p:sp>
    </p:spTree>
    <p:extLst>
      <p:ext uri="{BB962C8B-B14F-4D97-AF65-F5344CB8AC3E}">
        <p14:creationId xmlns:p14="http://schemas.microsoft.com/office/powerpoint/2010/main" val="315382588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430"/>
                                        </p:tgtEl>
                                        <p:attrNameLst>
                                          <p:attrName>style.visibility</p:attrName>
                                        </p:attrNameLst>
                                      </p:cBhvr>
                                      <p:to>
                                        <p:strVal val="visible"/>
                                      </p:to>
                                    </p:set>
                                    <p:animEffect transition="in" filter="fade">
                                      <p:cBhvr>
                                        <p:cTn id="7" dur="500"/>
                                        <p:tgtEl>
                                          <p:spTgt spid="103430"/>
                                        </p:tgtEl>
                                      </p:cBhvr>
                                    </p:animEffect>
                                  </p:childTnLst>
                                </p:cTn>
                              </p:par>
                              <p:par>
                                <p:cTn id="8" presetID="10" presetClass="entr" presetSubtype="0" fill="hold" nodeType="withEffect">
                                  <p:stCondLst>
                                    <p:cond delay="0"/>
                                  </p:stCondLst>
                                  <p:childTnLst>
                                    <p:set>
                                      <p:cBhvr>
                                        <p:cTn id="9" dur="1" fill="hold">
                                          <p:stCondLst>
                                            <p:cond delay="0"/>
                                          </p:stCondLst>
                                        </p:cTn>
                                        <p:tgtEl>
                                          <p:spTgt spid="103431"/>
                                        </p:tgtEl>
                                        <p:attrNameLst>
                                          <p:attrName>style.visibility</p:attrName>
                                        </p:attrNameLst>
                                      </p:cBhvr>
                                      <p:to>
                                        <p:strVal val="visible"/>
                                      </p:to>
                                    </p:set>
                                    <p:animEffect transition="in" filter="fade">
                                      <p:cBhvr>
                                        <p:cTn id="10" dur="500"/>
                                        <p:tgtEl>
                                          <p:spTgt spid="1034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57668703"/>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Planning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71615276"/>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“is the process of reducing redundant information in a database”</a:t>
            </a:r>
          </a:p>
          <a:p>
            <a:pPr lvl="1"/>
            <a:r>
              <a:rPr lang="en-US" dirty="0" smtClean="0"/>
              <a:t>removing repeating data – makes the DB more efficient, easier to update</a:t>
            </a:r>
          </a:p>
          <a:p>
            <a:pPr lvl="1"/>
            <a:r>
              <a:rPr lang="en-US" dirty="0" smtClean="0"/>
              <a:t>if we store the same data in multiple places, we run a risk of data inconsistencies</a:t>
            </a:r>
          </a:p>
        </p:txBody>
      </p:sp>
      <p:sp>
        <p:nvSpPr>
          <p:cNvPr id="2" name="Title 1"/>
          <p:cNvSpPr>
            <a:spLocks noGrp="1"/>
          </p:cNvSpPr>
          <p:nvPr>
            <p:ph type="title"/>
          </p:nvPr>
        </p:nvSpPr>
        <p:spPr/>
        <p:txBody>
          <a:bodyPr/>
          <a:lstStyle/>
          <a:p>
            <a:r>
              <a:rPr lang="en-US" dirty="0" smtClean="0"/>
              <a:t>Normalization</a:t>
            </a:r>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30453560"/>
              </p:ext>
            </p:extLst>
          </p:nvPr>
        </p:nvGraphicFramePr>
        <p:xfrm>
          <a:off x="762000" y="1524000"/>
          <a:ext cx="7372350" cy="2438400"/>
        </p:xfrm>
        <a:graphic>
          <a:graphicData uri="http://schemas.openxmlformats.org/drawingml/2006/table">
            <a:tbl>
              <a:tblPr>
                <a:tableStyleId>{5C22544A-7EE6-4342-B048-85BDC9FD1C3A}</a:tableStyleId>
              </a:tblPr>
              <a:tblGrid>
                <a:gridCol w="1943100"/>
                <a:gridCol w="5429250"/>
              </a:tblGrid>
              <a:tr h="0">
                <a:tc>
                  <a:txBody>
                    <a:bodyPr/>
                    <a:lstStyle/>
                    <a:p>
                      <a:pPr marL="0" marR="0">
                        <a:spcBef>
                          <a:spcPts val="300"/>
                        </a:spcBef>
                        <a:spcAft>
                          <a:spcPts val="300"/>
                        </a:spcAft>
                        <a:tabLst>
                          <a:tab pos="800100" algn="l"/>
                          <a:tab pos="2400300" algn="l"/>
                        </a:tabLst>
                      </a:pPr>
                      <a:r>
                        <a:rPr lang="en-US" sz="2000" dirty="0">
                          <a:effectLst/>
                        </a:rPr>
                        <a:t>Normal form</a:t>
                      </a:r>
                      <a:endParaRPr lang="en-US" sz="2000" b="1" dirty="0">
                        <a:effectLst/>
                        <a:latin typeface="Arial"/>
                        <a:ea typeface="Times New Roman"/>
                        <a:cs typeface="Times New Roman"/>
                      </a:endParaRPr>
                    </a:p>
                  </a:txBody>
                  <a:tcPr marL="68580" marR="68580" marT="0" marB="0"/>
                </a:tc>
                <a:tc>
                  <a:txBody>
                    <a:bodyPr/>
                    <a:lstStyle/>
                    <a:p>
                      <a:pPr marL="0" marR="0">
                        <a:spcBef>
                          <a:spcPts val="300"/>
                        </a:spcBef>
                        <a:spcAft>
                          <a:spcPts val="300"/>
                        </a:spcAft>
                        <a:tabLst>
                          <a:tab pos="800100" algn="l"/>
                          <a:tab pos="2400300" algn="l"/>
                        </a:tabLst>
                      </a:pPr>
                      <a:r>
                        <a:rPr lang="en-US" sz="2000">
                          <a:effectLst/>
                        </a:rPr>
                        <a:t>Description</a:t>
                      </a:r>
                      <a:endParaRPr lang="en-US" sz="2000" b="1">
                        <a:effectLst/>
                        <a:latin typeface="Arial"/>
                        <a:ea typeface="Times New Roman"/>
                        <a:cs typeface="Times New Roman"/>
                      </a:endParaRPr>
                    </a:p>
                  </a:txBody>
                  <a:tcPr marL="68580" marR="68580" marT="0" marB="0"/>
                </a:tc>
              </a:tr>
              <a:tr h="0">
                <a:tc>
                  <a:txBody>
                    <a:bodyPr/>
                    <a:lstStyle/>
                    <a:p>
                      <a:pPr marL="0" marR="0">
                        <a:spcBef>
                          <a:spcPts val="300"/>
                        </a:spcBef>
                        <a:spcAft>
                          <a:spcPts val="300"/>
                        </a:spcAft>
                        <a:tabLst>
                          <a:tab pos="800100" algn="l"/>
                          <a:tab pos="2514600" algn="l"/>
                        </a:tabLst>
                      </a:pPr>
                      <a:r>
                        <a:rPr lang="en-US" sz="2000" dirty="0">
                          <a:effectLst/>
                        </a:rPr>
                        <a:t>First (1NF)</a:t>
                      </a:r>
                      <a:endParaRPr lang="en-US" sz="2000" dirty="0">
                        <a:effectLst/>
                        <a:latin typeface="Times New Roman"/>
                        <a:ea typeface="Times New Roman"/>
                      </a:endParaRPr>
                    </a:p>
                  </a:txBody>
                  <a:tcPr marL="68580" marR="68580" marT="0" marB="0"/>
                </a:tc>
                <a:tc>
                  <a:txBody>
                    <a:bodyPr/>
                    <a:lstStyle/>
                    <a:p>
                      <a:pPr marL="0" marR="0">
                        <a:spcBef>
                          <a:spcPts val="300"/>
                        </a:spcBef>
                        <a:spcAft>
                          <a:spcPts val="300"/>
                        </a:spcAft>
                        <a:tabLst>
                          <a:tab pos="800100" algn="l"/>
                          <a:tab pos="2514600" algn="l"/>
                        </a:tabLst>
                      </a:pPr>
                      <a:r>
                        <a:rPr lang="en-US" sz="2000">
                          <a:effectLst/>
                        </a:rPr>
                        <a:t>The value stored at the intersection of each row and column must be a scalar value, and a table must not contain any repeating columns.</a:t>
                      </a:r>
                      <a:endParaRPr lang="en-US" sz="2000">
                        <a:effectLst/>
                        <a:latin typeface="Times New Roman"/>
                        <a:ea typeface="Times New Roman"/>
                      </a:endParaRPr>
                    </a:p>
                  </a:txBody>
                  <a:tcPr marL="68580" marR="68580" marT="0" marB="0"/>
                </a:tc>
              </a:tr>
              <a:tr h="0">
                <a:tc>
                  <a:txBody>
                    <a:bodyPr/>
                    <a:lstStyle/>
                    <a:p>
                      <a:pPr marL="0" marR="0">
                        <a:spcBef>
                          <a:spcPts val="300"/>
                        </a:spcBef>
                        <a:spcAft>
                          <a:spcPts val="300"/>
                        </a:spcAft>
                        <a:tabLst>
                          <a:tab pos="800100" algn="l"/>
                          <a:tab pos="2514600" algn="l"/>
                        </a:tabLst>
                      </a:pPr>
                      <a:r>
                        <a:rPr lang="en-US" sz="2000">
                          <a:effectLst/>
                        </a:rPr>
                        <a:t>Second (2NF)</a:t>
                      </a:r>
                      <a:endParaRPr lang="en-US" sz="2000">
                        <a:effectLst/>
                        <a:latin typeface="Times New Roman"/>
                        <a:ea typeface="Times New Roman"/>
                      </a:endParaRPr>
                    </a:p>
                  </a:txBody>
                  <a:tcPr marL="68580" marR="68580" marT="0" marB="0"/>
                </a:tc>
                <a:tc>
                  <a:txBody>
                    <a:bodyPr/>
                    <a:lstStyle/>
                    <a:p>
                      <a:pPr marL="0" marR="0">
                        <a:spcBef>
                          <a:spcPts val="300"/>
                        </a:spcBef>
                        <a:spcAft>
                          <a:spcPts val="300"/>
                        </a:spcAft>
                        <a:tabLst>
                          <a:tab pos="800100" algn="l"/>
                          <a:tab pos="2514600" algn="l"/>
                        </a:tabLst>
                      </a:pPr>
                      <a:r>
                        <a:rPr lang="en-US" sz="2000">
                          <a:effectLst/>
                        </a:rPr>
                        <a:t>Every non-key column must depend on the entire primary key.</a:t>
                      </a:r>
                      <a:endParaRPr lang="en-US" sz="2000">
                        <a:effectLst/>
                        <a:latin typeface="Times New Roman"/>
                        <a:ea typeface="Times New Roman"/>
                      </a:endParaRPr>
                    </a:p>
                  </a:txBody>
                  <a:tcPr marL="68580" marR="68580" marT="0" marB="0"/>
                </a:tc>
              </a:tr>
              <a:tr h="0">
                <a:tc>
                  <a:txBody>
                    <a:bodyPr/>
                    <a:lstStyle/>
                    <a:p>
                      <a:pPr marL="0" marR="0">
                        <a:spcBef>
                          <a:spcPts val="300"/>
                        </a:spcBef>
                        <a:spcAft>
                          <a:spcPts val="300"/>
                        </a:spcAft>
                        <a:tabLst>
                          <a:tab pos="800100" algn="l"/>
                          <a:tab pos="2514600" algn="l"/>
                        </a:tabLst>
                      </a:pPr>
                      <a:r>
                        <a:rPr lang="en-US" sz="2000" dirty="0">
                          <a:effectLst/>
                        </a:rPr>
                        <a:t>Third (3NF)</a:t>
                      </a:r>
                      <a:endParaRPr lang="en-US" sz="2000" dirty="0">
                        <a:effectLst/>
                        <a:latin typeface="Times New Roman"/>
                        <a:ea typeface="Times New Roman"/>
                      </a:endParaRPr>
                    </a:p>
                  </a:txBody>
                  <a:tcPr marL="68580" marR="68580" marT="0" marB="0"/>
                </a:tc>
                <a:tc>
                  <a:txBody>
                    <a:bodyPr/>
                    <a:lstStyle/>
                    <a:p>
                      <a:pPr marL="0" marR="0">
                        <a:spcBef>
                          <a:spcPts val="300"/>
                        </a:spcBef>
                        <a:spcAft>
                          <a:spcPts val="300"/>
                        </a:spcAft>
                        <a:tabLst>
                          <a:tab pos="800100" algn="l"/>
                          <a:tab pos="2514600" algn="l"/>
                        </a:tabLst>
                      </a:pPr>
                      <a:r>
                        <a:rPr lang="en-US" sz="2000" dirty="0">
                          <a:effectLst/>
                        </a:rPr>
                        <a:t>Every non-key column must depend only on the primary key.</a:t>
                      </a:r>
                      <a:endParaRPr lang="en-US" sz="2000" dirty="0">
                        <a:effectLst/>
                        <a:latin typeface="Times New Roman"/>
                        <a:ea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en-US" dirty="0"/>
              <a:t>The </a:t>
            </a:r>
            <a:r>
              <a:rPr lang="en-US" dirty="0" smtClean="0"/>
              <a:t>three normal </a:t>
            </a:r>
            <a:r>
              <a:rPr lang="en-US" dirty="0"/>
              <a:t>forms</a:t>
            </a:r>
          </a:p>
        </p:txBody>
      </p:sp>
      <p:sp>
        <p:nvSpPr>
          <p:cNvPr id="6" name="Rectangle 5"/>
          <p:cNvSpPr/>
          <p:nvPr/>
        </p:nvSpPr>
        <p:spPr>
          <a:xfrm>
            <a:off x="762000" y="4038600"/>
            <a:ext cx="7391400" cy="1938992"/>
          </a:xfrm>
          <a:prstGeom prst="rect">
            <a:avLst/>
          </a:prstGeom>
        </p:spPr>
        <p:txBody>
          <a:bodyPr wrap="square">
            <a:spAutoFit/>
          </a:bodyPr>
          <a:lstStyle/>
          <a:p>
            <a:r>
              <a:rPr lang="en-US" sz="2400" b="1" dirty="0"/>
              <a:t>Notes</a:t>
            </a:r>
          </a:p>
          <a:p>
            <a:pPr lvl="1"/>
            <a:r>
              <a:rPr lang="en-US" sz="2400" dirty="0"/>
              <a:t>Each normal form assumes that the design is already in the previous normal form.</a:t>
            </a:r>
          </a:p>
          <a:p>
            <a:pPr lvl="1"/>
            <a:r>
              <a:rPr lang="en-US" sz="2400" dirty="0"/>
              <a:t>A database is typically considered to be normalized if it is in third normal form.</a:t>
            </a:r>
          </a:p>
        </p:txBody>
      </p:sp>
    </p:spTree>
    <p:extLst>
      <p:ext uri="{BB962C8B-B14F-4D97-AF65-F5344CB8AC3E}">
        <p14:creationId xmlns:p14="http://schemas.microsoft.com/office/powerpoint/2010/main" val="254484558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dirty="0" smtClean="0"/>
              <a:t>data </a:t>
            </a:r>
            <a:r>
              <a:rPr lang="en-US" dirty="0"/>
              <a:t>retrieval </a:t>
            </a:r>
            <a:r>
              <a:rPr lang="en-US" dirty="0" smtClean="0"/>
              <a:t>as well as modification is more efficient</a:t>
            </a:r>
            <a:endParaRPr lang="en-US" dirty="0"/>
          </a:p>
          <a:p>
            <a:pPr lvl="0"/>
            <a:r>
              <a:rPr lang="en-US" dirty="0"/>
              <a:t>d</a:t>
            </a:r>
            <a:r>
              <a:rPr lang="en-US" dirty="0" smtClean="0"/>
              <a:t>ata </a:t>
            </a:r>
            <a:r>
              <a:rPr lang="en-US" dirty="0"/>
              <a:t>redundancy is minimized, which simplifies maintenance and reduces </a:t>
            </a:r>
            <a:r>
              <a:rPr lang="en-US" dirty="0" smtClean="0"/>
              <a:t>storage</a:t>
            </a:r>
            <a:endParaRPr lang="en-US" dirty="0"/>
          </a:p>
          <a:p>
            <a:endParaRPr lang="en-US" dirty="0"/>
          </a:p>
        </p:txBody>
      </p:sp>
      <p:sp>
        <p:nvSpPr>
          <p:cNvPr id="3" name="Title 2"/>
          <p:cNvSpPr>
            <a:spLocks noGrp="1"/>
          </p:cNvSpPr>
          <p:nvPr>
            <p:ph type="title"/>
          </p:nvPr>
        </p:nvSpPr>
        <p:spPr/>
        <p:txBody>
          <a:bodyPr>
            <a:normAutofit/>
          </a:bodyPr>
          <a:lstStyle/>
          <a:p>
            <a:r>
              <a:rPr lang="en-US" b="1" dirty="0"/>
              <a:t>The benefits of </a:t>
            </a:r>
            <a:r>
              <a:rPr lang="en-US" b="1" dirty="0" smtClean="0"/>
              <a:t>normalization</a:t>
            </a:r>
            <a:endParaRPr lang="en-US" dirty="0"/>
          </a:p>
        </p:txBody>
      </p:sp>
    </p:spTree>
    <p:extLst>
      <p:ext uri="{BB962C8B-B14F-4D97-AF65-F5344CB8AC3E}">
        <p14:creationId xmlns:p14="http://schemas.microsoft.com/office/powerpoint/2010/main" val="188387070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 want to create a database to store information about this course and enrolled students</a:t>
            </a:r>
          </a:p>
        </p:txBody>
      </p:sp>
      <p:sp>
        <p:nvSpPr>
          <p:cNvPr id="2" name="Title 1"/>
          <p:cNvSpPr>
            <a:spLocks noGrp="1"/>
          </p:cNvSpPr>
          <p:nvPr>
            <p:ph type="title"/>
          </p:nvPr>
        </p:nvSpPr>
        <p:spPr/>
        <p:txBody>
          <a:bodyPr/>
          <a:lstStyle/>
          <a:p>
            <a:r>
              <a:rPr lang="en-US" dirty="0" smtClean="0"/>
              <a:t>Example – Course Info</a:t>
            </a:r>
            <a:endParaRPr lang="en-US" dirty="0"/>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course number</a:t>
            </a:r>
          </a:p>
          <a:p>
            <a:r>
              <a:rPr lang="en-US" dirty="0" smtClean="0"/>
              <a:t>course name</a:t>
            </a:r>
          </a:p>
          <a:p>
            <a:r>
              <a:rPr lang="en-US" dirty="0" smtClean="0"/>
              <a:t>course instructor – name</a:t>
            </a:r>
          </a:p>
          <a:p>
            <a:r>
              <a:rPr lang="en-US" dirty="0" smtClean="0"/>
              <a:t>course instructor – email</a:t>
            </a:r>
          </a:p>
          <a:p>
            <a:r>
              <a:rPr lang="en-US" dirty="0" smtClean="0"/>
              <a:t>course instructor – phone number</a:t>
            </a:r>
          </a:p>
          <a:p>
            <a:r>
              <a:rPr lang="en-US" dirty="0" smtClean="0"/>
              <a:t>course location</a:t>
            </a:r>
          </a:p>
          <a:p>
            <a:r>
              <a:rPr lang="en-US" dirty="0" smtClean="0"/>
              <a:t>student – name</a:t>
            </a:r>
          </a:p>
          <a:p>
            <a:r>
              <a:rPr lang="en-US" dirty="0" smtClean="0"/>
              <a:t>student – email</a:t>
            </a:r>
          </a:p>
          <a:p>
            <a:r>
              <a:rPr lang="en-US" dirty="0" smtClean="0"/>
              <a:t>student – phone number</a:t>
            </a:r>
          </a:p>
          <a:p>
            <a:r>
              <a:rPr lang="en-US" dirty="0" smtClean="0"/>
              <a:t>student status (taking course OR auditing course)</a:t>
            </a:r>
          </a:p>
          <a:p>
            <a:r>
              <a:rPr lang="en-US" dirty="0" smtClean="0"/>
              <a:t>student grading method (pass/fail OR grade OR n/a)</a:t>
            </a:r>
          </a:p>
        </p:txBody>
      </p:sp>
      <p:sp>
        <p:nvSpPr>
          <p:cNvPr id="2" name="Title 1"/>
          <p:cNvSpPr>
            <a:spLocks noGrp="1"/>
          </p:cNvSpPr>
          <p:nvPr>
            <p:ph type="title"/>
          </p:nvPr>
        </p:nvSpPr>
        <p:spPr/>
        <p:txBody>
          <a:bodyPr/>
          <a:lstStyle/>
          <a:p>
            <a:r>
              <a:rPr lang="en-US" dirty="0" smtClean="0"/>
              <a:t>Example – Course Info</a:t>
            </a:r>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 Design Example</a:t>
            </a:r>
            <a:endParaRPr lang="en-US" dirty="0"/>
          </a:p>
        </p:txBody>
      </p:sp>
      <p:sp>
        <p:nvSpPr>
          <p:cNvPr id="3" name="Text Placeholder 2"/>
          <p:cNvSpPr>
            <a:spLocks noGrp="1"/>
          </p:cNvSpPr>
          <p:nvPr>
            <p:ph type="body" idx="1"/>
          </p:nvPr>
        </p:nvSpPr>
        <p:spPr/>
        <p:txBody>
          <a:bodyPr/>
          <a:lstStyle/>
          <a:p>
            <a:endParaRPr lang="en-US" dirty="0"/>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there are 3 normal forms:</a:t>
            </a:r>
          </a:p>
          <a:p>
            <a:pPr lvl="1"/>
            <a:r>
              <a:rPr lang="en-US" dirty="0" smtClean="0"/>
              <a:t>1</a:t>
            </a:r>
            <a:r>
              <a:rPr lang="en-US" baseline="30000" dirty="0" smtClean="0"/>
              <a:t>st</a:t>
            </a:r>
            <a:r>
              <a:rPr lang="en-US" dirty="0" smtClean="0"/>
              <a:t> normal form</a:t>
            </a:r>
          </a:p>
          <a:p>
            <a:pPr lvl="1"/>
            <a:r>
              <a:rPr lang="en-US" dirty="0" smtClean="0"/>
              <a:t>2</a:t>
            </a:r>
            <a:r>
              <a:rPr lang="en-US" baseline="30000" dirty="0" smtClean="0"/>
              <a:t>nd</a:t>
            </a:r>
            <a:r>
              <a:rPr lang="en-US" dirty="0" smtClean="0"/>
              <a:t> normal form</a:t>
            </a:r>
          </a:p>
          <a:p>
            <a:pPr lvl="1"/>
            <a:r>
              <a:rPr lang="en-US" dirty="0" smtClean="0"/>
              <a:t>3</a:t>
            </a:r>
            <a:r>
              <a:rPr lang="en-US" baseline="30000" dirty="0" smtClean="0"/>
              <a:t>rd</a:t>
            </a:r>
            <a:r>
              <a:rPr lang="en-US" dirty="0" smtClean="0"/>
              <a:t> normal form</a:t>
            </a:r>
          </a:p>
          <a:p>
            <a:r>
              <a:rPr lang="en-US" dirty="0" smtClean="0"/>
              <a:t>each next normal form depends on the previous one being done</a:t>
            </a:r>
            <a:endParaRPr lang="en-US" dirty="0"/>
          </a:p>
        </p:txBody>
      </p:sp>
      <p:sp>
        <p:nvSpPr>
          <p:cNvPr id="2" name="Title 1"/>
          <p:cNvSpPr>
            <a:spLocks noGrp="1"/>
          </p:cNvSpPr>
          <p:nvPr>
            <p:ph type="title"/>
          </p:nvPr>
        </p:nvSpPr>
        <p:spPr/>
        <p:txBody>
          <a:bodyPr/>
          <a:lstStyle/>
          <a:p>
            <a:r>
              <a:rPr lang="en-US" dirty="0" smtClean="0"/>
              <a:t>Normal Forms</a:t>
            </a:r>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smtClean="0"/>
              <a:t>divide data into logical units – tables</a:t>
            </a:r>
          </a:p>
          <a:p>
            <a:r>
              <a:rPr lang="en-US" dirty="0" smtClean="0"/>
              <a:t>each table is assigned a primary key</a:t>
            </a:r>
          </a:p>
          <a:p>
            <a:pPr lvl="1"/>
            <a:r>
              <a:rPr lang="en-US" dirty="0" smtClean="0"/>
              <a:t>primary key – one or more columns that uniquely identify a specific row in the table</a:t>
            </a:r>
          </a:p>
          <a:p>
            <a:r>
              <a:rPr lang="en-US" dirty="0" smtClean="0"/>
              <a:t>ensure that there are no repeated groups</a:t>
            </a:r>
          </a:p>
          <a:p>
            <a:endParaRPr lang="en-US" dirty="0" smtClean="0"/>
          </a:p>
          <a:p>
            <a:pPr lvl="0"/>
            <a:r>
              <a:rPr lang="en-US" dirty="0"/>
              <a:t>For a table to be in first normal form, its columns must not contain multiple, repeating values. Instead, each column must contain a single, scalar value. </a:t>
            </a:r>
          </a:p>
          <a:p>
            <a:pPr lvl="0"/>
            <a:r>
              <a:rPr lang="en-US" dirty="0"/>
              <a:t>In addition, the table must not contain repeating columns that represent a set of values.</a:t>
            </a:r>
          </a:p>
          <a:p>
            <a:pPr lvl="0"/>
            <a:r>
              <a:rPr lang="en-US" dirty="0"/>
              <a:t>A table in first normal form often has repeating values in its rows. This can be resolved by applying the second normal form.</a:t>
            </a:r>
          </a:p>
          <a:p>
            <a:endParaRPr lang="en-US" dirty="0" smtClean="0"/>
          </a:p>
        </p:txBody>
      </p:sp>
      <p:sp>
        <p:nvSpPr>
          <p:cNvPr id="2" name="Title 1"/>
          <p:cNvSpPr>
            <a:spLocks noGrp="1"/>
          </p:cNvSpPr>
          <p:nvPr>
            <p:ph type="title"/>
          </p:nvPr>
        </p:nvSpPr>
        <p:spPr/>
        <p:txBody>
          <a:bodyPr/>
          <a:lstStyle/>
          <a:p>
            <a:r>
              <a:rPr lang="en-US" dirty="0" smtClean="0"/>
              <a:t>First Normal Form</a:t>
            </a:r>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Normal Form Example</a:t>
            </a:r>
            <a:endParaRPr lang="en-US" dirty="0"/>
          </a:p>
        </p:txBody>
      </p:sp>
      <p:sp>
        <p:nvSpPr>
          <p:cNvPr id="3" name="Text Placeholder 2"/>
          <p:cNvSpPr>
            <a:spLocks noGrp="1"/>
          </p:cNvSpPr>
          <p:nvPr>
            <p:ph type="body" idx="1"/>
          </p:nvPr>
        </p:nvSpPr>
        <p:spPr/>
        <p:txBody>
          <a:bodyPr/>
          <a:lstStyle/>
          <a:p>
            <a:endParaRPr lang="en-US" dirty="0"/>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lvl="0"/>
            <a:r>
              <a:rPr lang="en-US" dirty="0" smtClean="0"/>
              <a:t>For </a:t>
            </a:r>
            <a:r>
              <a:rPr lang="en-US" dirty="0"/>
              <a:t>a table to be in second normal form, every non-key column must depend on the entire primary key. </a:t>
            </a:r>
          </a:p>
          <a:p>
            <a:pPr lvl="0"/>
            <a:r>
              <a:rPr lang="en-US" dirty="0" smtClean="0"/>
              <a:t>To </a:t>
            </a:r>
            <a:r>
              <a:rPr lang="en-US" dirty="0"/>
              <a:t>apply second normal form, you move columns that don’t depend on the entire primary key to another table and then establish a relationship between the two tables.</a:t>
            </a:r>
          </a:p>
          <a:p>
            <a:pPr lvl="0"/>
            <a:r>
              <a:rPr lang="en-US" dirty="0"/>
              <a:t>Second normal form helps remove redundant row data, which can save storage space, make maintenance easier, and reduce the chance of storing inconsistent data.</a:t>
            </a:r>
          </a:p>
          <a:p>
            <a:r>
              <a:rPr lang="en-US" dirty="0"/>
              <a:t>U</a:t>
            </a:r>
            <a:r>
              <a:rPr lang="en-US" dirty="0" smtClean="0"/>
              <a:t>se </a:t>
            </a:r>
            <a:r>
              <a:rPr lang="en-US" dirty="0"/>
              <a:t>foreign keys to manage relationships / dependencies between </a:t>
            </a:r>
            <a:r>
              <a:rPr lang="en-US" dirty="0" smtClean="0"/>
              <a:t>tables</a:t>
            </a:r>
          </a:p>
          <a:p>
            <a:endParaRPr lang="en-US" dirty="0"/>
          </a:p>
        </p:txBody>
      </p:sp>
      <p:sp>
        <p:nvSpPr>
          <p:cNvPr id="2" name="Title 1"/>
          <p:cNvSpPr>
            <a:spLocks noGrp="1"/>
          </p:cNvSpPr>
          <p:nvPr>
            <p:ph type="title"/>
          </p:nvPr>
        </p:nvSpPr>
        <p:spPr/>
        <p:txBody>
          <a:bodyPr/>
          <a:lstStyle/>
          <a:p>
            <a:r>
              <a:rPr lang="en-US" dirty="0" smtClean="0"/>
              <a:t>Second Normal Form</a:t>
            </a:r>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Stages in Database Design</a:t>
            </a:r>
          </a:p>
        </p:txBody>
      </p:sp>
      <p:sp>
        <p:nvSpPr>
          <p:cNvPr id="6147" name="Rectangle 3"/>
          <p:cNvSpPr>
            <a:spLocks noGrp="1" noChangeArrowheads="1"/>
          </p:cNvSpPr>
          <p:nvPr>
            <p:ph type="body" idx="1"/>
          </p:nvPr>
        </p:nvSpPr>
        <p:spPr/>
        <p:txBody>
          <a:bodyPr/>
          <a:lstStyle/>
          <a:p>
            <a:pPr eaLnBrk="1" hangingPunct="1">
              <a:lnSpc>
                <a:spcPct val="80000"/>
              </a:lnSpc>
            </a:pPr>
            <a:r>
              <a:rPr lang="en-US" sz="2800" dirty="0" smtClean="0"/>
              <a:t>Analyze user environment</a:t>
            </a:r>
          </a:p>
          <a:p>
            <a:pPr eaLnBrk="1" hangingPunct="1">
              <a:lnSpc>
                <a:spcPct val="80000"/>
              </a:lnSpc>
            </a:pPr>
            <a:r>
              <a:rPr lang="en-US" sz="2800" dirty="0" smtClean="0"/>
              <a:t>Develop conceptual data model</a:t>
            </a:r>
          </a:p>
          <a:p>
            <a:pPr eaLnBrk="1" hangingPunct="1">
              <a:lnSpc>
                <a:spcPct val="80000"/>
              </a:lnSpc>
            </a:pPr>
            <a:r>
              <a:rPr lang="en-US" sz="2800" dirty="0" smtClean="0"/>
              <a:t>Choose a DBMS</a:t>
            </a:r>
          </a:p>
          <a:p>
            <a:pPr eaLnBrk="1" hangingPunct="1">
              <a:lnSpc>
                <a:spcPct val="80000"/>
              </a:lnSpc>
            </a:pPr>
            <a:r>
              <a:rPr lang="en-US" sz="2800" dirty="0" smtClean="0"/>
              <a:t>Develop logical model, by mapping conceptual model to DBMS</a:t>
            </a:r>
          </a:p>
          <a:p>
            <a:pPr eaLnBrk="1" hangingPunct="1">
              <a:lnSpc>
                <a:spcPct val="80000"/>
              </a:lnSpc>
            </a:pPr>
            <a:r>
              <a:rPr lang="en-US" sz="2800" dirty="0" smtClean="0"/>
              <a:t>Develop physical model</a:t>
            </a:r>
          </a:p>
          <a:p>
            <a:pPr eaLnBrk="1" hangingPunct="1">
              <a:lnSpc>
                <a:spcPct val="80000"/>
              </a:lnSpc>
            </a:pPr>
            <a:r>
              <a:rPr lang="en-US" sz="2800" dirty="0" smtClean="0"/>
              <a:t>Implement physical model</a:t>
            </a:r>
          </a:p>
        </p:txBody>
      </p:sp>
    </p:spTree>
    <p:extLst>
      <p:ext uri="{BB962C8B-B14F-4D97-AF65-F5344CB8AC3E}">
        <p14:creationId xmlns:p14="http://schemas.microsoft.com/office/powerpoint/2010/main" val="348706415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fade">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fade">
                                      <p:cBhvr>
                                        <p:cTn id="17" dur="5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fade">
                                      <p:cBhvr>
                                        <p:cTn id="22" dur="500"/>
                                        <p:tgtEl>
                                          <p:spTgt spid="6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fade">
                                      <p:cBhvr>
                                        <p:cTn id="27" dur="500"/>
                                        <p:tgtEl>
                                          <p:spTgt spid="61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47">
                                            <p:txEl>
                                              <p:pRg st="5" end="5"/>
                                            </p:txEl>
                                          </p:spTgt>
                                        </p:tgtEl>
                                        <p:attrNameLst>
                                          <p:attrName>style.visibility</p:attrName>
                                        </p:attrNameLst>
                                      </p:cBhvr>
                                      <p:to>
                                        <p:strVal val="visible"/>
                                      </p:to>
                                    </p:set>
                                    <p:animEffect transition="in" filter="fade">
                                      <p:cBhvr>
                                        <p:cTn id="32"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 Example</a:t>
            </a:r>
            <a:endParaRPr lang="en-US" dirty="0"/>
          </a:p>
        </p:txBody>
      </p:sp>
      <p:sp>
        <p:nvSpPr>
          <p:cNvPr id="3" name="Text Placeholder 2"/>
          <p:cNvSpPr>
            <a:spLocks noGrp="1"/>
          </p:cNvSpPr>
          <p:nvPr>
            <p:ph type="body" idx="1"/>
          </p:nvPr>
        </p:nvSpPr>
        <p:spPr/>
        <p:txBody>
          <a:bodyPr/>
          <a:lstStyle/>
          <a:p>
            <a:endParaRPr lang="en-US" dirty="0"/>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dirty="0" smtClean="0"/>
              <a:t>For </a:t>
            </a:r>
            <a:r>
              <a:rPr lang="en-US" dirty="0"/>
              <a:t>a table to be in third normal form, every non-key column must depend </a:t>
            </a:r>
            <a:r>
              <a:rPr lang="en-US" i="1" dirty="0"/>
              <a:t>only</a:t>
            </a:r>
            <a:r>
              <a:rPr lang="en-US" dirty="0"/>
              <a:t> on the primary key.</a:t>
            </a:r>
          </a:p>
          <a:p>
            <a:pPr lvl="0"/>
            <a:r>
              <a:rPr lang="en-US" dirty="0"/>
              <a:t>If a column doesn’t depend only on the primary key, it implies that the column is assigned to the wrong table or that it can be computed from other columns in the table. </a:t>
            </a:r>
          </a:p>
          <a:p>
            <a:pPr lvl="0"/>
            <a:r>
              <a:rPr lang="en-US" dirty="0"/>
              <a:t>A column that can be computed from other columns contains </a:t>
            </a:r>
            <a:r>
              <a:rPr lang="en-US" i="1" dirty="0"/>
              <a:t>derived data</a:t>
            </a:r>
            <a:r>
              <a:rPr lang="en-US" dirty="0"/>
              <a:t>.</a:t>
            </a:r>
          </a:p>
          <a:p>
            <a:endParaRPr lang="en-US" dirty="0"/>
          </a:p>
        </p:txBody>
      </p:sp>
      <p:sp>
        <p:nvSpPr>
          <p:cNvPr id="2" name="Title 1"/>
          <p:cNvSpPr>
            <a:spLocks noGrp="1"/>
          </p:cNvSpPr>
          <p:nvPr>
            <p:ph type="title"/>
          </p:nvPr>
        </p:nvSpPr>
        <p:spPr/>
        <p:txBody>
          <a:bodyPr/>
          <a:lstStyle/>
          <a:p>
            <a:r>
              <a:rPr lang="en-US" dirty="0" smtClean="0"/>
              <a:t>Third Normal Form</a:t>
            </a:r>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Normal Form Example</a:t>
            </a:r>
            <a:endParaRPr lang="en-US" dirty="0"/>
          </a:p>
        </p:txBody>
      </p:sp>
      <p:sp>
        <p:nvSpPr>
          <p:cNvPr id="3" name="Text Placeholder 2"/>
          <p:cNvSpPr>
            <a:spLocks noGrp="1"/>
          </p:cNvSpPr>
          <p:nvPr>
            <p:ph type="body" idx="1"/>
          </p:nvPr>
        </p:nvSpPr>
        <p:spPr/>
        <p:txBody>
          <a:bodyPr/>
          <a:lstStyle/>
          <a:p>
            <a:endParaRPr lang="en-US" dirty="0"/>
          </a:p>
        </p:txBody>
      </p:sp>
    </p:spTree>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dirty="0" smtClean="0"/>
              <a:t>Data </a:t>
            </a:r>
            <a:r>
              <a:rPr lang="en-US" dirty="0"/>
              <a:t>structures that are normalized to the fourth normal form and beyond typically require more joins than tables normalized to the third normal form and can therefore be less efficient.</a:t>
            </a:r>
          </a:p>
          <a:p>
            <a:pPr lvl="0"/>
            <a:r>
              <a:rPr lang="en-US" dirty="0"/>
              <a:t>SQL statements that work with tables that are normalized to the fourth normal form and beyond are typically more difficult to code and debug.</a:t>
            </a:r>
          </a:p>
          <a:p>
            <a:pPr lvl="0"/>
            <a:r>
              <a:rPr lang="en-US" dirty="0"/>
              <a:t>Most designers </a:t>
            </a:r>
            <a:r>
              <a:rPr lang="en-US" i="1" dirty="0" err="1"/>
              <a:t>denormalize</a:t>
            </a:r>
            <a:r>
              <a:rPr lang="en-US" dirty="0"/>
              <a:t> data structures to some extent, usually to the third normal form.</a:t>
            </a:r>
          </a:p>
          <a:p>
            <a:pPr lvl="0"/>
            <a:r>
              <a:rPr lang="en-US" i="1" dirty="0" err="1"/>
              <a:t>Denormalization</a:t>
            </a:r>
            <a:r>
              <a:rPr lang="en-US" dirty="0"/>
              <a:t> can result in larger tables, redundant data, and reduced performance.</a:t>
            </a:r>
          </a:p>
          <a:p>
            <a:pPr lvl="0"/>
            <a:r>
              <a:rPr lang="en-US" dirty="0"/>
              <a:t>Only </a:t>
            </a:r>
            <a:r>
              <a:rPr lang="en-US" dirty="0" err="1"/>
              <a:t>denormalize</a:t>
            </a:r>
            <a:r>
              <a:rPr lang="en-US" dirty="0"/>
              <a:t> when necessary. It’s better to adhere to the normal forms unless it is clear that performance will be improved by </a:t>
            </a:r>
            <a:r>
              <a:rPr lang="en-US" dirty="0" err="1"/>
              <a:t>denormalizing</a:t>
            </a:r>
            <a:r>
              <a:rPr lang="en-US" dirty="0"/>
              <a:t>.</a:t>
            </a:r>
          </a:p>
          <a:p>
            <a:endParaRPr lang="en-US" dirty="0"/>
          </a:p>
        </p:txBody>
      </p:sp>
      <p:sp>
        <p:nvSpPr>
          <p:cNvPr id="3" name="Title 2"/>
          <p:cNvSpPr>
            <a:spLocks noGrp="1"/>
          </p:cNvSpPr>
          <p:nvPr>
            <p:ph type="title"/>
          </p:nvPr>
        </p:nvSpPr>
        <p:spPr/>
        <p:txBody>
          <a:bodyPr>
            <a:normAutofit/>
          </a:bodyPr>
          <a:lstStyle/>
          <a:p>
            <a:r>
              <a:rPr lang="en-US" b="1" dirty="0" err="1"/>
              <a:t>Denormalizing</a:t>
            </a:r>
            <a:r>
              <a:rPr lang="en-US" b="1" dirty="0"/>
              <a:t> a data </a:t>
            </a:r>
            <a:r>
              <a:rPr lang="en-US" b="1" dirty="0" smtClean="0"/>
              <a:t>structure</a:t>
            </a:r>
            <a:endParaRPr lang="en-US" dirty="0"/>
          </a:p>
        </p:txBody>
      </p:sp>
    </p:spTree>
    <p:extLst>
      <p:ext uri="{BB962C8B-B14F-4D97-AF65-F5344CB8AC3E}">
        <p14:creationId xmlns:p14="http://schemas.microsoft.com/office/powerpoint/2010/main" val="390502244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depends on the situation/company/team</a:t>
            </a:r>
          </a:p>
          <a:p>
            <a:r>
              <a:rPr lang="en-US" dirty="0" smtClean="0"/>
              <a:t>usually </a:t>
            </a:r>
            <a:r>
              <a:rPr lang="en-US" dirty="0" smtClean="0"/>
              <a:t>3</a:t>
            </a:r>
            <a:r>
              <a:rPr lang="en-US" baseline="30000" dirty="0" smtClean="0"/>
              <a:t>rd</a:t>
            </a:r>
            <a:r>
              <a:rPr lang="en-US" dirty="0" smtClean="0"/>
              <a:t> or close to it (2.75 - 3)</a:t>
            </a:r>
            <a:endParaRPr lang="en-US" baseline="30000" dirty="0" smtClean="0"/>
          </a:p>
          <a:p>
            <a:pPr>
              <a:buNone/>
            </a:pPr>
            <a:endParaRPr lang="en-US" dirty="0" smtClean="0"/>
          </a:p>
        </p:txBody>
      </p:sp>
      <p:sp>
        <p:nvSpPr>
          <p:cNvPr id="3" name="Title 2"/>
          <p:cNvSpPr>
            <a:spLocks noGrp="1"/>
          </p:cNvSpPr>
          <p:nvPr>
            <p:ph type="title"/>
          </p:nvPr>
        </p:nvSpPr>
        <p:spPr/>
        <p:txBody>
          <a:bodyPr/>
          <a:lstStyle/>
          <a:p>
            <a:r>
              <a:rPr lang="en-US" dirty="0" smtClean="0"/>
              <a:t>Best Practice</a:t>
            </a:r>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select your names to be meaningful and communicate properly the intent of </a:t>
            </a:r>
            <a:r>
              <a:rPr lang="en-US" smtClean="0"/>
              <a:t>the table/column</a:t>
            </a:r>
          </a:p>
          <a:p>
            <a:r>
              <a:rPr lang="en-US" dirty="0" smtClean="0"/>
              <a:t>use camel casing for table/column names</a:t>
            </a:r>
          </a:p>
          <a:p>
            <a:pPr lvl="1"/>
            <a:r>
              <a:rPr lang="en-US" dirty="0"/>
              <a:t>https://</a:t>
            </a:r>
            <a:r>
              <a:rPr lang="en-US" dirty="0" smtClean="0"/>
              <a:t>en.wikipedia.org/wiki/CamelCase</a:t>
            </a:r>
          </a:p>
          <a:p>
            <a:pPr lvl="1"/>
            <a:r>
              <a:rPr lang="en-US" dirty="0" smtClean="0"/>
              <a:t>start with a capital letter; each word in the name will start with a capital letter as well</a:t>
            </a:r>
          </a:p>
          <a:p>
            <a:pPr lvl="1"/>
            <a:r>
              <a:rPr lang="en-US" dirty="0" smtClean="0"/>
              <a:t>example: </a:t>
            </a:r>
            <a:r>
              <a:rPr lang="en-US" dirty="0" err="1" smtClean="0"/>
              <a:t>StudentId</a:t>
            </a:r>
            <a:r>
              <a:rPr lang="en-US" dirty="0"/>
              <a:t>,</a:t>
            </a:r>
            <a:r>
              <a:rPr lang="en-US" dirty="0" smtClean="0"/>
              <a:t> </a:t>
            </a:r>
            <a:r>
              <a:rPr lang="en-US" dirty="0" err="1" smtClean="0"/>
              <a:t>FirstName</a:t>
            </a:r>
            <a:r>
              <a:rPr lang="en-US" dirty="0" smtClean="0"/>
              <a:t>, </a:t>
            </a:r>
            <a:r>
              <a:rPr lang="en-US" dirty="0" err="1" smtClean="0"/>
              <a:t>PhoneNumber</a:t>
            </a:r>
            <a:r>
              <a:rPr lang="en-US" dirty="0" smtClean="0"/>
              <a:t>…</a:t>
            </a:r>
          </a:p>
          <a:p>
            <a:r>
              <a:rPr lang="en-US" dirty="0" smtClean="0"/>
              <a:t>do not use abbreviations, use whole words</a:t>
            </a:r>
          </a:p>
          <a:p>
            <a:r>
              <a:rPr lang="en-US" dirty="0" smtClean="0"/>
              <a:t>spell things correctly</a:t>
            </a:r>
          </a:p>
          <a:p>
            <a:r>
              <a:rPr lang="en-US" dirty="0" smtClean="0"/>
              <a:t>do </a:t>
            </a:r>
            <a:r>
              <a:rPr lang="en-US" dirty="0"/>
              <a:t>not use underscores </a:t>
            </a:r>
            <a:r>
              <a:rPr lang="en-US" dirty="0" smtClean="0"/>
              <a:t>_, spaces </a:t>
            </a:r>
            <a:r>
              <a:rPr lang="en-US" dirty="0"/>
              <a:t>or other special chars</a:t>
            </a:r>
          </a:p>
          <a:p>
            <a:r>
              <a:rPr lang="en-US" dirty="0"/>
              <a:t>feel free to use numbers, if it makes sense</a:t>
            </a:r>
          </a:p>
          <a:p>
            <a:endParaRPr lang="en-US" dirty="0"/>
          </a:p>
        </p:txBody>
      </p:sp>
      <p:sp>
        <p:nvSpPr>
          <p:cNvPr id="3" name="Title 2"/>
          <p:cNvSpPr>
            <a:spLocks noGrp="1"/>
          </p:cNvSpPr>
          <p:nvPr>
            <p:ph type="title"/>
          </p:nvPr>
        </p:nvSpPr>
        <p:spPr/>
        <p:txBody>
          <a:bodyPr/>
          <a:lstStyle/>
          <a:p>
            <a:r>
              <a:rPr lang="en-US" dirty="0" smtClean="0"/>
              <a:t>Naming Standards</a:t>
            </a:r>
            <a:endParaRPr lang="en-US" dirty="0"/>
          </a:p>
        </p:txBody>
      </p:sp>
    </p:spTree>
    <p:extLst>
      <p:ext uri="{BB962C8B-B14F-4D97-AF65-F5344CB8AC3E}">
        <p14:creationId xmlns:p14="http://schemas.microsoft.com/office/powerpoint/2010/main" val="1061890081"/>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Four Levels of Data</a:t>
            </a:r>
          </a:p>
        </p:txBody>
      </p:sp>
      <p:sp>
        <p:nvSpPr>
          <p:cNvPr id="5123" name="Rectangle 3"/>
          <p:cNvSpPr>
            <a:spLocks noGrp="1" noChangeArrowheads="1"/>
          </p:cNvSpPr>
          <p:nvPr>
            <p:ph type="body" idx="1"/>
          </p:nvPr>
        </p:nvSpPr>
        <p:spPr/>
        <p:txBody>
          <a:bodyPr>
            <a:normAutofit lnSpcReduction="10000"/>
          </a:bodyPr>
          <a:lstStyle/>
          <a:p>
            <a:pPr marL="609600" indent="-609600" eaLnBrk="1" hangingPunct="1">
              <a:lnSpc>
                <a:spcPct val="80000"/>
              </a:lnSpc>
              <a:buFont typeface="Wingdings" pitchFamily="2" charset="2"/>
              <a:buAutoNum type="arabicPeriod"/>
              <a:defRPr/>
            </a:pPr>
            <a:r>
              <a:rPr lang="en-US" sz="2400" dirty="0" smtClean="0"/>
              <a:t>Real world</a:t>
            </a:r>
          </a:p>
          <a:p>
            <a:pPr marL="990600" lvl="1" indent="-533400" eaLnBrk="1" hangingPunct="1">
              <a:lnSpc>
                <a:spcPct val="80000"/>
              </a:lnSpc>
              <a:buFontTx/>
              <a:buChar char="•"/>
              <a:defRPr/>
            </a:pPr>
            <a:r>
              <a:rPr lang="en-US" sz="2000" b="1" dirty="0" smtClean="0"/>
              <a:t>Enterprise</a:t>
            </a:r>
            <a:r>
              <a:rPr lang="en-US" sz="2000" dirty="0" smtClean="0"/>
              <a:t> in its environment</a:t>
            </a:r>
          </a:p>
          <a:p>
            <a:pPr marL="990600" lvl="1" indent="-533400" eaLnBrk="1" hangingPunct="1">
              <a:lnSpc>
                <a:spcPct val="80000"/>
              </a:lnSpc>
              <a:buFontTx/>
              <a:buChar char="•"/>
              <a:defRPr/>
            </a:pPr>
            <a:r>
              <a:rPr lang="en-US" sz="2000" b="1" dirty="0" smtClean="0"/>
              <a:t>Mini-world</a:t>
            </a:r>
            <a:r>
              <a:rPr lang="en-US" sz="2000" dirty="0" smtClean="0"/>
              <a:t>, or </a:t>
            </a:r>
            <a:r>
              <a:rPr lang="en-US" sz="2000" b="1" dirty="0" smtClean="0"/>
              <a:t>Universe of Discourse</a:t>
            </a:r>
            <a:r>
              <a:rPr lang="en-US" sz="2000" dirty="0" smtClean="0"/>
              <a:t> – part of the world that is represented in the database</a:t>
            </a:r>
          </a:p>
          <a:p>
            <a:pPr marL="609600" indent="-609600" eaLnBrk="1" hangingPunct="1">
              <a:lnSpc>
                <a:spcPct val="80000"/>
              </a:lnSpc>
              <a:buFont typeface="Wingdings" pitchFamily="2" charset="2"/>
              <a:buAutoNum type="arabicPeriod"/>
              <a:defRPr/>
            </a:pPr>
            <a:r>
              <a:rPr lang="en-US" sz="2400" dirty="0" smtClean="0"/>
              <a:t>Conceptual Model</a:t>
            </a:r>
          </a:p>
          <a:p>
            <a:pPr marL="990600" lvl="1" indent="-533400" eaLnBrk="1" hangingPunct="1">
              <a:lnSpc>
                <a:spcPct val="80000"/>
              </a:lnSpc>
              <a:buFontTx/>
              <a:buChar char="•"/>
              <a:defRPr/>
            </a:pPr>
            <a:r>
              <a:rPr lang="en-US" sz="2000" dirty="0" smtClean="0"/>
              <a:t>Entities, entity sets, attributes, relationships</a:t>
            </a:r>
          </a:p>
          <a:p>
            <a:pPr marL="990600" lvl="1" indent="-533400" eaLnBrk="1" hangingPunct="1">
              <a:lnSpc>
                <a:spcPct val="80000"/>
              </a:lnSpc>
              <a:buFontTx/>
              <a:buChar char="•"/>
              <a:defRPr/>
            </a:pPr>
            <a:r>
              <a:rPr lang="en-US" sz="2000" dirty="0" smtClean="0"/>
              <a:t>Often represented as ER, EER or UML diagram</a:t>
            </a:r>
          </a:p>
          <a:p>
            <a:pPr marL="609600" indent="-609600" eaLnBrk="1" hangingPunct="1">
              <a:lnSpc>
                <a:spcPct val="80000"/>
              </a:lnSpc>
              <a:buFont typeface="Wingdings" pitchFamily="2" charset="2"/>
              <a:buAutoNum type="arabicPeriod"/>
              <a:defRPr/>
            </a:pPr>
            <a:r>
              <a:rPr lang="en-US" sz="2400" dirty="0" smtClean="0"/>
              <a:t>Logical model of database-intension</a:t>
            </a:r>
          </a:p>
          <a:p>
            <a:pPr marL="990600" lvl="1" indent="-533400" eaLnBrk="1" hangingPunct="1">
              <a:lnSpc>
                <a:spcPct val="80000"/>
              </a:lnSpc>
              <a:buFontTx/>
              <a:buChar char="•"/>
              <a:defRPr/>
            </a:pPr>
            <a:r>
              <a:rPr lang="en-US" sz="2000" b="1" dirty="0" smtClean="0"/>
              <a:t>Metadata</a:t>
            </a:r>
            <a:r>
              <a:rPr lang="en-US" sz="2000" dirty="0" smtClean="0"/>
              <a:t>, data about data</a:t>
            </a:r>
          </a:p>
          <a:p>
            <a:pPr marL="990600" lvl="1" indent="-533400" eaLnBrk="1" hangingPunct="1">
              <a:lnSpc>
                <a:spcPct val="80000"/>
              </a:lnSpc>
              <a:buFontTx/>
              <a:buChar char="•"/>
              <a:defRPr/>
            </a:pPr>
            <a:r>
              <a:rPr lang="en-US" sz="2000" dirty="0" smtClean="0"/>
              <a:t>Record types, data item types, data aggregates</a:t>
            </a:r>
          </a:p>
          <a:p>
            <a:pPr marL="990600" lvl="1" indent="-533400" eaLnBrk="1" hangingPunct="1">
              <a:lnSpc>
                <a:spcPct val="80000"/>
              </a:lnSpc>
              <a:buFontTx/>
              <a:buChar char="•"/>
              <a:defRPr/>
            </a:pPr>
            <a:r>
              <a:rPr lang="en-US" sz="2000" dirty="0" smtClean="0"/>
              <a:t>Schema - stored in data dictionary, catalog</a:t>
            </a:r>
          </a:p>
          <a:p>
            <a:pPr marL="609600" indent="-609600" eaLnBrk="1" hangingPunct="1">
              <a:buFontTx/>
              <a:buAutoNum type="arabicPeriod"/>
              <a:defRPr/>
            </a:pPr>
            <a:r>
              <a:rPr lang="en-US" sz="2400" dirty="0" smtClean="0"/>
              <a:t>Data occurrences-extension</a:t>
            </a:r>
          </a:p>
          <a:p>
            <a:pPr marL="990600" lvl="1" indent="-533400" eaLnBrk="1" hangingPunct="1">
              <a:lnSpc>
                <a:spcPct val="80000"/>
              </a:lnSpc>
              <a:buFontTx/>
              <a:buChar char="•"/>
              <a:defRPr/>
            </a:pPr>
            <a:r>
              <a:rPr lang="en-US" sz="2000" dirty="0" smtClean="0"/>
              <a:t>Database itself</a:t>
            </a:r>
          </a:p>
          <a:p>
            <a:pPr marL="990600" lvl="1" indent="-533400" eaLnBrk="1" hangingPunct="1">
              <a:lnSpc>
                <a:spcPct val="80000"/>
              </a:lnSpc>
              <a:buFontTx/>
              <a:buChar char="•"/>
              <a:defRPr/>
            </a:pPr>
            <a:r>
              <a:rPr lang="en-US" sz="2000" dirty="0" smtClean="0"/>
              <a:t>Data instances</a:t>
            </a:r>
          </a:p>
          <a:p>
            <a:pPr marL="990600" lvl="1" indent="-533400" eaLnBrk="1" hangingPunct="1">
              <a:lnSpc>
                <a:spcPct val="80000"/>
              </a:lnSpc>
              <a:buFontTx/>
              <a:buChar char="•"/>
              <a:defRPr/>
            </a:pPr>
            <a:r>
              <a:rPr lang="en-US" sz="2000" dirty="0" smtClean="0"/>
              <a:t>files</a:t>
            </a:r>
          </a:p>
        </p:txBody>
      </p:sp>
    </p:spTree>
    <p:extLst>
      <p:ext uri="{BB962C8B-B14F-4D97-AF65-F5344CB8AC3E}">
        <p14:creationId xmlns:p14="http://schemas.microsoft.com/office/powerpoint/2010/main" val="367295361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animEffect transition="in" filter="fade">
                                      <p:cBhvr>
                                        <p:cTn id="11" dur="500"/>
                                        <p:tgtEl>
                                          <p:spTgt spid="512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animEffect transition="in" filter="fade">
                                      <p:cBhvr>
                                        <p:cTn id="15" dur="500"/>
                                        <p:tgtEl>
                                          <p:spTgt spid="512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123">
                                            <p:txEl>
                                              <p:pRg st="3" end="3"/>
                                            </p:txEl>
                                          </p:spTgt>
                                        </p:tgtEl>
                                        <p:attrNameLst>
                                          <p:attrName>style.visibility</p:attrName>
                                        </p:attrNameLst>
                                      </p:cBhvr>
                                      <p:to>
                                        <p:strVal val="visible"/>
                                      </p:to>
                                    </p:set>
                                    <p:animEffect transition="in" filter="fade">
                                      <p:cBhvr>
                                        <p:cTn id="20" dur="500"/>
                                        <p:tgtEl>
                                          <p:spTgt spid="512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123">
                                            <p:txEl>
                                              <p:pRg st="4" end="4"/>
                                            </p:txEl>
                                          </p:spTgt>
                                        </p:tgtEl>
                                        <p:attrNameLst>
                                          <p:attrName>style.visibility</p:attrName>
                                        </p:attrNameLst>
                                      </p:cBhvr>
                                      <p:to>
                                        <p:strVal val="visible"/>
                                      </p:to>
                                    </p:set>
                                    <p:animEffect transition="in" filter="fade">
                                      <p:cBhvr>
                                        <p:cTn id="24" dur="500"/>
                                        <p:tgtEl>
                                          <p:spTgt spid="5123">
                                            <p:txEl>
                                              <p:pRg st="4" end="4"/>
                                            </p:txEl>
                                          </p:spTgt>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5123">
                                            <p:txEl>
                                              <p:pRg st="5" end="5"/>
                                            </p:txEl>
                                          </p:spTgt>
                                        </p:tgtEl>
                                        <p:attrNameLst>
                                          <p:attrName>style.visibility</p:attrName>
                                        </p:attrNameLst>
                                      </p:cBhvr>
                                      <p:to>
                                        <p:strVal val="visible"/>
                                      </p:to>
                                    </p:set>
                                    <p:animEffect transition="in" filter="fade">
                                      <p:cBhvr>
                                        <p:cTn id="28" dur="500"/>
                                        <p:tgtEl>
                                          <p:spTgt spid="512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123">
                                            <p:txEl>
                                              <p:pRg st="6" end="6"/>
                                            </p:txEl>
                                          </p:spTgt>
                                        </p:tgtEl>
                                        <p:attrNameLst>
                                          <p:attrName>style.visibility</p:attrName>
                                        </p:attrNameLst>
                                      </p:cBhvr>
                                      <p:to>
                                        <p:strVal val="visible"/>
                                      </p:to>
                                    </p:set>
                                    <p:animEffect transition="in" filter="fade">
                                      <p:cBhvr>
                                        <p:cTn id="33" dur="500"/>
                                        <p:tgtEl>
                                          <p:spTgt spid="5123">
                                            <p:txEl>
                                              <p:pRg st="6" end="6"/>
                                            </p:txEl>
                                          </p:spTgt>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5123">
                                            <p:txEl>
                                              <p:pRg st="7" end="7"/>
                                            </p:txEl>
                                          </p:spTgt>
                                        </p:tgtEl>
                                        <p:attrNameLst>
                                          <p:attrName>style.visibility</p:attrName>
                                        </p:attrNameLst>
                                      </p:cBhvr>
                                      <p:to>
                                        <p:strVal val="visible"/>
                                      </p:to>
                                    </p:set>
                                    <p:animEffect transition="in" filter="fade">
                                      <p:cBhvr>
                                        <p:cTn id="37" dur="500"/>
                                        <p:tgtEl>
                                          <p:spTgt spid="5123">
                                            <p:txEl>
                                              <p:pRg st="7" end="7"/>
                                            </p:txEl>
                                          </p:spTgt>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5123">
                                            <p:txEl>
                                              <p:pRg st="8" end="8"/>
                                            </p:txEl>
                                          </p:spTgt>
                                        </p:tgtEl>
                                        <p:attrNameLst>
                                          <p:attrName>style.visibility</p:attrName>
                                        </p:attrNameLst>
                                      </p:cBhvr>
                                      <p:to>
                                        <p:strVal val="visible"/>
                                      </p:to>
                                    </p:set>
                                    <p:animEffect transition="in" filter="fade">
                                      <p:cBhvr>
                                        <p:cTn id="41" dur="500"/>
                                        <p:tgtEl>
                                          <p:spTgt spid="5123">
                                            <p:txEl>
                                              <p:pRg st="8" end="8"/>
                                            </p:txEl>
                                          </p:spTgt>
                                        </p:tgtEl>
                                      </p:cBhvr>
                                    </p:animEffect>
                                  </p:childTnLst>
                                </p:cTn>
                              </p:par>
                            </p:childTnLst>
                          </p:cTn>
                        </p:par>
                        <p:par>
                          <p:cTn id="42" fill="hold">
                            <p:stCondLst>
                              <p:cond delay="1500"/>
                            </p:stCondLst>
                            <p:childTnLst>
                              <p:par>
                                <p:cTn id="43" presetID="10" presetClass="entr" presetSubtype="0" fill="hold" grpId="0" nodeType="afterEffect">
                                  <p:stCondLst>
                                    <p:cond delay="0"/>
                                  </p:stCondLst>
                                  <p:childTnLst>
                                    <p:set>
                                      <p:cBhvr>
                                        <p:cTn id="44" dur="1" fill="hold">
                                          <p:stCondLst>
                                            <p:cond delay="0"/>
                                          </p:stCondLst>
                                        </p:cTn>
                                        <p:tgtEl>
                                          <p:spTgt spid="5123">
                                            <p:txEl>
                                              <p:pRg st="9" end="9"/>
                                            </p:txEl>
                                          </p:spTgt>
                                        </p:tgtEl>
                                        <p:attrNameLst>
                                          <p:attrName>style.visibility</p:attrName>
                                        </p:attrNameLst>
                                      </p:cBhvr>
                                      <p:to>
                                        <p:strVal val="visible"/>
                                      </p:to>
                                    </p:set>
                                    <p:animEffect transition="in" filter="fade">
                                      <p:cBhvr>
                                        <p:cTn id="45" dur="500"/>
                                        <p:tgtEl>
                                          <p:spTgt spid="5123">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123">
                                            <p:txEl>
                                              <p:pRg st="10" end="10"/>
                                            </p:txEl>
                                          </p:spTgt>
                                        </p:tgtEl>
                                        <p:attrNameLst>
                                          <p:attrName>style.visibility</p:attrName>
                                        </p:attrNameLst>
                                      </p:cBhvr>
                                      <p:to>
                                        <p:strVal val="visible"/>
                                      </p:to>
                                    </p:set>
                                    <p:animEffect transition="in" filter="fade">
                                      <p:cBhvr>
                                        <p:cTn id="50" dur="500"/>
                                        <p:tgtEl>
                                          <p:spTgt spid="5123">
                                            <p:txEl>
                                              <p:pRg st="10" end="10"/>
                                            </p:txEl>
                                          </p:spTgt>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5123">
                                            <p:txEl>
                                              <p:pRg st="11" end="11"/>
                                            </p:txEl>
                                          </p:spTgt>
                                        </p:tgtEl>
                                        <p:attrNameLst>
                                          <p:attrName>style.visibility</p:attrName>
                                        </p:attrNameLst>
                                      </p:cBhvr>
                                      <p:to>
                                        <p:strVal val="visible"/>
                                      </p:to>
                                    </p:set>
                                    <p:animEffect transition="in" filter="fade">
                                      <p:cBhvr>
                                        <p:cTn id="54" dur="500"/>
                                        <p:tgtEl>
                                          <p:spTgt spid="5123">
                                            <p:txEl>
                                              <p:pRg st="11" end="11"/>
                                            </p:txEl>
                                          </p:spTgt>
                                        </p:tgtEl>
                                      </p:cBhvr>
                                    </p:animEffect>
                                  </p:childTnLst>
                                </p:cTn>
                              </p:par>
                            </p:childTnLst>
                          </p:cTn>
                        </p:par>
                        <p:par>
                          <p:cTn id="55" fill="hold">
                            <p:stCondLst>
                              <p:cond delay="1000"/>
                            </p:stCondLst>
                            <p:childTnLst>
                              <p:par>
                                <p:cTn id="56" presetID="10" presetClass="entr" presetSubtype="0" fill="hold" grpId="0" nodeType="afterEffect">
                                  <p:stCondLst>
                                    <p:cond delay="0"/>
                                  </p:stCondLst>
                                  <p:childTnLst>
                                    <p:set>
                                      <p:cBhvr>
                                        <p:cTn id="57" dur="1" fill="hold">
                                          <p:stCondLst>
                                            <p:cond delay="0"/>
                                          </p:stCondLst>
                                        </p:cTn>
                                        <p:tgtEl>
                                          <p:spTgt spid="5123">
                                            <p:txEl>
                                              <p:pRg st="12" end="12"/>
                                            </p:txEl>
                                          </p:spTgt>
                                        </p:tgtEl>
                                        <p:attrNameLst>
                                          <p:attrName>style.visibility</p:attrName>
                                        </p:attrNameLst>
                                      </p:cBhvr>
                                      <p:to>
                                        <p:strVal val="visible"/>
                                      </p:to>
                                    </p:set>
                                    <p:animEffect transition="in" filter="fade">
                                      <p:cBhvr>
                                        <p:cTn id="58" dur="500"/>
                                        <p:tgtEl>
                                          <p:spTgt spid="5123">
                                            <p:txEl>
                                              <p:pRg st="12" end="12"/>
                                            </p:txEl>
                                          </p:spTgt>
                                        </p:tgtEl>
                                      </p:cBhvr>
                                    </p:animEffect>
                                  </p:childTnLst>
                                </p:cTn>
                              </p:par>
                            </p:childTnLst>
                          </p:cTn>
                        </p:par>
                        <p:par>
                          <p:cTn id="59" fill="hold">
                            <p:stCondLst>
                              <p:cond delay="1500"/>
                            </p:stCondLst>
                            <p:childTnLst>
                              <p:par>
                                <p:cTn id="60" presetID="10" presetClass="entr" presetSubtype="0" fill="hold" grpId="0" nodeType="afterEffect">
                                  <p:stCondLst>
                                    <p:cond delay="0"/>
                                  </p:stCondLst>
                                  <p:childTnLst>
                                    <p:set>
                                      <p:cBhvr>
                                        <p:cTn id="61" dur="1" fill="hold">
                                          <p:stCondLst>
                                            <p:cond delay="0"/>
                                          </p:stCondLst>
                                        </p:cTn>
                                        <p:tgtEl>
                                          <p:spTgt spid="5123">
                                            <p:txEl>
                                              <p:pRg st="13" end="13"/>
                                            </p:txEl>
                                          </p:spTgt>
                                        </p:tgtEl>
                                        <p:attrNameLst>
                                          <p:attrName>style.visibility</p:attrName>
                                        </p:attrNameLst>
                                      </p:cBhvr>
                                      <p:to>
                                        <p:strVal val="visible"/>
                                      </p:to>
                                    </p:set>
                                    <p:animEffect transition="in" filter="fade">
                                      <p:cBhvr>
                                        <p:cTn id="62" dur="500"/>
                                        <p:tgtEl>
                                          <p:spTgt spid="512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Design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3546435"/>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Step </a:t>
            </a:r>
            <a:r>
              <a:rPr lang="en-US" dirty="0"/>
              <a:t>1:	Identify the data elements </a:t>
            </a:r>
          </a:p>
          <a:p>
            <a:r>
              <a:rPr lang="en-US" dirty="0"/>
              <a:t>Step 2:	Subdivide each element into its smallest useful components</a:t>
            </a:r>
          </a:p>
          <a:p>
            <a:r>
              <a:rPr lang="en-US" dirty="0"/>
              <a:t>Step 3:	Identify the tables and assign columns</a:t>
            </a:r>
          </a:p>
          <a:p>
            <a:r>
              <a:rPr lang="en-US" dirty="0"/>
              <a:t>Step 4:	Identify the primary and foreign keys</a:t>
            </a:r>
          </a:p>
          <a:p>
            <a:r>
              <a:rPr lang="en-US" dirty="0"/>
              <a:t>Step 5:	Review whether the data structure is normalized</a:t>
            </a:r>
          </a:p>
          <a:p>
            <a:r>
              <a:rPr lang="en-US" i="1" dirty="0" smtClean="0"/>
              <a:t>Step 6:	Identify the indexes</a:t>
            </a:r>
          </a:p>
          <a:p>
            <a:endParaRPr lang="en-US" dirty="0"/>
          </a:p>
        </p:txBody>
      </p:sp>
      <p:sp>
        <p:nvSpPr>
          <p:cNvPr id="3" name="Title 2"/>
          <p:cNvSpPr>
            <a:spLocks noGrp="1"/>
          </p:cNvSpPr>
          <p:nvPr>
            <p:ph type="title"/>
          </p:nvPr>
        </p:nvSpPr>
        <p:spPr/>
        <p:txBody>
          <a:bodyPr>
            <a:normAutofit fontScale="90000"/>
          </a:bodyPr>
          <a:lstStyle/>
          <a:p>
            <a:r>
              <a:rPr lang="en-US" b="1" dirty="0"/>
              <a:t>The </a:t>
            </a:r>
            <a:r>
              <a:rPr lang="en-US" b="1" dirty="0" smtClean="0"/>
              <a:t>six basic </a:t>
            </a:r>
            <a:r>
              <a:rPr lang="en-US" b="1" dirty="0"/>
              <a:t>steps for designing a data </a:t>
            </a:r>
            <a:r>
              <a:rPr lang="en-US" b="1" dirty="0" smtClean="0"/>
              <a:t>structure</a:t>
            </a:r>
            <a:endParaRPr lang="en-US" dirty="0"/>
          </a:p>
        </p:txBody>
      </p:sp>
    </p:spTree>
    <p:extLst>
      <p:ext uri="{BB962C8B-B14F-4D97-AF65-F5344CB8AC3E}">
        <p14:creationId xmlns:p14="http://schemas.microsoft.com/office/powerpoint/2010/main" val="152312876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You </a:t>
            </a:r>
            <a:r>
              <a:rPr lang="en-US" dirty="0"/>
              <a:t>can identify data elements in a variety of ways, including interviewing users, analyzing existing systems, and evaluating comparable systems.</a:t>
            </a:r>
          </a:p>
          <a:p>
            <a:endParaRPr lang="en-US" dirty="0"/>
          </a:p>
        </p:txBody>
      </p:sp>
      <p:sp>
        <p:nvSpPr>
          <p:cNvPr id="3" name="Title 2"/>
          <p:cNvSpPr>
            <a:spLocks noGrp="1"/>
          </p:cNvSpPr>
          <p:nvPr>
            <p:ph type="title"/>
          </p:nvPr>
        </p:nvSpPr>
        <p:spPr/>
        <p:txBody>
          <a:bodyPr>
            <a:normAutofit/>
          </a:bodyPr>
          <a:lstStyle/>
          <a:p>
            <a:r>
              <a:rPr lang="en-US" b="1" dirty="0"/>
              <a:t>Step 1: Identify the data </a:t>
            </a:r>
            <a:r>
              <a:rPr lang="en-US" b="1" dirty="0" smtClean="0"/>
              <a:t>elements</a:t>
            </a:r>
            <a:endParaRPr lang="en-US" dirty="0"/>
          </a:p>
        </p:txBody>
      </p:sp>
    </p:spTree>
    <p:extLst>
      <p:ext uri="{BB962C8B-B14F-4D97-AF65-F5344CB8AC3E}">
        <p14:creationId xmlns:p14="http://schemas.microsoft.com/office/powerpoint/2010/main" val="426612788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t>Murach’s SQL Server 2008, C9</a:t>
            </a:r>
            <a:endParaRPr lang="en-US" sz="1400"/>
          </a:p>
        </p:txBody>
      </p:sp>
      <p:sp>
        <p:nvSpPr>
          <p:cNvPr id="5" name="Footer Placeholder 2"/>
          <p:cNvSpPr>
            <a:spLocks noGrp="1"/>
          </p:cNvSpPr>
          <p:nvPr>
            <p:ph type="ftr" sz="quarter" idx="11"/>
          </p:nvPr>
        </p:nvSpPr>
        <p:spPr/>
        <p:txBody>
          <a:bodyPr/>
          <a:lstStyle/>
          <a:p>
            <a:r>
              <a:rPr lang="en-US"/>
              <a:t>© 2008, Mike Murach &amp; Associates, Inc.</a:t>
            </a:r>
            <a:endParaRPr lang="en-US" sz="1400"/>
          </a:p>
        </p:txBody>
      </p:sp>
      <p:sp>
        <p:nvSpPr>
          <p:cNvPr id="6" name="Slide Number Placeholder 3"/>
          <p:cNvSpPr>
            <a:spLocks noGrp="1"/>
          </p:cNvSpPr>
          <p:nvPr>
            <p:ph type="sldNum" sz="quarter" idx="12"/>
          </p:nvPr>
        </p:nvSpPr>
        <p:spPr/>
        <p:txBody>
          <a:bodyPr/>
          <a:lstStyle/>
          <a:p>
            <a:endParaRPr lang="en-US"/>
          </a:p>
          <a:p>
            <a:pPr algn="r"/>
            <a:r>
              <a:rPr lang="en-US" sz="1000"/>
              <a:t>Slide </a:t>
            </a:r>
            <a:fld id="{B0CB94CB-287A-45EE-80D6-D9F471EB0FB7}" type="slidenum">
              <a:rPr lang="en-US" sz="1000"/>
              <a:pPr algn="r"/>
              <a:t>8</a:t>
            </a:fld>
            <a:endParaRPr lang="en-US" sz="1000"/>
          </a:p>
        </p:txBody>
      </p:sp>
      <p:graphicFrame>
        <p:nvGraphicFramePr>
          <p:cNvPr id="87042" name="Object 2"/>
          <p:cNvGraphicFramePr>
            <a:graphicFrameLocks noChangeAspect="1"/>
          </p:cNvGraphicFramePr>
          <p:nvPr/>
        </p:nvGraphicFramePr>
        <p:xfrm>
          <a:off x="787400" y="609600"/>
          <a:ext cx="7708900" cy="812800"/>
        </p:xfrm>
        <a:graphic>
          <a:graphicData uri="http://schemas.openxmlformats.org/presentationml/2006/ole">
            <mc:AlternateContent xmlns:mc="http://schemas.openxmlformats.org/markup-compatibility/2006">
              <mc:Choice xmlns:v="urn:schemas-microsoft-com:vml" Requires="v">
                <p:oleObj spid="_x0000_s3126" name="Document" r:id="rId3" imgW="7718797" imgH="811600" progId="Word.Document.8">
                  <p:embed/>
                </p:oleObj>
              </mc:Choice>
              <mc:Fallback>
                <p:oleObj name="Document" r:id="rId3" imgW="7718797" imgH="8116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400" y="609600"/>
                        <a:ext cx="7708900" cy="812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44" name="Object 4"/>
          <p:cNvGraphicFramePr>
            <a:graphicFrameLocks noChangeAspect="1"/>
          </p:cNvGraphicFramePr>
          <p:nvPr/>
        </p:nvGraphicFramePr>
        <p:xfrm>
          <a:off x="1244600" y="1066800"/>
          <a:ext cx="6654800" cy="5008563"/>
        </p:xfrm>
        <a:graphic>
          <a:graphicData uri="http://schemas.openxmlformats.org/presentationml/2006/ole">
            <mc:AlternateContent xmlns:mc="http://schemas.openxmlformats.org/markup-compatibility/2006">
              <mc:Choice xmlns:v="urn:schemas-microsoft-com:vml" Requires="v">
                <p:oleObj spid="_x0000_s3127" name="Visio" r:id="rId5" imgW="5117897" imgH="3852367" progId="Visio.Drawing.6">
                  <p:embed/>
                </p:oleObj>
              </mc:Choice>
              <mc:Fallback>
                <p:oleObj name="Visio" r:id="rId5" imgW="5117897" imgH="3852367"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4600" y="1066800"/>
                        <a:ext cx="6654800" cy="5008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53807556"/>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dirty="0" smtClean="0"/>
              <a:t>If </a:t>
            </a:r>
            <a:r>
              <a:rPr lang="en-US" dirty="0"/>
              <a:t>a data element contains two or more components, you should consider subdividing the element into those components. That way, you won’t need to parse the element each time you use it.</a:t>
            </a:r>
          </a:p>
          <a:p>
            <a:pPr lvl="0"/>
            <a:r>
              <a:rPr lang="en-US" dirty="0"/>
              <a:t>The extent to which you subdivide a data element depends on how it will be used. </a:t>
            </a:r>
            <a:r>
              <a:rPr lang="en-US" dirty="0" smtClean="0"/>
              <a:t>Because </a:t>
            </a:r>
            <a:r>
              <a:rPr lang="en-US" dirty="0"/>
              <a:t>it’s difficult to predict all future uses for the data, most designers subdivide data elements as much as possible.</a:t>
            </a:r>
          </a:p>
          <a:p>
            <a:pPr lvl="0"/>
            <a:r>
              <a:rPr lang="en-US" dirty="0"/>
              <a:t>When you subdivide a data element, you can easily rebuild it when necessary by concatenating the individual components.</a:t>
            </a:r>
          </a:p>
          <a:p>
            <a:endParaRPr lang="en-US" dirty="0"/>
          </a:p>
        </p:txBody>
      </p:sp>
      <p:sp>
        <p:nvSpPr>
          <p:cNvPr id="3" name="Title 2"/>
          <p:cNvSpPr>
            <a:spLocks noGrp="1"/>
          </p:cNvSpPr>
          <p:nvPr>
            <p:ph type="title"/>
          </p:nvPr>
        </p:nvSpPr>
        <p:spPr/>
        <p:txBody>
          <a:bodyPr>
            <a:normAutofit fontScale="90000"/>
          </a:bodyPr>
          <a:lstStyle/>
          <a:p>
            <a:r>
              <a:rPr lang="en-US" b="1" dirty="0"/>
              <a:t>Step 2: Subdivide the data </a:t>
            </a:r>
            <a:r>
              <a:rPr lang="en-US" b="1" dirty="0" smtClean="0"/>
              <a:t>elements</a:t>
            </a:r>
            <a:endParaRPr lang="en-US" dirty="0"/>
          </a:p>
        </p:txBody>
      </p:sp>
    </p:spTree>
    <p:extLst>
      <p:ext uri="{BB962C8B-B14F-4D97-AF65-F5344CB8AC3E}">
        <p14:creationId xmlns:p14="http://schemas.microsoft.com/office/powerpoint/2010/main" val="260287633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484</TotalTime>
  <Words>1617</Words>
  <Application>Microsoft Office PowerPoint</Application>
  <PresentationFormat>On-screen Show (4:3)</PresentationFormat>
  <Paragraphs>161</Paragraphs>
  <Slides>35</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38" baseType="lpstr">
      <vt:lpstr>Paper</vt:lpstr>
      <vt:lpstr>Document</vt:lpstr>
      <vt:lpstr>Visio</vt:lpstr>
      <vt:lpstr>DB Design </vt:lpstr>
      <vt:lpstr>DB Planning</vt:lpstr>
      <vt:lpstr>Stages in Database Design</vt:lpstr>
      <vt:lpstr>Four Levels of Data</vt:lpstr>
      <vt:lpstr>DB Design</vt:lpstr>
      <vt:lpstr>The six basic steps for designing a data structure</vt:lpstr>
      <vt:lpstr>Step 1: Identify the data elements</vt:lpstr>
      <vt:lpstr>PowerPoint Presentation</vt:lpstr>
      <vt:lpstr>Step 2: Subdivide the data elements</vt:lpstr>
      <vt:lpstr>A name that’s divided into first and last names</vt:lpstr>
      <vt:lpstr>An address that’s divided into street address, city, state, and zip code</vt:lpstr>
      <vt:lpstr>Step 3: Identify the tables and assign columns</vt:lpstr>
      <vt:lpstr>Step 4: Identify the primary and foreign keys</vt:lpstr>
      <vt:lpstr>Step 4: Identify the primary and foreign keys (continued)</vt:lpstr>
      <vt:lpstr>PowerPoint Presentation</vt:lpstr>
      <vt:lpstr>How to enforce the relationships between tables</vt:lpstr>
      <vt:lpstr>Step 5: Review whether the data structure is normalized</vt:lpstr>
      <vt:lpstr>PowerPoint Presentation</vt:lpstr>
      <vt:lpstr>Normalization</vt:lpstr>
      <vt:lpstr>Normalization</vt:lpstr>
      <vt:lpstr>The three normal forms</vt:lpstr>
      <vt:lpstr>The benefits of normalization</vt:lpstr>
      <vt:lpstr>Example – Course Info</vt:lpstr>
      <vt:lpstr>Example – Course Info</vt:lpstr>
      <vt:lpstr>Flat Design Example</vt:lpstr>
      <vt:lpstr>Normal Forms</vt:lpstr>
      <vt:lpstr>First Normal Form</vt:lpstr>
      <vt:lpstr>First Normal Form Example</vt:lpstr>
      <vt:lpstr>Second Normal Form</vt:lpstr>
      <vt:lpstr>Second Normal Form Example</vt:lpstr>
      <vt:lpstr>Third Normal Form</vt:lpstr>
      <vt:lpstr>Third Normal Form Example</vt:lpstr>
      <vt:lpstr>Denormalizing a data structure</vt:lpstr>
      <vt:lpstr>Best Practice</vt:lpstr>
      <vt:lpstr>Naming Standards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doomHmmr</dc:creator>
  <cp:lastModifiedBy>doomHmmr</cp:lastModifiedBy>
  <cp:revision>68</cp:revision>
  <dcterms:created xsi:type="dcterms:W3CDTF">2010-11-14T22:01:35Z</dcterms:created>
  <dcterms:modified xsi:type="dcterms:W3CDTF">2014-10-26T04:46:00Z</dcterms:modified>
</cp:coreProperties>
</file>