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81" r:id="rId9"/>
    <p:sldId id="280" r:id="rId10"/>
    <p:sldId id="282" r:id="rId11"/>
    <p:sldId id="283" r:id="rId12"/>
    <p:sldId id="284" r:id="rId13"/>
    <p:sldId id="285" r:id="rId14"/>
    <p:sldId id="292" r:id="rId15"/>
    <p:sldId id="279" r:id="rId16"/>
    <p:sldId id="286" r:id="rId17"/>
    <p:sldId id="287" r:id="rId18"/>
    <p:sldId id="290" r:id="rId19"/>
    <p:sldId id="288" r:id="rId20"/>
    <p:sldId id="29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 autoAdjust="0"/>
    <p:restoredTop sz="94660"/>
  </p:normalViewPr>
  <p:slideViewPr>
    <p:cSldViewPr>
      <p:cViewPr varScale="1">
        <p:scale>
          <a:sx n="74" d="100"/>
          <a:sy n="74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CC638-11EE-477D-A8F6-2156CB32A125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07DDF-C23F-4065-AE90-FF6A638BD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29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not in SQL server, but still in Oracle/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07DDF-C23F-4065-AE90-FF6A638BD4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4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634196"/>
          </a:xfrm>
        </p:spPr>
        <p:txBody>
          <a:bodyPr/>
          <a:lstStyle/>
          <a:p>
            <a:pPr algn="l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Stored Procedures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others can be declared inside of a stored procedure</a:t>
            </a:r>
          </a:p>
          <a:p>
            <a:pPr lvl="1"/>
            <a:r>
              <a:rPr lang="en-US" dirty="0" smtClean="0"/>
              <a:t>these can either be used inside of the SP only, or returned back to the user</a:t>
            </a:r>
          </a:p>
          <a:p>
            <a:r>
              <a:rPr lang="en-US" dirty="0" smtClean="0"/>
              <a:t>DECLARE @</a:t>
            </a:r>
            <a:r>
              <a:rPr lang="en-US" dirty="0" err="1" smtClean="0"/>
              <a:t>someVar</a:t>
            </a:r>
            <a:r>
              <a:rPr lang="en-US" dirty="0" smtClean="0"/>
              <a:t> INTEGER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</a:t>
            </a:r>
            <a:r>
              <a:rPr lang="en-US" dirty="0" err="1" smtClean="0"/>
              <a:t>cont’ed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assign data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SELECT @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someParam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(SELECT COUNT(*) FROM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yTable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SELECT @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someParam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COUNT(*) 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MyTable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SELECT TOP 1 @result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MyColumn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MyTable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SET @year = 2011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SELECT @year = 2011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SELECT @year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SomeFunction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use data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SELECT * 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WHERE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UserId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@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userID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Parameters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IF @year = 2011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BEGIN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  -- DO SOMETHING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END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ELSE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BEGIN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  -- DO SOMETHING ELSE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END	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IF @year = 2011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BEGIN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  IF @quarter = 4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    BEGIN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-- DO SOMETHING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    END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  ELSE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    BEGIN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-- DO SOMETHING ELSE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    END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		END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ELSE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BEGIN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  -- DO SOMETHING ELSE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END</a:t>
            </a:r>
          </a:p>
          <a:p>
            <a:pPr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 statement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IF @year = 2011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BEGIN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  -- DO SOMETHING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END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ELSE IF @year = 2012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BEGIN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  -- DO SOMETHING ELSE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END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ELSE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BEGIN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  -- DO SOMETHING TOTALLY ELSE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END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ELSE </a:t>
            </a:r>
            <a:r>
              <a:rPr lang="en-US" smtClean="0"/>
              <a:t>IF statement (new in 2012)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783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SELECT @year =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CASE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WHEN (@quarter + 1) &gt; 4 THEN @year + 1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ELSE @year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END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statement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SELECT @month =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CASE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WHEN @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monthInt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1 THEN ‘Jan’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WHEN @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monthInt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2 THEN ‘Feb’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WHEN @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monthInt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3 THEN ‘Mar’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WHEN @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monthInt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4 THEN ‘Apr’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WHEN @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monthInt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5 THEN ‘May’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WHEN @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monthInt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6 THEN ‘Jun’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WHEN @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monthInt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7 THEN ‘Jul’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WHEN @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monthInt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8 THEN ‘Aug’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WHEN @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monthInt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9 THEN ‘Sep’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WHEN @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monthInt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10 THEN ‘Oct’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WHEN @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monthInt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11 THEN ‘Nov’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WHEN @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monthInt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12 THEN ‘Dec’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END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CASE statement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cover loops when talking about cursors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coming up shortly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CREATE PROCEDURE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dbo.GetPeopleByLastName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(@</a:t>
            </a:r>
            <a:r>
              <a:rPr lang="en-US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VARCHAR(50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)) AS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SELECT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ContactID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Person.Contact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WHERE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@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ORDER BY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ContactID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 Returning a Table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 to this point, the </a:t>
            </a:r>
            <a:r>
              <a:rPr lang="en-US" dirty="0" smtClean="0"/>
              <a:t>scripts we wrote were executed right away</a:t>
            </a:r>
            <a:endParaRPr lang="en-US" dirty="0" smtClean="0"/>
          </a:p>
          <a:p>
            <a:r>
              <a:rPr lang="en-US" dirty="0" smtClean="0"/>
              <a:t>stored procedures allow us to store data processing </a:t>
            </a:r>
            <a:r>
              <a:rPr lang="en-US" dirty="0" smtClean="0"/>
              <a:t> and execute later/multiple times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procedures/subroutines/… chunks of SQL code</a:t>
            </a:r>
          </a:p>
          <a:p>
            <a:r>
              <a:rPr lang="en-US" dirty="0" smtClean="0"/>
              <a:t>stored in DB data dictionary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DROP PROCEDURE </a:t>
            </a:r>
            <a:r>
              <a:rPr lang="en-US" dirty="0" err="1" smtClean="0"/>
              <a:t>dbo.SomeProc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SP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better access control</a:t>
            </a:r>
          </a:p>
          <a:p>
            <a:pPr lvl="1"/>
            <a:r>
              <a:rPr lang="en-US" dirty="0" smtClean="0"/>
              <a:t>better protection from SQL injection attacks, if implemented correctly</a:t>
            </a:r>
          </a:p>
          <a:p>
            <a:r>
              <a:rPr lang="en-US" dirty="0" smtClean="0"/>
              <a:t>performance:</a:t>
            </a:r>
          </a:p>
          <a:p>
            <a:pPr lvl="1"/>
            <a:r>
              <a:rPr lang="en-US" dirty="0" smtClean="0"/>
              <a:t>faster, because they are precompiled</a:t>
            </a:r>
          </a:p>
          <a:p>
            <a:pPr lvl="1"/>
            <a:r>
              <a:rPr lang="en-US" dirty="0" smtClean="0"/>
              <a:t>less network traffic</a:t>
            </a:r>
          </a:p>
          <a:p>
            <a:endParaRPr lang="en-US" dirty="0" smtClean="0"/>
          </a:p>
          <a:p>
            <a:r>
              <a:rPr lang="en-US" dirty="0" smtClean="0"/>
              <a:t>example </a:t>
            </a:r>
            <a:r>
              <a:rPr lang="en-US" dirty="0" smtClean="0"/>
              <a:t>– you can use them to SELECT/INSERT/UPDATE/DELETE data</a:t>
            </a:r>
          </a:p>
          <a:p>
            <a:pPr lvl="1"/>
            <a:r>
              <a:rPr lang="en-US" dirty="0" smtClean="0"/>
              <a:t>user does not get direct access to tables</a:t>
            </a:r>
          </a:p>
          <a:p>
            <a:pPr lvl="1"/>
            <a:r>
              <a:rPr lang="en-US" dirty="0" smtClean="0"/>
              <a:t>you can validate data, and only proceed if your conditions are met</a:t>
            </a:r>
          </a:p>
          <a:p>
            <a:pPr lvl="1"/>
            <a:r>
              <a:rPr lang="en-US" dirty="0" smtClean="0"/>
              <a:t>preventing SQL injection</a:t>
            </a:r>
          </a:p>
          <a:p>
            <a:pPr lvl="1"/>
            <a:r>
              <a:rPr lang="en-US" dirty="0" smtClean="0"/>
              <a:t>improving performance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Stored </a:t>
            </a:r>
            <a:r>
              <a:rPr lang="en-US" dirty="0" err="1" smtClean="0"/>
              <a:t>Procs</a:t>
            </a:r>
            <a:r>
              <a:rPr lang="en-US" dirty="0" smtClean="0"/>
              <a:t> can include any of the following:</a:t>
            </a:r>
          </a:p>
          <a:p>
            <a:pPr lvl="1"/>
            <a:r>
              <a:rPr lang="en-US" dirty="0" smtClean="0"/>
              <a:t>parameters (incoming/outgoing/local)</a:t>
            </a:r>
          </a:p>
          <a:p>
            <a:pPr lvl="1"/>
            <a:r>
              <a:rPr lang="en-US" dirty="0" smtClean="0"/>
              <a:t>decision logic (if/then/case)</a:t>
            </a:r>
          </a:p>
          <a:p>
            <a:pPr lvl="1"/>
            <a:r>
              <a:rPr lang="en-US" dirty="0" smtClean="0"/>
              <a:t>loops (while, loop, repeat)</a:t>
            </a:r>
          </a:p>
          <a:p>
            <a:pPr lvl="1"/>
            <a:r>
              <a:rPr lang="en-US" dirty="0" smtClean="0"/>
              <a:t>error handling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 Language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of these is a valid output for SPs:</a:t>
            </a:r>
          </a:p>
          <a:p>
            <a:pPr lvl="1"/>
            <a:r>
              <a:rPr lang="en-US" dirty="0" smtClean="0"/>
              <a:t>nothing</a:t>
            </a:r>
          </a:p>
          <a:p>
            <a:pPr lvl="1"/>
            <a:r>
              <a:rPr lang="en-US" dirty="0" smtClean="0"/>
              <a:t>out parameters (none, one or multiple)</a:t>
            </a:r>
          </a:p>
          <a:p>
            <a:pPr lvl="1"/>
            <a:r>
              <a:rPr lang="en-US" dirty="0" smtClean="0"/>
              <a:t>a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and execution SQL varies between platforms…</a:t>
            </a:r>
          </a:p>
          <a:p>
            <a:r>
              <a:rPr lang="en-US" dirty="0" smtClean="0"/>
              <a:t>debugging them is not as straightforward as a .NET app</a:t>
            </a:r>
          </a:p>
          <a:p>
            <a:r>
              <a:rPr lang="en-US" dirty="0" smtClean="0"/>
              <a:t>in the real-world, most of the business logic is stored in the application itself, not in the DB; if you store some logic in the DB as well, it becomes harder to debug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CREATE PROCEDURE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dbo.AddToOrder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(@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partNum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AS VARCHAR(20), 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			  @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serialNum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AS VARCHAR(20), 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			  @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orderNumber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AS INTEGER) AS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    DECLARE @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currentCount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INTEGER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    SELECT @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currentCount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= (SELECT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vailableNumberOfParts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			FROM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MyInventory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			WHERE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PartNum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@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partNum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    IF @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currentCount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&gt; 0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        BEGIN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            UPDATE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MyInventory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	SET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AvailableNumberOfParts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@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currentCount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– 1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      INSERT INTO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MyOrder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VALUES (@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partNum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@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serialNum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@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orderNumber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  END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1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Stored Proc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F3A447"/>
              </a:buClr>
              <a:buNone/>
            </a:pPr>
            <a:r>
              <a:rPr 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	CREATE PROCEDURE </a:t>
            </a:r>
            <a:r>
              <a:rPr lang="en-US" sz="160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dbo.AddToOrder</a:t>
            </a:r>
            <a:r>
              <a:rPr 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(@</a:t>
            </a:r>
            <a:r>
              <a:rPr lang="en-US" sz="160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partNum</a:t>
            </a:r>
            <a:r>
              <a:rPr 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AS VARCHAR(20), </a:t>
            </a:r>
          </a:p>
          <a:p>
            <a:pPr lvl="0">
              <a:buClr>
                <a:srgbClr val="F3A447"/>
              </a:buClr>
              <a:buNone/>
            </a:pPr>
            <a:r>
              <a:rPr 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					  @</a:t>
            </a:r>
            <a:r>
              <a:rPr lang="en-US" sz="160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serialNum</a:t>
            </a:r>
            <a:r>
              <a:rPr 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AS VARCHAR(20), </a:t>
            </a:r>
          </a:p>
          <a:p>
            <a:pPr lvl="0">
              <a:buClr>
                <a:srgbClr val="F3A447"/>
              </a:buClr>
              <a:buNone/>
            </a:pPr>
            <a:r>
              <a:rPr 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					  @</a:t>
            </a:r>
            <a:r>
              <a:rPr lang="en-US" sz="160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orderNumber</a:t>
            </a:r>
            <a:r>
              <a:rPr 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AS INTEGER)</a:t>
            </a:r>
          </a:p>
          <a:p>
            <a:pPr lvl="0">
              <a:buClr>
                <a:srgbClr val="F3A447"/>
              </a:buClr>
              <a:buNone/>
            </a:pPr>
            <a:endParaRPr lang="en-US" sz="1600" dirty="0" smtClean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lvl="0">
              <a:buClr>
                <a:srgbClr val="F3A447"/>
              </a:buClr>
              <a:buNone/>
            </a:pPr>
            <a:r>
              <a:rPr lang="en-US" sz="16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EXEC </a:t>
            </a:r>
            <a:r>
              <a:rPr lang="en-US" sz="1800" dirty="0" err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dbo.AddToOrder</a:t>
            </a:r>
            <a:r>
              <a:rPr lang="en-US" sz="18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‘</a:t>
            </a:r>
            <a:r>
              <a:rPr lang="en-US" sz="1800" dirty="0" err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myPart</a:t>
            </a:r>
            <a:r>
              <a:rPr lang="en-US" sz="18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’, ‘</a:t>
            </a:r>
            <a:r>
              <a:rPr lang="en-US" sz="1800" dirty="0" err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mySerial</a:t>
            </a:r>
            <a:r>
              <a:rPr lang="en-US" sz="18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’, 20;</a:t>
            </a:r>
          </a:p>
          <a:p>
            <a:pPr lvl="0">
              <a:buClr>
                <a:srgbClr val="F3A447"/>
              </a:buClr>
              <a:buNone/>
            </a:pPr>
            <a:endParaRPr lang="en-US" sz="1800" dirty="0" smtClean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lvl="0">
              <a:buClr>
                <a:srgbClr val="F3A447"/>
              </a:buClr>
              <a:buNone/>
            </a:pPr>
            <a:r>
              <a:rPr lang="en-US" sz="18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	EXEC </a:t>
            </a:r>
            <a:r>
              <a:rPr lang="en-US" sz="1800" dirty="0" err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dbo.AddToOrder</a:t>
            </a:r>
            <a:r>
              <a:rPr lang="en-US" sz="18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@</a:t>
            </a:r>
            <a:r>
              <a:rPr lang="en-US" sz="1800" dirty="0" err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partNum</a:t>
            </a:r>
            <a:r>
              <a:rPr lang="en-US" sz="18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= ‘</a:t>
            </a:r>
            <a:r>
              <a:rPr lang="en-US" sz="1800" dirty="0" err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myPart</a:t>
            </a:r>
            <a:r>
              <a:rPr lang="en-US" sz="18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’, @</a:t>
            </a:r>
            <a:r>
              <a:rPr lang="en-US" sz="1800" dirty="0" err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serialNum</a:t>
            </a:r>
            <a:r>
              <a:rPr lang="en-US" sz="18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= ‘</a:t>
            </a:r>
            <a:r>
              <a:rPr lang="en-US" sz="1800" dirty="0" err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mySerial</a:t>
            </a:r>
            <a:r>
              <a:rPr lang="en-US" sz="18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’, @</a:t>
            </a:r>
            <a:r>
              <a:rPr lang="en-US" sz="1800" dirty="0" err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orderNumber</a:t>
            </a:r>
            <a:r>
              <a:rPr lang="en-US" sz="18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= 20;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SPs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parameters are included in a stored procedure signature:</a:t>
            </a:r>
          </a:p>
          <a:p>
            <a:pPr lvl="0">
              <a:buClr>
                <a:srgbClr val="F3A447"/>
              </a:buClr>
              <a:buNone/>
            </a:pPr>
            <a:r>
              <a:rPr lang="en-US" dirty="0" smtClean="0"/>
              <a:t>   </a:t>
            </a:r>
            <a:r>
              <a:rPr lang="en-US" sz="16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CREATE PROCEDURE </a:t>
            </a:r>
            <a:r>
              <a:rPr lang="en-US" sz="1600" dirty="0" err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dbo.AddToOrder</a:t>
            </a:r>
            <a:r>
              <a:rPr lang="en-US" sz="16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(@</a:t>
            </a:r>
            <a:r>
              <a:rPr lang="en-US" sz="1600" dirty="0" err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partNum</a:t>
            </a:r>
            <a:r>
              <a:rPr lang="en-US" sz="16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AS VARCHAR(20), </a:t>
            </a:r>
          </a:p>
          <a:p>
            <a:pPr lvl="0">
              <a:buClr>
                <a:srgbClr val="F3A447"/>
              </a:buClr>
              <a:buNone/>
            </a:pPr>
            <a:r>
              <a:rPr lang="en-US" sz="16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					  @</a:t>
            </a:r>
            <a:r>
              <a:rPr lang="en-US" sz="1600" dirty="0" err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serialNum</a:t>
            </a:r>
            <a:r>
              <a:rPr lang="en-US" sz="16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AS VARCHAR(20), </a:t>
            </a:r>
          </a:p>
          <a:p>
            <a:pPr lvl="0">
              <a:buClr>
                <a:srgbClr val="F3A447"/>
              </a:buClr>
              <a:buNone/>
            </a:pPr>
            <a:r>
              <a:rPr lang="en-US" sz="16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					  @</a:t>
            </a:r>
            <a:r>
              <a:rPr lang="en-US" sz="1600" dirty="0" err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orderNumber</a:t>
            </a:r>
            <a:r>
              <a:rPr lang="en-US" sz="16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AS INTEGER)</a:t>
            </a:r>
          </a:p>
          <a:p>
            <a:pPr lvl="0"/>
            <a:endParaRPr lang="en-US" dirty="0" smtClean="0"/>
          </a:p>
          <a:p>
            <a:r>
              <a:rPr lang="en-US" dirty="0" smtClean="0"/>
              <a:t>they can be classified as IN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*</a:t>
            </a:r>
            <a:r>
              <a:rPr lang="en-US" dirty="0" smtClean="0"/>
              <a:t>(default) or OUT</a:t>
            </a:r>
          </a:p>
          <a:p>
            <a:pPr lvl="0">
              <a:buClr>
                <a:srgbClr val="F3A447"/>
              </a:buClr>
              <a:buNone/>
            </a:pPr>
            <a:r>
              <a:rPr lang="en-US" sz="16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CREATE PROCEDURE </a:t>
            </a:r>
            <a:r>
              <a:rPr lang="en-US" sz="1600" dirty="0" err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dbo.AddToOrder</a:t>
            </a:r>
            <a:r>
              <a:rPr lang="en-US" sz="16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(@</a:t>
            </a:r>
            <a:r>
              <a:rPr lang="en-US" sz="1600" dirty="0" err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partNum</a:t>
            </a:r>
            <a:r>
              <a:rPr lang="en-US" sz="16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AS VARCHAR(20), </a:t>
            </a:r>
          </a:p>
          <a:p>
            <a:pPr lvl="0">
              <a:buClr>
                <a:srgbClr val="F3A447"/>
              </a:buClr>
              <a:buNone/>
            </a:pPr>
            <a:r>
              <a:rPr lang="en-US" sz="16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					  @</a:t>
            </a:r>
            <a:r>
              <a:rPr lang="en-US" sz="1600" dirty="0" err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serialNum</a:t>
            </a:r>
            <a:r>
              <a:rPr lang="en-US" sz="16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AS VARCHAR(20), </a:t>
            </a:r>
          </a:p>
          <a:p>
            <a:pPr lvl="0">
              <a:buClr>
                <a:srgbClr val="F3A447"/>
              </a:buClr>
              <a:buNone/>
            </a:pPr>
            <a:r>
              <a:rPr lang="en-US" sz="16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					  @</a:t>
            </a:r>
            <a:r>
              <a:rPr lang="en-US" sz="1600" dirty="0" err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orderNumber</a:t>
            </a:r>
            <a:r>
              <a:rPr lang="en-US" sz="16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AS INTEGER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0">
              <a:buClr>
                <a:srgbClr val="F3A447"/>
              </a:buClr>
              <a:buNone/>
            </a:pPr>
            <a:r>
              <a:rPr lang="en-US" sz="16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					  @success AS INTEGER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lvl="0">
              <a:buClr>
                <a:srgbClr val="F3A447"/>
              </a:buCl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	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remainingQuantity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AS INTEGER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16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781</TotalTime>
  <Words>407</Words>
  <Application>Microsoft Office PowerPoint</Application>
  <PresentationFormat>On-screen Show (4:3)</PresentationFormat>
  <Paragraphs>160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Paper</vt:lpstr>
      <vt:lpstr>Stored Procedures</vt:lpstr>
      <vt:lpstr>Stored Procedures</vt:lpstr>
      <vt:lpstr>Usage</vt:lpstr>
      <vt:lpstr>SP Language</vt:lpstr>
      <vt:lpstr>Output</vt:lpstr>
      <vt:lpstr>Disadvantages</vt:lpstr>
      <vt:lpstr>Creating a Stored Proc</vt:lpstr>
      <vt:lpstr>Executing SPs</vt:lpstr>
      <vt:lpstr>Parameters</vt:lpstr>
      <vt:lpstr>Parameters cont’ed</vt:lpstr>
      <vt:lpstr>Working with Parameters</vt:lpstr>
      <vt:lpstr>IF statement</vt:lpstr>
      <vt:lpstr>Nested IF statement</vt:lpstr>
      <vt:lpstr>ELSE IF statement (new in 2012)</vt:lpstr>
      <vt:lpstr>CASE statement</vt:lpstr>
      <vt:lpstr>Multiple CASE statement</vt:lpstr>
      <vt:lpstr>Loops</vt:lpstr>
      <vt:lpstr>Error Handling</vt:lpstr>
      <vt:lpstr>SP Returning a Table</vt:lpstr>
      <vt:lpstr>Removing a SP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doomHmmr</dc:creator>
  <cp:lastModifiedBy>doomHmmr</cp:lastModifiedBy>
  <cp:revision>136</cp:revision>
  <dcterms:created xsi:type="dcterms:W3CDTF">2010-11-14T22:01:35Z</dcterms:created>
  <dcterms:modified xsi:type="dcterms:W3CDTF">2014-10-26T21:19:41Z</dcterms:modified>
</cp:coreProperties>
</file>