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2" r:id="rId9"/>
    <p:sldId id="263" r:id="rId10"/>
    <p:sldId id="296" r:id="rId11"/>
    <p:sldId id="265" r:id="rId12"/>
    <p:sldId id="266" r:id="rId13"/>
    <p:sldId id="267" r:id="rId14"/>
    <p:sldId id="297" r:id="rId15"/>
    <p:sldId id="268" r:id="rId16"/>
    <p:sldId id="269" r:id="rId17"/>
    <p:sldId id="271" r:id="rId18"/>
    <p:sldId id="273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1" r:id="rId35"/>
    <p:sldId id="293" r:id="rId36"/>
    <p:sldId id="290" r:id="rId37"/>
    <p:sldId id="292" r:id="rId38"/>
    <p:sldId id="294" r:id="rId39"/>
    <p:sldId id="295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0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DA61E326-34B0-4E79-8B25-629C379A3D5B}" type="datetimeFigureOut">
              <a:rPr lang="zh-TW" altLang="en-US" smtClean="0"/>
              <a:pPr/>
              <a:t>2010/6/2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26F03A7A-2181-4750-8E8F-1883231D1D5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03A7A-2181-4750-8E8F-1883231D1D5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03A7A-2181-4750-8E8F-1883231D1D5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8BDA-A949-48D2-8245-CA96C9359302}" type="datetime1">
              <a:rPr lang="zh-TW" altLang="en-US" smtClean="0"/>
              <a:pPr/>
              <a:t>2010/6/2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B99A-371D-4FEC-BE1F-E569C0701392}" type="datetime1">
              <a:rPr lang="zh-TW" altLang="en-US" smtClean="0"/>
              <a:pPr/>
              <a:t>2010/6/2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F791-DB24-49CC-AD56-2573E391936E}" type="datetime1">
              <a:rPr lang="zh-TW" altLang="en-US" smtClean="0"/>
              <a:pPr/>
              <a:t>2010/6/2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3EE-E9C0-4A1A-850C-DE402455B575}" type="datetime1">
              <a:rPr lang="zh-TW" altLang="en-US" smtClean="0"/>
              <a:pPr/>
              <a:t>2010/6/2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689F-34A0-49DD-8A88-6E09B2523C40}" type="datetime1">
              <a:rPr lang="zh-TW" altLang="en-US" smtClean="0"/>
              <a:pPr/>
              <a:t>2010/6/2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BD9-34C2-459E-BEB5-802125D79AB8}" type="datetime1">
              <a:rPr lang="zh-TW" altLang="en-US" smtClean="0"/>
              <a:pPr/>
              <a:t>2010/6/2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80F9-0388-4DC3-A8A3-FD26588F816E}" type="datetime1">
              <a:rPr lang="zh-TW" altLang="en-US" smtClean="0"/>
              <a:pPr/>
              <a:t>2010/6/2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F348-CF10-4C02-AD18-52B2D0F7E7C4}" type="datetime1">
              <a:rPr lang="zh-TW" altLang="en-US" smtClean="0"/>
              <a:pPr/>
              <a:t>2010/6/2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1530-BEDE-4A30-AB75-E6883E8B5422}" type="datetime1">
              <a:rPr lang="zh-TW" altLang="en-US" smtClean="0"/>
              <a:pPr/>
              <a:t>2010/6/2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FDB-9F01-419F-AF36-4489446A269C}" type="datetime1">
              <a:rPr lang="zh-TW" altLang="en-US" smtClean="0"/>
              <a:pPr/>
              <a:t>2010/6/2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A1E1585-7391-41D2-9A90-7B69E2BB8570}" type="datetime1">
              <a:rPr lang="zh-TW" altLang="en-US" smtClean="0"/>
              <a:pPr/>
              <a:t>2010/6/2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B8D69B1-7E55-468D-B606-A8B73C8153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69F2B3F-FD27-487A-8534-7D9FA02FA9E8}" type="datetime1">
              <a:rPr lang="zh-TW" altLang="en-US" smtClean="0"/>
              <a:pPr/>
              <a:t>2010/6/2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B8D69B1-7E55-468D-B606-A8B73C8153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8642" y="3355848"/>
            <a:ext cx="8458200" cy="16733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Non-projective Dependency Parsing using Spanning Tree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800" dirty="0" smtClean="0"/>
              <a:t>R98922004</a:t>
            </a:r>
            <a:r>
              <a:rPr lang="zh-TW" altLang="en-US" sz="2800" dirty="0" smtClean="0"/>
              <a:t>  </a:t>
            </a:r>
            <a:r>
              <a:rPr lang="en-US" altLang="zh-TW" sz="2800" dirty="0" err="1" smtClean="0"/>
              <a:t>Yun-Nung</a:t>
            </a:r>
            <a:r>
              <a:rPr lang="en-US" altLang="zh-TW" sz="2800" dirty="0" smtClean="0"/>
              <a:t> Chen</a:t>
            </a:r>
          </a:p>
          <a:p>
            <a:pPr algn="r"/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資工碩一  陳縕儂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1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Edge based Factorization (2/3)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scores of edges</a:t>
            </a:r>
          </a:p>
          <a:p>
            <a:endParaRPr lang="en-US" altLang="zh-TW" sz="2000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score of a dependency tree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dirty="0" smtClean="0"/>
              <a:t> for sentence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10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5" y="2454845"/>
            <a:ext cx="3393305" cy="61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3786190"/>
            <a:ext cx="6072230" cy="106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Edge based Factorization (3/3)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11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5643578"/>
            <a:ext cx="5786478" cy="97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內容版面配置區 53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53677"/>
          </a:xfrm>
        </p:spPr>
        <p:txBody>
          <a:bodyPr/>
          <a:lstStyle/>
          <a:p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= John hit the ball with the bat</a:t>
            </a:r>
            <a:endParaRPr lang="zh-TW" altLang="en-US" dirty="0"/>
          </a:p>
        </p:txBody>
      </p:sp>
      <p:grpSp>
        <p:nvGrpSpPr>
          <p:cNvPr id="70" name="群組 69"/>
          <p:cNvGrpSpPr/>
          <p:nvPr/>
        </p:nvGrpSpPr>
        <p:grpSpPr>
          <a:xfrm>
            <a:off x="500034" y="2416726"/>
            <a:ext cx="2428892" cy="3298290"/>
            <a:chOff x="500034" y="2416726"/>
            <a:chExt cx="2428892" cy="3298290"/>
          </a:xfrm>
        </p:grpSpPr>
        <p:sp>
          <p:nvSpPr>
            <p:cNvPr id="6" name="文字方塊 5"/>
            <p:cNvSpPr txBox="1"/>
            <p:nvPr/>
          </p:nvSpPr>
          <p:spPr>
            <a:xfrm>
              <a:off x="1214414" y="241672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root</a:t>
              </a:r>
              <a:endParaRPr lang="zh-TW" altLang="en-US" i="1" dirty="0" smtClean="0"/>
            </a:p>
          </p:txBody>
        </p:sp>
        <p:cxnSp>
          <p:nvCxnSpPr>
            <p:cNvPr id="8" name="直線單箭頭接點 7"/>
            <p:cNvCxnSpPr>
              <a:stCxn id="6" idx="2"/>
              <a:endCxn id="9" idx="0"/>
            </p:cNvCxnSpPr>
            <p:nvPr/>
          </p:nvCxnSpPr>
          <p:spPr>
            <a:xfrm rot="5400000">
              <a:off x="1506237" y="2994301"/>
              <a:ext cx="41648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1214414" y="320254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hit</a:t>
              </a:r>
              <a:endParaRPr lang="zh-TW" altLang="en-US" i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00034" y="398836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John</a:t>
              </a:r>
              <a:endParaRPr lang="zh-TW" altLang="en-US" i="1" dirty="0" smtClean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214414" y="398836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ball</a:t>
              </a:r>
              <a:endParaRPr lang="zh-TW" altLang="en-US" i="1" dirty="0" smtClean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214414" y="470274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the</a:t>
              </a:r>
              <a:endParaRPr lang="zh-TW" altLang="en-US" i="1" dirty="0" smtClean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928794" y="397622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with</a:t>
              </a:r>
              <a:endParaRPr lang="zh-TW" altLang="en-US" i="1" dirty="0" smtClean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928794" y="470274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bat</a:t>
              </a:r>
              <a:endParaRPr lang="zh-TW" altLang="en-US" i="1" dirty="0" smtClean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928794" y="534568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the</a:t>
              </a:r>
              <a:endParaRPr lang="zh-TW" altLang="en-US" i="1" dirty="0" smtClean="0"/>
            </a:p>
          </p:txBody>
        </p:sp>
        <p:cxnSp>
          <p:nvCxnSpPr>
            <p:cNvPr id="17" name="直線單箭頭接點 16"/>
            <p:cNvCxnSpPr>
              <a:stCxn id="9" idx="2"/>
              <a:endCxn id="11" idx="0"/>
            </p:cNvCxnSpPr>
            <p:nvPr/>
          </p:nvCxnSpPr>
          <p:spPr>
            <a:xfrm rot="5400000">
              <a:off x="1506237" y="3780119"/>
              <a:ext cx="41648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9" idx="2"/>
              <a:endCxn id="10" idx="0"/>
            </p:cNvCxnSpPr>
            <p:nvPr/>
          </p:nvCxnSpPr>
          <p:spPr>
            <a:xfrm rot="5400000">
              <a:off x="1149047" y="3422929"/>
              <a:ext cx="416486" cy="714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11" idx="2"/>
              <a:endCxn id="12" idx="0"/>
            </p:cNvCxnSpPr>
            <p:nvPr/>
          </p:nvCxnSpPr>
          <p:spPr>
            <a:xfrm rot="5400000">
              <a:off x="1541956" y="4530218"/>
              <a:ext cx="34504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9" idx="2"/>
              <a:endCxn id="13" idx="0"/>
            </p:cNvCxnSpPr>
            <p:nvPr/>
          </p:nvCxnSpPr>
          <p:spPr>
            <a:xfrm rot="16200000" flipH="1">
              <a:off x="1869498" y="3416858"/>
              <a:ext cx="404344" cy="714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13" idx="2"/>
              <a:endCxn id="14" idx="0"/>
            </p:cNvCxnSpPr>
            <p:nvPr/>
          </p:nvCxnSpPr>
          <p:spPr>
            <a:xfrm rot="5400000">
              <a:off x="2250265" y="4524147"/>
              <a:ext cx="35719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14" idx="2"/>
              <a:endCxn id="15" idx="0"/>
            </p:cNvCxnSpPr>
            <p:nvPr/>
          </p:nvCxnSpPr>
          <p:spPr>
            <a:xfrm rot="5400000">
              <a:off x="2292055" y="5208879"/>
              <a:ext cx="27361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文字方塊 97"/>
            <p:cNvSpPr txBox="1"/>
            <p:nvPr/>
          </p:nvSpPr>
          <p:spPr>
            <a:xfrm>
              <a:off x="714348" y="2500306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TW" sz="2400" b="1" i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2400" baseline="-25000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3000364" y="2416726"/>
            <a:ext cx="2786082" cy="2738928"/>
            <a:chOff x="3000364" y="2416726"/>
            <a:chExt cx="2786082" cy="2738928"/>
          </a:xfrm>
        </p:grpSpPr>
        <p:sp>
          <p:nvSpPr>
            <p:cNvPr id="55" name="文字方塊 54"/>
            <p:cNvSpPr txBox="1"/>
            <p:nvPr/>
          </p:nvSpPr>
          <p:spPr>
            <a:xfrm>
              <a:off x="3714744" y="241672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root</a:t>
              </a:r>
              <a:endParaRPr lang="zh-TW" altLang="en-US" i="1" dirty="0" smtClean="0"/>
            </a:p>
          </p:txBody>
        </p:sp>
        <p:cxnSp>
          <p:nvCxnSpPr>
            <p:cNvPr id="56" name="直線單箭頭接點 55"/>
            <p:cNvCxnSpPr>
              <a:stCxn id="55" idx="2"/>
              <a:endCxn id="57" idx="0"/>
            </p:cNvCxnSpPr>
            <p:nvPr/>
          </p:nvCxnSpPr>
          <p:spPr>
            <a:xfrm rot="5400000">
              <a:off x="4006567" y="2994301"/>
              <a:ext cx="41648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3714744" y="320254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ball</a:t>
              </a:r>
              <a:endParaRPr lang="zh-TW" altLang="en-US" i="1" dirty="0" smtClean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3000364" y="398836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John</a:t>
              </a:r>
              <a:endParaRPr lang="zh-TW" altLang="en-US" i="1" dirty="0" smtClean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3714744" y="398836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hit</a:t>
              </a:r>
              <a:endParaRPr lang="zh-TW" altLang="en-US" i="1" dirty="0" smtClean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3714744" y="478632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the</a:t>
              </a:r>
              <a:endParaRPr lang="zh-TW" altLang="en-US" i="1" dirty="0" smtClean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429124" y="40005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with</a:t>
              </a:r>
              <a:endParaRPr lang="zh-TW" altLang="en-US" i="1" dirty="0" smtClean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143372" y="478632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bat</a:t>
              </a:r>
              <a:endParaRPr lang="zh-TW" altLang="en-US" i="1" dirty="0" smtClean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786314" y="478632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the</a:t>
              </a:r>
              <a:endParaRPr lang="zh-TW" altLang="en-US" i="1" dirty="0" smtClean="0"/>
            </a:p>
          </p:txBody>
        </p:sp>
        <p:cxnSp>
          <p:nvCxnSpPr>
            <p:cNvPr id="64" name="直線單箭頭接點 63"/>
            <p:cNvCxnSpPr>
              <a:stCxn id="57" idx="2"/>
              <a:endCxn id="59" idx="0"/>
            </p:cNvCxnSpPr>
            <p:nvPr/>
          </p:nvCxnSpPr>
          <p:spPr>
            <a:xfrm rot="5400000">
              <a:off x="4006567" y="3780119"/>
              <a:ext cx="41648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57" idx="2"/>
              <a:endCxn id="58" idx="0"/>
            </p:cNvCxnSpPr>
            <p:nvPr/>
          </p:nvCxnSpPr>
          <p:spPr>
            <a:xfrm rot="5400000">
              <a:off x="3649377" y="3422929"/>
              <a:ext cx="416486" cy="714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59" idx="2"/>
              <a:endCxn id="60" idx="0"/>
            </p:cNvCxnSpPr>
            <p:nvPr/>
          </p:nvCxnSpPr>
          <p:spPr>
            <a:xfrm rot="5400000">
              <a:off x="4000496" y="4572008"/>
              <a:ext cx="42862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57" idx="2"/>
              <a:endCxn id="61" idx="0"/>
            </p:cNvCxnSpPr>
            <p:nvPr/>
          </p:nvCxnSpPr>
          <p:spPr>
            <a:xfrm rot="16200000" flipH="1">
              <a:off x="4357686" y="3429000"/>
              <a:ext cx="428628" cy="714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61" idx="2"/>
              <a:endCxn id="62" idx="0"/>
            </p:cNvCxnSpPr>
            <p:nvPr/>
          </p:nvCxnSpPr>
          <p:spPr>
            <a:xfrm rot="5400000">
              <a:off x="4578071" y="4435203"/>
              <a:ext cx="416486" cy="28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stCxn id="61" idx="2"/>
              <a:endCxn id="63" idx="0"/>
            </p:cNvCxnSpPr>
            <p:nvPr/>
          </p:nvCxnSpPr>
          <p:spPr>
            <a:xfrm rot="16200000" flipH="1">
              <a:off x="4899542" y="4399484"/>
              <a:ext cx="416486" cy="3571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3071802" y="2500306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TW" sz="2400" b="1" i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2400" baseline="-250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5643570" y="2404584"/>
            <a:ext cx="2786082" cy="3310432"/>
            <a:chOff x="5643570" y="2404584"/>
            <a:chExt cx="2786082" cy="3310432"/>
          </a:xfrm>
        </p:grpSpPr>
        <p:sp>
          <p:nvSpPr>
            <p:cNvPr id="77" name="文字方塊 76"/>
            <p:cNvSpPr txBox="1"/>
            <p:nvPr/>
          </p:nvSpPr>
          <p:spPr>
            <a:xfrm>
              <a:off x="6357950" y="240458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root</a:t>
              </a:r>
              <a:endParaRPr lang="zh-TW" altLang="en-US" i="1" dirty="0" smtClean="0"/>
            </a:p>
          </p:txBody>
        </p:sp>
        <p:cxnSp>
          <p:nvCxnSpPr>
            <p:cNvPr id="78" name="直線單箭頭接點 77"/>
            <p:cNvCxnSpPr>
              <a:stCxn id="77" idx="2"/>
              <a:endCxn id="79" idx="0"/>
            </p:cNvCxnSpPr>
            <p:nvPr/>
          </p:nvCxnSpPr>
          <p:spPr>
            <a:xfrm rot="5400000">
              <a:off x="6649773" y="2982159"/>
              <a:ext cx="416486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9" name="文字方塊 78"/>
            <p:cNvSpPr txBox="1"/>
            <p:nvPr/>
          </p:nvSpPr>
          <p:spPr>
            <a:xfrm>
              <a:off x="6357950" y="319040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John</a:t>
              </a:r>
              <a:endParaRPr lang="zh-TW" altLang="en-US" i="1" dirty="0" smtClean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857884" y="403551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ball</a:t>
              </a:r>
              <a:endParaRPr lang="zh-TW" altLang="en-US" i="1" dirty="0" smtClean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5857884" y="470274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hit</a:t>
              </a:r>
              <a:endParaRPr lang="zh-TW" altLang="en-US" i="1" dirty="0" smtClean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5857884" y="534568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the</a:t>
              </a:r>
              <a:endParaRPr lang="zh-TW" altLang="en-US" i="1" dirty="0" smtClean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7072330" y="398836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with</a:t>
              </a:r>
              <a:endParaRPr lang="zh-TW" altLang="en-US" i="1" dirty="0" smtClean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6786578" y="477418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bat</a:t>
              </a:r>
              <a:endParaRPr lang="zh-TW" altLang="en-US" i="1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7429520" y="477418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the</a:t>
              </a:r>
              <a:endParaRPr lang="zh-TW" altLang="en-US" i="1" dirty="0" smtClean="0"/>
            </a:p>
          </p:txBody>
        </p:sp>
        <p:cxnSp>
          <p:nvCxnSpPr>
            <p:cNvPr id="86" name="直線單箭頭接點 85"/>
            <p:cNvCxnSpPr>
              <a:stCxn id="80" idx="2"/>
              <a:endCxn id="81" idx="0"/>
            </p:cNvCxnSpPr>
            <p:nvPr/>
          </p:nvCxnSpPr>
          <p:spPr>
            <a:xfrm rot="5400000">
              <a:off x="6209003" y="4553795"/>
              <a:ext cx="297894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79" idx="2"/>
              <a:endCxn id="80" idx="0"/>
            </p:cNvCxnSpPr>
            <p:nvPr/>
          </p:nvCxnSpPr>
          <p:spPr>
            <a:xfrm rot="5400000">
              <a:off x="6370092" y="3547592"/>
              <a:ext cx="475782" cy="50006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stCxn id="81" idx="2"/>
              <a:endCxn id="82" idx="0"/>
            </p:cNvCxnSpPr>
            <p:nvPr/>
          </p:nvCxnSpPr>
          <p:spPr>
            <a:xfrm rot="5400000">
              <a:off x="6221145" y="5208879"/>
              <a:ext cx="27361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79" idx="2"/>
              <a:endCxn id="83" idx="0"/>
            </p:cNvCxnSpPr>
            <p:nvPr/>
          </p:nvCxnSpPr>
          <p:spPr>
            <a:xfrm rot="16200000" flipH="1">
              <a:off x="7000892" y="3416858"/>
              <a:ext cx="428628" cy="714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>
              <a:stCxn id="83" idx="2"/>
              <a:endCxn id="84" idx="0"/>
            </p:cNvCxnSpPr>
            <p:nvPr/>
          </p:nvCxnSpPr>
          <p:spPr>
            <a:xfrm rot="5400000">
              <a:off x="7221277" y="4423061"/>
              <a:ext cx="416486" cy="28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83" idx="2"/>
              <a:endCxn id="85" idx="0"/>
            </p:cNvCxnSpPr>
            <p:nvPr/>
          </p:nvCxnSpPr>
          <p:spPr>
            <a:xfrm rot="16200000" flipH="1">
              <a:off x="7542748" y="4387342"/>
              <a:ext cx="416486" cy="3571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0" name="文字方塊 99"/>
            <p:cNvSpPr txBox="1"/>
            <p:nvPr/>
          </p:nvSpPr>
          <p:spPr>
            <a:xfrm>
              <a:off x="5643570" y="2500306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TW" sz="2400" b="1" i="1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2400" baseline="-25000" dirty="0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Focus Points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5191"/>
            <a:ext cx="8543956" cy="4625609"/>
          </a:xfrm>
        </p:spPr>
        <p:txBody>
          <a:bodyPr/>
          <a:lstStyle/>
          <a:p>
            <a:pPr marL="633222" indent="-514350">
              <a:buFont typeface="+mj-lt"/>
              <a:buAutoNum type="arabicParenR"/>
            </a:pPr>
            <a:r>
              <a:rPr lang="en-US" altLang="zh-TW" dirty="0" smtClean="0"/>
              <a:t>How to decide weight vector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zh-TW" dirty="0" smtClean="0"/>
          </a:p>
          <a:p>
            <a:pPr marL="633222" indent="-514350">
              <a:buFont typeface="+mj-lt"/>
              <a:buAutoNum type="arabicParenR"/>
            </a:pPr>
            <a:r>
              <a:rPr lang="en-US" altLang="zh-TW" dirty="0" smtClean="0"/>
              <a:t>How to find the tree with the maximum score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12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Maximum Spanning 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5191"/>
            <a:ext cx="8472518" cy="4625609"/>
          </a:xfrm>
        </p:spPr>
        <p:txBody>
          <a:bodyPr/>
          <a:lstStyle/>
          <a:p>
            <a:r>
              <a:rPr lang="en-US" altLang="zh-TW" i="1" dirty="0" smtClean="0">
                <a:solidFill>
                  <a:srgbClr val="C00000"/>
                </a:solidFill>
              </a:rPr>
              <a:t>dependency trees for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buNone/>
            </a:pP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i="1" dirty="0" smtClean="0">
                <a:solidFill>
                  <a:srgbClr val="C00000"/>
                </a:solidFill>
              </a:rPr>
              <a:t>= spanning trees for </a:t>
            </a:r>
            <a:r>
              <a:rPr lang="en-US" altLang="zh-TW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i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TW" i="1" baseline="-25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i="1" dirty="0" smtClean="0">
                <a:solidFill>
                  <a:srgbClr val="C00000"/>
                </a:solidFill>
              </a:rPr>
              <a:t>the </a:t>
            </a:r>
            <a:r>
              <a:rPr lang="en-US" altLang="zh-TW" i="1" dirty="0" smtClean="0">
                <a:solidFill>
                  <a:srgbClr val="C00000"/>
                </a:solidFill>
              </a:rPr>
              <a:t>dependency tree with maximum score for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i="1" dirty="0" smtClean="0">
                <a:solidFill>
                  <a:srgbClr val="C00000"/>
                </a:solidFill>
              </a:rPr>
              <a:t> = maximum spanning trees for </a:t>
            </a:r>
            <a:r>
              <a:rPr lang="en-US" altLang="zh-TW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i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TW" i="1" baseline="-25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i="1" dirty="0" smtClean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13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85720" y="720654"/>
            <a:ext cx="8643966" cy="1636776"/>
          </a:xfrm>
        </p:spPr>
        <p:txBody>
          <a:bodyPr>
            <a:normAutofit/>
          </a:bodyPr>
          <a:lstStyle/>
          <a:p>
            <a:r>
              <a:rPr lang="en-US" altLang="zh-TW" sz="4300" dirty="0" smtClean="0"/>
              <a:t>Maximum Spanning Tree Algorithm</a:t>
            </a:r>
            <a:endParaRPr lang="zh-TW" altLang="en-US" sz="43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14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Chu-Liu-Edmonds Algorithm (1/12)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5191"/>
            <a:ext cx="8472518" cy="462560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Input: graph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G = (V, E)</a:t>
            </a:r>
          </a:p>
          <a:p>
            <a:r>
              <a:rPr lang="en-US" altLang="zh-TW" dirty="0" smtClean="0"/>
              <a:t>Output: a maximum spanning tree in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marL="971550" lvl="1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greedily select the incoming edge with highest weight</a:t>
            </a:r>
          </a:p>
          <a:p>
            <a:pPr lvl="2"/>
            <a:r>
              <a:rPr lang="en-US" altLang="zh-TW" dirty="0" smtClean="0"/>
              <a:t>Tree</a:t>
            </a:r>
          </a:p>
          <a:p>
            <a:pPr lvl="2"/>
            <a:r>
              <a:rPr lang="en-US" altLang="zh-TW" dirty="0" smtClean="0"/>
              <a:t>Cycle in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altLang="zh-TW" dirty="0" smtClean="0"/>
          </a:p>
          <a:p>
            <a:pPr marL="971550" lvl="1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contract cycle into a single vertex and recalculate edge weights going into and out the cycle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15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Chu-Liu-Edmonds Algorithm (2/12)</a:t>
            </a:r>
            <a:endParaRPr lang="zh-TW" altLang="en-US" dirty="0"/>
          </a:p>
        </p:txBody>
      </p:sp>
      <p:sp>
        <p:nvSpPr>
          <p:cNvPr id="93" name="內容版面配置區 92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4686312"/>
          </a:xfrm>
        </p:spPr>
        <p:txBody>
          <a:bodyPr/>
          <a:lstStyle/>
          <a:p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dirty="0" smtClean="0"/>
              <a:t> =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John saw Mary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16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1500166" y="3212427"/>
            <a:ext cx="5786478" cy="3145531"/>
            <a:chOff x="1500166" y="3212427"/>
            <a:chExt cx="5786478" cy="3145531"/>
          </a:xfrm>
        </p:grpSpPr>
        <p:sp>
          <p:nvSpPr>
            <p:cNvPr id="6" name="文字方塊 5"/>
            <p:cNvSpPr txBox="1"/>
            <p:nvPr/>
          </p:nvSpPr>
          <p:spPr>
            <a:xfrm>
              <a:off x="4000496" y="4403719"/>
              <a:ext cx="785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i="1" dirty="0" smtClean="0"/>
                <a:t>saw</a:t>
              </a:r>
              <a:endParaRPr lang="zh-TW" altLang="en-US" sz="2800" i="1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857356" y="3903653"/>
              <a:ext cx="785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i="1" dirty="0" smtClean="0"/>
                <a:t>root</a:t>
              </a:r>
              <a:endParaRPr lang="zh-TW" altLang="en-US" sz="2800" i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857356" y="5403851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i="1" dirty="0" smtClean="0"/>
                <a:t>John</a:t>
              </a:r>
              <a:endParaRPr lang="zh-TW" altLang="en-US" sz="2800" i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143636" y="4189405"/>
              <a:ext cx="1143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i="1" dirty="0" smtClean="0"/>
                <a:t>Mary</a:t>
              </a:r>
              <a:endParaRPr lang="zh-TW" altLang="en-US" sz="2800" i="1" dirty="0"/>
            </a:p>
          </p:txBody>
        </p:sp>
        <p:cxnSp>
          <p:nvCxnSpPr>
            <p:cNvPr id="11" name="弧形接點 10"/>
            <p:cNvCxnSpPr>
              <a:stCxn id="7" idx="0"/>
              <a:endCxn id="6" idx="0"/>
            </p:cNvCxnSpPr>
            <p:nvPr/>
          </p:nvCxnSpPr>
          <p:spPr>
            <a:xfrm rot="16200000" flipH="1">
              <a:off x="3071802" y="3082116"/>
              <a:ext cx="500066" cy="2143140"/>
            </a:xfrm>
            <a:prstGeom prst="curvedConnector3">
              <a:avLst>
                <a:gd name="adj1" fmla="val -45714"/>
              </a:avLst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弧形接點 15"/>
            <p:cNvCxnSpPr>
              <a:stCxn id="7" idx="0"/>
              <a:endCxn id="9" idx="0"/>
            </p:cNvCxnSpPr>
            <p:nvPr/>
          </p:nvCxnSpPr>
          <p:spPr>
            <a:xfrm rot="16200000" flipH="1">
              <a:off x="4339826" y="1814092"/>
              <a:ext cx="285752" cy="4464875"/>
            </a:xfrm>
            <a:prstGeom prst="curvedConnector3">
              <a:avLst>
                <a:gd name="adj1" fmla="val -172752"/>
              </a:avLst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弧形接點 17"/>
            <p:cNvCxnSpPr>
              <a:stCxn id="8" idx="0"/>
              <a:endCxn id="6" idx="1"/>
            </p:cNvCxnSpPr>
            <p:nvPr/>
          </p:nvCxnSpPr>
          <p:spPr>
            <a:xfrm rot="5400000" flipH="1" flipV="1">
              <a:off x="2791838" y="4195194"/>
              <a:ext cx="738522" cy="1678793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弧形接點 19"/>
            <p:cNvCxnSpPr>
              <a:stCxn id="8" idx="2"/>
              <a:endCxn id="9" idx="2"/>
            </p:cNvCxnSpPr>
            <p:nvPr/>
          </p:nvCxnSpPr>
          <p:spPr>
            <a:xfrm rot="5400000" flipH="1" flipV="1">
              <a:off x="3911198" y="3123129"/>
              <a:ext cx="1214446" cy="4393437"/>
            </a:xfrm>
            <a:prstGeom prst="curvedConnector3">
              <a:avLst>
                <a:gd name="adj1" fmla="val -18823"/>
              </a:avLst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圖案 21"/>
            <p:cNvCxnSpPr>
              <a:stCxn id="6" idx="2"/>
              <a:endCxn id="8" idx="3"/>
            </p:cNvCxnSpPr>
            <p:nvPr/>
          </p:nvCxnSpPr>
          <p:spPr>
            <a:xfrm rot="5400000">
              <a:off x="3220467" y="4492523"/>
              <a:ext cx="738522" cy="1607355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弧形接點 23"/>
            <p:cNvCxnSpPr>
              <a:stCxn id="6" idx="0"/>
              <a:endCxn id="9" idx="0"/>
            </p:cNvCxnSpPr>
            <p:nvPr/>
          </p:nvCxnSpPr>
          <p:spPr>
            <a:xfrm rot="5400000" flipH="1" flipV="1">
              <a:off x="5447115" y="3135695"/>
              <a:ext cx="214314" cy="2321735"/>
            </a:xfrm>
            <a:prstGeom prst="curvedConnector3">
              <a:avLst>
                <a:gd name="adj1" fmla="val 206666"/>
              </a:avLst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弧形接點 27"/>
            <p:cNvCxnSpPr>
              <a:stCxn id="9" idx="2"/>
              <a:endCxn id="8" idx="3"/>
            </p:cNvCxnSpPr>
            <p:nvPr/>
          </p:nvCxnSpPr>
          <p:spPr>
            <a:xfrm rot="5400000">
              <a:off x="4274177" y="3224498"/>
              <a:ext cx="952836" cy="3929090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7" idx="2"/>
              <a:endCxn id="8" idx="0"/>
            </p:cNvCxnSpPr>
            <p:nvPr/>
          </p:nvCxnSpPr>
          <p:spPr>
            <a:xfrm rot="16200000" flipH="1">
              <a:off x="1797495" y="4879643"/>
              <a:ext cx="976978" cy="71438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stCxn id="9" idx="1"/>
              <a:endCxn id="6" idx="3"/>
            </p:cNvCxnSpPr>
            <p:nvPr/>
          </p:nvCxnSpPr>
          <p:spPr>
            <a:xfrm rot="10800000" flipV="1">
              <a:off x="4786314" y="4451015"/>
              <a:ext cx="1357322" cy="214314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字方塊 76"/>
            <p:cNvSpPr txBox="1"/>
            <p:nvPr/>
          </p:nvSpPr>
          <p:spPr>
            <a:xfrm>
              <a:off x="4286248" y="3212427"/>
              <a:ext cx="35719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200" dirty="0" smtClean="0"/>
                <a:t>9</a:t>
              </a:r>
              <a:endParaRPr lang="zh-TW" altLang="en-US" sz="22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5143504" y="3712493"/>
              <a:ext cx="50006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200" dirty="0" smtClean="0"/>
                <a:t>30</a:t>
              </a:r>
              <a:endParaRPr lang="zh-TW" altLang="en-US" sz="22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214678" y="3567358"/>
              <a:ext cx="50006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200" dirty="0" smtClean="0"/>
                <a:t>10</a:t>
              </a:r>
              <a:endParaRPr lang="zh-TW" altLang="en-US" sz="2200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2857488" y="4567490"/>
              <a:ext cx="50006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200" dirty="0" smtClean="0"/>
                <a:t>20</a:t>
              </a:r>
              <a:endParaRPr lang="zh-TW" altLang="en-US" sz="22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071670" y="4569749"/>
              <a:ext cx="35719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200" dirty="0" smtClean="0"/>
                <a:t>9</a:t>
              </a:r>
              <a:endParaRPr lang="zh-TW" altLang="en-US" sz="2200" dirty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14810" y="5927071"/>
              <a:ext cx="35719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200" dirty="0" smtClean="0"/>
                <a:t>3</a:t>
              </a:r>
              <a:endParaRPr lang="zh-TW" altLang="en-US" sz="22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3786182" y="5112490"/>
              <a:ext cx="50006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200" dirty="0" smtClean="0"/>
                <a:t>30</a:t>
              </a:r>
              <a:endParaRPr lang="zh-TW" altLang="en-US" sz="22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4643438" y="5284129"/>
              <a:ext cx="50006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200" dirty="0" smtClean="0"/>
                <a:t>11</a:t>
              </a:r>
              <a:endParaRPr lang="zh-TW" altLang="en-US" sz="2200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5429256" y="4283997"/>
              <a:ext cx="28575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200" dirty="0" smtClean="0"/>
                <a:t>0</a:t>
              </a:r>
              <a:endParaRPr lang="zh-TW" altLang="en-US" sz="2200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1500166" y="3334408"/>
              <a:ext cx="7143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dirty="0" err="1" smtClean="0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altLang="zh-TW" sz="2800" b="1" i="1" baseline="-25000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TW" altLang="en-US" sz="2800" baseline="-25000" dirty="0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Chu-Liu-Edmonds Algorithm (3/12)</a:t>
            </a:r>
            <a:endParaRPr lang="zh-TW" altLang="en-US" dirty="0"/>
          </a:p>
        </p:txBody>
      </p:sp>
      <p:sp>
        <p:nvSpPr>
          <p:cNvPr id="93" name="內容版面配置區 92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4686312"/>
          </a:xfrm>
        </p:spPr>
        <p:txBody>
          <a:bodyPr/>
          <a:lstStyle/>
          <a:p>
            <a:r>
              <a:rPr lang="en-US" altLang="zh-TW" dirty="0" smtClean="0"/>
              <a:t>For each word, finding highest scoring incoming edge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17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00496" y="4403719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saw</a:t>
            </a:r>
            <a:endParaRPr lang="zh-TW" altLang="en-US" sz="2800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57356" y="3903653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root</a:t>
            </a:r>
            <a:endParaRPr lang="zh-TW" altLang="en-US" sz="2800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7356" y="5403851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John</a:t>
            </a:r>
            <a:endParaRPr lang="zh-TW" altLang="en-US" sz="2800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43636" y="4189405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Mary</a:t>
            </a:r>
            <a:endParaRPr lang="zh-TW" altLang="en-US" sz="2800" i="1" dirty="0"/>
          </a:p>
        </p:txBody>
      </p:sp>
      <p:cxnSp>
        <p:nvCxnSpPr>
          <p:cNvPr id="11" name="弧形接點 10"/>
          <p:cNvCxnSpPr>
            <a:stCxn id="7" idx="0"/>
            <a:endCxn id="6" idx="0"/>
          </p:cNvCxnSpPr>
          <p:nvPr/>
        </p:nvCxnSpPr>
        <p:spPr>
          <a:xfrm rot="16200000" flipH="1">
            <a:off x="3071802" y="3082116"/>
            <a:ext cx="500066" cy="2143140"/>
          </a:xfrm>
          <a:prstGeom prst="curvedConnector3">
            <a:avLst>
              <a:gd name="adj1" fmla="val -45714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弧形接點 15"/>
          <p:cNvCxnSpPr>
            <a:stCxn id="7" idx="0"/>
            <a:endCxn id="9" idx="0"/>
          </p:cNvCxnSpPr>
          <p:nvPr/>
        </p:nvCxnSpPr>
        <p:spPr>
          <a:xfrm rot="16200000" flipH="1">
            <a:off x="4339826" y="1814092"/>
            <a:ext cx="285752" cy="4464875"/>
          </a:xfrm>
          <a:prstGeom prst="curvedConnector3">
            <a:avLst>
              <a:gd name="adj1" fmla="val -172752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弧形接點 17"/>
          <p:cNvCxnSpPr>
            <a:stCxn id="8" idx="0"/>
            <a:endCxn id="6" idx="1"/>
          </p:cNvCxnSpPr>
          <p:nvPr/>
        </p:nvCxnSpPr>
        <p:spPr>
          <a:xfrm rot="5400000" flipH="1" flipV="1">
            <a:off x="2791838" y="4195194"/>
            <a:ext cx="738522" cy="1678793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弧形接點 19"/>
          <p:cNvCxnSpPr>
            <a:stCxn id="8" idx="2"/>
            <a:endCxn id="9" idx="2"/>
          </p:cNvCxnSpPr>
          <p:nvPr/>
        </p:nvCxnSpPr>
        <p:spPr>
          <a:xfrm rot="5400000" flipH="1" flipV="1">
            <a:off x="3911198" y="3123129"/>
            <a:ext cx="1214446" cy="4393437"/>
          </a:xfrm>
          <a:prstGeom prst="curvedConnector3">
            <a:avLst>
              <a:gd name="adj1" fmla="val -18823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圖案 21"/>
          <p:cNvCxnSpPr>
            <a:stCxn id="6" idx="2"/>
            <a:endCxn id="8" idx="3"/>
          </p:cNvCxnSpPr>
          <p:nvPr/>
        </p:nvCxnSpPr>
        <p:spPr>
          <a:xfrm rot="5400000">
            <a:off x="3220467" y="4492523"/>
            <a:ext cx="738522" cy="1607355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6" idx="0"/>
            <a:endCxn id="9" idx="0"/>
          </p:cNvCxnSpPr>
          <p:nvPr/>
        </p:nvCxnSpPr>
        <p:spPr>
          <a:xfrm rot="5400000" flipH="1" flipV="1">
            <a:off x="5447115" y="3135695"/>
            <a:ext cx="214314" cy="2321735"/>
          </a:xfrm>
          <a:prstGeom prst="curvedConnector3">
            <a:avLst>
              <a:gd name="adj1" fmla="val 20666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9" idx="2"/>
            <a:endCxn id="8" idx="3"/>
          </p:cNvCxnSpPr>
          <p:nvPr/>
        </p:nvCxnSpPr>
        <p:spPr>
          <a:xfrm rot="5400000">
            <a:off x="4274177" y="3224498"/>
            <a:ext cx="952836" cy="3929090"/>
          </a:xfrm>
          <a:prstGeom prst="curvedConnector2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7" idx="2"/>
            <a:endCxn id="8" idx="0"/>
          </p:cNvCxnSpPr>
          <p:nvPr/>
        </p:nvCxnSpPr>
        <p:spPr>
          <a:xfrm rot="16200000" flipH="1">
            <a:off x="1797495" y="4879643"/>
            <a:ext cx="976978" cy="71438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9" idx="1"/>
            <a:endCxn id="6" idx="3"/>
          </p:cNvCxnSpPr>
          <p:nvPr/>
        </p:nvCxnSpPr>
        <p:spPr>
          <a:xfrm rot="10800000" flipV="1">
            <a:off x="4786314" y="4451015"/>
            <a:ext cx="1357322" cy="214314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286248" y="3212427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9</a:t>
            </a:r>
            <a:endParaRPr lang="zh-TW" altLang="en-US" sz="22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143504" y="3712493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30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214678" y="3567358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10</a:t>
            </a:r>
            <a:endParaRPr lang="zh-TW" altLang="en-US" sz="22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857488" y="4567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20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071670" y="4569749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9</a:t>
            </a:r>
            <a:endParaRPr lang="zh-TW" altLang="en-US" sz="22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4214810" y="5927071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3</a:t>
            </a:r>
            <a:endParaRPr lang="zh-TW" altLang="en-US" sz="22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786182" y="5112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30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643438" y="5284129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11</a:t>
            </a:r>
            <a:endParaRPr lang="zh-TW" altLang="en-US" sz="22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429256" y="4283997"/>
            <a:ext cx="2857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0</a:t>
            </a:r>
            <a:endParaRPr lang="zh-TW" altLang="en-US" sz="22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1500166" y="333440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800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TW" altLang="en-US" sz="2800" baseline="-250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Chu-Liu-Edmonds Algorithm (4/12)</a:t>
            </a:r>
            <a:endParaRPr lang="zh-TW" altLang="en-US" dirty="0"/>
          </a:p>
        </p:txBody>
      </p:sp>
      <p:sp>
        <p:nvSpPr>
          <p:cNvPr id="93" name="內容版面配置區 9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757751"/>
          </a:xfrm>
        </p:spPr>
        <p:txBody>
          <a:bodyPr/>
          <a:lstStyle/>
          <a:p>
            <a:r>
              <a:rPr lang="en-US" altLang="zh-TW" dirty="0" smtClean="0"/>
              <a:t>If the result includes</a:t>
            </a:r>
          </a:p>
          <a:p>
            <a:pPr lvl="1"/>
            <a:r>
              <a:rPr lang="en-US" altLang="zh-TW" dirty="0" smtClean="0"/>
              <a:t>Tree – </a:t>
            </a:r>
            <a:r>
              <a:rPr lang="en-US" altLang="zh-TW" dirty="0" smtClean="0">
                <a:solidFill>
                  <a:srgbClr val="C00000"/>
                </a:solidFill>
              </a:rPr>
              <a:t>terminate and output</a:t>
            </a:r>
          </a:p>
          <a:p>
            <a:pPr lvl="1"/>
            <a:r>
              <a:rPr lang="en-US" altLang="zh-TW" dirty="0" smtClean="0"/>
              <a:t>Cycle – </a:t>
            </a:r>
            <a:r>
              <a:rPr lang="en-US" altLang="zh-TW" dirty="0" smtClean="0">
                <a:solidFill>
                  <a:srgbClr val="C00000"/>
                </a:solidFill>
              </a:rPr>
              <a:t>contract and recalculate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18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00496" y="4403719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saw</a:t>
            </a:r>
            <a:endParaRPr lang="zh-TW" altLang="en-US" sz="2800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57356" y="3903653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root</a:t>
            </a:r>
            <a:endParaRPr lang="zh-TW" altLang="en-US" sz="2800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7356" y="5403851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John</a:t>
            </a:r>
            <a:endParaRPr lang="zh-TW" altLang="en-US" sz="2800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43636" y="4189405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Mary</a:t>
            </a:r>
            <a:endParaRPr lang="zh-TW" altLang="en-US" sz="2800" i="1" dirty="0"/>
          </a:p>
        </p:txBody>
      </p:sp>
      <p:cxnSp>
        <p:nvCxnSpPr>
          <p:cNvPr id="11" name="弧形接點 10"/>
          <p:cNvCxnSpPr>
            <a:stCxn id="7" idx="0"/>
            <a:endCxn id="6" idx="0"/>
          </p:cNvCxnSpPr>
          <p:nvPr/>
        </p:nvCxnSpPr>
        <p:spPr>
          <a:xfrm rot="16200000" flipH="1">
            <a:off x="3071802" y="3082116"/>
            <a:ext cx="500066" cy="2143140"/>
          </a:xfrm>
          <a:prstGeom prst="curvedConnector3">
            <a:avLst>
              <a:gd name="adj1" fmla="val -45714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弧形接點 15"/>
          <p:cNvCxnSpPr>
            <a:stCxn id="7" idx="0"/>
            <a:endCxn id="9" idx="0"/>
          </p:cNvCxnSpPr>
          <p:nvPr/>
        </p:nvCxnSpPr>
        <p:spPr>
          <a:xfrm rot="16200000" flipH="1">
            <a:off x="4339826" y="1814092"/>
            <a:ext cx="285752" cy="4464875"/>
          </a:xfrm>
          <a:prstGeom prst="curvedConnector3">
            <a:avLst>
              <a:gd name="adj1" fmla="val -172752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弧形接點 17"/>
          <p:cNvCxnSpPr>
            <a:stCxn id="8" idx="0"/>
            <a:endCxn id="6" idx="1"/>
          </p:cNvCxnSpPr>
          <p:nvPr/>
        </p:nvCxnSpPr>
        <p:spPr>
          <a:xfrm rot="5400000" flipH="1" flipV="1">
            <a:off x="2791838" y="4195194"/>
            <a:ext cx="738522" cy="1678793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弧形接點 19"/>
          <p:cNvCxnSpPr>
            <a:stCxn id="8" idx="2"/>
            <a:endCxn id="9" idx="2"/>
          </p:cNvCxnSpPr>
          <p:nvPr/>
        </p:nvCxnSpPr>
        <p:spPr>
          <a:xfrm rot="5400000" flipH="1" flipV="1">
            <a:off x="3911198" y="3123129"/>
            <a:ext cx="1214446" cy="4393437"/>
          </a:xfrm>
          <a:prstGeom prst="curvedConnector3">
            <a:avLst>
              <a:gd name="adj1" fmla="val -18823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圖案 21"/>
          <p:cNvCxnSpPr>
            <a:stCxn id="6" idx="2"/>
            <a:endCxn id="8" idx="3"/>
          </p:cNvCxnSpPr>
          <p:nvPr/>
        </p:nvCxnSpPr>
        <p:spPr>
          <a:xfrm rot="5400000">
            <a:off x="3220467" y="4492523"/>
            <a:ext cx="738522" cy="1607355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6" idx="0"/>
            <a:endCxn id="9" idx="0"/>
          </p:cNvCxnSpPr>
          <p:nvPr/>
        </p:nvCxnSpPr>
        <p:spPr>
          <a:xfrm rot="5400000" flipH="1" flipV="1">
            <a:off x="5447115" y="3135695"/>
            <a:ext cx="214314" cy="2321735"/>
          </a:xfrm>
          <a:prstGeom prst="curvedConnector3">
            <a:avLst>
              <a:gd name="adj1" fmla="val 20666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9" idx="2"/>
            <a:endCxn id="8" idx="3"/>
          </p:cNvCxnSpPr>
          <p:nvPr/>
        </p:nvCxnSpPr>
        <p:spPr>
          <a:xfrm rot="5400000">
            <a:off x="4274177" y="3224498"/>
            <a:ext cx="952836" cy="3929090"/>
          </a:xfrm>
          <a:prstGeom prst="curvedConnector2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7" idx="2"/>
            <a:endCxn id="8" idx="0"/>
          </p:cNvCxnSpPr>
          <p:nvPr/>
        </p:nvCxnSpPr>
        <p:spPr>
          <a:xfrm rot="16200000" flipH="1">
            <a:off x="1797495" y="4879643"/>
            <a:ext cx="976978" cy="71438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9" idx="1"/>
            <a:endCxn id="6" idx="3"/>
          </p:cNvCxnSpPr>
          <p:nvPr/>
        </p:nvCxnSpPr>
        <p:spPr>
          <a:xfrm rot="10800000" flipV="1">
            <a:off x="4786314" y="4451015"/>
            <a:ext cx="1357322" cy="214314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286248" y="3212427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9</a:t>
            </a:r>
            <a:endParaRPr lang="zh-TW" altLang="en-US" sz="22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143504" y="3712493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30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214678" y="3567358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10</a:t>
            </a:r>
            <a:endParaRPr lang="zh-TW" altLang="en-US" sz="22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857488" y="4567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20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071670" y="4569749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9</a:t>
            </a:r>
            <a:endParaRPr lang="zh-TW" altLang="en-US" sz="22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4214810" y="5927071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3</a:t>
            </a:r>
            <a:endParaRPr lang="zh-TW" altLang="en-US" sz="22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3786182" y="5112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30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643438" y="5284129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11</a:t>
            </a:r>
            <a:endParaRPr lang="zh-TW" altLang="en-US" sz="22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429256" y="4283997"/>
            <a:ext cx="2857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0</a:t>
            </a:r>
            <a:endParaRPr lang="zh-TW" altLang="en-US" sz="22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1500166" y="333440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800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TW" altLang="en-US" sz="2800" baseline="-25000" dirty="0"/>
          </a:p>
        </p:txBody>
      </p:sp>
      <p:sp>
        <p:nvSpPr>
          <p:cNvPr id="29" name="橢圓 28"/>
          <p:cNvSpPr/>
          <p:nvPr/>
        </p:nvSpPr>
        <p:spPr>
          <a:xfrm rot="20340604">
            <a:off x="1751343" y="4603123"/>
            <a:ext cx="3187191" cy="119511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Chu-Liu-Edmonds Algorithm (5/12)</a:t>
            </a:r>
            <a:endParaRPr lang="zh-TW" altLang="en-US" dirty="0"/>
          </a:p>
        </p:txBody>
      </p:sp>
      <p:sp>
        <p:nvSpPr>
          <p:cNvPr id="93" name="內容版面配置區 92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4686312"/>
          </a:xfrm>
        </p:spPr>
        <p:txBody>
          <a:bodyPr/>
          <a:lstStyle/>
          <a:p>
            <a:pPr lvl="1"/>
            <a:r>
              <a:rPr lang="en-US" altLang="zh-TW" dirty="0" smtClean="0"/>
              <a:t>Contract and recalculate</a:t>
            </a:r>
          </a:p>
          <a:p>
            <a:pPr lvl="2"/>
            <a:r>
              <a:rPr lang="en-US" altLang="zh-TW" dirty="0" smtClean="0"/>
              <a:t>Contract the cycle into a single </a:t>
            </a:r>
            <a:r>
              <a:rPr lang="en-US" altLang="zh-TW" dirty="0" smtClean="0"/>
              <a:t>node</a:t>
            </a:r>
          </a:p>
          <a:p>
            <a:pPr lvl="2"/>
            <a:r>
              <a:rPr lang="en-US" altLang="zh-TW" dirty="0" smtClean="0"/>
              <a:t>Recalculate </a:t>
            </a:r>
            <a:r>
              <a:rPr lang="en-US" altLang="zh-TW" dirty="0" smtClean="0"/>
              <a:t>edge weights going into and out the cycle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19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00496" y="4403719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saw</a:t>
            </a:r>
            <a:endParaRPr lang="zh-TW" altLang="en-US" sz="2800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57356" y="3903653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root</a:t>
            </a:r>
            <a:endParaRPr lang="zh-TW" altLang="en-US" sz="2800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7356" y="5403851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John</a:t>
            </a:r>
            <a:endParaRPr lang="zh-TW" altLang="en-US" sz="2800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43636" y="4189405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Mary</a:t>
            </a:r>
            <a:endParaRPr lang="zh-TW" altLang="en-US" sz="2800" i="1" dirty="0"/>
          </a:p>
        </p:txBody>
      </p:sp>
      <p:cxnSp>
        <p:nvCxnSpPr>
          <p:cNvPr id="11" name="弧形接點 10"/>
          <p:cNvCxnSpPr>
            <a:stCxn id="7" idx="0"/>
            <a:endCxn id="6" idx="0"/>
          </p:cNvCxnSpPr>
          <p:nvPr/>
        </p:nvCxnSpPr>
        <p:spPr>
          <a:xfrm rot="16200000" flipH="1">
            <a:off x="3071802" y="3082116"/>
            <a:ext cx="500066" cy="2143140"/>
          </a:xfrm>
          <a:prstGeom prst="curvedConnector3">
            <a:avLst>
              <a:gd name="adj1" fmla="val -45714"/>
            </a:avLst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弧形接點 15"/>
          <p:cNvCxnSpPr>
            <a:stCxn id="7" idx="0"/>
            <a:endCxn id="9" idx="0"/>
          </p:cNvCxnSpPr>
          <p:nvPr/>
        </p:nvCxnSpPr>
        <p:spPr>
          <a:xfrm rot="16200000" flipH="1">
            <a:off x="4339826" y="1814092"/>
            <a:ext cx="285752" cy="4464875"/>
          </a:xfrm>
          <a:prstGeom prst="curvedConnector3">
            <a:avLst>
              <a:gd name="adj1" fmla="val -172752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弧形接點 17"/>
          <p:cNvCxnSpPr>
            <a:stCxn id="8" idx="0"/>
            <a:endCxn id="6" idx="1"/>
          </p:cNvCxnSpPr>
          <p:nvPr/>
        </p:nvCxnSpPr>
        <p:spPr>
          <a:xfrm rot="5400000" flipH="1" flipV="1">
            <a:off x="2791838" y="4195194"/>
            <a:ext cx="738522" cy="1678793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弧形接點 19"/>
          <p:cNvCxnSpPr>
            <a:stCxn id="8" idx="2"/>
            <a:endCxn id="9" idx="2"/>
          </p:cNvCxnSpPr>
          <p:nvPr/>
        </p:nvCxnSpPr>
        <p:spPr>
          <a:xfrm rot="5400000" flipH="1" flipV="1">
            <a:off x="3911198" y="3123129"/>
            <a:ext cx="1214446" cy="4393437"/>
          </a:xfrm>
          <a:prstGeom prst="curvedConnector3">
            <a:avLst>
              <a:gd name="adj1" fmla="val -18823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圖案 21"/>
          <p:cNvCxnSpPr>
            <a:stCxn id="6" idx="2"/>
            <a:endCxn id="8" idx="3"/>
          </p:cNvCxnSpPr>
          <p:nvPr/>
        </p:nvCxnSpPr>
        <p:spPr>
          <a:xfrm rot="5400000">
            <a:off x="3220467" y="4492523"/>
            <a:ext cx="738522" cy="1607355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6" idx="0"/>
            <a:endCxn id="9" idx="0"/>
          </p:cNvCxnSpPr>
          <p:nvPr/>
        </p:nvCxnSpPr>
        <p:spPr>
          <a:xfrm rot="5400000" flipH="1" flipV="1">
            <a:off x="5447115" y="3135695"/>
            <a:ext cx="214314" cy="2321735"/>
          </a:xfrm>
          <a:prstGeom prst="curvedConnector3">
            <a:avLst>
              <a:gd name="adj1" fmla="val 206666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9" idx="2"/>
            <a:endCxn id="8" idx="3"/>
          </p:cNvCxnSpPr>
          <p:nvPr/>
        </p:nvCxnSpPr>
        <p:spPr>
          <a:xfrm rot="5400000">
            <a:off x="4274177" y="3224498"/>
            <a:ext cx="952836" cy="3929090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7" idx="2"/>
            <a:endCxn id="8" idx="0"/>
          </p:cNvCxnSpPr>
          <p:nvPr/>
        </p:nvCxnSpPr>
        <p:spPr>
          <a:xfrm rot="16200000" flipH="1">
            <a:off x="1797495" y="4879643"/>
            <a:ext cx="976978" cy="7143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9" idx="1"/>
            <a:endCxn id="6" idx="3"/>
          </p:cNvCxnSpPr>
          <p:nvPr/>
        </p:nvCxnSpPr>
        <p:spPr>
          <a:xfrm rot="10800000" flipV="1">
            <a:off x="4786314" y="4451015"/>
            <a:ext cx="1357322" cy="21431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286248" y="3212427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9</a:t>
            </a:r>
            <a:endParaRPr lang="zh-TW" altLang="en-US" sz="22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143504" y="3712493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1"/>
                </a:solidFill>
              </a:rPr>
              <a:t>30</a:t>
            </a:r>
            <a:endParaRPr lang="zh-TW" altLang="en-US" sz="2200" dirty="0">
              <a:solidFill>
                <a:schemeClr val="accent1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214678" y="3567358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10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2857488" y="4567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20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071670" y="4569749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9</a:t>
            </a:r>
            <a:endParaRPr lang="zh-TW" altLang="en-US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214810" y="5927071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1"/>
                </a:solidFill>
              </a:rPr>
              <a:t>3</a:t>
            </a:r>
            <a:endParaRPr lang="zh-TW" alt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786182" y="5112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30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643438" y="5284129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11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29256" y="4283997"/>
            <a:ext cx="2857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0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500166" y="333440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800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TW" altLang="en-US" sz="2800" baseline="-250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Non-projective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Dependency Parsing using Spanning Tree Algorithms (HLT/EMNLP 2005)</a:t>
            </a:r>
          </a:p>
          <a:p>
            <a:pPr lvl="1"/>
            <a:r>
              <a:rPr lang="en-US" altLang="zh-TW" sz="2400" dirty="0" smtClean="0"/>
              <a:t>Ryan McDonald, Fernando Pereira, </a:t>
            </a:r>
            <a:r>
              <a:rPr lang="en-US" altLang="zh-TW" sz="2400" dirty="0" err="1" smtClean="0"/>
              <a:t>Kiril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Ribarov</a:t>
            </a:r>
            <a:r>
              <a:rPr lang="en-US" altLang="zh-TW" sz="2400" dirty="0" smtClean="0"/>
              <a:t>, Jan </a:t>
            </a:r>
            <a:r>
              <a:rPr lang="en-US" altLang="zh-TW" sz="2400" dirty="0" err="1" smtClean="0"/>
              <a:t>Hajic</a:t>
            </a:r>
            <a:endParaRPr lang="en-US" altLang="zh-TW" sz="2400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2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Chu-Liu-Edmonds Algorithm (6/12)</a:t>
            </a:r>
            <a:endParaRPr lang="zh-TW" altLang="en-US" dirty="0"/>
          </a:p>
        </p:txBody>
      </p:sp>
      <p:sp>
        <p:nvSpPr>
          <p:cNvPr id="93" name="內容版面配置區 92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4686312"/>
          </a:xfrm>
        </p:spPr>
        <p:txBody>
          <a:bodyPr/>
          <a:lstStyle/>
          <a:p>
            <a:pPr lvl="1"/>
            <a:r>
              <a:rPr lang="en-US" altLang="zh-TW" dirty="0" err="1" smtClean="0"/>
              <a:t>Outcoming</a:t>
            </a:r>
            <a:r>
              <a:rPr lang="en-US" altLang="zh-TW" dirty="0" smtClean="0"/>
              <a:t> edges for cycle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20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00496" y="4403719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saw</a:t>
            </a:r>
            <a:endParaRPr lang="zh-TW" altLang="en-US" sz="2800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57356" y="3903653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root</a:t>
            </a:r>
            <a:endParaRPr lang="zh-TW" altLang="en-US" sz="2800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7356" y="5403851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John</a:t>
            </a:r>
            <a:endParaRPr lang="zh-TW" altLang="en-US" sz="2800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43636" y="4189405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Mary</a:t>
            </a:r>
            <a:endParaRPr lang="zh-TW" altLang="en-US" sz="2800" i="1" dirty="0"/>
          </a:p>
        </p:txBody>
      </p:sp>
      <p:cxnSp>
        <p:nvCxnSpPr>
          <p:cNvPr id="11" name="弧形接點 10"/>
          <p:cNvCxnSpPr>
            <a:stCxn id="7" idx="0"/>
            <a:endCxn id="6" idx="0"/>
          </p:cNvCxnSpPr>
          <p:nvPr/>
        </p:nvCxnSpPr>
        <p:spPr>
          <a:xfrm rot="16200000" flipH="1">
            <a:off x="3071802" y="3082116"/>
            <a:ext cx="500066" cy="2143140"/>
          </a:xfrm>
          <a:prstGeom prst="curvedConnector3">
            <a:avLst>
              <a:gd name="adj1" fmla="val -45714"/>
            </a:avLst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弧形接點 15"/>
          <p:cNvCxnSpPr>
            <a:stCxn id="7" idx="0"/>
            <a:endCxn id="9" idx="0"/>
          </p:cNvCxnSpPr>
          <p:nvPr/>
        </p:nvCxnSpPr>
        <p:spPr>
          <a:xfrm rot="16200000" flipH="1">
            <a:off x="4339826" y="1814092"/>
            <a:ext cx="285752" cy="4464875"/>
          </a:xfrm>
          <a:prstGeom prst="curvedConnector3">
            <a:avLst>
              <a:gd name="adj1" fmla="val -172752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弧形接點 19"/>
          <p:cNvCxnSpPr>
            <a:stCxn id="8" idx="2"/>
            <a:endCxn id="9" idx="2"/>
          </p:cNvCxnSpPr>
          <p:nvPr/>
        </p:nvCxnSpPr>
        <p:spPr>
          <a:xfrm rot="5400000" flipH="1" flipV="1">
            <a:off x="3911198" y="3123129"/>
            <a:ext cx="1214446" cy="4393437"/>
          </a:xfrm>
          <a:prstGeom prst="curvedConnector3">
            <a:avLst>
              <a:gd name="adj1" fmla="val -18823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6" idx="0"/>
            <a:endCxn id="9" idx="0"/>
          </p:cNvCxnSpPr>
          <p:nvPr/>
        </p:nvCxnSpPr>
        <p:spPr>
          <a:xfrm rot="5400000" flipH="1" flipV="1">
            <a:off x="5447115" y="3135695"/>
            <a:ext cx="214314" cy="2321735"/>
          </a:xfrm>
          <a:prstGeom prst="curvedConnector3">
            <a:avLst>
              <a:gd name="adj1" fmla="val 206666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9" idx="2"/>
            <a:endCxn id="8" idx="3"/>
          </p:cNvCxnSpPr>
          <p:nvPr/>
        </p:nvCxnSpPr>
        <p:spPr>
          <a:xfrm rot="5400000">
            <a:off x="4274177" y="3224498"/>
            <a:ext cx="952836" cy="3929090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7" idx="2"/>
            <a:endCxn id="8" idx="0"/>
          </p:cNvCxnSpPr>
          <p:nvPr/>
        </p:nvCxnSpPr>
        <p:spPr>
          <a:xfrm rot="16200000" flipH="1">
            <a:off x="1797495" y="4879643"/>
            <a:ext cx="976978" cy="7143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9" idx="1"/>
            <a:endCxn id="6" idx="3"/>
          </p:cNvCxnSpPr>
          <p:nvPr/>
        </p:nvCxnSpPr>
        <p:spPr>
          <a:xfrm rot="10800000" flipV="1">
            <a:off x="4786314" y="4451015"/>
            <a:ext cx="1357322" cy="21431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286248" y="3212427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9</a:t>
            </a:r>
            <a:endParaRPr lang="zh-TW" altLang="en-US" sz="22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143504" y="3712493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1"/>
                </a:solidFill>
              </a:rPr>
              <a:t>30</a:t>
            </a:r>
            <a:endParaRPr lang="zh-TW" altLang="en-US" sz="2200" dirty="0">
              <a:solidFill>
                <a:schemeClr val="accent1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214678" y="3567358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10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071670" y="4569749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9</a:t>
            </a:r>
            <a:endParaRPr lang="zh-TW" altLang="en-US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214810" y="5927071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1"/>
                </a:solidFill>
              </a:rPr>
              <a:t>3</a:t>
            </a:r>
            <a:endParaRPr lang="zh-TW" alt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643438" y="5284129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11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29256" y="4283997"/>
            <a:ext cx="2857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0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500166" y="333440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800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TW" altLang="en-US" sz="2800" baseline="-25000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 t="10714"/>
          <a:stretch>
            <a:fillRect/>
          </a:stretch>
        </p:blipFill>
        <p:spPr bwMode="auto">
          <a:xfrm>
            <a:off x="2643174" y="2428868"/>
            <a:ext cx="3952860" cy="38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弧形接點 17"/>
          <p:cNvCxnSpPr>
            <a:stCxn id="8" idx="0"/>
            <a:endCxn id="6" idx="1"/>
          </p:cNvCxnSpPr>
          <p:nvPr/>
        </p:nvCxnSpPr>
        <p:spPr>
          <a:xfrm rot="5400000" flipH="1" flipV="1">
            <a:off x="2791838" y="4195194"/>
            <a:ext cx="738522" cy="1678793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圖案 31"/>
          <p:cNvCxnSpPr>
            <a:stCxn id="6" idx="2"/>
            <a:endCxn id="8" idx="3"/>
          </p:cNvCxnSpPr>
          <p:nvPr/>
        </p:nvCxnSpPr>
        <p:spPr>
          <a:xfrm rot="5400000">
            <a:off x="3220467" y="4492523"/>
            <a:ext cx="738522" cy="1607355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857488" y="4567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20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786182" y="5112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30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Chu-Liu-Edmonds Algorithm (7/12)</a:t>
            </a:r>
            <a:endParaRPr lang="zh-TW" altLang="en-US" dirty="0"/>
          </a:p>
        </p:txBody>
      </p:sp>
      <p:sp>
        <p:nvSpPr>
          <p:cNvPr id="93" name="內容版面配置區 92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4686312"/>
          </a:xfrm>
        </p:spPr>
        <p:txBody>
          <a:bodyPr/>
          <a:lstStyle/>
          <a:p>
            <a:pPr lvl="1"/>
            <a:r>
              <a:rPr lang="en-US" altLang="zh-TW" dirty="0" smtClean="0"/>
              <a:t>Incoming edges for cycle</a:t>
            </a:r>
          </a:p>
          <a:p>
            <a:pPr lvl="1"/>
            <a:endParaRPr lang="en-US" altLang="zh-TW" sz="2400" dirty="0" smtClean="0"/>
          </a:p>
          <a:p>
            <a:pPr lvl="1"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				,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21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00496" y="4403719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saw</a:t>
            </a:r>
            <a:endParaRPr lang="zh-TW" altLang="en-US" sz="2800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57356" y="3903653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root</a:t>
            </a:r>
            <a:endParaRPr lang="zh-TW" altLang="en-US" sz="2800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7356" y="5403851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John</a:t>
            </a:r>
            <a:endParaRPr lang="zh-TW" altLang="en-US" sz="2800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43636" y="4189405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Mary</a:t>
            </a:r>
            <a:endParaRPr lang="zh-TW" altLang="en-US" sz="2800" i="1" dirty="0"/>
          </a:p>
        </p:txBody>
      </p:sp>
      <p:cxnSp>
        <p:nvCxnSpPr>
          <p:cNvPr id="11" name="弧形接點 10"/>
          <p:cNvCxnSpPr>
            <a:stCxn id="7" idx="0"/>
            <a:endCxn id="6" idx="0"/>
          </p:cNvCxnSpPr>
          <p:nvPr/>
        </p:nvCxnSpPr>
        <p:spPr>
          <a:xfrm rot="16200000" flipH="1">
            <a:off x="3071802" y="3082116"/>
            <a:ext cx="500066" cy="2143140"/>
          </a:xfrm>
          <a:prstGeom prst="curvedConnector3">
            <a:avLst>
              <a:gd name="adj1" fmla="val -45714"/>
            </a:avLst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弧形接點 15"/>
          <p:cNvCxnSpPr>
            <a:stCxn id="7" idx="0"/>
            <a:endCxn id="9" idx="0"/>
          </p:cNvCxnSpPr>
          <p:nvPr/>
        </p:nvCxnSpPr>
        <p:spPr>
          <a:xfrm rot="16200000" flipH="1">
            <a:off x="4339826" y="1814092"/>
            <a:ext cx="285752" cy="4464875"/>
          </a:xfrm>
          <a:prstGeom prst="curvedConnector3">
            <a:avLst>
              <a:gd name="adj1" fmla="val -172752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6" idx="0"/>
            <a:endCxn id="9" idx="0"/>
          </p:cNvCxnSpPr>
          <p:nvPr/>
        </p:nvCxnSpPr>
        <p:spPr>
          <a:xfrm rot="5400000" flipH="1" flipV="1">
            <a:off x="5447115" y="3135695"/>
            <a:ext cx="214314" cy="2321735"/>
          </a:xfrm>
          <a:prstGeom prst="curvedConnector3">
            <a:avLst>
              <a:gd name="adj1" fmla="val 206666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9" idx="2"/>
            <a:endCxn id="8" idx="3"/>
          </p:cNvCxnSpPr>
          <p:nvPr/>
        </p:nvCxnSpPr>
        <p:spPr>
          <a:xfrm rot="5400000">
            <a:off x="4274177" y="3224498"/>
            <a:ext cx="952836" cy="3929090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7" idx="2"/>
            <a:endCxn id="8" idx="0"/>
          </p:cNvCxnSpPr>
          <p:nvPr/>
        </p:nvCxnSpPr>
        <p:spPr>
          <a:xfrm rot="16200000" flipH="1">
            <a:off x="1797495" y="4879643"/>
            <a:ext cx="976978" cy="7143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9" idx="1"/>
            <a:endCxn id="6" idx="3"/>
          </p:cNvCxnSpPr>
          <p:nvPr/>
        </p:nvCxnSpPr>
        <p:spPr>
          <a:xfrm rot="10800000" flipV="1">
            <a:off x="4786314" y="4451015"/>
            <a:ext cx="1357322" cy="21431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286248" y="3212427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9</a:t>
            </a:r>
            <a:endParaRPr lang="zh-TW" altLang="en-US" sz="22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143504" y="3712493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1"/>
                </a:solidFill>
              </a:rPr>
              <a:t>30</a:t>
            </a:r>
            <a:endParaRPr lang="zh-TW" altLang="en-US" sz="2200" dirty="0">
              <a:solidFill>
                <a:schemeClr val="accent1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214678" y="3567358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10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071670" y="4569749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9</a:t>
            </a:r>
            <a:endParaRPr lang="zh-TW" altLang="en-US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643438" y="5284129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11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29256" y="4283997"/>
            <a:ext cx="2857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0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500166" y="333440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800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TW" altLang="en-US" sz="2800" baseline="-25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285993"/>
            <a:ext cx="6786610" cy="37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2786059"/>
            <a:ext cx="2857520" cy="33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2134" y="2758404"/>
            <a:ext cx="4074266" cy="3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弧形接點 17"/>
          <p:cNvCxnSpPr>
            <a:stCxn id="8" idx="0"/>
            <a:endCxn id="6" idx="1"/>
          </p:cNvCxnSpPr>
          <p:nvPr/>
        </p:nvCxnSpPr>
        <p:spPr>
          <a:xfrm rot="5400000" flipH="1" flipV="1">
            <a:off x="2791838" y="4195194"/>
            <a:ext cx="738522" cy="1678793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圖案 28"/>
          <p:cNvCxnSpPr>
            <a:stCxn id="6" idx="2"/>
            <a:endCxn id="8" idx="3"/>
          </p:cNvCxnSpPr>
          <p:nvPr/>
        </p:nvCxnSpPr>
        <p:spPr>
          <a:xfrm rot="5400000">
            <a:off x="3220467" y="4492523"/>
            <a:ext cx="738522" cy="1607355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857488" y="4567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20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786182" y="5112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30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Chu-Liu-Edmonds Algorithm (8/12)</a:t>
            </a:r>
            <a:endParaRPr lang="zh-TW" altLang="en-US" dirty="0"/>
          </a:p>
        </p:txBody>
      </p:sp>
      <p:sp>
        <p:nvSpPr>
          <p:cNvPr id="93" name="內容版面配置區 92"/>
          <p:cNvSpPr>
            <a:spLocks noGrp="1"/>
          </p:cNvSpPr>
          <p:nvPr>
            <p:ph idx="1"/>
          </p:nvPr>
        </p:nvSpPr>
        <p:spPr>
          <a:xfrm>
            <a:off x="457200" y="1714489"/>
            <a:ext cx="8329642" cy="4686312"/>
          </a:xfrm>
        </p:spPr>
        <p:txBody>
          <a:bodyPr/>
          <a:lstStyle/>
          <a:p>
            <a:pPr lvl="1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x = root</a:t>
            </a:r>
          </a:p>
          <a:p>
            <a:pPr lvl="2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s(root, John) – s(a(John), John) + s(C) </a:t>
            </a:r>
            <a:r>
              <a:rPr lang="en-US" altLang="zh-TW" i="1" dirty="0" smtClean="0">
                <a:cs typeface="Times New Roman" pitchFamily="18" charset="0"/>
              </a:rPr>
              <a:t>= 9-30+50=29</a:t>
            </a:r>
          </a:p>
          <a:p>
            <a:pPr lvl="2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s(root, saw) – s(a(saw), saw) + s(C) </a:t>
            </a:r>
            <a:r>
              <a:rPr lang="en-US" altLang="zh-TW" i="1" dirty="0" smtClean="0">
                <a:cs typeface="Times New Roman" pitchFamily="18" charset="0"/>
              </a:rPr>
              <a:t>= 10-20+50=</a:t>
            </a:r>
            <a:r>
              <a:rPr lang="en-US" altLang="zh-TW" b="1" i="1" dirty="0" smtClean="0">
                <a:solidFill>
                  <a:srgbClr val="C00000"/>
                </a:solidFill>
                <a:cs typeface="Times New Roman" pitchFamily="18" charset="0"/>
              </a:rPr>
              <a:t>40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22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00496" y="4403719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saw</a:t>
            </a:r>
            <a:endParaRPr lang="zh-TW" altLang="en-US" sz="2800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57356" y="3903653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root</a:t>
            </a:r>
            <a:endParaRPr lang="zh-TW" altLang="en-US" sz="2800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7356" y="5403851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John</a:t>
            </a:r>
            <a:endParaRPr lang="zh-TW" altLang="en-US" sz="2800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43636" y="4189405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Mary</a:t>
            </a:r>
            <a:endParaRPr lang="zh-TW" altLang="en-US" sz="2800" i="1" dirty="0"/>
          </a:p>
        </p:txBody>
      </p:sp>
      <p:cxnSp>
        <p:nvCxnSpPr>
          <p:cNvPr id="11" name="弧形接點 10"/>
          <p:cNvCxnSpPr>
            <a:stCxn id="7" idx="0"/>
            <a:endCxn id="6" idx="0"/>
          </p:cNvCxnSpPr>
          <p:nvPr/>
        </p:nvCxnSpPr>
        <p:spPr>
          <a:xfrm rot="16200000" flipH="1">
            <a:off x="3071802" y="3082116"/>
            <a:ext cx="500066" cy="2143140"/>
          </a:xfrm>
          <a:prstGeom prst="curvedConnector3">
            <a:avLst>
              <a:gd name="adj1" fmla="val -45714"/>
            </a:avLst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弧形接點 15"/>
          <p:cNvCxnSpPr>
            <a:stCxn id="7" idx="0"/>
            <a:endCxn id="9" idx="0"/>
          </p:cNvCxnSpPr>
          <p:nvPr/>
        </p:nvCxnSpPr>
        <p:spPr>
          <a:xfrm rot="16200000" flipH="1">
            <a:off x="4339826" y="1814092"/>
            <a:ext cx="285752" cy="4464875"/>
          </a:xfrm>
          <a:prstGeom prst="curvedConnector3">
            <a:avLst>
              <a:gd name="adj1" fmla="val -172752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6" idx="0"/>
            <a:endCxn id="9" idx="0"/>
          </p:cNvCxnSpPr>
          <p:nvPr/>
        </p:nvCxnSpPr>
        <p:spPr>
          <a:xfrm rot="5400000" flipH="1" flipV="1">
            <a:off x="5447115" y="3135695"/>
            <a:ext cx="214314" cy="2321735"/>
          </a:xfrm>
          <a:prstGeom prst="curvedConnector3">
            <a:avLst>
              <a:gd name="adj1" fmla="val 206666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9" idx="2"/>
            <a:endCxn id="8" idx="3"/>
          </p:cNvCxnSpPr>
          <p:nvPr/>
        </p:nvCxnSpPr>
        <p:spPr>
          <a:xfrm rot="5400000">
            <a:off x="4274177" y="3224498"/>
            <a:ext cx="952836" cy="3929090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7" idx="2"/>
            <a:endCxn id="8" idx="0"/>
          </p:cNvCxnSpPr>
          <p:nvPr/>
        </p:nvCxnSpPr>
        <p:spPr>
          <a:xfrm rot="16200000" flipH="1">
            <a:off x="1797495" y="4879643"/>
            <a:ext cx="976978" cy="7143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9" idx="1"/>
            <a:endCxn id="6" idx="3"/>
          </p:cNvCxnSpPr>
          <p:nvPr/>
        </p:nvCxnSpPr>
        <p:spPr>
          <a:xfrm rot="10800000" flipV="1">
            <a:off x="4786314" y="4451015"/>
            <a:ext cx="1357322" cy="21431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286248" y="3212427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9</a:t>
            </a:r>
            <a:endParaRPr lang="zh-TW" altLang="en-US" sz="22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143504" y="3712493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1"/>
                </a:solidFill>
              </a:rPr>
              <a:t>30</a:t>
            </a:r>
            <a:endParaRPr lang="zh-TW" altLang="en-US" sz="2200" dirty="0">
              <a:solidFill>
                <a:schemeClr val="accent1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214678" y="3567358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10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071670" y="4569749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9</a:t>
            </a:r>
            <a:endParaRPr lang="zh-TW" altLang="en-US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643438" y="5284129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11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29256" y="4283997"/>
            <a:ext cx="2857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0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500166" y="333440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800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TW" altLang="en-US" sz="2800" baseline="-25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214678" y="3556365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40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071670" y="4572008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29</a:t>
            </a:r>
            <a:endParaRPr lang="zh-TW" altLang="en-US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6" name="弧形接點 17"/>
          <p:cNvCxnSpPr>
            <a:stCxn id="8" idx="0"/>
            <a:endCxn id="6" idx="1"/>
          </p:cNvCxnSpPr>
          <p:nvPr/>
        </p:nvCxnSpPr>
        <p:spPr>
          <a:xfrm rot="5400000" flipH="1" flipV="1">
            <a:off x="2791838" y="4195194"/>
            <a:ext cx="738522" cy="1678793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圖案 26"/>
          <p:cNvCxnSpPr>
            <a:stCxn id="6" idx="2"/>
            <a:endCxn id="8" idx="3"/>
          </p:cNvCxnSpPr>
          <p:nvPr/>
        </p:nvCxnSpPr>
        <p:spPr>
          <a:xfrm rot="5400000">
            <a:off x="3220467" y="4492523"/>
            <a:ext cx="738522" cy="1607355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857488" y="4567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20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86182" y="5112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30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41" grpId="0" animBg="1"/>
      <p:bldP spid="43" grpId="0" animBg="1"/>
      <p:bldP spid="4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Chu-Liu-Edmonds Algorithm (9/12)</a:t>
            </a:r>
            <a:endParaRPr lang="zh-TW" altLang="en-US" dirty="0"/>
          </a:p>
        </p:txBody>
      </p:sp>
      <p:sp>
        <p:nvSpPr>
          <p:cNvPr id="93" name="內容版面配置區 92"/>
          <p:cNvSpPr>
            <a:spLocks noGrp="1"/>
          </p:cNvSpPr>
          <p:nvPr>
            <p:ph idx="1"/>
          </p:nvPr>
        </p:nvSpPr>
        <p:spPr>
          <a:xfrm>
            <a:off x="457200" y="1714489"/>
            <a:ext cx="8329642" cy="4686312"/>
          </a:xfrm>
        </p:spPr>
        <p:txBody>
          <a:bodyPr/>
          <a:lstStyle/>
          <a:p>
            <a:pPr lvl="1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x = Mary</a:t>
            </a:r>
          </a:p>
          <a:p>
            <a:pPr lvl="2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s(Mary, John) – s(a(John), John) + s(C) </a:t>
            </a:r>
            <a:r>
              <a:rPr lang="en-US" altLang="zh-TW" i="1" dirty="0" smtClean="0">
                <a:cs typeface="Times New Roman" pitchFamily="18" charset="0"/>
              </a:rPr>
              <a:t>= 11-30+50=</a:t>
            </a:r>
            <a:r>
              <a:rPr lang="en-US" altLang="zh-TW" b="1" i="1" dirty="0" smtClean="0">
                <a:solidFill>
                  <a:srgbClr val="C00000"/>
                </a:solidFill>
                <a:cs typeface="Times New Roman" pitchFamily="18" charset="0"/>
              </a:rPr>
              <a:t>31</a:t>
            </a:r>
          </a:p>
          <a:p>
            <a:pPr lvl="2"/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s(Mary, saw) – s(a(saw), saw) + s(C) </a:t>
            </a:r>
            <a:r>
              <a:rPr lang="en-US" altLang="zh-TW" i="1" dirty="0" smtClean="0">
                <a:cs typeface="Times New Roman" pitchFamily="18" charset="0"/>
              </a:rPr>
              <a:t>= 0-20+50</a:t>
            </a:r>
            <a:r>
              <a:rPr lang="en-US" altLang="zh-TW" dirty="0" smtClean="0">
                <a:cs typeface="Times New Roman" pitchFamily="18" charset="0"/>
              </a:rPr>
              <a:t>=30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23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00496" y="4403719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saw</a:t>
            </a:r>
            <a:endParaRPr lang="zh-TW" altLang="en-US" sz="2800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57356" y="3903653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root</a:t>
            </a:r>
            <a:endParaRPr lang="zh-TW" altLang="en-US" sz="2800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7356" y="5403851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John</a:t>
            </a:r>
            <a:endParaRPr lang="zh-TW" altLang="en-US" sz="2800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43636" y="4189405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Mary</a:t>
            </a:r>
            <a:endParaRPr lang="zh-TW" altLang="en-US" sz="2800" i="1" dirty="0"/>
          </a:p>
        </p:txBody>
      </p:sp>
      <p:cxnSp>
        <p:nvCxnSpPr>
          <p:cNvPr id="16" name="弧形接點 15"/>
          <p:cNvCxnSpPr>
            <a:stCxn id="7" idx="0"/>
            <a:endCxn id="9" idx="0"/>
          </p:cNvCxnSpPr>
          <p:nvPr/>
        </p:nvCxnSpPr>
        <p:spPr>
          <a:xfrm rot="16200000" flipH="1">
            <a:off x="4339826" y="1814092"/>
            <a:ext cx="285752" cy="4464875"/>
          </a:xfrm>
          <a:prstGeom prst="curvedConnector3">
            <a:avLst>
              <a:gd name="adj1" fmla="val -172752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6" idx="0"/>
            <a:endCxn id="9" idx="0"/>
          </p:cNvCxnSpPr>
          <p:nvPr/>
        </p:nvCxnSpPr>
        <p:spPr>
          <a:xfrm rot="5400000" flipH="1" flipV="1">
            <a:off x="5447115" y="3135695"/>
            <a:ext cx="214314" cy="2321735"/>
          </a:xfrm>
          <a:prstGeom prst="curvedConnector3">
            <a:avLst>
              <a:gd name="adj1" fmla="val 206666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9" idx="2"/>
            <a:endCxn id="8" idx="3"/>
          </p:cNvCxnSpPr>
          <p:nvPr/>
        </p:nvCxnSpPr>
        <p:spPr>
          <a:xfrm rot="5400000">
            <a:off x="4274177" y="3224498"/>
            <a:ext cx="952836" cy="3929090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9" idx="1"/>
            <a:endCxn id="6" idx="3"/>
          </p:cNvCxnSpPr>
          <p:nvPr/>
        </p:nvCxnSpPr>
        <p:spPr>
          <a:xfrm rot="10800000" flipV="1">
            <a:off x="4786314" y="4451015"/>
            <a:ext cx="1357322" cy="21431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286248" y="3212427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9</a:t>
            </a:r>
            <a:endParaRPr lang="zh-TW" altLang="en-US" sz="22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143504" y="3712493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1"/>
                </a:solidFill>
              </a:rPr>
              <a:t>30</a:t>
            </a:r>
            <a:endParaRPr lang="zh-TW" altLang="en-US" sz="2200" dirty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643438" y="5284129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11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29256" y="4283997"/>
            <a:ext cx="2857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0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500166" y="333440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800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TW" altLang="en-US" sz="2800" baseline="-25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643438" y="5286388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31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9" name="弧形接點 48"/>
          <p:cNvCxnSpPr>
            <a:stCxn id="7" idx="0"/>
            <a:endCxn id="6" idx="0"/>
          </p:cNvCxnSpPr>
          <p:nvPr/>
        </p:nvCxnSpPr>
        <p:spPr>
          <a:xfrm rot="16200000" flipH="1">
            <a:off x="3071802" y="3082116"/>
            <a:ext cx="500066" cy="2143140"/>
          </a:xfrm>
          <a:prstGeom prst="curvedConnector3">
            <a:avLst>
              <a:gd name="adj1" fmla="val -45714"/>
            </a:avLst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3214678" y="3556365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40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357818" y="4357694"/>
            <a:ext cx="49054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4">
                    <a:lumMod val="50000"/>
                  </a:schemeClr>
                </a:solidFill>
              </a:rPr>
              <a:t>30</a:t>
            </a:r>
            <a:endParaRPr lang="zh-TW" altLang="en-US" sz="22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5" name="弧形接點 17"/>
          <p:cNvCxnSpPr>
            <a:stCxn id="8" idx="0"/>
            <a:endCxn id="6" idx="1"/>
          </p:cNvCxnSpPr>
          <p:nvPr/>
        </p:nvCxnSpPr>
        <p:spPr>
          <a:xfrm rot="5400000" flipH="1" flipV="1">
            <a:off x="2791838" y="4195194"/>
            <a:ext cx="738522" cy="1678793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圖案 25"/>
          <p:cNvCxnSpPr>
            <a:stCxn id="6" idx="2"/>
            <a:endCxn id="8" idx="3"/>
          </p:cNvCxnSpPr>
          <p:nvPr/>
        </p:nvCxnSpPr>
        <p:spPr>
          <a:xfrm rot="5400000">
            <a:off x="3220467" y="4492523"/>
            <a:ext cx="738522" cy="1607355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857488" y="4567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20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786182" y="5112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30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31" grpId="0" animBg="1"/>
      <p:bldP spid="53" grpId="0" animBg="1"/>
      <p:bldP spid="5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Chu-Liu-Edmonds Algorithm (10/12)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24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00496" y="4403719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saw</a:t>
            </a:r>
            <a:endParaRPr lang="zh-TW" altLang="en-US" sz="2800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57356" y="3903653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root</a:t>
            </a:r>
            <a:endParaRPr lang="zh-TW" altLang="en-US" sz="2800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7356" y="5403851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John</a:t>
            </a:r>
            <a:endParaRPr lang="zh-TW" altLang="en-US" sz="2800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43636" y="4189405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Mary</a:t>
            </a:r>
            <a:endParaRPr lang="zh-TW" altLang="en-US" sz="2800" i="1" dirty="0"/>
          </a:p>
        </p:txBody>
      </p:sp>
      <p:cxnSp>
        <p:nvCxnSpPr>
          <p:cNvPr id="16" name="弧形接點 15"/>
          <p:cNvCxnSpPr>
            <a:stCxn id="7" idx="0"/>
            <a:endCxn id="9" idx="0"/>
          </p:cNvCxnSpPr>
          <p:nvPr/>
        </p:nvCxnSpPr>
        <p:spPr>
          <a:xfrm rot="16200000" flipH="1">
            <a:off x="4339826" y="1814092"/>
            <a:ext cx="285752" cy="4464875"/>
          </a:xfrm>
          <a:prstGeom prst="curvedConnector3">
            <a:avLst>
              <a:gd name="adj1" fmla="val -172752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6" idx="0"/>
            <a:endCxn id="9" idx="0"/>
          </p:cNvCxnSpPr>
          <p:nvPr/>
        </p:nvCxnSpPr>
        <p:spPr>
          <a:xfrm rot="5400000" flipH="1" flipV="1">
            <a:off x="5447115" y="3135695"/>
            <a:ext cx="214314" cy="2321735"/>
          </a:xfrm>
          <a:prstGeom prst="curvedConnector3">
            <a:avLst>
              <a:gd name="adj1" fmla="val 206666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286248" y="3212427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9</a:t>
            </a:r>
            <a:endParaRPr lang="zh-TW" altLang="en-US" sz="22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143504" y="3712493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30</a:t>
            </a:r>
            <a:endParaRPr lang="zh-TW" altLang="en-US" sz="22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1500166" y="333440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800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TW" altLang="en-US" sz="2800" baseline="-25000" dirty="0"/>
          </a:p>
        </p:txBody>
      </p:sp>
      <p:sp>
        <p:nvSpPr>
          <p:cNvPr id="26" name="內容版面配置區 25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en-US" altLang="zh-TW" dirty="0" smtClean="0"/>
              <a:t>Reserving highest tree in cycle</a:t>
            </a:r>
          </a:p>
          <a:p>
            <a:r>
              <a:rPr lang="en-US" altLang="zh-TW" dirty="0" smtClean="0"/>
              <a:t>Recursive </a:t>
            </a:r>
            <a:r>
              <a:rPr lang="en-US" altLang="zh-TW" dirty="0" smtClean="0"/>
              <a:t>run the algorithm</a:t>
            </a:r>
            <a:endParaRPr lang="zh-TW" altLang="en-US" dirty="0"/>
          </a:p>
        </p:txBody>
      </p:sp>
      <p:cxnSp>
        <p:nvCxnSpPr>
          <p:cNvPr id="44" name="弧形接點 27"/>
          <p:cNvCxnSpPr>
            <a:stCxn id="9" idx="2"/>
            <a:endCxn id="8" idx="3"/>
          </p:cNvCxnSpPr>
          <p:nvPr/>
        </p:nvCxnSpPr>
        <p:spPr>
          <a:xfrm rot="5400000">
            <a:off x="4274177" y="3224498"/>
            <a:ext cx="952836" cy="3929090"/>
          </a:xfrm>
          <a:prstGeom prst="curvedConnector2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643438" y="5286388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31</a:t>
            </a:r>
            <a:endParaRPr lang="zh-TW" altLang="en-US" sz="2200" dirty="0" smtClean="0"/>
          </a:p>
        </p:txBody>
      </p:sp>
      <p:cxnSp>
        <p:nvCxnSpPr>
          <p:cNvPr id="46" name="弧形接點 45"/>
          <p:cNvCxnSpPr>
            <a:stCxn id="7" idx="0"/>
            <a:endCxn id="6" idx="0"/>
          </p:cNvCxnSpPr>
          <p:nvPr/>
        </p:nvCxnSpPr>
        <p:spPr>
          <a:xfrm rot="16200000" flipH="1">
            <a:off x="3071802" y="3082116"/>
            <a:ext cx="500066" cy="2143140"/>
          </a:xfrm>
          <a:prstGeom prst="curvedConnector3">
            <a:avLst>
              <a:gd name="adj1" fmla="val -45714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3214678" y="3556365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40</a:t>
            </a:r>
            <a:endParaRPr lang="zh-TW" altLang="en-US" sz="2200" dirty="0" smtClean="0"/>
          </a:p>
        </p:txBody>
      </p:sp>
      <p:cxnSp>
        <p:nvCxnSpPr>
          <p:cNvPr id="20" name="弧形接點 17"/>
          <p:cNvCxnSpPr>
            <a:stCxn id="8" idx="0"/>
            <a:endCxn id="6" idx="1"/>
          </p:cNvCxnSpPr>
          <p:nvPr/>
        </p:nvCxnSpPr>
        <p:spPr>
          <a:xfrm rot="5400000" flipH="1" flipV="1">
            <a:off x="2791838" y="4195194"/>
            <a:ext cx="738522" cy="1678793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圖案 20"/>
          <p:cNvCxnSpPr>
            <a:stCxn id="6" idx="2"/>
            <a:endCxn id="8" idx="3"/>
          </p:cNvCxnSpPr>
          <p:nvPr/>
        </p:nvCxnSpPr>
        <p:spPr>
          <a:xfrm rot="5400000">
            <a:off x="3220467" y="4492523"/>
            <a:ext cx="738522" cy="1607355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857488" y="4567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20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786182" y="5112490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30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cxnSp>
        <p:nvCxnSpPr>
          <p:cNvPr id="25" name="直線單箭頭接點 24"/>
          <p:cNvCxnSpPr>
            <a:stCxn id="6" idx="1"/>
            <a:endCxn id="8" idx="0"/>
          </p:cNvCxnSpPr>
          <p:nvPr/>
        </p:nvCxnSpPr>
        <p:spPr>
          <a:xfrm rot="10800000" flipV="1">
            <a:off x="2321704" y="4665329"/>
            <a:ext cx="1678793" cy="73852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000364" y="4786322"/>
            <a:ext cx="57150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30</a:t>
            </a:r>
            <a:endParaRPr lang="zh-TW" altLang="en-US" sz="2200" dirty="0" smtClean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Chu-Liu-Edmonds Algorithm (11/12)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25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00496" y="4403719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saw</a:t>
            </a:r>
            <a:endParaRPr lang="zh-TW" altLang="en-US" sz="2800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57356" y="3903653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root</a:t>
            </a:r>
            <a:endParaRPr lang="zh-TW" altLang="en-US" sz="2800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7356" y="5403851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John</a:t>
            </a:r>
            <a:endParaRPr lang="zh-TW" altLang="en-US" sz="2800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43636" y="4189405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Mary</a:t>
            </a:r>
            <a:endParaRPr lang="zh-TW" altLang="en-US" sz="2800" i="1" dirty="0"/>
          </a:p>
        </p:txBody>
      </p:sp>
      <p:cxnSp>
        <p:nvCxnSpPr>
          <p:cNvPr id="16" name="弧形接點 15"/>
          <p:cNvCxnSpPr>
            <a:stCxn id="7" idx="0"/>
            <a:endCxn id="9" idx="0"/>
          </p:cNvCxnSpPr>
          <p:nvPr/>
        </p:nvCxnSpPr>
        <p:spPr>
          <a:xfrm rot="16200000" flipH="1">
            <a:off x="4339826" y="1814092"/>
            <a:ext cx="285752" cy="4464875"/>
          </a:xfrm>
          <a:prstGeom prst="curvedConnector3">
            <a:avLst>
              <a:gd name="adj1" fmla="val -172752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6" idx="0"/>
            <a:endCxn id="9" idx="0"/>
          </p:cNvCxnSpPr>
          <p:nvPr/>
        </p:nvCxnSpPr>
        <p:spPr>
          <a:xfrm rot="5400000" flipH="1" flipV="1">
            <a:off x="5447115" y="3135695"/>
            <a:ext cx="214314" cy="2321735"/>
          </a:xfrm>
          <a:prstGeom prst="curvedConnector3">
            <a:avLst>
              <a:gd name="adj1" fmla="val 206666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4286248" y="3212427"/>
            <a:ext cx="3571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9</a:t>
            </a:r>
            <a:endParaRPr lang="zh-TW" altLang="en-US" sz="22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143504" y="3712493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30</a:t>
            </a:r>
            <a:endParaRPr lang="zh-TW" alt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500166" y="333440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800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TW" altLang="en-US" sz="2800" baseline="-25000" dirty="0"/>
          </a:p>
        </p:txBody>
      </p:sp>
      <p:sp>
        <p:nvSpPr>
          <p:cNvPr id="26" name="內容版面配置區 25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en-US" altLang="zh-TW" dirty="0" smtClean="0"/>
              <a:t>Finding incoming edge with highest score</a:t>
            </a:r>
          </a:p>
          <a:p>
            <a:pPr lvl="1"/>
            <a:r>
              <a:rPr lang="en-US" altLang="zh-TW" dirty="0" smtClean="0"/>
              <a:t>Tree: </a:t>
            </a:r>
            <a:r>
              <a:rPr lang="en-US" altLang="zh-TW" dirty="0" smtClean="0">
                <a:solidFill>
                  <a:srgbClr val="C00000"/>
                </a:solidFill>
              </a:rPr>
              <a:t>terminate and output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1" name="弧形接點 27"/>
          <p:cNvCxnSpPr>
            <a:stCxn id="9" idx="2"/>
            <a:endCxn id="8" idx="3"/>
          </p:cNvCxnSpPr>
          <p:nvPr/>
        </p:nvCxnSpPr>
        <p:spPr>
          <a:xfrm rot="5400000">
            <a:off x="4274177" y="3224498"/>
            <a:ext cx="952836" cy="3929090"/>
          </a:xfrm>
          <a:prstGeom prst="curvedConnector2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643438" y="5286388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/>
              <a:t>31</a:t>
            </a:r>
            <a:endParaRPr lang="zh-TW" altLang="en-US" sz="2200" dirty="0" smtClean="0"/>
          </a:p>
        </p:txBody>
      </p:sp>
      <p:cxnSp>
        <p:nvCxnSpPr>
          <p:cNvPr id="43" name="弧形接點 42"/>
          <p:cNvCxnSpPr>
            <a:stCxn id="7" idx="0"/>
            <a:endCxn id="6" idx="0"/>
          </p:cNvCxnSpPr>
          <p:nvPr/>
        </p:nvCxnSpPr>
        <p:spPr>
          <a:xfrm rot="16200000" flipH="1">
            <a:off x="3071802" y="3082116"/>
            <a:ext cx="500066" cy="2143140"/>
          </a:xfrm>
          <a:prstGeom prst="curvedConnector3">
            <a:avLst>
              <a:gd name="adj1" fmla="val -45714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214678" y="3549409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40</a:t>
            </a:r>
            <a:endParaRPr lang="zh-TW" altLang="en-US" sz="2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線單箭頭接點 28"/>
          <p:cNvCxnSpPr>
            <a:stCxn id="6" idx="1"/>
            <a:endCxn id="8" idx="0"/>
          </p:cNvCxnSpPr>
          <p:nvPr/>
        </p:nvCxnSpPr>
        <p:spPr>
          <a:xfrm rot="10800000" flipV="1">
            <a:off x="2321704" y="4665329"/>
            <a:ext cx="1678793" cy="73852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000364" y="4786322"/>
            <a:ext cx="57150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30</a:t>
            </a:r>
            <a:endParaRPr lang="zh-TW" altLang="en-US" sz="2200" dirty="0" smtClean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Chu-Liu-Edmonds Algorithm (12/12)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26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00496" y="4403719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saw</a:t>
            </a:r>
            <a:endParaRPr lang="zh-TW" altLang="en-US" sz="2800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57356" y="3903653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root</a:t>
            </a:r>
            <a:endParaRPr lang="zh-TW" altLang="en-US" sz="2800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7356" y="5403851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John</a:t>
            </a:r>
            <a:endParaRPr lang="zh-TW" altLang="en-US" sz="2800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43636" y="4189405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Mary</a:t>
            </a:r>
            <a:endParaRPr lang="zh-TW" altLang="en-US" sz="2800" i="1" dirty="0"/>
          </a:p>
        </p:txBody>
      </p:sp>
      <p:cxnSp>
        <p:nvCxnSpPr>
          <p:cNvPr id="24" name="弧形接點 23"/>
          <p:cNvCxnSpPr>
            <a:stCxn id="6" idx="0"/>
            <a:endCxn id="9" idx="0"/>
          </p:cNvCxnSpPr>
          <p:nvPr/>
        </p:nvCxnSpPr>
        <p:spPr>
          <a:xfrm rot="5400000" flipH="1" flipV="1">
            <a:off x="5447115" y="3135695"/>
            <a:ext cx="214314" cy="2321735"/>
          </a:xfrm>
          <a:prstGeom prst="curvedConnector3">
            <a:avLst>
              <a:gd name="adj1" fmla="val 206666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5143504" y="3712493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30</a:t>
            </a:r>
            <a:endParaRPr lang="zh-TW" alt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500166" y="333440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sz="2800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TW" altLang="en-US" sz="2800" baseline="-25000" dirty="0"/>
          </a:p>
        </p:txBody>
      </p:sp>
      <p:sp>
        <p:nvSpPr>
          <p:cNvPr id="26" name="內容版面配置區 25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en-US" altLang="zh-TW" dirty="0" smtClean="0"/>
              <a:t>Maximum Spanning Tree of </a:t>
            </a:r>
            <a:r>
              <a:rPr lang="en-US" altLang="zh-TW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TW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>
            <a:stCxn id="6" idx="1"/>
            <a:endCxn id="8" idx="0"/>
          </p:cNvCxnSpPr>
          <p:nvPr/>
        </p:nvCxnSpPr>
        <p:spPr>
          <a:xfrm rot="10800000" flipV="1">
            <a:off x="2321704" y="4665329"/>
            <a:ext cx="1678793" cy="73852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000364" y="4786322"/>
            <a:ext cx="57150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rgbClr val="C00000"/>
                </a:solidFill>
              </a:rPr>
              <a:t>30</a:t>
            </a:r>
            <a:endParaRPr lang="zh-TW" altLang="en-US" sz="2200" dirty="0" smtClean="0">
              <a:solidFill>
                <a:srgbClr val="C00000"/>
              </a:solidFill>
            </a:endParaRPr>
          </a:p>
        </p:txBody>
      </p:sp>
      <p:cxnSp>
        <p:nvCxnSpPr>
          <p:cNvPr id="43" name="弧形接點 42"/>
          <p:cNvCxnSpPr>
            <a:stCxn id="7" idx="0"/>
            <a:endCxn id="6" idx="0"/>
          </p:cNvCxnSpPr>
          <p:nvPr/>
        </p:nvCxnSpPr>
        <p:spPr>
          <a:xfrm rot="16200000" flipH="1">
            <a:off x="3071802" y="3082116"/>
            <a:ext cx="500066" cy="2143140"/>
          </a:xfrm>
          <a:prstGeom prst="curvedConnector3">
            <a:avLst>
              <a:gd name="adj1" fmla="val -45714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214678" y="3556365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40</a:t>
            </a:r>
            <a:endParaRPr lang="zh-TW" altLang="en-US" sz="2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14678" y="3500438"/>
            <a:ext cx="50006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zh-TW" altLang="en-US" sz="2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329642" cy="1252728"/>
          </a:xfrm>
        </p:spPr>
        <p:txBody>
          <a:bodyPr>
            <a:normAutofit/>
          </a:bodyPr>
          <a:lstStyle/>
          <a:p>
            <a:r>
              <a:rPr lang="en-US" altLang="zh-TW" sz="3400" dirty="0" smtClean="0"/>
              <a:t>Complexity of Chu-Liu-Edmonds Algorithm </a:t>
            </a:r>
            <a:endParaRPr lang="zh-TW" altLang="en-US" sz="3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en-US" altLang="zh-TW" dirty="0" smtClean="0"/>
              <a:t>Each recursive call takes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altLang="zh-TW" b="1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 to find highest incoming edge for each word</a:t>
            </a:r>
          </a:p>
          <a:p>
            <a:r>
              <a:rPr lang="en-US" altLang="zh-TW" dirty="0" smtClean="0"/>
              <a:t>At most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O(n)</a:t>
            </a:r>
            <a:r>
              <a:rPr lang="en-US" altLang="zh-TW" dirty="0" smtClean="0"/>
              <a:t> recursive calls</a:t>
            </a:r>
          </a:p>
          <a:p>
            <a:pPr>
              <a:buNone/>
            </a:pPr>
            <a:r>
              <a:rPr lang="en-US" altLang="zh-TW" dirty="0" smtClean="0"/>
              <a:t>	(contracting n times)</a:t>
            </a:r>
          </a:p>
          <a:p>
            <a:r>
              <a:rPr lang="en-US" altLang="zh-TW" dirty="0" smtClean="0"/>
              <a:t>Total: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altLang="zh-TW" b="1" i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Tarjan</a:t>
            </a:r>
            <a:r>
              <a:rPr lang="en-US" altLang="zh-TW" dirty="0" smtClean="0">
                <a:solidFill>
                  <a:srgbClr val="C00000"/>
                </a:solidFill>
              </a:rPr>
              <a:t> gives an efficient implementation of the algorithm with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altLang="zh-TW" b="1" i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>
                <a:solidFill>
                  <a:srgbClr val="C00000"/>
                </a:solidFill>
              </a:rPr>
              <a:t> for dense graphs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27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for Projective 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Eisner Algorithm: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altLang="zh-TW" b="1" i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 smtClean="0"/>
          </a:p>
          <a:p>
            <a:r>
              <a:rPr lang="en-US" altLang="zh-TW" dirty="0" smtClean="0"/>
              <a:t>Using bottom-up dynamic programming</a:t>
            </a:r>
          </a:p>
          <a:p>
            <a:pPr lvl="1"/>
            <a:r>
              <a:rPr lang="en-US" altLang="zh-TW" dirty="0" smtClean="0"/>
              <a:t>Maintain the nested structural constraint</a:t>
            </a:r>
          </a:p>
          <a:p>
            <a:pPr lvl="1">
              <a:buNone/>
            </a:pPr>
            <a:r>
              <a:rPr lang="en-US" altLang="zh-TW" dirty="0" smtClean="0"/>
              <a:t>	(non-crossing constraint)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28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749808" y="720654"/>
            <a:ext cx="8013192" cy="1636776"/>
          </a:xfrm>
        </p:spPr>
        <p:txBody>
          <a:bodyPr/>
          <a:lstStyle/>
          <a:p>
            <a:r>
              <a:rPr lang="en-US" altLang="zh-TW" dirty="0" smtClean="0"/>
              <a:t>Online Large Margin Learning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29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14348" y="857232"/>
            <a:ext cx="8013192" cy="1636776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3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Large Margin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Supervised learning</a:t>
            </a:r>
          </a:p>
          <a:p>
            <a:pPr lvl="1"/>
            <a:r>
              <a:rPr lang="en-US" altLang="zh-TW" dirty="0" smtClean="0"/>
              <a:t>Target</a:t>
            </a:r>
            <a:r>
              <a:rPr lang="en-US" altLang="zh-TW" dirty="0" smtClean="0"/>
              <a:t>: training weight vectors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dirty="0" smtClean="0"/>
              <a:t> between two features (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 tag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dirty="0" smtClean="0"/>
              <a:t>Training data:</a:t>
            </a:r>
          </a:p>
          <a:p>
            <a:pPr lvl="1"/>
            <a:r>
              <a:rPr lang="en-US" altLang="zh-TW" dirty="0" smtClean="0"/>
              <a:t>Testing data: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30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4071942"/>
            <a:ext cx="3000396" cy="53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3429000"/>
            <a:ext cx="3393305" cy="61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/>
          <p:cNvSpPr/>
          <p:nvPr/>
        </p:nvSpPr>
        <p:spPr>
          <a:xfrm>
            <a:off x="4259744" y="3429000"/>
            <a:ext cx="500066" cy="5715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MIRA Learning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71613"/>
            <a:ext cx="8229600" cy="4829188"/>
          </a:xfrm>
        </p:spPr>
        <p:txBody>
          <a:bodyPr/>
          <a:lstStyle/>
          <a:p>
            <a:r>
              <a:rPr lang="en-US" altLang="zh-TW" dirty="0" smtClean="0"/>
              <a:t>Margin Infused Relaxed Algorithm (MIRA)</a:t>
            </a:r>
          </a:p>
          <a:p>
            <a:pPr lvl="1"/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 smtClean="0"/>
              <a:t>: the set of possible dependency trees for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31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786058"/>
            <a:ext cx="679586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85918" y="4429132"/>
            <a:ext cx="2928958" cy="5000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14876" y="4354305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keep new vector as close as possible to the old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7290" y="6072206"/>
            <a:ext cx="2000264" cy="50006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428992" y="5997379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final weight vector is the average of the weight vectors after each iteration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Single-best MIRA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only the single margin constraint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32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1" y="2643182"/>
            <a:ext cx="6143668" cy="158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Factored MIRA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2922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Local constraints</a:t>
            </a:r>
          </a:p>
          <a:p>
            <a:endParaRPr lang="en-US" altLang="zh-TW" sz="2600" dirty="0" smtClean="0"/>
          </a:p>
          <a:p>
            <a:endParaRPr lang="en-US" altLang="zh-TW" sz="2600" dirty="0" smtClean="0"/>
          </a:p>
          <a:p>
            <a:endParaRPr lang="en-US" altLang="zh-TW" sz="2600" dirty="0" smtClean="0"/>
          </a:p>
          <a:p>
            <a:pPr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correct incoming </a:t>
            </a:r>
            <a:r>
              <a:rPr lang="en-US" altLang="zh-TW" dirty="0" smtClean="0"/>
              <a:t>edge for j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other incoming </a:t>
            </a:r>
            <a:r>
              <a:rPr lang="en-US" altLang="zh-TW" dirty="0" smtClean="0"/>
              <a:t>edge for j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correct spanning tree</a:t>
            </a:r>
          </a:p>
          <a:p>
            <a:pPr lvl="1">
              <a:buNone/>
            </a:pPr>
            <a:r>
              <a:rPr lang="en-US" altLang="zh-TW" dirty="0" smtClean="0"/>
              <a:t>	incorrect spanning trees</a:t>
            </a:r>
          </a:p>
          <a:p>
            <a:pPr lvl="1">
              <a:buNone/>
            </a:pP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smtClean="0"/>
              <a:t>More restrictive than original constraints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33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233189"/>
            <a:ext cx="4143404" cy="168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5214942" y="4357694"/>
            <a:ext cx="2071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US" altLang="zh-TW" sz="2200" dirty="0" smtClean="0">
                <a:solidFill>
                  <a:srgbClr val="C00000"/>
                </a:solidFill>
              </a:rPr>
              <a:t>a margin of 1</a:t>
            </a:r>
            <a:endParaRPr lang="zh-TW" altLang="en-US" sz="2200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14942" y="5072074"/>
            <a:ext cx="321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200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US" altLang="zh-TW" sz="2200" dirty="0" smtClean="0">
                <a:solidFill>
                  <a:srgbClr val="C00000"/>
                </a:solidFill>
              </a:rPr>
              <a:t>the number of </a:t>
            </a:r>
            <a:r>
              <a:rPr lang="en-US" altLang="zh-TW" sz="2200" dirty="0" smtClean="0">
                <a:solidFill>
                  <a:srgbClr val="C00000"/>
                </a:solidFill>
              </a:rPr>
              <a:t>incorrect edges</a:t>
            </a:r>
            <a:endParaRPr lang="en-US" altLang="zh-TW" sz="2200" dirty="0" smtClean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749808" y="720654"/>
            <a:ext cx="8013192" cy="1636776"/>
          </a:xfrm>
        </p:spPr>
        <p:txBody>
          <a:bodyPr/>
          <a:lstStyle/>
          <a:p>
            <a:r>
              <a:rPr lang="en-US" altLang="zh-TW" dirty="0" smtClean="0"/>
              <a:t>Experiments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34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5191"/>
            <a:ext cx="8543956" cy="462560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Language: Czech</a:t>
            </a:r>
          </a:p>
          <a:p>
            <a:pPr lvl="1"/>
            <a:r>
              <a:rPr lang="en-US" altLang="zh-TW" dirty="0" smtClean="0"/>
              <a:t>More flexible word order than English</a:t>
            </a:r>
          </a:p>
          <a:p>
            <a:pPr lvl="2"/>
            <a:r>
              <a:rPr lang="en-US" altLang="zh-TW" dirty="0" smtClean="0"/>
              <a:t>Non-projective dependency</a:t>
            </a:r>
          </a:p>
          <a:p>
            <a:r>
              <a:rPr lang="en-US" altLang="zh-TW" dirty="0" smtClean="0"/>
              <a:t>Feature: Czech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 tag</a:t>
            </a:r>
          </a:p>
          <a:p>
            <a:pPr lvl="1"/>
            <a:r>
              <a:rPr lang="en-US" altLang="zh-TW" dirty="0" smtClean="0"/>
              <a:t>standard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case, gender, tense</a:t>
            </a:r>
          </a:p>
          <a:p>
            <a:r>
              <a:rPr lang="en-US" altLang="zh-TW" dirty="0" smtClean="0"/>
              <a:t>Ratio of non-projective and projective</a:t>
            </a:r>
          </a:p>
          <a:p>
            <a:pPr lvl="1"/>
            <a:r>
              <a:rPr lang="en-US" altLang="zh-TW" dirty="0" smtClean="0"/>
              <a:t>Less than 2% of total edges are non-projective</a:t>
            </a:r>
          </a:p>
          <a:p>
            <a:pPr lvl="2"/>
            <a:r>
              <a:rPr lang="en-US" altLang="zh-TW" dirty="0" smtClean="0"/>
              <a:t>Czech-A: entire PDT</a:t>
            </a:r>
          </a:p>
          <a:p>
            <a:pPr lvl="2"/>
            <a:r>
              <a:rPr lang="en-US" altLang="zh-TW" dirty="0" smtClean="0"/>
              <a:t>Czech-B: including only the 23% of sentences with non-projective dependency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35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Compared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3051"/>
            <a:ext cx="8401080" cy="4757750"/>
          </a:xfrm>
        </p:spPr>
        <p:txBody>
          <a:bodyPr/>
          <a:lstStyle/>
          <a:p>
            <a:r>
              <a:rPr lang="en-US" altLang="zh-TW" dirty="0" smtClean="0"/>
              <a:t>COLL1999</a:t>
            </a:r>
          </a:p>
          <a:p>
            <a:pPr lvl="1"/>
            <a:r>
              <a:rPr lang="en-US" altLang="zh-TW" dirty="0" smtClean="0"/>
              <a:t>The projective lexicalized phrase-structure parser</a:t>
            </a:r>
          </a:p>
          <a:p>
            <a:r>
              <a:rPr lang="en-US" altLang="zh-TW" dirty="0" smtClean="0"/>
              <a:t>N&amp;N2005</a:t>
            </a:r>
          </a:p>
          <a:p>
            <a:pPr lvl="1"/>
            <a:r>
              <a:rPr lang="en-US" altLang="zh-TW" dirty="0" smtClean="0"/>
              <a:t>The pseudo-projective parser</a:t>
            </a:r>
          </a:p>
          <a:p>
            <a:r>
              <a:rPr lang="en-US" altLang="zh-TW" dirty="0" smtClean="0"/>
              <a:t>McD2005</a:t>
            </a:r>
          </a:p>
          <a:p>
            <a:pPr lvl="1"/>
            <a:r>
              <a:rPr lang="en-US" altLang="zh-TW" dirty="0" smtClean="0"/>
              <a:t>The projective parser using Eisner and 5-best MIRA</a:t>
            </a:r>
          </a:p>
          <a:p>
            <a:r>
              <a:rPr lang="en-US" altLang="zh-TW" dirty="0" smtClean="0"/>
              <a:t>Single-best MIRA</a:t>
            </a:r>
          </a:p>
          <a:p>
            <a:r>
              <a:rPr lang="en-US" altLang="zh-TW" dirty="0" smtClean="0"/>
              <a:t>Factored MIRA</a:t>
            </a:r>
          </a:p>
          <a:p>
            <a:pPr lvl="1"/>
            <a:r>
              <a:rPr lang="en-US" altLang="zh-TW" dirty="0" smtClean="0"/>
              <a:t>The non-projective parser using Chu-Liu-Edmonds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36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Results of Czech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643174" y="2357430"/>
          <a:ext cx="3143272" cy="25958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71636"/>
                <a:gridCol w="157163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Czech-A (23%</a:t>
                      </a:r>
                      <a:r>
                        <a:rPr lang="en-US" altLang="zh-TW" baseline="0" dirty="0" smtClean="0"/>
                        <a:t> non-projective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Complete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82.8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31.8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83.3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31.3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84.1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32.2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84.4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32.3</a:t>
                      </a:r>
                      <a:endParaRPr lang="zh-TW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37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/>
        </p:nvGraphicFramePr>
        <p:xfrm>
          <a:off x="5857884" y="2357430"/>
          <a:ext cx="3071834" cy="25958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35917"/>
                <a:gridCol w="153591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Czech-B (non-projective)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Complete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74.8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14.9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81.5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14.3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4282" y="2357430"/>
          <a:ext cx="235745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454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COLL1999 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O(n</a:t>
                      </a:r>
                      <a:r>
                        <a:rPr lang="en-US" altLang="zh-TW" b="1" i="1" baseline="30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N&amp;N2005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McD2005  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O(n</a:t>
                      </a:r>
                      <a:r>
                        <a:rPr lang="en-US" altLang="zh-TW" b="1" i="1" baseline="30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b="1" i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Single-best MIRA 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O(n</a:t>
                      </a:r>
                      <a:r>
                        <a:rPr lang="en-US" altLang="zh-TW" b="1" i="1" baseline="30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Factored MIRA  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O(n</a:t>
                      </a:r>
                      <a:r>
                        <a:rPr lang="en-US" altLang="zh-TW" b="1" i="1" baseline="30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of English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3714744" y="3432188"/>
          <a:ext cx="3000396" cy="1854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00198"/>
                <a:gridCol w="150019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English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Complete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90.9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37.5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33.2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90.2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32.3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38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5852" y="3432188"/>
          <a:ext cx="235745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454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McD2005  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O(n</a:t>
                      </a:r>
                      <a:r>
                        <a:rPr lang="en-US" altLang="zh-TW" b="1" i="1" baseline="30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b="1" i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Single-best MIRA 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O(n</a:t>
                      </a:r>
                      <a:r>
                        <a:rPr lang="en-US" altLang="zh-TW" b="1" i="1" baseline="30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Factored MIRA  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O(n</a:t>
                      </a:r>
                      <a:r>
                        <a:rPr lang="en-US" altLang="zh-TW" b="1" i="1" baseline="30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TW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457200" y="1643051"/>
            <a:ext cx="8401080" cy="475775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English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projective dependency trees</a:t>
            </a:r>
            <a:endParaRPr lang="en-US" altLang="zh-TW" sz="3200" noProof="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altLang="zh-TW" sz="2800" dirty="0" smtClean="0"/>
              <a:t>Eisner algorithm uses the a priori knowledge that all trees are projective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 </a:t>
            </a:r>
            <a:r>
              <a:rPr lang="en-US" altLang="zh-TW" dirty="0" smtClean="0">
                <a:sym typeface="Wingdings" pitchFamily="2" charset="2"/>
              </a:rPr>
              <a:t>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39</a:t>
            </a:fld>
            <a:r>
              <a:rPr lang="en-US" altLang="zh-TW" dirty="0" smtClean="0"/>
              <a:t>/39</a:t>
            </a:r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Dependency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Each word depends on exactly one parent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Projective</a:t>
            </a:r>
          </a:p>
          <a:p>
            <a:pPr lvl="1"/>
            <a:r>
              <a:rPr lang="en-US" altLang="zh-TW" dirty="0" smtClean="0"/>
              <a:t>Words in linear order, satisfying</a:t>
            </a:r>
          </a:p>
          <a:p>
            <a:pPr lvl="2"/>
            <a:r>
              <a:rPr lang="en-US" altLang="zh-TW" dirty="0" smtClean="0"/>
              <a:t>Edges without crossing</a:t>
            </a:r>
          </a:p>
          <a:p>
            <a:pPr lvl="2"/>
            <a:r>
              <a:rPr lang="en-US" altLang="zh-TW" dirty="0" smtClean="0"/>
              <a:t>A word and its descendants form a contiguous substring of the sentence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4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425942"/>
            <a:ext cx="8072494" cy="136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Non-projective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English</a:t>
            </a:r>
          </a:p>
          <a:p>
            <a:pPr lvl="1"/>
            <a:r>
              <a:rPr lang="en-US" altLang="zh-TW" dirty="0" smtClean="0"/>
              <a:t>Most projective, some non-projective</a:t>
            </a:r>
          </a:p>
          <a:p>
            <a:pPr lvl="1"/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r>
              <a:rPr lang="en-US" altLang="zh-TW" dirty="0" smtClean="0"/>
              <a:t>Languages with more flexible word order</a:t>
            </a:r>
          </a:p>
          <a:p>
            <a:pPr lvl="1"/>
            <a:r>
              <a:rPr lang="en-US" altLang="zh-TW" dirty="0" smtClean="0"/>
              <a:t>Most non-projective</a:t>
            </a:r>
          </a:p>
          <a:p>
            <a:pPr lvl="2"/>
            <a:r>
              <a:rPr lang="en-US" altLang="zh-TW" dirty="0" smtClean="0"/>
              <a:t>German, Dutch, </a:t>
            </a:r>
            <a:r>
              <a:rPr lang="en-US" altLang="zh-TW" dirty="0" smtClean="0">
                <a:solidFill>
                  <a:srgbClr val="C00000"/>
                </a:solidFill>
              </a:rPr>
              <a:t>Czech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5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885192"/>
            <a:ext cx="7715304" cy="98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5435548"/>
            <a:ext cx="6929486" cy="10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155448"/>
            <a:ext cx="8401080" cy="125272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Advantage </a:t>
            </a:r>
            <a:r>
              <a:rPr lang="en-US" altLang="zh-TW" dirty="0" smtClean="0"/>
              <a:t>of Dependency Parsing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</a:p>
          <a:p>
            <a:pPr lvl="1"/>
            <a:r>
              <a:rPr lang="en-US" altLang="zh-TW" dirty="0" smtClean="0"/>
              <a:t>relation extraction</a:t>
            </a:r>
          </a:p>
          <a:p>
            <a:pPr lvl="1"/>
            <a:r>
              <a:rPr lang="en-US" altLang="zh-TW" dirty="0" smtClean="0"/>
              <a:t>machine </a:t>
            </a:r>
            <a:r>
              <a:rPr lang="en-US" altLang="zh-TW" dirty="0" smtClean="0"/>
              <a:t>translation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6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 Idea of the Paper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Dependency parsing can be formalized as</a:t>
            </a:r>
          </a:p>
          <a:p>
            <a:pPr lvl="1"/>
            <a:r>
              <a:rPr lang="en-US" altLang="zh-TW" dirty="0" smtClean="0"/>
              <a:t>the search for a </a:t>
            </a:r>
            <a:r>
              <a:rPr lang="en-US" altLang="zh-TW" dirty="0" smtClean="0">
                <a:solidFill>
                  <a:srgbClr val="C00000"/>
                </a:solidFill>
              </a:rPr>
              <a:t>maximum spanning tree</a:t>
            </a:r>
            <a:r>
              <a:rPr lang="en-US" altLang="zh-TW" dirty="0" smtClean="0"/>
              <a:t> in a directed graph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7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14282" y="720654"/>
            <a:ext cx="8858312" cy="1636776"/>
          </a:xfrm>
        </p:spPr>
        <p:txBody>
          <a:bodyPr>
            <a:normAutofit/>
          </a:bodyPr>
          <a:lstStyle/>
          <a:p>
            <a:r>
              <a:rPr lang="en-US" altLang="zh-TW" sz="3800" dirty="0" smtClean="0"/>
              <a:t>Dependency Parsing and Spanning Trees</a:t>
            </a:r>
            <a:endParaRPr lang="zh-TW" altLang="en-US" sz="3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8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Edge based Factorization (1/3)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775191"/>
            <a:ext cx="8543956" cy="4625609"/>
          </a:xfrm>
        </p:spPr>
        <p:txBody>
          <a:bodyPr/>
          <a:lstStyle/>
          <a:p>
            <a:r>
              <a:rPr lang="en-US" altLang="zh-TW" dirty="0" smtClean="0"/>
              <a:t>sentence: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altLang="zh-TW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TW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/>
              <a:t>the directed graph </a:t>
            </a:r>
            <a:r>
              <a:rPr lang="en-US" altLang="zh-TW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 = ( </a:t>
            </a:r>
            <a:r>
              <a:rPr lang="en-US" altLang="zh-TW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b="1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b="1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altLang="zh-TW" dirty="0" smtClean="0"/>
              <a:t>given by</a:t>
            </a:r>
          </a:p>
          <a:p>
            <a:endParaRPr lang="en-US" altLang="zh-TW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/>
              <a:t>dependency tree for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lvl="1"/>
            <a:r>
              <a:rPr lang="en-US" altLang="zh-TW" dirty="0" smtClean="0"/>
              <a:t>t</a:t>
            </a:r>
            <a:r>
              <a:rPr lang="en-US" altLang="zh-TW" dirty="0" smtClean="0"/>
              <a:t>he tree </a:t>
            </a:r>
            <a:r>
              <a:rPr lang="en-US" altLang="zh-TW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b="1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= ( </a:t>
            </a:r>
            <a:r>
              <a:rPr lang="en-US" altLang="zh-TW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b="1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b="1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altLang="zh-TW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TW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, j), </a:t>
            </a:r>
            <a:r>
              <a:rPr lang="en-US" altLang="zh-TW" sz="2400" i="1" dirty="0" smtClean="0"/>
              <a:t>there’s a dependency from 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i="1" dirty="0" smtClean="0"/>
              <a:t>to </a:t>
            </a:r>
            <a:r>
              <a:rPr lang="en-US" altLang="zh-TW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24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69B1-7E55-468D-B606-A8B73C815369}" type="slidenum">
              <a:rPr lang="zh-TW" altLang="en-US" smtClean="0"/>
              <a:pPr/>
              <a:t>9</a:t>
            </a:fld>
            <a:r>
              <a:rPr lang="en-US" altLang="zh-TW" dirty="0" smtClean="0"/>
              <a:t> /39</a:t>
            </a:r>
            <a:endParaRPr lang="zh-TW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928934"/>
            <a:ext cx="6786610" cy="94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6.3|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4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8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6|16.8|2.1|10.9|3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|10.6|1.6|1.2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79.2|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7|1.1|17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3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4.6|15.4|2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5|16.5|9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7|84|6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2.6|8.3|3.2|3.6|25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2.9|11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.1|3.6|3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65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|15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0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9479</TotalTime>
  <Words>1096</Words>
  <Application>Microsoft Office PowerPoint</Application>
  <PresentationFormat>如螢幕大小 (4:3)</PresentationFormat>
  <Paragraphs>425</Paragraphs>
  <Slides>39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模組</vt:lpstr>
      <vt:lpstr>Non-projective Dependency Parsing using Spanning Tree Algorithm</vt:lpstr>
      <vt:lpstr>Reference</vt:lpstr>
      <vt:lpstr>Introduction</vt:lpstr>
      <vt:lpstr>Example of Dependency Tree</vt:lpstr>
      <vt:lpstr>Non-projective Examples</vt:lpstr>
      <vt:lpstr>Advantage of Dependency Parsing</vt:lpstr>
      <vt:lpstr>Main Idea of the Paper</vt:lpstr>
      <vt:lpstr>Dependency Parsing and Spanning Trees</vt:lpstr>
      <vt:lpstr>Edge based Factorization (1/3)</vt:lpstr>
      <vt:lpstr>Edge based Factorization (2/3)</vt:lpstr>
      <vt:lpstr>Edge based Factorization (3/3)</vt:lpstr>
      <vt:lpstr>Two Focus Points</vt:lpstr>
      <vt:lpstr>Maximum Spanning Trees</vt:lpstr>
      <vt:lpstr>Maximum Spanning Tree Algorithm</vt:lpstr>
      <vt:lpstr>Chu-Liu-Edmonds Algorithm (1/12)</vt:lpstr>
      <vt:lpstr>Chu-Liu-Edmonds Algorithm (2/12)</vt:lpstr>
      <vt:lpstr>Chu-Liu-Edmonds Algorithm (3/12)</vt:lpstr>
      <vt:lpstr>Chu-Liu-Edmonds Algorithm (4/12)</vt:lpstr>
      <vt:lpstr>Chu-Liu-Edmonds Algorithm (5/12)</vt:lpstr>
      <vt:lpstr>Chu-Liu-Edmonds Algorithm (6/12)</vt:lpstr>
      <vt:lpstr>Chu-Liu-Edmonds Algorithm (7/12)</vt:lpstr>
      <vt:lpstr>Chu-Liu-Edmonds Algorithm (8/12)</vt:lpstr>
      <vt:lpstr>Chu-Liu-Edmonds Algorithm (9/12)</vt:lpstr>
      <vt:lpstr>Chu-Liu-Edmonds Algorithm (10/12)</vt:lpstr>
      <vt:lpstr>Chu-Liu-Edmonds Algorithm (11/12)</vt:lpstr>
      <vt:lpstr>Chu-Liu-Edmonds Algorithm (12/12)</vt:lpstr>
      <vt:lpstr>Complexity of Chu-Liu-Edmonds Algorithm </vt:lpstr>
      <vt:lpstr>Algorithm for Projective Trees</vt:lpstr>
      <vt:lpstr>Online Large Margin Learning</vt:lpstr>
      <vt:lpstr>Online Large Margin Learning</vt:lpstr>
      <vt:lpstr>MIRA Learning Algorithm</vt:lpstr>
      <vt:lpstr>Single-best MIRA</vt:lpstr>
      <vt:lpstr>Factored MIRA</vt:lpstr>
      <vt:lpstr>Experiments</vt:lpstr>
      <vt:lpstr>Experimental Setting</vt:lpstr>
      <vt:lpstr>Compared Systems</vt:lpstr>
      <vt:lpstr>Results of Czech</vt:lpstr>
      <vt:lpstr>Results of English</vt:lpstr>
      <vt:lpstr>Thanks for your attention!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swallow</dc:creator>
  <cp:lastModifiedBy>swallow</cp:lastModifiedBy>
  <cp:revision>860</cp:revision>
  <dcterms:created xsi:type="dcterms:W3CDTF">2010-05-24T04:05:07Z</dcterms:created>
  <dcterms:modified xsi:type="dcterms:W3CDTF">2010-06-02T17:35:55Z</dcterms:modified>
</cp:coreProperties>
</file>