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3" r:id="rId4"/>
    <p:sldId id="259" r:id="rId5"/>
    <p:sldId id="260" r:id="rId6"/>
    <p:sldId id="264" r:id="rId7"/>
    <p:sldId id="262" r:id="rId8"/>
    <p:sldId id="258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5" d="100"/>
          <a:sy n="105" d="100"/>
        </p:scale>
        <p:origin x="54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7C6A3B-AB78-46C0-8704-FD40AA6D74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9EA302E3-70EF-4929-802A-052A19C770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Our data contains information regarding restaurant inspections for permitted food establishments in NYC</a:t>
          </a:r>
        </a:p>
      </dgm:t>
    </dgm:pt>
    <dgm:pt modelId="{635276EC-EED4-4675-A772-F61CE75C8554}" type="parTrans" cxnId="{9FA0C418-EF17-47A4-9423-429D03156891}">
      <dgm:prSet/>
      <dgm:spPr/>
      <dgm:t>
        <a:bodyPr/>
        <a:lstStyle/>
        <a:p>
          <a:endParaRPr lang="en-US"/>
        </a:p>
      </dgm:t>
    </dgm:pt>
    <dgm:pt modelId="{F0B750D9-4BC3-45BA-9C79-307987EA33B3}" type="sibTrans" cxnId="{9FA0C418-EF17-47A4-9423-429D03156891}">
      <dgm:prSet/>
      <dgm:spPr/>
      <dgm:t>
        <a:bodyPr/>
        <a:lstStyle/>
        <a:p>
          <a:endParaRPr lang="en-US"/>
        </a:p>
      </dgm:t>
    </dgm:pt>
    <dgm:pt modelId="{070DC1C5-FB3C-48BE-9F7A-1A52A22830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Dataset includes address, cuisine description, inspection date, type, action, violation code, and description.</a:t>
          </a:r>
        </a:p>
      </dgm:t>
    </dgm:pt>
    <dgm:pt modelId="{AD8B3C12-6AAB-4074-8F7C-83A7C6B0AD96}" type="parTrans" cxnId="{5271FDD8-2BD7-4C94-8BF7-CDFC59AA402E}">
      <dgm:prSet/>
      <dgm:spPr/>
      <dgm:t>
        <a:bodyPr/>
        <a:lstStyle/>
        <a:p>
          <a:endParaRPr lang="en-US"/>
        </a:p>
      </dgm:t>
    </dgm:pt>
    <dgm:pt modelId="{15B947E0-66BE-4562-990C-D8D710459170}" type="sibTrans" cxnId="{5271FDD8-2BD7-4C94-8BF7-CDFC59AA402E}">
      <dgm:prSet/>
      <dgm:spPr/>
      <dgm:t>
        <a:bodyPr/>
        <a:lstStyle/>
        <a:p>
          <a:endParaRPr lang="en-US"/>
        </a:p>
      </dgm:t>
    </dgm:pt>
    <dgm:pt modelId="{24A5D52F-A446-4B83-9D32-448B295852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covers all of NYC and starts January 1, 2010 thought August 29, 2017</a:t>
          </a:r>
        </a:p>
      </dgm:t>
    </dgm:pt>
    <dgm:pt modelId="{6DE7BC23-8766-47A7-BBA8-A78ECD93CF86}" type="parTrans" cxnId="{6C65D289-9081-4260-88F6-9145E655EDD5}">
      <dgm:prSet/>
      <dgm:spPr/>
      <dgm:t>
        <a:bodyPr/>
        <a:lstStyle/>
        <a:p>
          <a:endParaRPr lang="en-US"/>
        </a:p>
      </dgm:t>
    </dgm:pt>
    <dgm:pt modelId="{528074A1-13AA-4527-952C-B63F10596A59}" type="sibTrans" cxnId="{6C65D289-9081-4260-88F6-9145E655EDD5}">
      <dgm:prSet/>
      <dgm:spPr/>
      <dgm:t>
        <a:bodyPr/>
        <a:lstStyle/>
        <a:p>
          <a:endParaRPr lang="en-US"/>
        </a:p>
      </dgm:t>
    </dgm:pt>
    <dgm:pt modelId="{12DCC2B9-FB58-4A0B-96EF-37C89756EBE9}" type="pres">
      <dgm:prSet presAssocID="{5B7C6A3B-AB78-46C0-8704-FD40AA6D74FB}" presName="root" presStyleCnt="0">
        <dgm:presLayoutVars>
          <dgm:dir/>
          <dgm:resizeHandles val="exact"/>
        </dgm:presLayoutVars>
      </dgm:prSet>
      <dgm:spPr/>
    </dgm:pt>
    <dgm:pt modelId="{AF62598D-D756-4A18-A2B8-C997C8BF9F60}" type="pres">
      <dgm:prSet presAssocID="{9EA302E3-70EF-4929-802A-052A19C7701F}" presName="compNode" presStyleCnt="0"/>
      <dgm:spPr/>
    </dgm:pt>
    <dgm:pt modelId="{CC5AD236-5CA1-4A8F-844A-C0C13F0529C5}" type="pres">
      <dgm:prSet presAssocID="{9EA302E3-70EF-4929-802A-052A19C7701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2B6B463-FEDA-4DD3-846D-4AAD1267AEC5}" type="pres">
      <dgm:prSet presAssocID="{9EA302E3-70EF-4929-802A-052A19C770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C5DC8CB-0839-42F0-9BF9-0AC84E2E30B3}" type="pres">
      <dgm:prSet presAssocID="{9EA302E3-70EF-4929-802A-052A19C7701F}" presName="spaceRect" presStyleCnt="0"/>
      <dgm:spPr/>
    </dgm:pt>
    <dgm:pt modelId="{0AF2F311-8322-4FE2-A77F-0CACB3F081D0}" type="pres">
      <dgm:prSet presAssocID="{9EA302E3-70EF-4929-802A-052A19C7701F}" presName="textRect" presStyleLbl="revTx" presStyleIdx="0" presStyleCnt="3">
        <dgm:presLayoutVars>
          <dgm:chMax val="1"/>
          <dgm:chPref val="1"/>
        </dgm:presLayoutVars>
      </dgm:prSet>
      <dgm:spPr/>
    </dgm:pt>
    <dgm:pt modelId="{3B24F8A0-DBDB-46C7-B194-4397E7328C43}" type="pres">
      <dgm:prSet presAssocID="{F0B750D9-4BC3-45BA-9C79-307987EA33B3}" presName="sibTrans" presStyleCnt="0"/>
      <dgm:spPr/>
    </dgm:pt>
    <dgm:pt modelId="{4EEACA0A-B4A3-4766-911C-E4BDDE97E083}" type="pres">
      <dgm:prSet presAssocID="{070DC1C5-FB3C-48BE-9F7A-1A52A22830E5}" presName="compNode" presStyleCnt="0"/>
      <dgm:spPr/>
    </dgm:pt>
    <dgm:pt modelId="{0E78F89D-46F7-432A-B556-4421DF57E286}" type="pres">
      <dgm:prSet presAssocID="{070DC1C5-FB3C-48BE-9F7A-1A52A22830E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E080E6-CD34-412B-B5BD-BB3ED25EEA88}" type="pres">
      <dgm:prSet presAssocID="{070DC1C5-FB3C-48BE-9F7A-1A52A22830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60214E9-88B0-488F-9491-B5442BDF76CA}" type="pres">
      <dgm:prSet presAssocID="{070DC1C5-FB3C-48BE-9F7A-1A52A22830E5}" presName="spaceRect" presStyleCnt="0"/>
      <dgm:spPr/>
    </dgm:pt>
    <dgm:pt modelId="{B16658F9-44FA-4216-9688-70D86418543B}" type="pres">
      <dgm:prSet presAssocID="{070DC1C5-FB3C-48BE-9F7A-1A52A22830E5}" presName="textRect" presStyleLbl="revTx" presStyleIdx="1" presStyleCnt="3">
        <dgm:presLayoutVars>
          <dgm:chMax val="1"/>
          <dgm:chPref val="1"/>
        </dgm:presLayoutVars>
      </dgm:prSet>
      <dgm:spPr/>
    </dgm:pt>
    <dgm:pt modelId="{4D8CA9F8-96BD-42C4-8B08-77BE65BD7CBC}" type="pres">
      <dgm:prSet presAssocID="{15B947E0-66BE-4562-990C-D8D710459170}" presName="sibTrans" presStyleCnt="0"/>
      <dgm:spPr/>
    </dgm:pt>
    <dgm:pt modelId="{60594762-ED4A-44AA-8C48-94758B870BDD}" type="pres">
      <dgm:prSet presAssocID="{24A5D52F-A446-4B83-9D32-448B295852EB}" presName="compNode" presStyleCnt="0"/>
      <dgm:spPr/>
    </dgm:pt>
    <dgm:pt modelId="{B7ED44C8-DD26-4BB7-8F00-55250B66A26A}" type="pres">
      <dgm:prSet presAssocID="{24A5D52F-A446-4B83-9D32-448B295852E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907502D-5BDC-46E3-AF47-41693E61EBA9}" type="pres">
      <dgm:prSet presAssocID="{24A5D52F-A446-4B83-9D32-448B295852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1B90CAE-86B3-4805-8005-2EB84C3FBCD8}" type="pres">
      <dgm:prSet presAssocID="{24A5D52F-A446-4B83-9D32-448B295852EB}" presName="spaceRect" presStyleCnt="0"/>
      <dgm:spPr/>
    </dgm:pt>
    <dgm:pt modelId="{0DCAFFE2-462D-4758-A64E-52DCECA4F41B}" type="pres">
      <dgm:prSet presAssocID="{24A5D52F-A446-4B83-9D32-448B295852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D5530D-A7B1-4454-AB43-38E8731E72FC}" type="presOf" srcId="{5B7C6A3B-AB78-46C0-8704-FD40AA6D74FB}" destId="{12DCC2B9-FB58-4A0B-96EF-37C89756EBE9}" srcOrd="0" destOrd="0" presId="urn:microsoft.com/office/officeart/2018/5/layout/IconLeafLabelList"/>
    <dgm:cxn modelId="{9FA0C418-EF17-47A4-9423-429D03156891}" srcId="{5B7C6A3B-AB78-46C0-8704-FD40AA6D74FB}" destId="{9EA302E3-70EF-4929-802A-052A19C7701F}" srcOrd="0" destOrd="0" parTransId="{635276EC-EED4-4675-A772-F61CE75C8554}" sibTransId="{F0B750D9-4BC3-45BA-9C79-307987EA33B3}"/>
    <dgm:cxn modelId="{D9990424-785F-415A-9E02-DB0639D9DC56}" type="presOf" srcId="{24A5D52F-A446-4B83-9D32-448B295852EB}" destId="{0DCAFFE2-462D-4758-A64E-52DCECA4F41B}" srcOrd="0" destOrd="0" presId="urn:microsoft.com/office/officeart/2018/5/layout/IconLeafLabelList"/>
    <dgm:cxn modelId="{F2DFF72A-E706-4F9F-BCAE-6B0CB26A6F77}" type="presOf" srcId="{070DC1C5-FB3C-48BE-9F7A-1A52A22830E5}" destId="{B16658F9-44FA-4216-9688-70D86418543B}" srcOrd="0" destOrd="0" presId="urn:microsoft.com/office/officeart/2018/5/layout/IconLeafLabelList"/>
    <dgm:cxn modelId="{6C65D289-9081-4260-88F6-9145E655EDD5}" srcId="{5B7C6A3B-AB78-46C0-8704-FD40AA6D74FB}" destId="{24A5D52F-A446-4B83-9D32-448B295852EB}" srcOrd="2" destOrd="0" parTransId="{6DE7BC23-8766-47A7-BBA8-A78ECD93CF86}" sibTransId="{528074A1-13AA-4527-952C-B63F10596A59}"/>
    <dgm:cxn modelId="{D4CDA5D2-FEEC-430F-84D3-F14E354E4FB2}" type="presOf" srcId="{9EA302E3-70EF-4929-802A-052A19C7701F}" destId="{0AF2F311-8322-4FE2-A77F-0CACB3F081D0}" srcOrd="0" destOrd="0" presId="urn:microsoft.com/office/officeart/2018/5/layout/IconLeafLabelList"/>
    <dgm:cxn modelId="{5271FDD8-2BD7-4C94-8BF7-CDFC59AA402E}" srcId="{5B7C6A3B-AB78-46C0-8704-FD40AA6D74FB}" destId="{070DC1C5-FB3C-48BE-9F7A-1A52A22830E5}" srcOrd="1" destOrd="0" parTransId="{AD8B3C12-6AAB-4074-8F7C-83A7C6B0AD96}" sibTransId="{15B947E0-66BE-4562-990C-D8D710459170}"/>
    <dgm:cxn modelId="{3A13FB9E-385E-49E3-A09D-3CF0E8659FD9}" type="presParOf" srcId="{12DCC2B9-FB58-4A0B-96EF-37C89756EBE9}" destId="{AF62598D-D756-4A18-A2B8-C997C8BF9F60}" srcOrd="0" destOrd="0" presId="urn:microsoft.com/office/officeart/2018/5/layout/IconLeafLabelList"/>
    <dgm:cxn modelId="{5314E625-F9B6-4CDB-A16E-248B604E9F16}" type="presParOf" srcId="{AF62598D-D756-4A18-A2B8-C997C8BF9F60}" destId="{CC5AD236-5CA1-4A8F-844A-C0C13F0529C5}" srcOrd="0" destOrd="0" presId="urn:microsoft.com/office/officeart/2018/5/layout/IconLeafLabelList"/>
    <dgm:cxn modelId="{5C67F128-40B0-4D79-B477-6394D9DD5DF2}" type="presParOf" srcId="{AF62598D-D756-4A18-A2B8-C997C8BF9F60}" destId="{92B6B463-FEDA-4DD3-846D-4AAD1267AEC5}" srcOrd="1" destOrd="0" presId="urn:microsoft.com/office/officeart/2018/5/layout/IconLeafLabelList"/>
    <dgm:cxn modelId="{9A0ECE83-7725-4DAE-BDEC-68AB1161CE2A}" type="presParOf" srcId="{AF62598D-D756-4A18-A2B8-C997C8BF9F60}" destId="{CC5DC8CB-0839-42F0-9BF9-0AC84E2E30B3}" srcOrd="2" destOrd="0" presId="urn:microsoft.com/office/officeart/2018/5/layout/IconLeafLabelList"/>
    <dgm:cxn modelId="{23912DD6-D113-486C-98E3-88702DFD9C06}" type="presParOf" srcId="{AF62598D-D756-4A18-A2B8-C997C8BF9F60}" destId="{0AF2F311-8322-4FE2-A77F-0CACB3F081D0}" srcOrd="3" destOrd="0" presId="urn:microsoft.com/office/officeart/2018/5/layout/IconLeafLabelList"/>
    <dgm:cxn modelId="{83582718-20AC-4E55-8D92-37CAB15E126F}" type="presParOf" srcId="{12DCC2B9-FB58-4A0B-96EF-37C89756EBE9}" destId="{3B24F8A0-DBDB-46C7-B194-4397E7328C43}" srcOrd="1" destOrd="0" presId="urn:microsoft.com/office/officeart/2018/5/layout/IconLeafLabelList"/>
    <dgm:cxn modelId="{8FD0B0F5-CF12-4087-AF82-0A3694830AA1}" type="presParOf" srcId="{12DCC2B9-FB58-4A0B-96EF-37C89756EBE9}" destId="{4EEACA0A-B4A3-4766-911C-E4BDDE97E083}" srcOrd="2" destOrd="0" presId="urn:microsoft.com/office/officeart/2018/5/layout/IconLeafLabelList"/>
    <dgm:cxn modelId="{7C008E95-A284-47DE-8783-F7D1973A517E}" type="presParOf" srcId="{4EEACA0A-B4A3-4766-911C-E4BDDE97E083}" destId="{0E78F89D-46F7-432A-B556-4421DF57E286}" srcOrd="0" destOrd="0" presId="urn:microsoft.com/office/officeart/2018/5/layout/IconLeafLabelList"/>
    <dgm:cxn modelId="{EDF1A5AB-1604-4CDE-ACF9-86F310D538CE}" type="presParOf" srcId="{4EEACA0A-B4A3-4766-911C-E4BDDE97E083}" destId="{15E080E6-CD34-412B-B5BD-BB3ED25EEA88}" srcOrd="1" destOrd="0" presId="urn:microsoft.com/office/officeart/2018/5/layout/IconLeafLabelList"/>
    <dgm:cxn modelId="{3A1903EC-EDC7-4033-824B-0EE4EEC5DBD0}" type="presParOf" srcId="{4EEACA0A-B4A3-4766-911C-E4BDDE97E083}" destId="{160214E9-88B0-488F-9491-B5442BDF76CA}" srcOrd="2" destOrd="0" presId="urn:microsoft.com/office/officeart/2018/5/layout/IconLeafLabelList"/>
    <dgm:cxn modelId="{64427FA0-7DEE-4BEB-AE9D-18A9F3ABE5E7}" type="presParOf" srcId="{4EEACA0A-B4A3-4766-911C-E4BDDE97E083}" destId="{B16658F9-44FA-4216-9688-70D86418543B}" srcOrd="3" destOrd="0" presId="urn:microsoft.com/office/officeart/2018/5/layout/IconLeafLabelList"/>
    <dgm:cxn modelId="{71C1F42C-E633-44F2-943E-B715F8956074}" type="presParOf" srcId="{12DCC2B9-FB58-4A0B-96EF-37C89756EBE9}" destId="{4D8CA9F8-96BD-42C4-8B08-77BE65BD7CBC}" srcOrd="3" destOrd="0" presId="urn:microsoft.com/office/officeart/2018/5/layout/IconLeafLabelList"/>
    <dgm:cxn modelId="{BB4CB50F-4E07-4835-B7EA-3902CDB47AA5}" type="presParOf" srcId="{12DCC2B9-FB58-4A0B-96EF-37C89756EBE9}" destId="{60594762-ED4A-44AA-8C48-94758B870BDD}" srcOrd="4" destOrd="0" presId="urn:microsoft.com/office/officeart/2018/5/layout/IconLeafLabelList"/>
    <dgm:cxn modelId="{24A1893B-573B-4599-811B-42FB33F1597C}" type="presParOf" srcId="{60594762-ED4A-44AA-8C48-94758B870BDD}" destId="{B7ED44C8-DD26-4BB7-8F00-55250B66A26A}" srcOrd="0" destOrd="0" presId="urn:microsoft.com/office/officeart/2018/5/layout/IconLeafLabelList"/>
    <dgm:cxn modelId="{F0B6AB60-D698-4647-8571-7E276F58E7FB}" type="presParOf" srcId="{60594762-ED4A-44AA-8C48-94758B870BDD}" destId="{8907502D-5BDC-46E3-AF47-41693E61EBA9}" srcOrd="1" destOrd="0" presId="urn:microsoft.com/office/officeart/2018/5/layout/IconLeafLabelList"/>
    <dgm:cxn modelId="{4DB2F043-0CE7-49C9-B232-D01136FA6CD7}" type="presParOf" srcId="{60594762-ED4A-44AA-8C48-94758B870BDD}" destId="{D1B90CAE-86B3-4805-8005-2EB84C3FBCD8}" srcOrd="2" destOrd="0" presId="urn:microsoft.com/office/officeart/2018/5/layout/IconLeafLabelList"/>
    <dgm:cxn modelId="{3960B3E6-BDF6-4C7D-9391-435A4DE40FED}" type="presParOf" srcId="{60594762-ED4A-44AA-8C48-94758B870BDD}" destId="{0DCAFFE2-462D-4758-A64E-52DCECA4F4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AD236-5CA1-4A8F-844A-C0C13F0529C5}">
      <dsp:nvSpPr>
        <dsp:cNvPr id="0" name=""/>
        <dsp:cNvSpPr/>
      </dsp:nvSpPr>
      <dsp:spPr>
        <a:xfrm>
          <a:off x="624000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6B463-FEDA-4DD3-846D-4AAD1267AEC5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2F311-8322-4FE2-A77F-0CACB3F081D0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Our data contains information regarding restaurant inspections for permitted food establishments in NYC</a:t>
          </a:r>
        </a:p>
      </dsp:txBody>
      <dsp:txXfrm>
        <a:off x="53625" y="2381360"/>
        <a:ext cx="2925000" cy="720000"/>
      </dsp:txXfrm>
    </dsp:sp>
    <dsp:sp modelId="{0E78F89D-46F7-432A-B556-4421DF57E286}">
      <dsp:nvSpPr>
        <dsp:cNvPr id="0" name=""/>
        <dsp:cNvSpPr/>
      </dsp:nvSpPr>
      <dsp:spPr>
        <a:xfrm>
          <a:off x="4060875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080E6-CD34-412B-B5BD-BB3ED25EEA88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658F9-44FA-4216-9688-70D86418543B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Dataset includes address, cuisine description, inspection date, type, action, violation code, and description.</a:t>
          </a:r>
        </a:p>
      </dsp:txBody>
      <dsp:txXfrm>
        <a:off x="3490500" y="2381360"/>
        <a:ext cx="2925000" cy="720000"/>
      </dsp:txXfrm>
    </dsp:sp>
    <dsp:sp modelId="{B7ED44C8-DD26-4BB7-8F00-55250B66A26A}">
      <dsp:nvSpPr>
        <dsp:cNvPr id="0" name=""/>
        <dsp:cNvSpPr/>
      </dsp:nvSpPr>
      <dsp:spPr>
        <a:xfrm>
          <a:off x="7497750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7502D-5BDC-46E3-AF47-41693E61EBA9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AFFE2-462D-4758-A64E-52DCECA4F41B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 covers all of NYC and starts January 1, 2010 thought August 29, 2017</a:t>
          </a:r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430C0A-5464-4FE4-84EB-FF9C94016DF4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45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132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857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1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74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635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0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3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3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52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8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22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BC9756-C87B-4245-9D9B-3EA23C913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03300"/>
            <a:ext cx="7035800" cy="4038600"/>
          </a:xfrm>
        </p:spPr>
        <p:txBody>
          <a:bodyPr>
            <a:normAutofit/>
          </a:bodyPr>
          <a:lstStyle/>
          <a:p>
            <a:r>
              <a:rPr lang="en-US" sz="6600"/>
              <a:t>NYC RESTAURANT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4C67B-5199-42D0-89EE-6C0B0C781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6188"/>
            <a:ext cx="8008842" cy="878946"/>
          </a:xfrm>
        </p:spPr>
        <p:txBody>
          <a:bodyPr anchor="t">
            <a:normAutofit/>
          </a:bodyPr>
          <a:lstStyle/>
          <a:p>
            <a:r>
              <a:rPr lang="en-US" sz="2400"/>
              <a:t>GROUP 4 – Project 1</a:t>
            </a:r>
          </a:p>
        </p:txBody>
      </p:sp>
    </p:spTree>
    <p:extLst>
      <p:ext uri="{BB962C8B-B14F-4D97-AF65-F5344CB8AC3E}">
        <p14:creationId xmlns:p14="http://schemas.microsoft.com/office/powerpoint/2010/main" val="155224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2A3277-BE82-4A95-9B8B-7EEC8DDC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Is there a correlation between cuisine types and violations?</a:t>
            </a:r>
          </a:p>
        </p:txBody>
      </p:sp>
      <p:sp useBgFill="1">
        <p:nvSpPr>
          <p:cNvPr id="10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3C13A94D-DE94-4DC3-8EBD-F99BD1188A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18988" y="1388809"/>
            <a:ext cx="6112382" cy="4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3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D00E05CF-7BA0-4472-A492-A5BE5F3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summary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EB4BC-A25F-4C8A-A78E-DCCD94A6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Relevant correlations between restaurant count and violations</a:t>
            </a:r>
          </a:p>
          <a:p>
            <a:r>
              <a:rPr lang="en-US" sz="1800" dirty="0"/>
              <a:t>No other significant correlations between comparisons done</a:t>
            </a:r>
          </a:p>
          <a:p>
            <a:r>
              <a:rPr lang="en-US" sz="1800" dirty="0"/>
              <a:t>Found most common violations committed by restaurants</a:t>
            </a:r>
          </a:p>
          <a:p>
            <a:r>
              <a:rPr lang="en-US" sz="1800" dirty="0"/>
              <a:t>Found which type of restaurant is most dominant</a:t>
            </a:r>
          </a:p>
          <a:p>
            <a:endParaRPr lang="en-US" sz="18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9917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BCD8AA-7AD2-42ED-BDA5-9BCDE646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9888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BBA6-706F-41BD-B2AF-3A79A98F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About the Data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126115-2C61-463D-AFD7-73F7ABED8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39079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13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6" name="Group 6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78" name="Rectangle 11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47796C-90C4-47E1-A119-626A681E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cleanup</a:t>
            </a:r>
          </a:p>
        </p:txBody>
      </p:sp>
      <p:sp useBgFill="1">
        <p:nvSpPr>
          <p:cNvPr id="17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E27F8B-3003-4DED-B8E4-A77E4979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179969"/>
            <a:ext cx="6112382" cy="44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0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94CAC4-AF74-4BD8-9B40-00E84029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What is the distribution of restaurants by ethnicity?</a:t>
            </a:r>
          </a:p>
        </p:txBody>
      </p:sp>
      <p:sp useBgFill="1">
        <p:nvSpPr>
          <p:cNvPr id="10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2F4938-FF2A-44BD-97C7-8A7DB7B16C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/>
        </p:blipFill>
        <p:spPr>
          <a:xfrm>
            <a:off x="1118988" y="1386262"/>
            <a:ext cx="6112382" cy="408001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3EA0EBA-5F90-47DF-82F1-E35CB3B3AB48}"/>
              </a:ext>
            </a:extLst>
          </p:cNvPr>
          <p:cNvSpPr txBox="1">
            <a:spLocks/>
          </p:cNvSpPr>
          <p:nvPr/>
        </p:nvSpPr>
        <p:spPr>
          <a:xfrm>
            <a:off x="1735836" y="2674883"/>
            <a:ext cx="4270248" cy="3217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09B1E9C-DD8B-4056-88B3-E2EFEE7E8021}"/>
              </a:ext>
            </a:extLst>
          </p:cNvPr>
          <p:cNvSpPr txBox="1">
            <a:spLocks/>
          </p:cNvSpPr>
          <p:nvPr/>
        </p:nvSpPr>
        <p:spPr>
          <a:xfrm>
            <a:off x="7708007" y="2822028"/>
            <a:ext cx="4270248" cy="3217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84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7" name="Rectangle 5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5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9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94CAC4-AF74-4BD8-9B40-00E84029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What is the distribution of restaurants by food type?</a:t>
            </a:r>
          </a:p>
        </p:txBody>
      </p:sp>
      <p:sp useBgFill="1">
        <p:nvSpPr>
          <p:cNvPr id="110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2F4938-FF2A-44BD-97C7-8A7DB7B16C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/>
        </p:blipFill>
        <p:spPr>
          <a:xfrm>
            <a:off x="1118988" y="1386262"/>
            <a:ext cx="6112382" cy="408001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82E70-44D0-427A-A078-C9E8AA660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75F66B9-B7C9-465E-B746-C1A2D6E9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Are there more violations based on ethnicity</a:t>
            </a:r>
          </a:p>
        </p:txBody>
      </p:sp>
      <p:sp useBgFill="1">
        <p:nvSpPr>
          <p:cNvPr id="101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9A00B9-E245-4D90-98CC-682B4442B2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18988" y="1388809"/>
            <a:ext cx="6112382" cy="40749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E99EE-79F9-47D7-B9A8-994C231472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2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7" name="Rectangle 5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5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9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94CAC4-AF74-4BD8-9B40-00E84029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Are there more violations based on food type</a:t>
            </a:r>
          </a:p>
        </p:txBody>
      </p:sp>
      <p:sp useBgFill="1">
        <p:nvSpPr>
          <p:cNvPr id="110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F4938-FF2A-44BD-97C7-8A7DB7B16C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/>
        </p:blipFill>
        <p:spPr>
          <a:xfrm>
            <a:off x="1118988" y="1388809"/>
            <a:ext cx="6112382" cy="407492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82E70-44D0-427A-A078-C9E8AA660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8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94CAC4-AF74-4BD8-9B40-00E84029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How many violations and restaurants per </a:t>
            </a:r>
            <a:r>
              <a:rPr lang="en-US" sz="2800" dirty="0" err="1">
                <a:solidFill>
                  <a:srgbClr val="FFFFFF"/>
                </a:solidFill>
              </a:rPr>
              <a:t>boro</a:t>
            </a:r>
            <a:r>
              <a:rPr lang="en-US" sz="2800" dirty="0">
                <a:solidFill>
                  <a:srgbClr val="FFFFFF"/>
                </a:solidFill>
              </a:rPr>
              <a:t>?</a:t>
            </a:r>
          </a:p>
        </p:txBody>
      </p:sp>
      <p:sp useBgFill="1">
        <p:nvSpPr>
          <p:cNvPr id="10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2F4938-FF2A-44BD-97C7-8A7DB7B16C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23647" y="1136605"/>
            <a:ext cx="6103063" cy="457729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4338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5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1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94CAC4-AF74-4BD8-9B40-00E84029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What are the most common violation types?</a:t>
            </a:r>
          </a:p>
        </p:txBody>
      </p:sp>
      <p:sp useBgFill="1">
        <p:nvSpPr>
          <p:cNvPr id="21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729F8567-149B-4EE0-999A-6B7ACA14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39072"/>
            <a:ext cx="6112382" cy="37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6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NYC RESTAURANT Data</vt:lpstr>
      <vt:lpstr>About the Data</vt:lpstr>
      <vt:lpstr>Data cleanup</vt:lpstr>
      <vt:lpstr>What is the distribution of restaurants by ethnicity?</vt:lpstr>
      <vt:lpstr>What is the distribution of restaurants by food type?</vt:lpstr>
      <vt:lpstr>Are there more violations based on ethnicity</vt:lpstr>
      <vt:lpstr>Are there more violations based on food type</vt:lpstr>
      <vt:lpstr>How many violations and restaurants per boro?</vt:lpstr>
      <vt:lpstr>What are the most common violation types?</vt:lpstr>
      <vt:lpstr>Is there a correlation between cuisine types and violations?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RESTAURANT Data</dc:title>
  <dc:creator>Pratik Pathak</dc:creator>
  <cp:lastModifiedBy>Pratik Pathak</cp:lastModifiedBy>
  <cp:revision>1</cp:revision>
  <dcterms:created xsi:type="dcterms:W3CDTF">2019-10-01T22:45:35Z</dcterms:created>
  <dcterms:modified xsi:type="dcterms:W3CDTF">2019-10-01T22:50:12Z</dcterms:modified>
</cp:coreProperties>
</file>