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1" r:id="rId5"/>
    <p:sldId id="260" r:id="rId6"/>
    <p:sldId id="264" r:id="rId7"/>
    <p:sldId id="263" r:id="rId8"/>
    <p:sldId id="265" r:id="rId9"/>
    <p:sldId id="267" r:id="rId1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37B7-7AA9-4442-B5D5-AAC86C94E81B}" type="datetimeFigureOut">
              <a:rPr lang="hr-HR" smtClean="0"/>
              <a:t>27.11.2024.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20D-E921-4D51-B2A5-2603A600968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7013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37B7-7AA9-4442-B5D5-AAC86C94E81B}" type="datetimeFigureOut">
              <a:rPr lang="hr-HR" smtClean="0"/>
              <a:t>27.11.2024.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20D-E921-4D51-B2A5-2603A600968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8695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37B7-7AA9-4442-B5D5-AAC86C94E81B}" type="datetimeFigureOut">
              <a:rPr lang="hr-HR" smtClean="0"/>
              <a:t>27.11.2024.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20D-E921-4D51-B2A5-2603A600968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432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37B7-7AA9-4442-B5D5-AAC86C94E81B}" type="datetimeFigureOut">
              <a:rPr lang="hr-HR" smtClean="0"/>
              <a:t>27.11.2024.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20D-E921-4D51-B2A5-2603A600968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3139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37B7-7AA9-4442-B5D5-AAC86C94E81B}" type="datetimeFigureOut">
              <a:rPr lang="hr-HR" smtClean="0"/>
              <a:t>27.11.2024.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20D-E921-4D51-B2A5-2603A600968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9326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37B7-7AA9-4442-B5D5-AAC86C94E81B}" type="datetimeFigureOut">
              <a:rPr lang="hr-HR" smtClean="0"/>
              <a:t>27.11.2024.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20D-E921-4D51-B2A5-2603A600968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6620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37B7-7AA9-4442-B5D5-AAC86C94E81B}" type="datetimeFigureOut">
              <a:rPr lang="hr-HR" smtClean="0"/>
              <a:t>27.11.2024.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20D-E921-4D51-B2A5-2603A600968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9440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37B7-7AA9-4442-B5D5-AAC86C94E81B}" type="datetimeFigureOut">
              <a:rPr lang="hr-HR" smtClean="0"/>
              <a:t>27.11.2024.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20D-E921-4D51-B2A5-2603A600968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236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37B7-7AA9-4442-B5D5-AAC86C94E81B}" type="datetimeFigureOut">
              <a:rPr lang="hr-HR" smtClean="0"/>
              <a:t>27.11.2024.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20D-E921-4D51-B2A5-2603A600968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4473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37B7-7AA9-4442-B5D5-AAC86C94E81B}" type="datetimeFigureOut">
              <a:rPr lang="hr-HR" smtClean="0"/>
              <a:t>27.11.2024.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20D-E921-4D51-B2A5-2603A600968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1930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37B7-7AA9-4442-B5D5-AAC86C94E81B}" type="datetimeFigureOut">
              <a:rPr lang="hr-HR" smtClean="0"/>
              <a:t>27.11.2024.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20D-E921-4D51-B2A5-2603A600968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5502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637B7-7AA9-4442-B5D5-AAC86C94E81B}" type="datetimeFigureOut">
              <a:rPr lang="hr-HR" smtClean="0"/>
              <a:t>27.11.2024.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5B20D-E921-4D51-B2A5-2603A600968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2061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5342" y="3660697"/>
            <a:ext cx="6126480" cy="1655762"/>
          </a:xfrm>
        </p:spPr>
        <p:txBody>
          <a:bodyPr/>
          <a:lstStyle/>
          <a:p>
            <a:pPr algn="l"/>
            <a:r>
              <a:rPr lang="en-US" b="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#about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/>
            </a:r>
            <a:b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</a:br>
            <a:r>
              <a:rPr lang="en-US" b="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@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TAI Kickoff meeting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8" y="6080931"/>
            <a:ext cx="2660904" cy="558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71" y="640081"/>
            <a:ext cx="4911958" cy="193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342" y="2354978"/>
            <a:ext cx="3391027" cy="84312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753600" y="6270442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chemeClr val="bg1">
                    <a:lumMod val="65000"/>
                  </a:schemeClr>
                </a:solidFill>
              </a:rPr>
              <a:t>Ljubljana, 28.11.2024.</a:t>
            </a:r>
            <a:endParaRPr lang="hr-H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0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19A17AA1-303E-B047-8097-B348B584C723}"/>
              </a:ext>
            </a:extLst>
          </p:cNvPr>
          <p:cNvSpPr txBox="1">
            <a:spLocks/>
          </p:cNvSpPr>
          <p:nvPr/>
        </p:nvSpPr>
        <p:spPr>
          <a:xfrm>
            <a:off x="238760" y="264160"/>
            <a:ext cx="2545080" cy="9388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 smtClean="0"/>
              <a:t>Rijeka</a:t>
            </a:r>
            <a:endParaRPr lang="x-non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97" y="1345248"/>
            <a:ext cx="1806005" cy="177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96692">
            <a:off x="6972695" y="314192"/>
            <a:ext cx="4839253" cy="32221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20"/>
          <a:stretch/>
        </p:blipFill>
        <p:spPr>
          <a:xfrm rot="21215384">
            <a:off x="253401" y="3299106"/>
            <a:ext cx="5285808" cy="29463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4581">
            <a:off x="2793732" y="548133"/>
            <a:ext cx="4470402" cy="25146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0060">
            <a:off x="4522799" y="4149523"/>
            <a:ext cx="3665261" cy="22318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698">
            <a:off x="8207909" y="4047702"/>
            <a:ext cx="3750402" cy="246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7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555" y="355600"/>
            <a:ext cx="3117289" cy="122509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19A17AA1-303E-B047-8097-B348B584C723}"/>
              </a:ext>
            </a:extLst>
          </p:cNvPr>
          <p:cNvSpPr txBox="1">
            <a:spLocks/>
          </p:cNvSpPr>
          <p:nvPr/>
        </p:nvSpPr>
        <p:spPr>
          <a:xfrm>
            <a:off x="449262" y="355600"/>
            <a:ext cx="5816600" cy="10302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University of Rijeka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555" y="2088051"/>
            <a:ext cx="5362647" cy="3566160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26762" y="2088051"/>
            <a:ext cx="5639100" cy="352890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ea typeface="Adobe Ming Std L" panose="02020300000000000000" pitchFamily="18" charset="-128"/>
              </a:rPr>
              <a:t>Founded in 1973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ea typeface="Adobe Ming Std L" panose="02020300000000000000" pitchFamily="18" charset="-128"/>
              </a:rPr>
              <a:t>16 academic units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ea typeface="Adobe Ming Std L" panose="02020300000000000000" pitchFamily="18" charset="-128"/>
              </a:rPr>
              <a:t>160+ study </a:t>
            </a:r>
            <a:r>
              <a:rPr lang="en-US" dirty="0" err="1" smtClean="0">
                <a:ea typeface="Adobe Ming Std L" panose="02020300000000000000" pitchFamily="18" charset="-128"/>
              </a:rPr>
              <a:t>programmes</a:t>
            </a:r>
            <a:endParaRPr lang="en-US" dirty="0" smtClean="0">
              <a:ea typeface="Adobe Ming Std L" panose="02020300000000000000" pitchFamily="18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ea typeface="Adobe Ming Std L" panose="02020300000000000000" pitchFamily="18" charset="-128"/>
              </a:rPr>
              <a:t>16k+ students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ea typeface="Adobe Ming Std L" panose="02020300000000000000" pitchFamily="18" charset="-128"/>
              </a:rPr>
              <a:t>~1700 employees, ~1000 researchers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ea typeface="Adobe Ming Std L" panose="02020300000000000000" pitchFamily="18" charset="-128"/>
              </a:rPr>
              <a:t>Member of </a:t>
            </a:r>
            <a:r>
              <a:rPr lang="en-US" b="1" dirty="0" smtClean="0">
                <a:ea typeface="Adobe Ming Std L" panose="02020300000000000000" pitchFamily="18" charset="-128"/>
              </a:rPr>
              <a:t>YUFE</a:t>
            </a:r>
            <a:r>
              <a:rPr lang="en-US" dirty="0" smtClean="0">
                <a:ea typeface="Adobe Ming Std L" panose="02020300000000000000" pitchFamily="18" charset="-128"/>
              </a:rPr>
              <a:t> (</a:t>
            </a:r>
            <a:r>
              <a:rPr lang="en-US" i="1" dirty="0" smtClean="0"/>
              <a:t>Young Universities for the Future of Europe</a:t>
            </a:r>
            <a:r>
              <a:rPr lang="en-US" dirty="0" smtClean="0">
                <a:ea typeface="Adobe Ming Std L" panose="02020300000000000000" pitchFamily="18" charset="-128"/>
              </a:rPr>
              <a:t>) and </a:t>
            </a:r>
            <a:r>
              <a:rPr lang="en-US" b="1" dirty="0" smtClean="0">
                <a:ea typeface="Adobe Ming Std L" panose="02020300000000000000" pitchFamily="18" charset="-128"/>
              </a:rPr>
              <a:t>YERUN</a:t>
            </a:r>
            <a:r>
              <a:rPr lang="en-US" dirty="0" smtClean="0">
                <a:ea typeface="Adobe Ming Std L" panose="02020300000000000000" pitchFamily="18" charset="-128"/>
              </a:rPr>
              <a:t> (</a:t>
            </a:r>
            <a:r>
              <a:rPr lang="en-US" i="1" dirty="0" smtClean="0"/>
              <a:t>Young European Research Universities Network</a:t>
            </a:r>
            <a:r>
              <a:rPr lang="en-US" dirty="0" smtClean="0">
                <a:ea typeface="Adobe Ming Std L" panose="02020300000000000000" pitchFamily="18" charset="-128"/>
              </a:rPr>
              <a:t>)</a:t>
            </a:r>
            <a:endParaRPr lang="en-US" dirty="0"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76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555" y="355600"/>
            <a:ext cx="3117289" cy="122509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19A17AA1-303E-B047-8097-B348B584C723}"/>
              </a:ext>
            </a:extLst>
          </p:cNvPr>
          <p:cNvSpPr txBox="1">
            <a:spLocks/>
          </p:cNvSpPr>
          <p:nvPr/>
        </p:nvSpPr>
        <p:spPr>
          <a:xfrm>
            <a:off x="449262" y="355600"/>
            <a:ext cx="5816600" cy="10302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University of Rijeka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49262" y="1737500"/>
            <a:ext cx="5191252" cy="471409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ea typeface="Adobe Ming Std L" panose="02020300000000000000" pitchFamily="18" charset="-128"/>
              </a:rPr>
              <a:t>Academy of Applied Arts (APURI)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ea typeface="Adobe Ming Std L" panose="02020300000000000000" pitchFamily="18" charset="-128"/>
              </a:rPr>
              <a:t>Faculty of Biotechnology and Drug Research (FABIL)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ea typeface="Adobe Ming Std L" panose="02020300000000000000" pitchFamily="18" charset="-128"/>
              </a:rPr>
              <a:t>Faculty of Civil Engineering (GRADRI)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ea typeface="Adobe Ming Std L" panose="02020300000000000000" pitchFamily="18" charset="-128"/>
              </a:rPr>
              <a:t>Faculty of Dental Medicine (FDMRI)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ea typeface="Adobe Ming Std L" panose="02020300000000000000" pitchFamily="18" charset="-128"/>
              </a:rPr>
              <a:t>Faculty of Economics and Business (EFRI)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ea typeface="Adobe Ming Std L" panose="02020300000000000000" pitchFamily="18" charset="-128"/>
              </a:rPr>
              <a:t>Faculty of Engineering (RITEH)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ea typeface="Adobe Ming Std L" panose="02020300000000000000" pitchFamily="18" charset="-128"/>
              </a:rPr>
              <a:t>Faculty of Health Care Studies (FZSRI)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ea typeface="Adobe Ming Std L" panose="02020300000000000000" pitchFamily="18" charset="-128"/>
              </a:rPr>
              <a:t>Faculty of Humanities and Social Studies (FFRI)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634988" y="1889901"/>
            <a:ext cx="5191252" cy="4399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ea typeface="Adobe Ming Std L" panose="02020300000000000000" pitchFamily="18" charset="-128"/>
              </a:rPr>
              <a:t>Faculty of Informatics and Digital Technologies (FIDTRI)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ea typeface="Adobe Ming Std L" panose="02020300000000000000" pitchFamily="18" charset="-128"/>
              </a:rPr>
              <a:t>Faculty of Law (PRAVRI)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ea typeface="Adobe Ming Std L" panose="02020300000000000000" pitchFamily="18" charset="-128"/>
              </a:rPr>
              <a:t>Faculty of Maritime Studies (PFRI)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ea typeface="Adobe Ming Std L" panose="02020300000000000000" pitchFamily="18" charset="-128"/>
              </a:rPr>
              <a:t>Faculty of Mathematics (FOMRI)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ea typeface="Adobe Ming Std L" panose="02020300000000000000" pitchFamily="18" charset="-128"/>
              </a:rPr>
              <a:t>Faculty of Medicine (MEDRI)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ea typeface="Adobe Ming Std L" panose="02020300000000000000" pitchFamily="18" charset="-128"/>
              </a:rPr>
              <a:t>Faculty of Physics (OFRI)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ea typeface="Adobe Ming Std L" panose="02020300000000000000" pitchFamily="18" charset="-128"/>
              </a:rPr>
              <a:t>Faculty of Teacher Education (UFRI)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ea typeface="Adobe Ming Std L" panose="02020300000000000000" pitchFamily="18" charset="-128"/>
              </a:rPr>
              <a:t>Faculty of Tourism and Hospitality Management (FMTU)</a:t>
            </a:r>
            <a:endParaRPr lang="en-US" dirty="0">
              <a:ea typeface="Adobe Ming Std L" panose="02020300000000000000" pitchFamily="18" charset="-128"/>
            </a:endParaRPr>
          </a:p>
        </p:txBody>
      </p:sp>
      <p:sp>
        <p:nvSpPr>
          <p:cNvPr id="2" name="Right Arrow 1"/>
          <p:cNvSpPr/>
          <p:nvPr/>
        </p:nvSpPr>
        <p:spPr>
          <a:xfrm rot="9088556">
            <a:off x="4704080" y="4358639"/>
            <a:ext cx="955040" cy="508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Box 2"/>
          <p:cNvSpPr txBox="1"/>
          <p:nvPr/>
        </p:nvSpPr>
        <p:spPr>
          <a:xfrm>
            <a:off x="9635844" y="747772"/>
            <a:ext cx="1529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Constituents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1531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19A17AA1-303E-B047-8097-B348B584C723}"/>
              </a:ext>
            </a:extLst>
          </p:cNvPr>
          <p:cNvSpPr txBox="1">
            <a:spLocks/>
          </p:cNvSpPr>
          <p:nvPr/>
        </p:nvSpPr>
        <p:spPr>
          <a:xfrm>
            <a:off x="449262" y="355600"/>
            <a:ext cx="6733858" cy="10302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 dirty="0" smtClean="0"/>
              <a:t>Faculty of Engineering</a:t>
            </a:r>
            <a:endParaRPr lang="en-US" sz="560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36922" y="1686560"/>
            <a:ext cx="5639100" cy="47002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ea typeface="Adobe Ming Std L" panose="02020300000000000000" pitchFamily="18" charset="-128"/>
              </a:rPr>
              <a:t>Founded in 1960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ea typeface="Adobe Ming Std L" panose="02020300000000000000" pitchFamily="18" charset="-128"/>
              </a:rPr>
              <a:t>11 departments, 37 sections and 50 laboratories</a:t>
            </a:r>
          </a:p>
          <a:p>
            <a:pPr marL="342900" indent="-34290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ea typeface="Adobe Ming Std L" panose="02020300000000000000" pitchFamily="18" charset="-128"/>
              </a:rPr>
              <a:t>Study </a:t>
            </a:r>
            <a:r>
              <a:rPr lang="en-US" dirty="0" err="1" smtClean="0">
                <a:ea typeface="Adobe Ming Std L" panose="02020300000000000000" pitchFamily="18" charset="-128"/>
              </a:rPr>
              <a:t>programmes</a:t>
            </a:r>
            <a:endParaRPr lang="en-US" dirty="0" smtClean="0">
              <a:ea typeface="Adobe Ming Std L" panose="02020300000000000000" pitchFamily="18" charset="-128"/>
            </a:endParaRPr>
          </a:p>
          <a:p>
            <a:pPr marL="800100" lvl="1" indent="-342900" algn="l">
              <a:buFont typeface="Times New Roman" panose="02020603050405020304" pitchFamily="18" charset="0"/>
              <a:buChar char="−"/>
            </a:pPr>
            <a:r>
              <a:rPr lang="en-US" dirty="0" smtClean="0">
                <a:ea typeface="Adobe Ming Std L" panose="02020300000000000000" pitchFamily="18" charset="-128"/>
              </a:rPr>
              <a:t>Mechanical Engineering</a:t>
            </a:r>
          </a:p>
          <a:p>
            <a:pPr marL="800100" lvl="1" indent="-342900" algn="l">
              <a:buFont typeface="Times New Roman" panose="02020603050405020304" pitchFamily="18" charset="0"/>
              <a:buChar char="−"/>
            </a:pPr>
            <a:r>
              <a:rPr lang="en-US" dirty="0" smtClean="0">
                <a:ea typeface="Adobe Ming Std L" panose="02020300000000000000" pitchFamily="18" charset="-128"/>
              </a:rPr>
              <a:t>Naval Architecture</a:t>
            </a:r>
          </a:p>
          <a:p>
            <a:pPr marL="800100" lvl="1" indent="-342900" algn="l">
              <a:buFont typeface="Times New Roman" panose="02020603050405020304" pitchFamily="18" charset="0"/>
              <a:buChar char="−"/>
            </a:pPr>
            <a:r>
              <a:rPr lang="en-US" dirty="0" smtClean="0">
                <a:ea typeface="Adobe Ming Std L" panose="02020300000000000000" pitchFamily="18" charset="-128"/>
              </a:rPr>
              <a:t>Electrical Engineering</a:t>
            </a:r>
          </a:p>
          <a:p>
            <a:pPr marL="800100" lvl="1" indent="-342900" algn="l">
              <a:buFont typeface="Times New Roman" panose="02020603050405020304" pitchFamily="18" charset="0"/>
              <a:buChar char="−"/>
            </a:pPr>
            <a:r>
              <a:rPr lang="en-US" b="1" dirty="0" smtClean="0">
                <a:solidFill>
                  <a:srgbClr val="FF0000"/>
                </a:solidFill>
                <a:ea typeface="Adobe Ming Std L" panose="02020300000000000000" pitchFamily="18" charset="-128"/>
              </a:rPr>
              <a:t>Computing</a:t>
            </a:r>
            <a:r>
              <a:rPr lang="hr-HR" b="1" dirty="0" smtClean="0">
                <a:solidFill>
                  <a:srgbClr val="FF0000"/>
                </a:solidFill>
                <a:ea typeface="Adobe Ming Std L" panose="02020300000000000000" pitchFamily="18" charset="-128"/>
              </a:rPr>
              <a:t> (</a:t>
            </a:r>
            <a:r>
              <a:rPr lang="en-US" b="1" dirty="0" smtClean="0">
                <a:solidFill>
                  <a:srgbClr val="FF0000"/>
                </a:solidFill>
                <a:ea typeface="Adobe Ming Std L" panose="02020300000000000000" pitchFamily="18" charset="-128"/>
              </a:rPr>
              <a:t>Computer</a:t>
            </a:r>
            <a:r>
              <a:rPr lang="hr-HR" b="1" dirty="0" smtClean="0">
                <a:solidFill>
                  <a:srgbClr val="FF0000"/>
                </a:solidFill>
                <a:ea typeface="Adobe Ming Std L" panose="02020300000000000000" pitchFamily="18" charset="-128"/>
              </a:rPr>
              <a:t> </a:t>
            </a:r>
            <a:r>
              <a:rPr lang="en-US" b="1" dirty="0" smtClean="0">
                <a:solidFill>
                  <a:srgbClr val="FF0000"/>
                </a:solidFill>
                <a:ea typeface="Adobe Ming Std L" panose="02020300000000000000" pitchFamily="18" charset="-128"/>
              </a:rPr>
              <a:t>Engineering</a:t>
            </a:r>
            <a:r>
              <a:rPr lang="hr-HR" b="1" dirty="0" smtClean="0">
                <a:solidFill>
                  <a:srgbClr val="FF0000"/>
                </a:solidFill>
                <a:ea typeface="Adobe Ming Std L" panose="02020300000000000000" pitchFamily="18" charset="-128"/>
              </a:rPr>
              <a:t>)</a:t>
            </a:r>
            <a:endParaRPr lang="en-US" b="1" dirty="0" smtClean="0">
              <a:solidFill>
                <a:srgbClr val="FF0000"/>
              </a:solidFill>
              <a:ea typeface="Adobe Ming Std L" panose="02020300000000000000" pitchFamily="18" charset="-128"/>
            </a:endParaRPr>
          </a:p>
          <a:p>
            <a:pPr marL="800100" lvl="1" indent="-342900" algn="l">
              <a:buFont typeface="Times New Roman" panose="02020603050405020304" pitchFamily="18" charset="0"/>
              <a:buChar char="−"/>
            </a:pPr>
            <a:r>
              <a:rPr lang="en-US" dirty="0" smtClean="0">
                <a:ea typeface="Adobe Ming Std L" panose="02020300000000000000" pitchFamily="18" charset="-128"/>
              </a:rPr>
              <a:t>Mechatronics and Robotics</a:t>
            </a:r>
          </a:p>
          <a:p>
            <a:pPr marL="342900" indent="-34290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ea typeface="Adobe Ming Std L" panose="02020300000000000000" pitchFamily="18" charset="-128"/>
              </a:rPr>
              <a:t>~1500 students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240" y="523850"/>
            <a:ext cx="2979329" cy="7407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240" y="1680066"/>
            <a:ext cx="4274728" cy="21848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240" y="3979098"/>
            <a:ext cx="4274729" cy="240773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09768" y="6045200"/>
            <a:ext cx="2768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Team working on TAI</a:t>
            </a:r>
            <a:endParaRPr lang="en-US" sz="2400" dirty="0"/>
          </a:p>
        </p:txBody>
      </p:sp>
      <p:sp>
        <p:nvSpPr>
          <p:cNvPr id="24" name="Freeform 23"/>
          <p:cNvSpPr/>
          <p:nvPr/>
        </p:nvSpPr>
        <p:spPr>
          <a:xfrm>
            <a:off x="5425440" y="4335939"/>
            <a:ext cx="1080154" cy="1709261"/>
          </a:xfrm>
          <a:custGeom>
            <a:avLst/>
            <a:gdLst>
              <a:gd name="connsiteX0" fmla="*/ 0 w 1080154"/>
              <a:gd name="connsiteY0" fmla="*/ 347821 h 1709261"/>
              <a:gd name="connsiteX1" fmla="*/ 1076960 w 1080154"/>
              <a:gd name="connsiteY1" fmla="*/ 32861 h 1709261"/>
              <a:gd name="connsiteX2" fmla="*/ 335280 w 1080154"/>
              <a:gd name="connsiteY2" fmla="*/ 1048861 h 1709261"/>
              <a:gd name="connsiteX3" fmla="*/ 457200 w 1080154"/>
              <a:gd name="connsiteY3" fmla="*/ 1709261 h 170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154" h="1709261">
                <a:moveTo>
                  <a:pt x="0" y="347821"/>
                </a:moveTo>
                <a:cubicBezTo>
                  <a:pt x="510540" y="131921"/>
                  <a:pt x="1021080" y="-83979"/>
                  <a:pt x="1076960" y="32861"/>
                </a:cubicBezTo>
                <a:cubicBezTo>
                  <a:pt x="1132840" y="149701"/>
                  <a:pt x="438573" y="769461"/>
                  <a:pt x="335280" y="1048861"/>
                </a:cubicBezTo>
                <a:cubicBezTo>
                  <a:pt x="231987" y="1328261"/>
                  <a:pt x="344593" y="1518761"/>
                  <a:pt x="457200" y="1709261"/>
                </a:cubicBezTo>
              </a:path>
            </a:pathLst>
          </a:custGeom>
          <a:noFill/>
          <a:ln>
            <a:solidFill>
              <a:srgbClr val="FF0000"/>
            </a:solidFill>
            <a:headEnd type="oval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440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19A17AA1-303E-B047-8097-B348B584C723}"/>
              </a:ext>
            </a:extLst>
          </p:cNvPr>
          <p:cNvSpPr txBox="1">
            <a:spLocks/>
          </p:cNvSpPr>
          <p:nvPr/>
        </p:nvSpPr>
        <p:spPr>
          <a:xfrm>
            <a:off x="449262" y="355600"/>
            <a:ext cx="11397298" cy="10302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 dirty="0" smtClean="0"/>
              <a:t>UNIRI/RITEH Team working on TAI</a:t>
            </a:r>
            <a:r>
              <a:rPr lang="hr-HR" sz="5600" dirty="0" smtClean="0"/>
              <a:t> (1/3)</a:t>
            </a:r>
            <a:endParaRPr lang="en-US" sz="560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15125" y="2318462"/>
            <a:ext cx="9067275" cy="4244898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ea typeface="Adobe Ming Std L" panose="02020300000000000000" pitchFamily="18" charset="-128"/>
              </a:rPr>
              <a:t>Professor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ea typeface="Adobe Ming Std L" panose="02020300000000000000" pitchFamily="18" charset="-128"/>
              </a:rPr>
              <a:t>Research: </a:t>
            </a:r>
          </a:p>
          <a:p>
            <a:pPr marL="800100" lvl="1" indent="-342900" algn="l">
              <a:spcBef>
                <a:spcPts val="600"/>
              </a:spcBef>
              <a:buFont typeface="Times New Roman" panose="02020603050405020304" pitchFamily="18" charset="0"/>
              <a:buChar char="−"/>
            </a:pPr>
            <a:r>
              <a:rPr lang="en-US" sz="1800" dirty="0" smtClean="0">
                <a:ea typeface="Adobe Ming Std L" panose="02020300000000000000" pitchFamily="18" charset="-128"/>
              </a:rPr>
              <a:t>Human-Computer Interaction (HCI)</a:t>
            </a:r>
          </a:p>
          <a:p>
            <a:pPr marL="800100" lvl="1" indent="-342900" algn="l">
              <a:spcBef>
                <a:spcPts val="600"/>
              </a:spcBef>
              <a:buFont typeface="Times New Roman" panose="02020603050405020304" pitchFamily="18" charset="0"/>
              <a:buChar char="−"/>
            </a:pPr>
            <a:r>
              <a:rPr lang="en-US" sz="1800" dirty="0" smtClean="0">
                <a:ea typeface="Adobe Ming Std L" panose="02020300000000000000" pitchFamily="18" charset="-128"/>
              </a:rPr>
              <a:t>mobile HCI</a:t>
            </a:r>
          </a:p>
          <a:p>
            <a:pPr marL="800100" lvl="1" indent="-342900" algn="l">
              <a:spcBef>
                <a:spcPts val="600"/>
              </a:spcBef>
              <a:buFont typeface="Times New Roman" panose="02020603050405020304" pitchFamily="18" charset="0"/>
              <a:buChar char="−"/>
            </a:pPr>
            <a:r>
              <a:rPr lang="en-US" sz="1800" dirty="0" smtClean="0">
                <a:ea typeface="Adobe Ming Std L" panose="02020300000000000000" pitchFamily="18" charset="-128"/>
              </a:rPr>
              <a:t>predictive modelling and evaluation</a:t>
            </a:r>
          </a:p>
          <a:p>
            <a:pPr marL="800100" lvl="1" indent="-342900" algn="l">
              <a:spcBef>
                <a:spcPts val="600"/>
              </a:spcBef>
              <a:buFont typeface="Times New Roman" panose="02020603050405020304" pitchFamily="18" charset="0"/>
              <a:buChar char="−"/>
            </a:pPr>
            <a:r>
              <a:rPr lang="en-US" sz="1800" dirty="0" smtClean="0">
                <a:ea typeface="Adobe Ming Std L" panose="02020300000000000000" pitchFamily="18" charset="-128"/>
              </a:rPr>
              <a:t>text entry methods</a:t>
            </a:r>
          </a:p>
          <a:p>
            <a:pPr marL="800100" lvl="1" indent="-342900" algn="l">
              <a:spcBef>
                <a:spcPts val="600"/>
              </a:spcBef>
              <a:buFont typeface="Times New Roman" panose="02020603050405020304" pitchFamily="18" charset="0"/>
              <a:buChar char="−"/>
            </a:pPr>
            <a:r>
              <a:rPr lang="en-US" sz="1800" dirty="0" smtClean="0">
                <a:ea typeface="Adobe Ming Std L" panose="02020300000000000000" pitchFamily="18" charset="-128"/>
              </a:rPr>
              <a:t>sensor-based interaction augmentation</a:t>
            </a:r>
          </a:p>
          <a:p>
            <a:pPr marL="800100" lvl="1" indent="-342900" algn="l">
              <a:spcBef>
                <a:spcPts val="600"/>
              </a:spcBef>
              <a:buFont typeface="Times New Roman" panose="02020603050405020304" pitchFamily="18" charset="0"/>
              <a:buChar char="−"/>
            </a:pPr>
            <a:r>
              <a:rPr lang="en-US" sz="1800" dirty="0" smtClean="0">
                <a:ea typeface="Adobe Ming Std L" panose="02020300000000000000" pitchFamily="18" charset="-128"/>
              </a:rPr>
              <a:t>sensor fusion in HCI</a:t>
            </a:r>
          </a:p>
          <a:p>
            <a:pPr marL="800100" lvl="1" indent="-342900" algn="l">
              <a:spcBef>
                <a:spcPts val="600"/>
              </a:spcBef>
              <a:buFont typeface="Times New Roman" panose="02020603050405020304" pitchFamily="18" charset="0"/>
              <a:buChar char="−"/>
            </a:pPr>
            <a:r>
              <a:rPr lang="en-US" sz="1800" dirty="0" smtClean="0">
                <a:ea typeface="Adobe Ming Std L" panose="02020300000000000000" pitchFamily="18" charset="-128"/>
              </a:rPr>
              <a:t>biometric features in HCI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ea typeface="Adobe Ming Std L" panose="02020300000000000000" pitchFamily="18" charset="-128"/>
              </a:rPr>
              <a:t>Teaching: </a:t>
            </a:r>
            <a:r>
              <a:rPr lang="en-US" sz="2200" i="1" dirty="0" smtClean="0">
                <a:ea typeface="Adobe Ming Std L" panose="02020300000000000000" pitchFamily="18" charset="-128"/>
              </a:rPr>
              <a:t>Human-Computer Interaction</a:t>
            </a:r>
            <a:r>
              <a:rPr lang="en-US" sz="2200" dirty="0" smtClean="0">
                <a:ea typeface="Adobe Ming Std L" panose="02020300000000000000" pitchFamily="18" charset="-128"/>
              </a:rPr>
              <a:t>, </a:t>
            </a:r>
            <a:r>
              <a:rPr lang="en-US" sz="2200" i="1" dirty="0" smtClean="0">
                <a:ea typeface="Adobe Ming Std L" panose="02020300000000000000" pitchFamily="18" charset="-128"/>
              </a:rPr>
              <a:t>Mobile Application Development</a:t>
            </a:r>
            <a:r>
              <a:rPr lang="en-US" sz="2200" dirty="0" smtClean="0">
                <a:ea typeface="Adobe Ming Std L" panose="02020300000000000000" pitchFamily="18" charset="-128"/>
              </a:rPr>
              <a:t>, </a:t>
            </a:r>
            <a:r>
              <a:rPr lang="en-US" sz="2200" i="1" dirty="0" smtClean="0">
                <a:ea typeface="Adobe Ming Std L" panose="02020300000000000000" pitchFamily="18" charset="-128"/>
              </a:rPr>
              <a:t>Database Systems</a:t>
            </a:r>
            <a:r>
              <a:rPr lang="en-US" sz="2200" dirty="0" smtClean="0">
                <a:ea typeface="Adobe Ming Std L" panose="02020300000000000000" pitchFamily="18" charset="-128"/>
              </a:rPr>
              <a:t>, </a:t>
            </a:r>
            <a:r>
              <a:rPr lang="en-US" sz="2200" i="1" dirty="0" smtClean="0">
                <a:ea typeface="Adobe Ming Std L" panose="02020300000000000000" pitchFamily="18" charset="-128"/>
              </a:rPr>
              <a:t>Object Oriented Programming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ea typeface="Adobe Ming Std L" panose="02020300000000000000" pitchFamily="18" charset="-128"/>
              </a:rPr>
              <a:t>ERASMUS+ projects: </a:t>
            </a:r>
            <a:r>
              <a:rPr lang="en-US" sz="2200" dirty="0" smtClean="0">
                <a:solidFill>
                  <a:srgbClr val="FF0000"/>
                </a:solidFill>
                <a:ea typeface="Adobe Ming Std L" panose="02020300000000000000" pitchFamily="18" charset="-128"/>
              </a:rPr>
              <a:t>ICCT, BLISS, TRAINEE, TAI,</a:t>
            </a:r>
            <a:r>
              <a:rPr lang="en-US" sz="2200" dirty="0" smtClean="0">
                <a:ea typeface="Adobe Ming Std L" panose="02020300000000000000" pitchFamily="18" charset="-128"/>
              </a:rPr>
              <a:t> </a:t>
            </a:r>
            <a:r>
              <a:rPr lang="en-US" sz="2200" dirty="0" err="1" smtClean="0">
                <a:ea typeface="Adobe Ming Std L" panose="02020300000000000000" pitchFamily="18" charset="-128"/>
              </a:rPr>
              <a:t>SUStrainable</a:t>
            </a:r>
            <a:r>
              <a:rPr lang="en-US" sz="2200" dirty="0" smtClean="0">
                <a:ea typeface="Adobe Ming Std L" panose="02020300000000000000" pitchFamily="18" charset="-128"/>
              </a:rPr>
              <a:t>, TSAAI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262" y="1587827"/>
            <a:ext cx="2319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 smtClean="0">
                <a:solidFill>
                  <a:schemeClr val="accent1">
                    <a:lumMod val="75000"/>
                  </a:schemeClr>
                </a:solidFill>
              </a:rPr>
              <a:t>Sandi Ljubić, </a:t>
            </a:r>
            <a:r>
              <a:rPr lang="hr-HR" sz="2400" dirty="0" err="1" smtClean="0">
                <a:solidFill>
                  <a:schemeClr val="accent1">
                    <a:lumMod val="75000"/>
                  </a:schemeClr>
                </a:solidFill>
              </a:rPr>
              <a:t>PhD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33161" y="2032000"/>
            <a:ext cx="9261079" cy="17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61" y="2251431"/>
            <a:ext cx="1824292" cy="246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19A17AA1-303E-B047-8097-B348B584C723}"/>
              </a:ext>
            </a:extLst>
          </p:cNvPr>
          <p:cNvSpPr txBox="1">
            <a:spLocks/>
          </p:cNvSpPr>
          <p:nvPr/>
        </p:nvSpPr>
        <p:spPr>
          <a:xfrm>
            <a:off x="449262" y="355600"/>
            <a:ext cx="11397298" cy="10302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 dirty="0" smtClean="0"/>
              <a:t>UNIRI/RITEH Team working on TAI</a:t>
            </a:r>
            <a:r>
              <a:rPr lang="hr-HR" sz="5600" dirty="0" smtClean="0"/>
              <a:t> (2/3)</a:t>
            </a:r>
            <a:endParaRPr lang="en-US" sz="560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393205" y="2295564"/>
            <a:ext cx="8681195" cy="1272828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ea typeface="Adobe Ming Std L" panose="02020300000000000000" pitchFamily="18" charset="-128"/>
              </a:rPr>
              <a:t>Postdoc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ea typeface="Adobe Ming Std L" panose="02020300000000000000" pitchFamily="18" charset="-128"/>
              </a:rPr>
              <a:t>Research: HCI, Brain-Computer Interfaces, digital signal processing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ea typeface="Adobe Ming Std L" panose="02020300000000000000" pitchFamily="18" charset="-128"/>
              </a:rPr>
              <a:t>Teaching: </a:t>
            </a:r>
            <a:r>
              <a:rPr lang="en-US" sz="2200" i="1" dirty="0" smtClean="0">
                <a:ea typeface="Adobe Ming Std L" panose="02020300000000000000" pitchFamily="18" charset="-128"/>
              </a:rPr>
              <a:t>Embedded Systems</a:t>
            </a:r>
            <a:r>
              <a:rPr lang="en-US" sz="2200" dirty="0" smtClean="0">
                <a:ea typeface="Adobe Ming Std L" panose="02020300000000000000" pitchFamily="18" charset="-128"/>
              </a:rPr>
              <a:t>, </a:t>
            </a:r>
            <a:r>
              <a:rPr lang="en-US" sz="2200" i="1" dirty="0" smtClean="0">
                <a:ea typeface="Adobe Ming Std L" panose="02020300000000000000" pitchFamily="18" charset="-128"/>
              </a:rPr>
              <a:t>Computer Architecture</a:t>
            </a:r>
            <a:r>
              <a:rPr lang="en-US" sz="2200" dirty="0" smtClean="0">
                <a:ea typeface="Adobe Ming Std L" panose="02020300000000000000" pitchFamily="18" charset="-128"/>
              </a:rPr>
              <a:t>, </a:t>
            </a:r>
            <a:r>
              <a:rPr lang="en-US" sz="2200" i="1" dirty="0" smtClean="0">
                <a:ea typeface="Adobe Ming Std L" panose="02020300000000000000" pitchFamily="18" charset="-128"/>
              </a:rPr>
              <a:t>Programming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61" y="2181572"/>
            <a:ext cx="1721505" cy="17215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9262" y="1587827"/>
            <a:ext cx="2386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Luka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Batistić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, PhD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161" y="2049492"/>
            <a:ext cx="1009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ubtitle 2"/>
          <p:cNvSpPr txBox="1">
            <a:spLocks/>
          </p:cNvSpPr>
          <p:nvPr/>
        </p:nvSpPr>
        <p:spPr>
          <a:xfrm>
            <a:off x="2393205" y="4957483"/>
            <a:ext cx="8234155" cy="1607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ea typeface="Adobe Ming Std L" panose="02020300000000000000" pitchFamily="18" charset="-128"/>
              </a:rPr>
              <a:t>Research and Teaching Assistant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ea typeface="Adobe Ming Std L" panose="02020300000000000000" pitchFamily="18" charset="-128"/>
              </a:rPr>
              <a:t>Research: HCI, sensor fusion in HCI, biometric features in HCI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ea typeface="Adobe Ming Std L" panose="02020300000000000000" pitchFamily="18" charset="-128"/>
              </a:rPr>
              <a:t>Teaching: </a:t>
            </a:r>
            <a:r>
              <a:rPr lang="en-US" sz="2200" i="1" dirty="0" smtClean="0">
                <a:ea typeface="Adobe Ming Std L" panose="02020300000000000000" pitchFamily="18" charset="-128"/>
              </a:rPr>
              <a:t>Mobile Application Development</a:t>
            </a:r>
            <a:r>
              <a:rPr lang="en-US" sz="2200" dirty="0" smtClean="0">
                <a:ea typeface="Adobe Ming Std L" panose="02020300000000000000" pitchFamily="18" charset="-128"/>
              </a:rPr>
              <a:t>, </a:t>
            </a:r>
            <a:r>
              <a:rPr lang="en-US" sz="2200" i="1" dirty="0" smtClean="0">
                <a:ea typeface="Adobe Ming Std L" panose="02020300000000000000" pitchFamily="18" charset="-128"/>
              </a:rPr>
              <a:t>Database Systems</a:t>
            </a:r>
            <a:r>
              <a:rPr lang="en-US" sz="2200" dirty="0" smtClean="0">
                <a:ea typeface="Adobe Ming Std L" panose="02020300000000000000" pitchFamily="18" charset="-128"/>
              </a:rPr>
              <a:t>, </a:t>
            </a:r>
            <a:r>
              <a:rPr lang="en-US" sz="2200" i="1" dirty="0" smtClean="0">
                <a:ea typeface="Adobe Ming Std L" panose="02020300000000000000" pitchFamily="18" charset="-128"/>
              </a:rPr>
              <a:t>Object Oriented Programming</a:t>
            </a:r>
            <a:endParaRPr lang="en-US" sz="2200" i="1" dirty="0">
              <a:ea typeface="Adobe Ming Std L" panose="02020300000000000000" pitchFamily="18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9262" y="4249747"/>
            <a:ext cx="287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Alen Salkanović, MSc.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33161" y="4711412"/>
            <a:ext cx="1009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8" b="14111"/>
          <a:stretch/>
        </p:blipFill>
        <p:spPr>
          <a:xfrm>
            <a:off x="946384" y="4843491"/>
            <a:ext cx="1308282" cy="172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2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19A17AA1-303E-B047-8097-B348B584C723}"/>
              </a:ext>
            </a:extLst>
          </p:cNvPr>
          <p:cNvSpPr txBox="1">
            <a:spLocks/>
          </p:cNvSpPr>
          <p:nvPr/>
        </p:nvSpPr>
        <p:spPr>
          <a:xfrm>
            <a:off x="449262" y="4128"/>
            <a:ext cx="11397298" cy="10302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 dirty="0" smtClean="0"/>
              <a:t>UNIRI/RITEH Team working on TAI</a:t>
            </a:r>
            <a:r>
              <a:rPr lang="hr-HR" sz="5600" dirty="0" smtClean="0"/>
              <a:t> (3/3)</a:t>
            </a:r>
            <a:endParaRPr lang="en-US" sz="560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705141" y="1548522"/>
            <a:ext cx="10486859" cy="1326374"/>
          </a:xfrm>
        </p:spPr>
        <p:txBody>
          <a:bodyPr>
            <a:noAutofit/>
          </a:bodyPr>
          <a:lstStyle/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>
                <a:ea typeface="Adobe Ming Std L" panose="02020300000000000000" pitchFamily="18" charset="-128"/>
              </a:rPr>
              <a:t>Professor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ea typeface="Adobe Ming Std L" panose="02020300000000000000" pitchFamily="18" charset="-128"/>
              </a:rPr>
              <a:t>Research: Artificial Intelligence, Machine Learning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ea typeface="Adobe Ming Std L" panose="02020300000000000000" pitchFamily="18" charset="-128"/>
              </a:rPr>
              <a:t>Teaching: </a:t>
            </a:r>
            <a:r>
              <a:rPr lang="en-US" sz="1800" i="1" dirty="0" smtClean="0">
                <a:ea typeface="Adobe Ming Std L" panose="02020300000000000000" pitchFamily="18" charset="-128"/>
              </a:rPr>
              <a:t>Introduction to AI</a:t>
            </a:r>
            <a:r>
              <a:rPr lang="en-US" sz="1800" dirty="0" smtClean="0">
                <a:ea typeface="Adobe Ming Std L" panose="02020300000000000000" pitchFamily="18" charset="-128"/>
              </a:rPr>
              <a:t>, </a:t>
            </a:r>
            <a:r>
              <a:rPr lang="en-US" sz="1800" i="1" dirty="0" smtClean="0">
                <a:ea typeface="Adobe Ming Std L" panose="02020300000000000000" pitchFamily="18" charset="-128"/>
              </a:rPr>
              <a:t>Machine Learning</a:t>
            </a:r>
            <a:r>
              <a:rPr lang="en-US" sz="1800" dirty="0" smtClean="0">
                <a:ea typeface="Adobe Ming Std L" panose="02020300000000000000" pitchFamily="18" charset="-128"/>
              </a:rPr>
              <a:t>, </a:t>
            </a:r>
            <a:r>
              <a:rPr lang="en-US" sz="1800" i="1" dirty="0" smtClean="0">
                <a:ea typeface="Adobe Ming Std L" panose="02020300000000000000" pitchFamily="18" charset="-128"/>
              </a:rPr>
              <a:t>Advanced Algorithms and Data Structures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ea typeface="Adobe Ming Std L" panose="02020300000000000000" pitchFamily="18" charset="-128"/>
              </a:rPr>
              <a:t>ERASMUS+ projects: </a:t>
            </a:r>
            <a:r>
              <a:rPr lang="en-US" sz="1800" dirty="0" smtClean="0">
                <a:solidFill>
                  <a:srgbClr val="FF0000"/>
                </a:solidFill>
                <a:ea typeface="Adobe Ming Std L" panose="02020300000000000000" pitchFamily="18" charset="-128"/>
              </a:rPr>
              <a:t>TSAAI</a:t>
            </a:r>
            <a:r>
              <a:rPr lang="en-US" sz="1800" dirty="0" smtClean="0">
                <a:ea typeface="Adobe Ming Std L" panose="02020300000000000000" pitchFamily="18" charset="-128"/>
              </a:rPr>
              <a:t>, BLISS, TRAINEE, TAI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262" y="988003"/>
            <a:ext cx="2605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 smtClean="0">
                <a:solidFill>
                  <a:schemeClr val="accent1">
                    <a:lumMod val="75000"/>
                  </a:schemeClr>
                </a:solidFill>
              </a:rPr>
              <a:t>Ivan Štajduhar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, PhD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161" y="1449668"/>
            <a:ext cx="1009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9" t="22400" r="18000" b="12533"/>
          <a:stretch/>
        </p:blipFill>
        <p:spPr>
          <a:xfrm>
            <a:off x="533161" y="1548522"/>
            <a:ext cx="1011947" cy="1247046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313236" y="3481350"/>
            <a:ext cx="10198629" cy="1326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>
                <a:ea typeface="Adobe Ming Std L" panose="02020300000000000000" pitchFamily="18" charset="-128"/>
              </a:rPr>
              <a:t>Associate Professor</a:t>
            </a:r>
          </a:p>
          <a:p>
            <a:pPr marL="342900" indent="-342900" algn="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ea typeface="Adobe Ming Std L" panose="02020300000000000000" pitchFamily="18" charset="-128"/>
              </a:rPr>
              <a:t>Research: Machine Learning, Applied Soft Computing (in software engineering and peptide chemistry)</a:t>
            </a:r>
          </a:p>
          <a:p>
            <a:pPr marL="342900" indent="-342900" algn="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ea typeface="Adobe Ming Std L" panose="02020300000000000000" pitchFamily="18" charset="-128"/>
              </a:rPr>
              <a:t>Teaching: </a:t>
            </a:r>
            <a:r>
              <a:rPr lang="en-US" sz="1800" i="1" dirty="0" smtClean="0">
                <a:ea typeface="Adobe Ming Std L" panose="02020300000000000000" pitchFamily="18" charset="-128"/>
              </a:rPr>
              <a:t>Introduction to OOP</a:t>
            </a:r>
            <a:r>
              <a:rPr lang="en-US" sz="1800" dirty="0" smtClean="0">
                <a:ea typeface="Adobe Ming Std L" panose="02020300000000000000" pitchFamily="18" charset="-128"/>
              </a:rPr>
              <a:t>, </a:t>
            </a:r>
            <a:r>
              <a:rPr lang="en-US" sz="1800" i="1" dirty="0" smtClean="0">
                <a:ea typeface="Adobe Ming Std L" panose="02020300000000000000" pitchFamily="18" charset="-128"/>
              </a:rPr>
              <a:t>Software Engineering</a:t>
            </a:r>
            <a:r>
              <a:rPr lang="en-US" sz="1800" dirty="0" smtClean="0">
                <a:ea typeface="Adobe Ming Std L" panose="02020300000000000000" pitchFamily="18" charset="-128"/>
              </a:rPr>
              <a:t>, </a:t>
            </a:r>
            <a:r>
              <a:rPr lang="en-US" sz="1800" i="1" dirty="0" smtClean="0">
                <a:ea typeface="Adobe Ming Std L" panose="02020300000000000000" pitchFamily="18" charset="-128"/>
              </a:rPr>
              <a:t>Evolutionary Computing</a:t>
            </a:r>
          </a:p>
          <a:p>
            <a:pPr marL="342900" indent="-342900" algn="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ea typeface="Adobe Ming Std L" panose="02020300000000000000" pitchFamily="18" charset="-128"/>
              </a:rPr>
              <a:t>ERASMUS+ projects: </a:t>
            </a:r>
            <a:r>
              <a:rPr lang="en-US" sz="1800" dirty="0" err="1" smtClean="0">
                <a:solidFill>
                  <a:srgbClr val="FF0000"/>
                </a:solidFill>
                <a:ea typeface="Adobe Ming Std L" panose="02020300000000000000" pitchFamily="18" charset="-128"/>
              </a:rPr>
              <a:t>Sustrainable</a:t>
            </a:r>
            <a:r>
              <a:rPr lang="en-US" sz="1800" dirty="0" smtClean="0">
                <a:ea typeface="Adobe Ming Std L" panose="02020300000000000000" pitchFamily="18" charset="-128"/>
              </a:rPr>
              <a:t>, TRAINEE, TAI</a:t>
            </a:r>
            <a:endParaRPr lang="en-US" sz="1800" dirty="0">
              <a:ea typeface="Adobe Ming Std L" panose="02020300000000000000" pitchFamily="18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92715" y="2954349"/>
            <a:ext cx="2515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 smtClean="0">
                <a:solidFill>
                  <a:schemeClr val="accent1">
                    <a:lumMod val="75000"/>
                  </a:schemeClr>
                </a:solidFill>
              </a:rPr>
              <a:t>Goran Mauša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, PhD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1" t="11331" r="13022" b="32616"/>
          <a:stretch/>
        </p:blipFill>
        <p:spPr>
          <a:xfrm>
            <a:off x="10726448" y="3463886"/>
            <a:ext cx="1011947" cy="1296387"/>
          </a:xfrm>
          <a:prstGeom prst="rect">
            <a:avLst/>
          </a:prstGeom>
        </p:spPr>
      </p:pic>
      <p:sp>
        <p:nvSpPr>
          <p:cNvPr id="21" name="Subtitle 2"/>
          <p:cNvSpPr txBox="1">
            <a:spLocks/>
          </p:cNvSpPr>
          <p:nvPr/>
        </p:nvSpPr>
        <p:spPr>
          <a:xfrm>
            <a:off x="1705141" y="5391812"/>
            <a:ext cx="10486859" cy="1326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>
                <a:ea typeface="Adobe Ming Std L" panose="02020300000000000000" pitchFamily="18" charset="-128"/>
              </a:rPr>
              <a:t>Postdoc </a:t>
            </a:r>
            <a:r>
              <a:rPr lang="en-US" sz="1800" dirty="0" smtClean="0">
                <a:ea typeface="Adobe Ming Std L" panose="02020300000000000000" pitchFamily="18" charset="-128"/>
              </a:rPr>
              <a:t>(visiting researcher @Harvard)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ea typeface="Adobe Ming Std L" panose="02020300000000000000" pitchFamily="18" charset="-128"/>
              </a:rPr>
              <a:t>Research: Artificial Intelligence, Machine Learning, Computer Vision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ea typeface="Adobe Ming Std L" panose="02020300000000000000" pitchFamily="18" charset="-128"/>
              </a:rPr>
              <a:t>Teaching: </a:t>
            </a:r>
            <a:r>
              <a:rPr lang="en-US" sz="1800" i="1" dirty="0" smtClean="0">
                <a:ea typeface="Adobe Ming Std L" panose="02020300000000000000" pitchFamily="18" charset="-128"/>
              </a:rPr>
              <a:t>Introduction to AI</a:t>
            </a:r>
            <a:r>
              <a:rPr lang="en-US" sz="1800" dirty="0" smtClean="0">
                <a:ea typeface="Adobe Ming Std L" panose="02020300000000000000" pitchFamily="18" charset="-128"/>
              </a:rPr>
              <a:t>, </a:t>
            </a:r>
            <a:r>
              <a:rPr lang="en-US" sz="1800" i="1" dirty="0" smtClean="0">
                <a:ea typeface="Adobe Ming Std L" panose="02020300000000000000" pitchFamily="18" charset="-128"/>
              </a:rPr>
              <a:t>Machine Learning</a:t>
            </a:r>
            <a:r>
              <a:rPr lang="en-US" sz="1800" dirty="0" smtClean="0">
                <a:ea typeface="Adobe Ming Std L" panose="02020300000000000000" pitchFamily="18" charset="-128"/>
              </a:rPr>
              <a:t>, </a:t>
            </a:r>
            <a:r>
              <a:rPr lang="en-US" sz="1800" i="1" dirty="0" smtClean="0">
                <a:ea typeface="Adobe Ming Std L" panose="02020300000000000000" pitchFamily="18" charset="-128"/>
              </a:rPr>
              <a:t>Programming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ea typeface="Adobe Ming Std L" panose="02020300000000000000" pitchFamily="18" charset="-128"/>
              </a:rPr>
              <a:t>ERASMUS+ projects: BLISS, TRAINEE, TAI</a:t>
            </a:r>
            <a:endParaRPr lang="en-US" sz="1800" dirty="0">
              <a:ea typeface="Adobe Ming Std L" panose="02020300000000000000" pitchFamily="18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9262" y="4831293"/>
            <a:ext cx="2373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 smtClean="0">
                <a:solidFill>
                  <a:schemeClr val="accent1">
                    <a:lumMod val="75000"/>
                  </a:schemeClr>
                </a:solidFill>
              </a:rPr>
              <a:t>Franko Hržić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, PhD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33161" y="5292958"/>
            <a:ext cx="1009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33161" y="3383280"/>
            <a:ext cx="11205234" cy="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2" t="14247" r="25466" b="38556"/>
          <a:stretch/>
        </p:blipFill>
        <p:spPr>
          <a:xfrm>
            <a:off x="533160" y="5398938"/>
            <a:ext cx="1011947" cy="116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5342" y="3660697"/>
            <a:ext cx="6126480" cy="1655762"/>
          </a:xfrm>
        </p:spPr>
        <p:txBody>
          <a:bodyPr/>
          <a:lstStyle/>
          <a:p>
            <a:pPr algn="l"/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Looking forward to TAI with all of you.</a:t>
            </a:r>
            <a:b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</a:br>
            <a:r>
              <a:rPr lang="en-US" b="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#thanks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8" y="6080931"/>
            <a:ext cx="2660904" cy="558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71" y="640081"/>
            <a:ext cx="4911958" cy="193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342" y="2354978"/>
            <a:ext cx="3391027" cy="84312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753600" y="6270442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chemeClr val="bg1">
                    <a:lumMod val="65000"/>
                  </a:schemeClr>
                </a:solidFill>
              </a:rPr>
              <a:t>Ljubljana, 28.11.2024.</a:t>
            </a:r>
            <a:endParaRPr lang="hr-H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1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485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Adobe Ming Std L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UNIRI / RITEH  and the team working on TAI</dc:title>
  <dc:creator>Sandi</dc:creator>
  <cp:lastModifiedBy>Sandi</cp:lastModifiedBy>
  <cp:revision>30</cp:revision>
  <dcterms:created xsi:type="dcterms:W3CDTF">2024-11-27T10:28:26Z</dcterms:created>
  <dcterms:modified xsi:type="dcterms:W3CDTF">2024-11-27T13:35:00Z</dcterms:modified>
</cp:coreProperties>
</file>