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56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0EEE-BE3B-1A41-BED1-C2A8C7B76DE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991-BF57-8542-98BD-CC1D6AD9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85490EEE-BE3B-1A41-BED1-C2A8C7B76DE9}" type="datetimeFigureOut">
              <a:rPr lang="en-US" smtClean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1C2C6991-BF57-8542-98BD-CC1D6AD99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Diatonic Chords in</a:t>
            </a:r>
            <a:br>
              <a:rPr lang="en-US" dirty="0" smtClean="0"/>
            </a:br>
            <a:r>
              <a:rPr lang="en-US" dirty="0" smtClean="0"/>
              <a:t>Major and </a:t>
            </a:r>
            <a:r>
              <a:rPr lang="en-US" dirty="0"/>
              <a:t>M</a:t>
            </a:r>
            <a:r>
              <a:rPr lang="en-US" dirty="0" smtClean="0"/>
              <a:t>inor 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 112</a:t>
            </a:r>
          </a:p>
          <a:p>
            <a:r>
              <a:rPr lang="en-US" dirty="0" smtClean="0"/>
              <a:t>February 6 &amp;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" y="780594"/>
            <a:ext cx="11124918" cy="5463451"/>
          </a:xfr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nine common chords that we are working with:</a:t>
            </a:r>
          </a:p>
          <a:p>
            <a:pPr lvl="1"/>
            <a:r>
              <a:rPr lang="en-US" dirty="0" smtClean="0"/>
              <a:t>Four Triads</a:t>
            </a:r>
          </a:p>
          <a:p>
            <a:pPr lvl="2"/>
            <a:r>
              <a:rPr lang="en-US" dirty="0" smtClean="0"/>
              <a:t>Major, Minor, Diminished, and Augmented</a:t>
            </a:r>
          </a:p>
          <a:p>
            <a:pPr lvl="1"/>
            <a:r>
              <a:rPr lang="en-US" dirty="0" smtClean="0"/>
              <a:t>Five Seventh Chords</a:t>
            </a:r>
          </a:p>
          <a:p>
            <a:pPr lvl="2"/>
            <a:r>
              <a:rPr lang="en-US" dirty="0" smtClean="0"/>
              <a:t>Major 7</a:t>
            </a:r>
            <a:r>
              <a:rPr lang="en-US" baseline="30000" dirty="0" smtClean="0"/>
              <a:t>th</a:t>
            </a:r>
            <a:r>
              <a:rPr lang="en-US" dirty="0" smtClean="0"/>
              <a:t>, Minor 7</a:t>
            </a:r>
            <a:r>
              <a:rPr lang="en-US" baseline="30000" dirty="0" smtClean="0"/>
              <a:t>th</a:t>
            </a:r>
            <a:r>
              <a:rPr lang="en-US" dirty="0" smtClean="0"/>
              <a:t>, Major-minor 7</a:t>
            </a:r>
            <a:r>
              <a:rPr lang="en-US" baseline="30000" dirty="0" smtClean="0"/>
              <a:t>th</a:t>
            </a:r>
            <a:r>
              <a:rPr lang="en-US" dirty="0" smtClean="0"/>
              <a:t>, Half-diminished 7</a:t>
            </a:r>
            <a:r>
              <a:rPr lang="en-US" baseline="30000" dirty="0" smtClean="0"/>
              <a:t>th</a:t>
            </a:r>
            <a:r>
              <a:rPr lang="en-US" dirty="0" smtClean="0"/>
              <a:t>, Diminished 7</a:t>
            </a:r>
            <a:r>
              <a:rPr lang="en-US" baseline="30000" dirty="0" smtClean="0"/>
              <a:t>th</a:t>
            </a:r>
          </a:p>
          <a:p>
            <a:r>
              <a:rPr lang="en-US" b="1" u="sng" dirty="0" smtClean="0"/>
              <a:t>Diatonic Chords</a:t>
            </a:r>
          </a:p>
          <a:p>
            <a:pPr lvl="1"/>
            <a:r>
              <a:rPr lang="en-US" dirty="0" smtClean="0"/>
              <a:t>Chords that are composed of notes exclusively from a given key </a:t>
            </a:r>
          </a:p>
          <a:p>
            <a:pPr lvl="1"/>
            <a:r>
              <a:rPr lang="en-US" dirty="0" smtClean="0"/>
              <a:t>We call chords that have notes outside of the key, altered or chromatic. </a:t>
            </a:r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Triads in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construct a Triads on any scale degree</a:t>
            </a:r>
          </a:p>
          <a:p>
            <a:pPr lvl="3"/>
            <a:r>
              <a:rPr lang="en-US" dirty="0" smtClean="0"/>
              <a:t>Reminder: we can only use notes in the given key</a:t>
            </a:r>
          </a:p>
          <a:p>
            <a:r>
              <a:rPr lang="en-US" dirty="0" smtClean="0"/>
              <a:t>To indicate what scale degree is the root of a chord, we use Roman Numerals</a:t>
            </a:r>
          </a:p>
          <a:p>
            <a:pPr lvl="1"/>
            <a:r>
              <a:rPr lang="en-US" dirty="0" smtClean="0"/>
              <a:t>There are seven scale degrees, so we need the first seven roman numerals</a:t>
            </a:r>
          </a:p>
          <a:p>
            <a:r>
              <a:rPr lang="en-US" dirty="0" smtClean="0">
                <a:latin typeface="Times New Roman Regular" charset="0"/>
                <a:ea typeface="Times New Roman Regular" charset="0"/>
                <a:cs typeface="Times New Roman Regular" charset="0"/>
              </a:rPr>
              <a:t>I, II, III, IV, V, VI, VII </a:t>
            </a:r>
          </a:p>
          <a:p>
            <a:r>
              <a:rPr lang="en-US" dirty="0" smtClean="0"/>
              <a:t>The way we format the roman numeral indicates the quality of the triad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594"/>
            <a:ext cx="12147712" cy="3468082"/>
          </a:xfrm>
        </p:spPr>
      </p:pic>
    </p:spTree>
    <p:extLst>
      <p:ext uri="{BB962C8B-B14F-4D97-AF65-F5344CB8AC3E}">
        <p14:creationId xmlns:p14="http://schemas.microsoft.com/office/powerpoint/2010/main" val="1648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44411" cy="3628529"/>
          </a:xfrm>
        </p:spPr>
      </p:pic>
      <p:sp>
        <p:nvSpPr>
          <p:cNvPr id="5" name="Rectangle 4"/>
          <p:cNvSpPr/>
          <p:nvPr/>
        </p:nvSpPr>
        <p:spPr>
          <a:xfrm>
            <a:off x="457201" y="2516422"/>
            <a:ext cx="2619632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6833" y="2528779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0152" y="2454639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9012" y="2491709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67617" y="2528779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4828" y="2528779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28561" y="2479352"/>
            <a:ext cx="654906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55772" y="2466996"/>
            <a:ext cx="757535" cy="617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45" y="3072476"/>
            <a:ext cx="8136194" cy="40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99865"/>
            <a:ext cx="10972800" cy="2219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Minor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008"/>
            <a:ext cx="10515600" cy="5884991"/>
          </a:xfrm>
        </p:spPr>
        <p:txBody>
          <a:bodyPr>
            <a:normAutofit/>
          </a:bodyPr>
          <a:lstStyle/>
          <a:p>
            <a:r>
              <a:rPr lang="en-US" dirty="0" smtClean="0"/>
              <a:t>We have three minor scales to consider when looking at chords in minor keys</a:t>
            </a:r>
          </a:p>
          <a:p>
            <a:pPr lvl="1"/>
            <a:r>
              <a:rPr lang="en-US" dirty="0" smtClean="0"/>
              <a:t>Natural</a:t>
            </a:r>
          </a:p>
          <a:p>
            <a:pPr lvl="1"/>
            <a:r>
              <a:rPr lang="en-US" dirty="0" smtClean="0"/>
              <a:t>Harmonic</a:t>
            </a:r>
          </a:p>
          <a:p>
            <a:pPr lvl="1"/>
            <a:r>
              <a:rPr lang="en-US" dirty="0" smtClean="0"/>
              <a:t>Melodic</a:t>
            </a:r>
          </a:p>
          <a:p>
            <a:r>
              <a:rPr lang="en-US" dirty="0" smtClean="0"/>
              <a:t>What are the scale degrees that change between each scale?</a:t>
            </a:r>
          </a:p>
          <a:p>
            <a:pPr lvl="1"/>
            <a:r>
              <a:rPr lang="en-US" dirty="0" smtClean="0"/>
              <a:t>^6 &amp; ^7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Voice leading – raised ^6 and ^7 pull upward, and lowered ^6 &amp; ^7 pull down</a:t>
            </a:r>
          </a:p>
          <a:p>
            <a:pPr lvl="1"/>
            <a:r>
              <a:rPr lang="en-US" dirty="0" smtClean="0"/>
              <a:t>This allows a composer to create a certain direction in the musical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Triads in Minor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more than 7 diatonic chords in minor</a:t>
            </a:r>
          </a:p>
          <a:p>
            <a:pPr lvl="1"/>
            <a:r>
              <a:rPr lang="en-US" dirty="0" smtClean="0"/>
              <a:t>^6 and ^7 are variable.</a:t>
            </a:r>
          </a:p>
          <a:p>
            <a:pPr lvl="1"/>
            <a:r>
              <a:rPr lang="en-US" dirty="0" smtClean="0"/>
              <a:t>All triads </a:t>
            </a:r>
            <a:r>
              <a:rPr lang="en-US" dirty="0" smtClean="0"/>
              <a:t>contain ^6 or ^</a:t>
            </a:r>
            <a:r>
              <a:rPr lang="en-US" dirty="0" smtClean="0"/>
              <a:t>7, except for what triad?</a:t>
            </a:r>
          </a:p>
          <a:p>
            <a:pPr lvl="2"/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Math Time! How many diatonic triads are there in minor, if chords that have ^6 or ^7 have two options?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4473047"/>
            <a:ext cx="11630346" cy="2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Diatonic Triads in Minor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599"/>
            <a:ext cx="12276909" cy="3696714"/>
          </a:xfrm>
        </p:spPr>
      </p:pic>
      <p:sp>
        <p:nvSpPr>
          <p:cNvPr id="7" name="Lightning Bolt 6"/>
          <p:cNvSpPr/>
          <p:nvPr/>
        </p:nvSpPr>
        <p:spPr>
          <a:xfrm rot="8721510">
            <a:off x="1653593" y="1258252"/>
            <a:ext cx="3144007" cy="2018623"/>
          </a:xfrm>
          <a:prstGeom prst="lightningBol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0" y="610779"/>
            <a:ext cx="11576689" cy="60653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70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Brahms, Ach </a:t>
            </a:r>
            <a:r>
              <a:rPr lang="en-US" dirty="0" err="1"/>
              <a:t>lieber</a:t>
            </a:r>
            <a:r>
              <a:rPr lang="en-US" dirty="0"/>
              <a:t> </a:t>
            </a:r>
            <a:r>
              <a:rPr lang="en-US" dirty="0" err="1"/>
              <a:t>Herre</a:t>
            </a:r>
            <a:r>
              <a:rPr lang="en-US" dirty="0"/>
              <a:t> Jesu </a:t>
            </a:r>
            <a:r>
              <a:rPr lang="en-US" dirty="0" smtClean="0"/>
              <a:t>Christ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273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 Regular</vt:lpstr>
      <vt:lpstr>Arial</vt:lpstr>
      <vt:lpstr>Office Theme</vt:lpstr>
      <vt:lpstr>Chapter 4 Diatonic Chords in Major and Minor Keys</vt:lpstr>
      <vt:lpstr>Introduction</vt:lpstr>
      <vt:lpstr>Diatonic Triads in Major</vt:lpstr>
      <vt:lpstr>PowerPoint Presentation</vt:lpstr>
      <vt:lpstr>PowerPoint Presentation</vt:lpstr>
      <vt:lpstr>The Minor Scale</vt:lpstr>
      <vt:lpstr>Diatonic Triads in Minor</vt:lpstr>
      <vt:lpstr>Qualities of Diatonic Triads in Minor</vt:lpstr>
      <vt:lpstr>Brahms, Ach lieber Herre Jesu Christ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Diatonic Chords in Major and Minor Keys</dc:title>
  <dc:creator>Sam Wells</dc:creator>
  <cp:lastModifiedBy>Sam Wells</cp:lastModifiedBy>
  <cp:revision>12</cp:revision>
  <dcterms:created xsi:type="dcterms:W3CDTF">2017-02-05T14:07:10Z</dcterms:created>
  <dcterms:modified xsi:type="dcterms:W3CDTF">2017-02-06T17:31:29Z</dcterms:modified>
</cp:coreProperties>
</file>