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65" r:id="rId5"/>
    <p:sldId id="259" r:id="rId6"/>
    <p:sldId id="258" r:id="rId7"/>
    <p:sldId id="260" r:id="rId8"/>
    <p:sldId id="261" r:id="rId9"/>
    <p:sldId id="262" r:id="rId10"/>
    <p:sldId id="263" r:id="rId11"/>
    <p:sldId id="268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674"/>
  </p:normalViewPr>
  <p:slideViewPr>
    <p:cSldViewPr snapToGrid="0" snapToObjects="1">
      <p:cViewPr>
        <p:scale>
          <a:sx n="73" d="100"/>
          <a:sy n="73" d="100"/>
        </p:scale>
        <p:origin x="209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D493-A80D-864D-8535-9555DDF8D97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2A411-8E55-5C4C-9762-D209F75AF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A411-8E55-5C4C-9762-D209F75AF1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A411-8E55-5C4C-9762-D209F75AF1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161-2754-DD4C-B3B8-BC4CB54FF30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E5A1-8AC5-C84F-8866-C4F73C49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0CCBA161-2754-DD4C-B3B8-BC4CB54FF30F}" type="datetimeFigureOut">
              <a:rPr lang="en-US" smtClean="0"/>
              <a:pPr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9961E5A1-8AC5-C84F-8866-C4F73C49E8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Principles of Voice Leading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 112</a:t>
            </a:r>
          </a:p>
          <a:p>
            <a:r>
              <a:rPr lang="en-US" dirty="0" smtClean="0"/>
              <a:t>February 13-15,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78" y="117929"/>
            <a:ext cx="12192000" cy="32201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1322" y="3440669"/>
            <a:ext cx="10515600" cy="2211985"/>
          </a:xfrm>
        </p:spPr>
        <p:txBody>
          <a:bodyPr/>
          <a:lstStyle/>
          <a:p>
            <a:r>
              <a:rPr lang="en-US" dirty="0" smtClean="0"/>
              <a:t>Many ornate and complicated melodies, are just elaborations of these of these guidelines.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6661"/>
            <a:ext cx="12192000" cy="1710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" y="4421522"/>
            <a:ext cx="12192000" cy="17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Assignment No.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2172"/>
          <a:stretch/>
        </p:blipFill>
        <p:spPr>
          <a:xfrm>
            <a:off x="527304" y="2967988"/>
            <a:ext cx="10826496" cy="3306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74647"/>
            <a:ext cx="10515600" cy="1325563"/>
          </a:xfrm>
        </p:spPr>
        <p:txBody>
          <a:bodyPr/>
          <a:lstStyle/>
          <a:p>
            <a:r>
              <a:rPr lang="en-US" dirty="0" smtClean="0"/>
              <a:t>Voicing a Single Chord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50008"/>
            <a:ext cx="10515600" cy="4892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you have decided on what chord to write, you must decide how to voice it.</a:t>
            </a:r>
          </a:p>
          <a:p>
            <a:r>
              <a:rPr lang="en-US" b="1" u="sng" dirty="0" smtClean="0"/>
              <a:t>Voicing</a:t>
            </a:r>
            <a:r>
              <a:rPr lang="en-US" dirty="0" smtClean="0"/>
              <a:t>: The distribution or spacing of the members in a single chord.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r>
              <a:rPr lang="en-US" dirty="0" smtClean="0"/>
              <a:t>As you can imagine, there are innumerable possibilities for the voicing for any given chord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8144" y="3096768"/>
            <a:ext cx="2011680" cy="2791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40096" y="3225259"/>
            <a:ext cx="2011680" cy="2791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99376" y="3096768"/>
            <a:ext cx="2011680" cy="2791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01328" y="3225259"/>
            <a:ext cx="2097024" cy="2791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that we can describe the voicing of a chord:</a:t>
            </a:r>
          </a:p>
          <a:p>
            <a:pPr lvl="1"/>
            <a:r>
              <a:rPr lang="en-US" b="1" u="sng" dirty="0" smtClean="0"/>
              <a:t>Open Structure</a:t>
            </a:r>
            <a:r>
              <a:rPr lang="en-US" dirty="0" smtClean="0"/>
              <a:t>: more than an octave between the soprano and tenor voice</a:t>
            </a:r>
            <a:endParaRPr lang="en-US" b="1" u="sng" dirty="0" smtClean="0"/>
          </a:p>
          <a:p>
            <a:pPr lvl="1"/>
            <a:r>
              <a:rPr lang="en-US" b="1" u="sng" dirty="0" smtClean="0"/>
              <a:t>Closed Structure</a:t>
            </a:r>
            <a:r>
              <a:rPr lang="en-US" dirty="0" smtClean="0"/>
              <a:t>: Less than an octave between the soprano and tenor voice</a:t>
            </a:r>
            <a:endParaRPr lang="en-US" b="1" u="sn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Voicing a Single Chord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9628"/>
            <a:ext cx="12192000" cy="38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Part-writing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b="1" u="sng" dirty="0" smtClean="0"/>
              <a:t>Crossed Voices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is where a voice is higher than the voice part above it, or lower than the voice part below it.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3180042"/>
            <a:ext cx="6534872" cy="31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12" y="3187974"/>
            <a:ext cx="6539484" cy="3497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Part-writing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</a:t>
            </a:r>
            <a:r>
              <a:rPr lang="en-US" b="1" u="sng" dirty="0" smtClean="0"/>
              <a:t>Spacing</a:t>
            </a:r>
            <a:endParaRPr lang="en-US" dirty="0" smtClean="0"/>
          </a:p>
          <a:p>
            <a:pPr lvl="1"/>
            <a:r>
              <a:rPr lang="en-US" dirty="0" smtClean="0"/>
              <a:t>Avoid overly spacious chord voicings</a:t>
            </a:r>
          </a:p>
          <a:p>
            <a:pPr lvl="1"/>
            <a:r>
              <a:rPr lang="en-US" dirty="0" smtClean="0"/>
              <a:t>There should be no more than an octave between each voice, excluding between the tenor and bass.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Motion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9631"/>
            <a:ext cx="12192000" cy="2187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6080" y="4001294"/>
            <a:ext cx="2328672" cy="25462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4001294"/>
            <a:ext cx="2328672" cy="25462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42632" y="4001294"/>
            <a:ext cx="2328672" cy="25462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59112" y="4001294"/>
            <a:ext cx="2532888" cy="25462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tonal </a:t>
            </a:r>
            <a:r>
              <a:rPr lang="en-US" dirty="0" smtClean="0"/>
              <a:t>music, </a:t>
            </a:r>
            <a:r>
              <a:rPr lang="en-US" dirty="0"/>
              <a:t>it is important to consider the relationships between any voice in the texture and every other voice in the texture.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music progresses from one chord to the next, there are </a:t>
            </a:r>
            <a:r>
              <a:rPr lang="en-US" dirty="0" smtClean="0"/>
              <a:t>five </a:t>
            </a:r>
            <a:r>
              <a:rPr lang="en-US" dirty="0"/>
              <a:t>possible relationships between any two voices (or parts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 a four-part texture, there are six distinct pairs of voices, that each have their own movement type for each chord change.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3452876"/>
            <a:ext cx="12192000" cy="367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Objectionable Parallel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207"/>
            <a:ext cx="10515600" cy="4351338"/>
          </a:xfrm>
        </p:spPr>
        <p:txBody>
          <a:bodyPr/>
          <a:lstStyle/>
          <a:p>
            <a:r>
              <a:rPr lang="en-US" dirty="0" smtClean="0"/>
              <a:t>A hallmark of this style we are learning is the independence of voices. </a:t>
            </a:r>
          </a:p>
          <a:p>
            <a:r>
              <a:rPr lang="en-US" dirty="0" smtClean="0"/>
              <a:t>P5 and P8 are the most stable and pure intervals</a:t>
            </a:r>
          </a:p>
          <a:p>
            <a:pPr lvl="1"/>
            <a:r>
              <a:rPr lang="en-US" dirty="0" smtClean="0"/>
              <a:t>When two voices are at an interval of a P5 or P8 and move in parallel motion the voices become linked and the independence of each voice is lost.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Contrary 5ths and Octaves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24" y="2378558"/>
            <a:ext cx="5642356" cy="32454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avoid contrary movement in 5ths and octaves.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have a similar sonic effect as parallel 5ths and octaves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76" y="4001294"/>
            <a:ext cx="7971692" cy="2858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Unequal 5ths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Unequal 5ths are parallel 5ths where one of the fifths is diminished.</a:t>
            </a:r>
          </a:p>
          <a:p>
            <a:pPr lvl="1"/>
            <a:r>
              <a:rPr lang="en-US" dirty="0" smtClean="0"/>
              <a:t>º5 → P5</a:t>
            </a:r>
          </a:p>
          <a:p>
            <a:pPr lvl="1"/>
            <a:r>
              <a:rPr lang="en-US" dirty="0" smtClean="0"/>
              <a:t>P5 → </a:t>
            </a:r>
            <a:r>
              <a:rPr lang="en-US" dirty="0"/>
              <a:t>º5 </a:t>
            </a:r>
          </a:p>
          <a:p>
            <a:r>
              <a:rPr lang="en-US" dirty="0" smtClean="0"/>
              <a:t>These are generally considered acceptable, unless the unequal fifth involves the bass voice and is moving from </a:t>
            </a:r>
            <a:r>
              <a:rPr lang="en-US" dirty="0"/>
              <a:t>º5 → </a:t>
            </a:r>
            <a:r>
              <a:rPr lang="en-US" dirty="0" smtClean="0"/>
              <a:t>P5</a:t>
            </a:r>
          </a:p>
          <a:p>
            <a:endParaRPr lang="en-US" dirty="0"/>
          </a:p>
          <a:p>
            <a:r>
              <a:rPr lang="en-US" dirty="0" smtClean="0"/>
              <a:t>Just avoid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548"/>
            <a:ext cx="12192000" cy="33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93" y="3146662"/>
            <a:ext cx="7980485" cy="3324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325563"/>
          </a:xfrm>
        </p:spPr>
        <p:txBody>
          <a:bodyPr/>
          <a:lstStyle/>
          <a:p>
            <a:r>
              <a:rPr lang="en-US" dirty="0" smtClean="0"/>
              <a:t>Direct Fifths and Octaves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5735761"/>
          </a:xfrm>
        </p:spPr>
        <p:txBody>
          <a:bodyPr>
            <a:normAutofit/>
          </a:bodyPr>
          <a:lstStyle/>
          <a:p>
            <a:r>
              <a:rPr lang="en-US" dirty="0" smtClean="0"/>
              <a:t>A direct fifth or octave results when the outer voices move in the same direction and arrive on a perfect fifth or octave. The soprano part must be leaping.</a:t>
            </a:r>
          </a:p>
          <a:p>
            <a:pPr lvl="1"/>
            <a:r>
              <a:rPr lang="en-US" dirty="0" smtClean="0"/>
              <a:t>This sounds very close to parallel fifths and octaves, so we avoid them.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Essentially, our ear fills in the notes that the soprano leaps over, and this creates the illusion of parallel 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30" y="1527293"/>
            <a:ext cx="6403939" cy="3391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9675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9190"/>
            <a:ext cx="10515600" cy="6138809"/>
          </a:xfrm>
        </p:spPr>
        <p:txBody>
          <a:bodyPr>
            <a:normAutofit/>
          </a:bodyPr>
          <a:lstStyle/>
          <a:p>
            <a:r>
              <a:rPr lang="en-US" dirty="0" smtClean="0"/>
              <a:t>We have looked at most of the chords you will see in tonal music.</a:t>
            </a:r>
          </a:p>
          <a:p>
            <a:r>
              <a:rPr lang="en-US" b="1" u="sng" dirty="0" smtClean="0"/>
              <a:t>Harmonic Progression</a:t>
            </a:r>
            <a:r>
              <a:rPr lang="en-US" dirty="0" smtClean="0"/>
              <a:t>: A series of chords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Voice Leading</a:t>
            </a:r>
            <a:r>
              <a:rPr lang="en-US" dirty="0" smtClean="0"/>
              <a:t>: The way in which chords in a harmonic progression connect </a:t>
            </a:r>
          </a:p>
          <a:p>
            <a:r>
              <a:rPr lang="en-US" b="1" u="sng" dirty="0" smtClean="0"/>
              <a:t>Part Writing</a:t>
            </a:r>
            <a:r>
              <a:rPr lang="en-US" dirty="0" smtClean="0"/>
              <a:t>: Voice-leading of several individual musical lines, that result in chords when the lines are combined.</a:t>
            </a:r>
            <a:endParaRPr lang="en-US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32637" y="2520779"/>
            <a:ext cx="778476" cy="12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60437" y="2520779"/>
            <a:ext cx="1084060" cy="111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41059" y="2631989"/>
            <a:ext cx="8402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82064" y="2807506"/>
            <a:ext cx="729049" cy="12931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1243" y="2936825"/>
            <a:ext cx="1013254" cy="656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23436" y="2872165"/>
            <a:ext cx="757883" cy="1428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3443" y="3591697"/>
            <a:ext cx="70767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31243" y="3591697"/>
            <a:ext cx="1084060" cy="1112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311865" y="3601512"/>
            <a:ext cx="769454" cy="10139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82064" y="3878424"/>
            <a:ext cx="729049" cy="1293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31243" y="4007743"/>
            <a:ext cx="1013254" cy="65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23436" y="3943083"/>
            <a:ext cx="757883" cy="1428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74758" y="2363858"/>
            <a:ext cx="88066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soprano</a:t>
            </a:r>
            <a:endParaRPr lang="en-US" sz="16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4758" y="2807506"/>
            <a:ext cx="51917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alto</a:t>
            </a:r>
            <a:endParaRPr lang="en-US" sz="16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74758" y="3432235"/>
            <a:ext cx="63632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tenor</a:t>
            </a:r>
            <a:endParaRPr lang="en-US" sz="16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78903" y="3887687"/>
            <a:ext cx="564731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bass</a:t>
            </a:r>
            <a:endParaRPr lang="en-US" sz="16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6660" y="2207460"/>
            <a:ext cx="2623654" cy="20313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When notating multiple parts or voices on a single staff, it is necessary to have the stems of the top part point up and the the stems of the bottom part point down</a:t>
            </a:r>
            <a:endParaRPr lang="en-US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Notating Chords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2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headed</a:t>
            </a:r>
            <a:r>
              <a:rPr lang="mr-IN" dirty="0" smtClean="0"/>
              <a:t>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beginning on our journey of mastering chorale writing.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Goal: Three and four voice chorales that include any chord/inversion you choose, modulate to other keys, mix the major and minor modes, and chromatically embellish melodies.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By developing all of theses skills you master the intricacies of tonal harmony</a:t>
            </a:r>
          </a:p>
          <a:p>
            <a:pPr lvl="1"/>
            <a:r>
              <a:rPr lang="en-US" dirty="0" smtClean="0"/>
              <a:t>Doing so will allow you to:</a:t>
            </a:r>
          </a:p>
          <a:p>
            <a:pPr lvl="2"/>
            <a:r>
              <a:rPr lang="en-US" dirty="0" smtClean="0"/>
              <a:t>Have more flexibility as a composer.</a:t>
            </a:r>
          </a:p>
          <a:p>
            <a:pPr lvl="2"/>
            <a:r>
              <a:rPr lang="en-US" dirty="0" smtClean="0"/>
              <a:t>Have more understanding as a listening.</a:t>
            </a:r>
          </a:p>
          <a:p>
            <a:pPr lvl="2"/>
            <a:r>
              <a:rPr lang="en-US" dirty="0" smtClean="0"/>
              <a:t>Make more informed musical decisions as a performer.</a:t>
            </a:r>
          </a:p>
          <a:p>
            <a:r>
              <a:rPr lang="en-US" dirty="0" smtClean="0"/>
              <a:t>Chorale writing provides us an ideal tool to develop these skills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1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Melodic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fundamental element of chorale writing is the melodic line.</a:t>
            </a:r>
          </a:p>
          <a:p>
            <a:r>
              <a:rPr lang="en-US" dirty="0" smtClean="0"/>
              <a:t>Chorales are built by layering melodies on top of one another.</a:t>
            </a:r>
          </a:p>
          <a:p>
            <a:r>
              <a:rPr lang="en-US" dirty="0" smtClean="0"/>
              <a:t>Let’s begin by developing the ability to write simple melodic lines in </a:t>
            </a:r>
            <a:r>
              <a:rPr lang="en-US" i="1" dirty="0" smtClean="0"/>
              <a:t>vocal style</a:t>
            </a:r>
          </a:p>
          <a:p>
            <a:pPr lvl="1"/>
            <a:r>
              <a:rPr lang="en-US" i="1" dirty="0" smtClean="0"/>
              <a:t>A melody that easily lends itself to singing</a:t>
            </a:r>
          </a:p>
          <a:p>
            <a:r>
              <a:rPr lang="en-US" dirty="0" smtClean="0"/>
              <a:t>There are five guidelines to follow to compose a melody in vocal style.</a:t>
            </a:r>
          </a:p>
          <a:p>
            <a:pPr lvl="1"/>
            <a:r>
              <a:rPr lang="en-US" b="1" dirty="0" smtClean="0"/>
              <a:t>Rhythm, Harmony, Contour, Leaps, Tendency Tones</a:t>
            </a:r>
          </a:p>
        </p:txBody>
      </p:sp>
    </p:spTree>
    <p:extLst>
      <p:ext uri="{BB962C8B-B14F-4D97-AF65-F5344CB8AC3E}">
        <p14:creationId xmlns:p14="http://schemas.microsoft.com/office/powerpoint/2010/main" val="5429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Composing a Melodic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Rhythm</a:t>
            </a:r>
          </a:p>
          <a:p>
            <a:pPr lvl="1"/>
            <a:r>
              <a:rPr lang="en-US" dirty="0" smtClean="0"/>
              <a:t>Keep the rhythm simple, with most durations being equal to or longer than </a:t>
            </a:r>
            <a:r>
              <a:rPr lang="en-US" dirty="0"/>
              <a:t>the duration of the beat. </a:t>
            </a:r>
            <a:endParaRPr lang="en-US" dirty="0" smtClean="0"/>
          </a:p>
          <a:p>
            <a:pPr lvl="1"/>
            <a:r>
              <a:rPr lang="en-US" dirty="0" smtClean="0"/>
              <a:t>The initial </a:t>
            </a:r>
            <a:r>
              <a:rPr lang="en-US" dirty="0"/>
              <a:t>note should occur on a strong beat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Harmony</a:t>
            </a:r>
            <a:endParaRPr lang="en-US" dirty="0" smtClean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melody note should belong to the chord that is to harmonize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Contour</a:t>
            </a:r>
          </a:p>
          <a:p>
            <a:pPr lvl="1"/>
            <a:r>
              <a:rPr lang="en-US" dirty="0" smtClean="0"/>
              <a:t>The melody should be primarily </a:t>
            </a:r>
            <a:r>
              <a:rPr lang="en-US" b="1" dirty="0" smtClean="0"/>
              <a:t>conjunct</a:t>
            </a:r>
            <a:r>
              <a:rPr lang="en-US" dirty="0" smtClean="0"/>
              <a:t>(stepwise).</a:t>
            </a:r>
          </a:p>
          <a:p>
            <a:pPr lvl="1"/>
            <a:r>
              <a:rPr lang="en-US" dirty="0" smtClean="0"/>
              <a:t>The shape of the melody </a:t>
            </a:r>
            <a:r>
              <a:rPr lang="en-US" dirty="0"/>
              <a:t>should be interesting but clear and simple, with a single focal point, the highest note of the melody.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2" y="255987"/>
            <a:ext cx="11259164" cy="6602013"/>
          </a:xfrm>
        </p:spPr>
      </p:pic>
    </p:spTree>
    <p:extLst>
      <p:ext uri="{BB962C8B-B14F-4D97-AF65-F5344CB8AC3E}">
        <p14:creationId xmlns:p14="http://schemas.microsoft.com/office/powerpoint/2010/main" val="7552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Composing a Melodic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3438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Leaps</a:t>
            </a:r>
          </a:p>
          <a:p>
            <a:pPr lvl="1"/>
            <a:r>
              <a:rPr lang="en-US" dirty="0" smtClean="0"/>
              <a:t>Avoid the following intervals</a:t>
            </a:r>
          </a:p>
          <a:p>
            <a:pPr lvl="2"/>
            <a:r>
              <a:rPr lang="en-US" dirty="0" smtClean="0"/>
              <a:t>augmented intervals</a:t>
            </a:r>
          </a:p>
          <a:p>
            <a:pPr lvl="2"/>
            <a:r>
              <a:rPr lang="en-US" dirty="0" smtClean="0"/>
              <a:t>7ths</a:t>
            </a:r>
          </a:p>
          <a:p>
            <a:pPr lvl="2"/>
            <a:r>
              <a:rPr lang="en-US" dirty="0" smtClean="0"/>
              <a:t>intervals larger than a P8.</a:t>
            </a:r>
          </a:p>
          <a:p>
            <a:pPr lvl="2"/>
            <a:r>
              <a:rPr lang="en-US" dirty="0" smtClean="0"/>
              <a:t>Diminished intervals </a:t>
            </a:r>
            <a:r>
              <a:rPr lang="en-US" dirty="0"/>
              <a:t>may be used if the melody changes direction by step immediately </a:t>
            </a:r>
            <a:r>
              <a:rPr lang="en-US" dirty="0" smtClean="0"/>
              <a:t>after the interval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melodic interval larger than a P4 is usually best approached and </a:t>
            </a:r>
            <a:r>
              <a:rPr lang="en-US" dirty="0" smtClean="0"/>
              <a:t>left </a:t>
            </a:r>
            <a:r>
              <a:rPr lang="en-US" dirty="0"/>
              <a:t>in the </a:t>
            </a:r>
            <a:r>
              <a:rPr lang="en-US" dirty="0" smtClean="0"/>
              <a:t>direction </a:t>
            </a:r>
            <a:r>
              <a:rPr lang="en-US" dirty="0"/>
              <a:t>opposite to the leap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smaller leaps are used consecutively in the same direction, they should outline </a:t>
            </a:r>
            <a:r>
              <a:rPr lang="en-US" dirty="0"/>
              <a:t>a </a:t>
            </a:r>
            <a:r>
              <a:rPr lang="en-US" dirty="0" smtClean="0"/>
              <a:t>triad.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Tendency tones</a:t>
            </a:r>
          </a:p>
          <a:p>
            <a:pPr lvl="1"/>
            <a:r>
              <a:rPr lang="en-US" dirty="0" smtClean="0"/>
              <a:t>ˆ7 has a strong tendency to move up to ˆ1. </a:t>
            </a:r>
          </a:p>
          <a:p>
            <a:pPr lvl="2"/>
            <a:r>
              <a:rPr lang="en-US" dirty="0" smtClean="0"/>
              <a:t>An exception </a:t>
            </a:r>
            <a:r>
              <a:rPr lang="en-US" dirty="0"/>
              <a:t>to this is the </a:t>
            </a:r>
            <a:r>
              <a:rPr lang="en-US" dirty="0" smtClean="0"/>
              <a:t>scale wise </a:t>
            </a:r>
            <a:r>
              <a:rPr lang="en-US" dirty="0"/>
              <a:t>line descending from ˆ1: ˆ1</a:t>
            </a:r>
            <a:r>
              <a:rPr lang="en-US" dirty="0" smtClean="0"/>
              <a:t>–ˆ7–ˆ6–ˆ5.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only other tendency tone that needs to be considered is </a:t>
            </a:r>
            <a:r>
              <a:rPr lang="en-US" dirty="0" smtClean="0"/>
              <a:t>ˆ4, </a:t>
            </a:r>
            <a:r>
              <a:rPr lang="en-US" dirty="0"/>
              <a:t>which </a:t>
            </a:r>
            <a:r>
              <a:rPr lang="en-US" dirty="0" smtClean="0"/>
              <a:t>often </a:t>
            </a:r>
            <a:r>
              <a:rPr lang="en-US" dirty="0"/>
              <a:t>moves down to ˆ3, but not with the </a:t>
            </a:r>
            <a:r>
              <a:rPr lang="en-US" dirty="0" smtClean="0"/>
              <a:t>regularity </a:t>
            </a:r>
            <a:r>
              <a:rPr lang="en-US" dirty="0"/>
              <a:t>with which </a:t>
            </a:r>
            <a:r>
              <a:rPr lang="en-US" dirty="0" smtClean="0"/>
              <a:t>ˆ7 </a:t>
            </a:r>
            <a:r>
              <a:rPr lang="en-US" dirty="0"/>
              <a:t>goes to ˆ1.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967</Words>
  <Application>Microsoft Macintosh PowerPoint</Application>
  <PresentationFormat>Widescreen</PresentationFormat>
  <Paragraphs>125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Mangal</vt:lpstr>
      <vt:lpstr>Times New Roman</vt:lpstr>
      <vt:lpstr>Times New Roman Regular</vt:lpstr>
      <vt:lpstr>Office Theme</vt:lpstr>
      <vt:lpstr>Chapter 5 Principles of Voice Leading</vt:lpstr>
      <vt:lpstr>PowerPoint Presentation</vt:lpstr>
      <vt:lpstr>Introduction</vt:lpstr>
      <vt:lpstr>Notating Chords</vt:lpstr>
      <vt:lpstr>Where we are headed………</vt:lpstr>
      <vt:lpstr>The Melodic Line</vt:lpstr>
      <vt:lpstr>Guidelines for Composing a Melodic Line</vt:lpstr>
      <vt:lpstr>PowerPoint Presentation</vt:lpstr>
      <vt:lpstr>Guidelines for Composing a Melodic Line</vt:lpstr>
      <vt:lpstr>PowerPoint Presentation</vt:lpstr>
      <vt:lpstr>Composition Assignment No. 1</vt:lpstr>
      <vt:lpstr>Voicing a Single Chord</vt:lpstr>
      <vt:lpstr>Voicing a Single Chord</vt:lpstr>
      <vt:lpstr>Part-writing Guidelines</vt:lpstr>
      <vt:lpstr>Part-writing Guidelines</vt:lpstr>
      <vt:lpstr>Parallel Motion</vt:lpstr>
      <vt:lpstr>Objectionable Parallel Movement</vt:lpstr>
      <vt:lpstr>Contrary 5ths and Octaves</vt:lpstr>
      <vt:lpstr>Unequal 5ths</vt:lpstr>
      <vt:lpstr>Direct Fifths and Octaves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Principles of Voice Leading</dc:title>
  <dc:creator>Sam Wells</dc:creator>
  <cp:lastModifiedBy>Sam Wells</cp:lastModifiedBy>
  <cp:revision>23</cp:revision>
  <dcterms:created xsi:type="dcterms:W3CDTF">2017-02-12T15:22:46Z</dcterms:created>
  <dcterms:modified xsi:type="dcterms:W3CDTF">2017-02-26T16:11:17Z</dcterms:modified>
</cp:coreProperties>
</file>