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4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1F0EA-4AA4-D54C-9D68-273EE97786FA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7179A-2EEA-534E-924C-BC7C7800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7179A-2EEA-534E-924C-BC7C78007C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5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7179A-2EEA-534E-924C-BC7C78007C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6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08F3-790E-1244-8D3B-9849471A84E9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258E-8627-0848-BC07-6FBCD0EF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08F3-790E-1244-8D3B-9849471A84E9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258E-8627-0848-BC07-6FBCD0EF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08F3-790E-1244-8D3B-9849471A84E9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258E-8627-0848-BC07-6FBCD0EF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08F3-790E-1244-8D3B-9849471A84E9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258E-8627-0848-BC07-6FBCD0EF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08F3-790E-1244-8D3B-9849471A84E9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258E-8627-0848-BC07-6FBCD0EF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08F3-790E-1244-8D3B-9849471A84E9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258E-8627-0848-BC07-6FBCD0EF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08F3-790E-1244-8D3B-9849471A84E9}" type="datetimeFigureOut">
              <a:rPr lang="en-US" smtClean="0"/>
              <a:t>3/26/18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258E-8627-0848-BC07-6FBCD0EF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08F3-790E-1244-8D3B-9849471A84E9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258E-8627-0848-BC07-6FBCD0EF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08F3-790E-1244-8D3B-9849471A84E9}" type="datetimeFigureOut">
              <a:rPr lang="en-US" smtClean="0"/>
              <a:t>3/26/18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258E-8627-0848-BC07-6FBCD0EF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08F3-790E-1244-8D3B-9849471A84E9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258E-8627-0848-BC07-6FBCD0EF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08F3-790E-1244-8D3B-9849471A84E9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258E-8627-0848-BC07-6FBCD0EF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 Regular" charset="0"/>
              </a:defRPr>
            </a:lvl1pPr>
          </a:lstStyle>
          <a:p>
            <a:fld id="{89A008F3-790E-1244-8D3B-9849471A84E9}" type="datetimeFigureOut">
              <a:rPr lang="en-US" smtClean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 Regular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 Regular" charset="0"/>
              </a:defRPr>
            </a:lvl1pPr>
          </a:lstStyle>
          <a:p>
            <a:fld id="{0447258E-8627-0848-BC07-6FBCD0EFD6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Times New Roman Regular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178" y="1284269"/>
            <a:ext cx="9144000" cy="2831869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6:</a:t>
            </a:r>
            <a:br>
              <a:rPr lang="en-US" dirty="0"/>
            </a:br>
            <a:r>
              <a:rPr lang="en-US" dirty="0"/>
              <a:t>Root Position </a:t>
            </a:r>
            <a:br>
              <a:rPr lang="en-US" dirty="0"/>
            </a:br>
            <a:r>
              <a:rPr lang="en-US" dirty="0"/>
              <a:t>Composition </a:t>
            </a:r>
            <a:br>
              <a:rPr lang="en-US" dirty="0"/>
            </a:br>
            <a:r>
              <a:rPr lang="en-US" dirty="0"/>
              <a:t>(Part-Writing)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178" y="4619179"/>
            <a:ext cx="9144000" cy="1655762"/>
          </a:xfrm>
        </p:spPr>
        <p:txBody>
          <a:bodyPr/>
          <a:lstStyle/>
          <a:p>
            <a:r>
              <a:rPr lang="en-US" dirty="0"/>
              <a:t>MUS 112 – </a:t>
            </a:r>
            <a:r>
              <a:rPr lang="en-US"/>
              <a:t>Molloy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</a:t>
            </a:r>
          </a:p>
        </p:txBody>
      </p:sp>
    </p:spTree>
    <p:extLst>
      <p:ext uri="{BB962C8B-B14F-4D97-AF65-F5344CB8AC3E}">
        <p14:creationId xmlns:p14="http://schemas.microsoft.com/office/powerpoint/2010/main" val="168495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8" y="1027906"/>
            <a:ext cx="9131509" cy="7100356"/>
          </a:xfrm>
        </p:spPr>
      </p:pic>
      <p:sp>
        <p:nvSpPr>
          <p:cNvPr id="5" name="TextBox 4"/>
          <p:cNvSpPr txBox="1"/>
          <p:nvPr/>
        </p:nvSpPr>
        <p:spPr>
          <a:xfrm>
            <a:off x="7318744" y="2466754"/>
            <a:ext cx="5387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Bb</a:t>
            </a:r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“Hey Jude” Chorale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54" b="36390"/>
          <a:stretch/>
        </p:blipFill>
        <p:spPr>
          <a:xfrm>
            <a:off x="-1112298" y="2628932"/>
            <a:ext cx="14416595" cy="3314668"/>
          </a:xfrm>
        </p:spPr>
      </p:pic>
    </p:spTree>
    <p:extLst>
      <p:ext uri="{BB962C8B-B14F-4D97-AF65-F5344CB8AC3E}">
        <p14:creationId xmlns:p14="http://schemas.microsoft.com/office/powerpoint/2010/main" val="1029133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4"/>
          <a:stretch/>
        </p:blipFill>
        <p:spPr>
          <a:xfrm>
            <a:off x="2021663" y="3519377"/>
            <a:ext cx="7478871" cy="34130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11162" y="3384440"/>
            <a:ext cx="2589372" cy="338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26642" y="3384440"/>
            <a:ext cx="1084520" cy="338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27721" y="3384440"/>
            <a:ext cx="2016984" cy="338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Composing with Roots a 3</a:t>
            </a:r>
            <a:r>
              <a:rPr lang="en-US" baseline="30000" dirty="0"/>
              <a:t>rd</a:t>
            </a:r>
            <a:r>
              <a:rPr lang="en-US" dirty="0"/>
              <a:t> (6</a:t>
            </a:r>
            <a:r>
              <a:rPr lang="en-US" baseline="30000" dirty="0"/>
              <a:t>th</a:t>
            </a:r>
            <a:r>
              <a:rPr lang="en-US" dirty="0"/>
              <a:t>) Apart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voice leading that involves root position triads a 3</a:t>
            </a:r>
            <a:r>
              <a:rPr lang="en-US" baseline="30000" dirty="0"/>
              <a:t>rd</a:t>
            </a:r>
            <a:r>
              <a:rPr lang="en-US" dirty="0"/>
              <a:t> or 6</a:t>
            </a:r>
            <a:r>
              <a:rPr lang="en-US" baseline="30000" dirty="0"/>
              <a:t>th</a:t>
            </a:r>
            <a:r>
              <a:rPr lang="en-US" dirty="0"/>
              <a:t> apart is usually quite smooth because the two triads will always have two pitch classes in common.</a:t>
            </a:r>
          </a:p>
          <a:p>
            <a:r>
              <a:rPr lang="en-US" b="1" dirty="0"/>
              <a:t>Two common tones and stepwise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Composing with Roots a 2</a:t>
            </a:r>
            <a:r>
              <a:rPr lang="en-US" baseline="30000" dirty="0"/>
              <a:t>nd</a:t>
            </a:r>
            <a:r>
              <a:rPr lang="en-US" dirty="0"/>
              <a:t> (7</a:t>
            </a:r>
            <a:r>
              <a:rPr lang="en-US" baseline="30000" dirty="0"/>
              <a:t>th</a:t>
            </a:r>
            <a:r>
              <a:rPr lang="en-US" dirty="0"/>
              <a:t> ) Apart</a:t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1970"/>
          </a:xfrm>
        </p:spPr>
        <p:txBody>
          <a:bodyPr/>
          <a:lstStyle/>
          <a:p>
            <a:r>
              <a:rPr lang="en-US" dirty="0"/>
              <a:t>When the root is doubled, which it normally should be:</a:t>
            </a:r>
          </a:p>
          <a:p>
            <a:r>
              <a:rPr lang="en-US" dirty="0"/>
              <a:t>Move in contrary to the bass to the nearest chord tone.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61" y="3331132"/>
            <a:ext cx="8886013" cy="35268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47507" y="3551275"/>
            <a:ext cx="3306725" cy="2339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47507" y="5890437"/>
            <a:ext cx="3306725" cy="946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54232" y="3483807"/>
            <a:ext cx="3997842" cy="2300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54231" y="5810139"/>
            <a:ext cx="4225703" cy="946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 to this point in the semester we have been primarily focused on the elements of music</a:t>
            </a:r>
          </a:p>
          <a:p>
            <a:pPr lvl="1"/>
            <a:r>
              <a:rPr lang="en-US" dirty="0"/>
              <a:t>Meter</a:t>
            </a:r>
          </a:p>
          <a:p>
            <a:pPr lvl="1"/>
            <a:r>
              <a:rPr lang="en-US" dirty="0"/>
              <a:t>Rhythm</a:t>
            </a:r>
          </a:p>
          <a:p>
            <a:pPr lvl="1"/>
            <a:r>
              <a:rPr lang="en-US" dirty="0"/>
              <a:t>Pitch</a:t>
            </a:r>
          </a:p>
          <a:p>
            <a:pPr lvl="1"/>
            <a:r>
              <a:rPr lang="en-US" dirty="0"/>
              <a:t>Harmony</a:t>
            </a:r>
          </a:p>
          <a:p>
            <a:r>
              <a:rPr lang="en-US" dirty="0"/>
              <a:t>From here on out, we will primarily be focused on combining these elements into music (i.e. composing)</a:t>
            </a:r>
          </a:p>
          <a:p>
            <a:pPr lvl="1"/>
            <a:r>
              <a:rPr lang="en-US" i="1" dirty="0"/>
              <a:t>Not just writing individual chords and melodies, but combining it all together</a:t>
            </a:r>
          </a:p>
          <a:p>
            <a:r>
              <a:rPr lang="en-US" dirty="0"/>
              <a:t>We will continue to focus on and develop writing music utilizing tonal (functional) harmony.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(Part-Writing)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doing a lot of 4-part chorale writing to develop and reinforce a mastery of tonal harmony.</a:t>
            </a:r>
          </a:p>
          <a:p>
            <a:pPr lvl="1"/>
            <a:r>
              <a:rPr lang="en-US" dirty="0"/>
              <a:t>I strongly encourage you to think of this as composing for a quartet of musicians.</a:t>
            </a:r>
          </a:p>
          <a:p>
            <a:pPr lvl="1"/>
            <a:r>
              <a:rPr lang="en-US" dirty="0"/>
              <a:t>To that end, </a:t>
            </a:r>
            <a:r>
              <a:rPr lang="en-US" b="1" i="1" dirty="0"/>
              <a:t>we </a:t>
            </a:r>
            <a:r>
              <a:rPr lang="en-US" dirty="0"/>
              <a:t>will be performing examples in each class.</a:t>
            </a:r>
          </a:p>
          <a:p>
            <a:pPr lvl="2"/>
            <a:r>
              <a:rPr lang="en-US" dirty="0"/>
              <a:t>There will be two groups. A Monday group, and a Wednesday group.</a:t>
            </a:r>
          </a:p>
          <a:p>
            <a:pPr lvl="3"/>
            <a:r>
              <a:rPr lang="en-US" dirty="0"/>
              <a:t>You will bring your instrument or sing.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8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Position Composition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2940"/>
            <a:ext cx="10515600" cy="3892379"/>
          </a:xfrm>
        </p:spPr>
        <p:txBody>
          <a:bodyPr>
            <a:normAutofit/>
          </a:bodyPr>
          <a:lstStyle/>
          <a:p>
            <a:r>
              <a:rPr lang="en-US" dirty="0"/>
              <a:t>Now that we know all of our diatonic chords in all keys every inversion, we can begin to connect chords together in a meaningful way</a:t>
            </a:r>
          </a:p>
          <a:p>
            <a:r>
              <a:rPr lang="en-US" dirty="0"/>
              <a:t>We will begin by focusing on only triads. We will compose with seventh chords later in the semester. </a:t>
            </a:r>
          </a:p>
          <a:p>
            <a:pPr lvl="1"/>
            <a:r>
              <a:rPr lang="en-US" dirty="0"/>
              <a:t>You are still responsible for recognizing seventh chords in analysis</a:t>
            </a:r>
          </a:p>
          <a:p>
            <a:r>
              <a:rPr lang="en-US" dirty="0"/>
              <a:t>We will also limit our triads to root position so we can master how each part individually moves to help create a specific harmony.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0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Doubling in Root Position Chords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writing a triad in 4 voices:</a:t>
            </a:r>
          </a:p>
          <a:p>
            <a:pPr lvl="1"/>
            <a:r>
              <a:rPr lang="en-US" dirty="0"/>
              <a:t>All members of the triad are present. (usually)</a:t>
            </a:r>
          </a:p>
          <a:p>
            <a:pPr lvl="1"/>
            <a:r>
              <a:rPr lang="en-US" dirty="0"/>
              <a:t>Double the root. (usually)</a:t>
            </a:r>
          </a:p>
          <a:p>
            <a:pPr lvl="2"/>
            <a:r>
              <a:rPr lang="en-US" dirty="0"/>
              <a:t>But do not double ^7. </a:t>
            </a:r>
          </a:p>
          <a:p>
            <a:pPr lvl="2"/>
            <a:r>
              <a:rPr lang="en-US" dirty="0"/>
              <a:t>So if you have viiº, double the third of the chord.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Incomplete chords are also possible.</a:t>
            </a:r>
          </a:p>
          <a:p>
            <a:pPr lvl="1"/>
            <a:r>
              <a:rPr lang="en-US" dirty="0"/>
              <a:t>This is a chord that omits the 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857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Root-movement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Root-movement</a:t>
            </a:r>
            <a:r>
              <a:rPr lang="en-US" dirty="0"/>
              <a:t>: the interval by which the root moves when switching harmonies.</a:t>
            </a:r>
          </a:p>
          <a:p>
            <a:pPr lvl="1"/>
            <a:r>
              <a:rPr lang="en-US" b="1" dirty="0"/>
              <a:t>I </a:t>
            </a:r>
            <a:r>
              <a:rPr lang="mr-IN" b="1" dirty="0"/>
              <a:t>–</a:t>
            </a:r>
            <a:r>
              <a:rPr lang="en-US" b="1" dirty="0"/>
              <a:t> V </a:t>
            </a:r>
            <a:r>
              <a:rPr lang="en-US" dirty="0"/>
              <a:t>has a root-movement of what?</a:t>
            </a:r>
          </a:p>
          <a:p>
            <a:pPr lvl="2"/>
            <a:r>
              <a:rPr lang="en-US" dirty="0"/>
              <a:t>By a fifth	</a:t>
            </a:r>
          </a:p>
          <a:p>
            <a:pPr lvl="2"/>
            <a:r>
              <a:rPr lang="en-US" dirty="0"/>
              <a:t>Which is equal to by a fourth, why?</a:t>
            </a:r>
          </a:p>
          <a:p>
            <a:r>
              <a:rPr lang="en-US" dirty="0"/>
              <a:t>What are the different types of root movement?</a:t>
            </a:r>
          </a:p>
          <a:p>
            <a:pPr lvl="1"/>
            <a:r>
              <a:rPr lang="en-US" dirty="0"/>
              <a:t>Stay the same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(equal to 7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(equal to 6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(equal to 5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r>
              <a:rPr lang="en-US" dirty="0"/>
              <a:t>Now let’s look at the smoothest way to compose these various root movements.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9"/>
          <a:stretch/>
        </p:blipFill>
        <p:spPr>
          <a:xfrm>
            <a:off x="1609124" y="4492256"/>
            <a:ext cx="3716638" cy="2365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28551" y="4215810"/>
            <a:ext cx="840260" cy="15795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8551" y="5795319"/>
            <a:ext cx="840260" cy="10626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68811" y="4215808"/>
            <a:ext cx="840260" cy="24508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09071" y="5964865"/>
            <a:ext cx="840260" cy="8931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9071" y="4215809"/>
            <a:ext cx="840260" cy="17528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700"/>
            <a:ext cx="10515600" cy="1325563"/>
          </a:xfrm>
        </p:spPr>
        <p:txBody>
          <a:bodyPr/>
          <a:lstStyle/>
          <a:p>
            <a:r>
              <a:rPr lang="en-US" dirty="0"/>
              <a:t>Repeated Root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0717"/>
            <a:ext cx="10515600" cy="4351338"/>
          </a:xfrm>
        </p:spPr>
        <p:txBody>
          <a:bodyPr/>
          <a:lstStyle/>
          <a:p>
            <a:r>
              <a:rPr lang="en-US" dirty="0"/>
              <a:t>The root stays the same between two chords</a:t>
            </a:r>
          </a:p>
          <a:p>
            <a:pPr lvl="1"/>
            <a:r>
              <a:rPr lang="en-US" dirty="0"/>
              <a:t>(Which means the chords stays the same!) Why?</a:t>
            </a:r>
          </a:p>
          <a:p>
            <a:pPr lvl="2"/>
            <a:r>
              <a:rPr lang="en-US" dirty="0"/>
              <a:t>Because both chords are in root-position</a:t>
            </a:r>
          </a:p>
          <a:p>
            <a:r>
              <a:rPr lang="en-US" dirty="0"/>
              <a:t>Basically, anything goes!</a:t>
            </a:r>
          </a:p>
          <a:p>
            <a:pPr lvl="1"/>
            <a:r>
              <a:rPr lang="en-US" dirty="0"/>
              <a:t>The upper voices may be </a:t>
            </a:r>
            <a:r>
              <a:rPr lang="en-US" dirty="0" err="1"/>
              <a:t>arpeggiated</a:t>
            </a:r>
            <a:r>
              <a:rPr lang="en-US" dirty="0"/>
              <a:t> freely, as long as the spacing conventions are followed.</a:t>
            </a:r>
          </a:p>
          <a:p>
            <a:pPr lvl="1"/>
            <a:r>
              <a:rPr lang="en-US" dirty="0"/>
              <a:t>The bass may also jump by an octave</a:t>
            </a:r>
          </a:p>
          <a:p>
            <a:pPr lvl="1"/>
            <a:r>
              <a:rPr lang="en-US" dirty="0"/>
              <a:t>When the root is repeated, it is a great opportunity to re-voice the chord</a:t>
            </a:r>
          </a:p>
        </p:txBody>
      </p:sp>
    </p:spTree>
    <p:extLst>
      <p:ext uri="{BB962C8B-B14F-4D97-AF65-F5344CB8AC3E}">
        <p14:creationId xmlns:p14="http://schemas.microsoft.com/office/powerpoint/2010/main" val="69084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movement by 4</a:t>
            </a:r>
            <a:r>
              <a:rPr lang="en-US" baseline="30000" dirty="0"/>
              <a:t>th</a:t>
            </a:r>
            <a:r>
              <a:rPr lang="en-US" dirty="0"/>
              <a:t> (5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Root movement by a fourth or fifth describes the most important harmonic progression in tonal music.</a:t>
            </a:r>
          </a:p>
          <a:p>
            <a:pPr lvl="1"/>
            <a:r>
              <a:rPr lang="en-US" dirty="0"/>
              <a:t>V to I</a:t>
            </a:r>
          </a:p>
          <a:p>
            <a:r>
              <a:rPr lang="en-US" dirty="0"/>
              <a:t>We are going to develop some strategies to help us compose root-movement of a 4</a:t>
            </a:r>
            <a:r>
              <a:rPr lang="en-US" baseline="30000" dirty="0"/>
              <a:t>th</a:t>
            </a:r>
            <a:r>
              <a:rPr lang="en-US" dirty="0"/>
              <a:t> or 5</a:t>
            </a:r>
            <a:r>
              <a:rPr lang="en-US" baseline="30000" dirty="0"/>
              <a:t>th</a:t>
            </a:r>
            <a:r>
              <a:rPr lang="en-US" dirty="0"/>
              <a:t> and avoid objectionable parallels.</a:t>
            </a:r>
          </a:p>
          <a:p>
            <a:r>
              <a:rPr lang="en-US" dirty="0"/>
              <a:t>KEEP THE COMMON-TONE!</a:t>
            </a:r>
          </a:p>
          <a:p>
            <a:pPr lvl="1"/>
            <a:r>
              <a:rPr lang="en-US" dirty="0"/>
              <a:t>Whenever possible, keeping the common-tone helps to create very smooth part-writing.</a:t>
            </a:r>
          </a:p>
          <a:p>
            <a:r>
              <a:rPr lang="en-US" dirty="0"/>
              <a:t>If you can’t keep the Common Tone move step-wise.</a:t>
            </a:r>
          </a:p>
          <a:p>
            <a:endParaRPr lang="en-US" dirty="0"/>
          </a:p>
          <a:p>
            <a:r>
              <a:rPr lang="en-US" dirty="0"/>
              <a:t>When you have root-movement by a 4</a:t>
            </a:r>
            <a:r>
              <a:rPr lang="en-US" baseline="30000" dirty="0"/>
              <a:t>th</a:t>
            </a:r>
            <a:r>
              <a:rPr lang="en-US" dirty="0"/>
              <a:t>, one of the three upper voices will stay the same, and the other two will move by step.</a:t>
            </a:r>
          </a:p>
        </p:txBody>
      </p:sp>
    </p:spTree>
    <p:extLst>
      <p:ext uri="{BB962C8B-B14F-4D97-AF65-F5344CB8AC3E}">
        <p14:creationId xmlns:p14="http://schemas.microsoft.com/office/powerpoint/2010/main" val="57478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Transposing Instruments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382"/>
            <a:ext cx="10515600" cy="51493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 </a:t>
            </a:r>
            <a:r>
              <a:rPr lang="en-US" b="1" dirty="0"/>
              <a:t>Transposing Instruments </a:t>
            </a:r>
            <a:r>
              <a:rPr lang="en-US" dirty="0"/>
              <a:t>notes do not sound at the same pitch as they are written. </a:t>
            </a:r>
          </a:p>
          <a:p>
            <a:r>
              <a:rPr lang="en-US" dirty="0"/>
              <a:t>Written pitch = the note on the page</a:t>
            </a:r>
          </a:p>
          <a:p>
            <a:r>
              <a:rPr lang="en-US" dirty="0"/>
              <a:t>Concert pitch = the note sounding</a:t>
            </a:r>
          </a:p>
          <a:p>
            <a:r>
              <a:rPr lang="en-US" dirty="0"/>
              <a:t>Transposing Instruments present at many different transposition level.</a:t>
            </a:r>
          </a:p>
          <a:p>
            <a:pPr lvl="1"/>
            <a:r>
              <a:rPr lang="en-US" dirty="0"/>
              <a:t>D, </a:t>
            </a:r>
            <a:r>
              <a:rPr lang="en-US" dirty="0" err="1"/>
              <a:t>Eb</a:t>
            </a:r>
            <a:r>
              <a:rPr lang="en-US" dirty="0"/>
              <a:t>, F, G, A, Bb, octave, etc.</a:t>
            </a:r>
          </a:p>
          <a:p>
            <a:r>
              <a:rPr lang="en-US" dirty="0"/>
              <a:t>A transposing instrument will often indicate what key the instrument is in:</a:t>
            </a:r>
          </a:p>
          <a:p>
            <a:pPr lvl="1"/>
            <a:r>
              <a:rPr lang="en-US" dirty="0"/>
              <a:t>Horn in F</a:t>
            </a:r>
          </a:p>
          <a:p>
            <a:pPr lvl="1"/>
            <a:r>
              <a:rPr lang="en-US" dirty="0"/>
              <a:t>Trumpet in Bb</a:t>
            </a:r>
          </a:p>
          <a:p>
            <a:pPr lvl="1"/>
            <a:r>
              <a:rPr lang="en-US" dirty="0" err="1"/>
              <a:t>Eb</a:t>
            </a:r>
            <a:r>
              <a:rPr lang="en-US" dirty="0"/>
              <a:t> Baritone Saxophone</a:t>
            </a:r>
          </a:p>
          <a:p>
            <a:r>
              <a:rPr lang="en-US" dirty="0"/>
              <a:t>The key of the instrument tells us what note </a:t>
            </a:r>
            <a:r>
              <a:rPr lang="en-US" b="1" i="1" dirty="0"/>
              <a:t>sounds</a:t>
            </a:r>
            <a:r>
              <a:rPr lang="en-US" dirty="0"/>
              <a:t> when a C is written</a:t>
            </a:r>
          </a:p>
          <a:p>
            <a:r>
              <a:rPr lang="en-US" i="1" dirty="0"/>
              <a:t>For example, on Bb Trumpet, when a C is written a Bb is the sounding pitch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712</Words>
  <Application>Microsoft Macintosh PowerPoint</Application>
  <PresentationFormat>Widescreen</PresentationFormat>
  <Paragraphs>86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Mangal</vt:lpstr>
      <vt:lpstr>Times New Roman Regular</vt:lpstr>
      <vt:lpstr>Office Theme</vt:lpstr>
      <vt:lpstr>Chapter 6: Root Position  Composition  (Part-Writing)</vt:lpstr>
      <vt:lpstr>Introduction </vt:lpstr>
      <vt:lpstr>Composition (Part-Writing)</vt:lpstr>
      <vt:lpstr>Root Position Composition </vt:lpstr>
      <vt:lpstr>Doubling in Root Position Chords</vt:lpstr>
      <vt:lpstr>Root-movement</vt:lpstr>
      <vt:lpstr>Repeated Root</vt:lpstr>
      <vt:lpstr>Root movement by 4th (5th)</vt:lpstr>
      <vt:lpstr>Transposing Instruments</vt:lpstr>
      <vt:lpstr>Appendix A</vt:lpstr>
      <vt:lpstr>PowerPoint Presentation</vt:lpstr>
      <vt:lpstr>“Hey Jude” Chorale</vt:lpstr>
      <vt:lpstr>Composing with Roots a 3rd (6th) Apart</vt:lpstr>
      <vt:lpstr>Composing with Roots a 2nd (7th ) Apart  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Root Position  Composition  (Part-Writing)</dc:title>
  <dc:creator>Sam Wells</dc:creator>
  <cp:lastModifiedBy>Microsoft Office User</cp:lastModifiedBy>
  <cp:revision>27</cp:revision>
  <dcterms:created xsi:type="dcterms:W3CDTF">2017-03-05T23:31:24Z</dcterms:created>
  <dcterms:modified xsi:type="dcterms:W3CDTF">2018-03-26T14:32:43Z</dcterms:modified>
</cp:coreProperties>
</file>