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95907-9378-BC4C-BF10-CA749BFD906B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44C7A-5E48-CA4F-90F9-92261A1C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44C7A-5E48-CA4F-90F9-92261A1C6E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CF50-5DCA-B643-9319-8A42A82534FD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7E9-63CB-994A-8EB9-59D2C496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CF50-5DCA-B643-9319-8A42A82534FD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7E9-63CB-994A-8EB9-59D2C496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CF50-5DCA-B643-9319-8A42A82534FD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7E9-63CB-994A-8EB9-59D2C496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CF50-5DCA-B643-9319-8A42A82534FD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7E9-63CB-994A-8EB9-59D2C496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CF50-5DCA-B643-9319-8A42A82534FD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7E9-63CB-994A-8EB9-59D2C496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CF50-5DCA-B643-9319-8A42A82534FD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7E9-63CB-994A-8EB9-59D2C496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CF50-5DCA-B643-9319-8A42A82534FD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7E9-63CB-994A-8EB9-59D2C496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CF50-5DCA-B643-9319-8A42A82534FD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7E9-63CB-994A-8EB9-59D2C496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CF50-5DCA-B643-9319-8A42A82534FD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7E9-63CB-994A-8EB9-59D2C496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CF50-5DCA-B643-9319-8A42A82534FD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7E9-63CB-994A-8EB9-59D2C496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CF50-5DCA-B643-9319-8A42A82534FD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7E9-63CB-994A-8EB9-59D2C496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charset="0"/>
              </a:defRPr>
            </a:lvl1pPr>
          </a:lstStyle>
          <a:p>
            <a:fld id="{84DACF50-5DCA-B643-9319-8A42A82534FD}" type="datetimeFigureOut">
              <a:rPr lang="en-US" smtClean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charset="0"/>
              </a:defRPr>
            </a:lvl1pPr>
          </a:lstStyle>
          <a:p>
            <a:fld id="{8DB8F7E9-63CB-994A-8EB9-59D2C49602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Regular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Triads in First Inversion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 112 </a:t>
            </a:r>
            <a:r>
              <a:rPr lang="mr-IN" dirty="0" smtClean="0"/>
              <a:t>–</a:t>
            </a:r>
            <a:r>
              <a:rPr lang="en-US" dirty="0" smtClean="0"/>
              <a:t> Wednesday March 29</a:t>
            </a:r>
          </a:p>
          <a:p>
            <a:r>
              <a:rPr lang="en-US" dirty="0" smtClean="0"/>
              <a:t>Molloy College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Inversion Triads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chord progressions will contain at least one chord in first inversion</a:t>
            </a:r>
          </a:p>
          <a:p>
            <a:pPr lvl="1"/>
            <a:r>
              <a:rPr lang="en-US" dirty="0" smtClean="0"/>
              <a:t>This is not a necessity, but it is very common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576"/>
            <a:ext cx="12192000" cy="2763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3137"/>
            <a:ext cx="12192000" cy="28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Bass </a:t>
            </a:r>
            <a:r>
              <a:rPr lang="en-US" dirty="0" err="1" smtClean="0"/>
              <a:t>Arpeggiation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39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way in which </a:t>
            </a:r>
            <a:r>
              <a:rPr lang="en-US" dirty="0" smtClean="0"/>
              <a:t>first </a:t>
            </a:r>
            <a:r>
              <a:rPr lang="en-US" dirty="0"/>
              <a:t>inversion triads </a:t>
            </a:r>
            <a:r>
              <a:rPr lang="en-US" dirty="0" smtClean="0"/>
              <a:t>often </a:t>
            </a:r>
            <a:r>
              <a:rPr lang="en-US" dirty="0"/>
              <a:t>originate is through bass </a:t>
            </a:r>
            <a:r>
              <a:rPr lang="en-US" dirty="0" err="1"/>
              <a:t>arpeggiation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the previous example, we saw that the bass line was improved with </a:t>
            </a:r>
            <a:r>
              <a:rPr lang="en-US" dirty="0" err="1" smtClean="0"/>
              <a:t>arpeggiation</a:t>
            </a:r>
            <a:r>
              <a:rPr lang="en-US" dirty="0" smtClean="0"/>
              <a:t> without changing the harmony.</a:t>
            </a:r>
          </a:p>
          <a:p>
            <a:r>
              <a:rPr lang="en-US" dirty="0" smtClean="0"/>
              <a:t>We often see fast arpeggios are used to create </a:t>
            </a:r>
            <a:r>
              <a:rPr lang="en-US" dirty="0" err="1" smtClean="0"/>
              <a:t>accompianment</a:t>
            </a:r>
            <a:r>
              <a:rPr lang="en-US" dirty="0" smtClean="0"/>
              <a:t> figures in piano music.</a:t>
            </a:r>
          </a:p>
          <a:p>
            <a:pPr lvl="1"/>
            <a:r>
              <a:rPr lang="en-US" dirty="0" smtClean="0"/>
              <a:t>i.e. </a:t>
            </a:r>
            <a:r>
              <a:rPr lang="en-US" dirty="0" err="1" smtClean="0"/>
              <a:t>Alberti</a:t>
            </a:r>
            <a:r>
              <a:rPr lang="en-US" dirty="0" smtClean="0"/>
              <a:t> bass</a:t>
            </a:r>
          </a:p>
          <a:p>
            <a:r>
              <a:rPr lang="en-US" dirty="0" smtClean="0"/>
              <a:t>When this happens, the lowest note in the bass is considered to be the bass voice, with the other notes in the arpeggio filling the role of inner voices.</a:t>
            </a:r>
          </a:p>
          <a:p>
            <a:pPr lvl="1"/>
            <a:r>
              <a:rPr lang="en-US" dirty="0" smtClean="0"/>
              <a:t>It helps to create a “textural reduction” of such music.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2441"/>
            <a:ext cx="12080077" cy="3373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95816"/>
            <a:ext cx="12192000" cy="31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3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1331" cy="28173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5108"/>
            <a:ext cx="12192000" cy="292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2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Substituted First Inversion </a:t>
            </a:r>
            <a:r>
              <a:rPr lang="en-US" dirty="0" smtClean="0"/>
              <a:t>Triads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reasons that we may substitute a root position triad with a first inversion triad.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To  improve the contour of  the bass line</a:t>
            </a:r>
            <a:r>
              <a:rPr lang="en-US" dirty="0"/>
              <a:t>.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To provide a greater variety of pitches in the bass line.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To lessen the weight  of V and I chords that do not serve as the goals of harmonic motion.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viiº in First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Diminished triads are always written in first inversion.</a:t>
            </a:r>
          </a:p>
          <a:p>
            <a:r>
              <a:rPr lang="en-US" dirty="0" smtClean="0"/>
              <a:t>Historically, composers sought to avoid having any dissonant interval between an upper voice and the bass voice. </a:t>
            </a:r>
          </a:p>
          <a:p>
            <a:r>
              <a:rPr lang="en-US" dirty="0" smtClean="0"/>
              <a:t>Writing a viiº</a:t>
            </a:r>
            <a:r>
              <a:rPr lang="en-US" baseline="30000" dirty="0" smtClean="0"/>
              <a:t>6</a:t>
            </a:r>
            <a:r>
              <a:rPr lang="en-US" dirty="0" smtClean="0"/>
              <a:t> avoids this issue.</a:t>
            </a:r>
          </a:p>
          <a:p>
            <a:pPr lvl="1"/>
            <a:r>
              <a:rPr lang="en-US" dirty="0" smtClean="0"/>
              <a:t>This applies to iiº</a:t>
            </a:r>
            <a:r>
              <a:rPr lang="en-US" baseline="30000" dirty="0" smtClean="0"/>
              <a:t>6</a:t>
            </a:r>
            <a:r>
              <a:rPr lang="en-US" dirty="0" smtClean="0"/>
              <a:t>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40409"/>
            <a:ext cx="12192000" cy="17175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V</a:t>
            </a:r>
            <a:r>
              <a:rPr lang="en-US" baseline="30000" dirty="0"/>
              <a:t>6 </a:t>
            </a:r>
            <a:r>
              <a:rPr lang="en-US" dirty="0"/>
              <a:t>allows the stepwise motion of the bass line to </a:t>
            </a:r>
            <a:r>
              <a:rPr lang="en-US" dirty="0" smtClean="0"/>
              <a:t>continue and </a:t>
            </a:r>
            <a:r>
              <a:rPr lang="en-US" dirty="0"/>
              <a:t>also lessens the </a:t>
            </a:r>
            <a:r>
              <a:rPr lang="en-US" dirty="0" smtClean="0"/>
              <a:t>effect </a:t>
            </a:r>
            <a:r>
              <a:rPr lang="en-US" dirty="0"/>
              <a:t>of this interior V–I progression.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</a:t>
            </a:r>
            <a:r>
              <a:rPr lang="en-US" baseline="30000" dirty="0"/>
              <a:t>6</a:t>
            </a:r>
            <a:r>
              <a:rPr lang="en-US" dirty="0"/>
              <a:t> in the second </a:t>
            </a:r>
            <a:r>
              <a:rPr lang="en-US" dirty="0" smtClean="0"/>
              <a:t>measure provides </a:t>
            </a:r>
            <a:r>
              <a:rPr lang="en-US" dirty="0"/>
              <a:t>variety and allows the bass to imitate the soprano </a:t>
            </a:r>
            <a:r>
              <a:rPr lang="en-US" dirty="0" smtClean="0"/>
              <a:t>figure </a:t>
            </a:r>
            <a:r>
              <a:rPr lang="en-US" dirty="0"/>
              <a:t>from the previous beat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56"/>
            <a:ext cx="12192000" cy="51485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1211" y="4732638"/>
            <a:ext cx="12080789" cy="4077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1211" y="4213655"/>
            <a:ext cx="12080789" cy="5189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6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Part-writing with first inversion chords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previous guidelines apply</a:t>
            </a:r>
          </a:p>
          <a:p>
            <a:r>
              <a:rPr lang="en-US" dirty="0" smtClean="0"/>
              <a:t>Doubling</a:t>
            </a:r>
          </a:p>
          <a:p>
            <a:pPr lvl="1"/>
            <a:r>
              <a:rPr lang="en-US" dirty="0" smtClean="0"/>
              <a:t>Root-position chords</a:t>
            </a:r>
          </a:p>
          <a:p>
            <a:pPr lvl="2"/>
            <a:r>
              <a:rPr lang="en-US" dirty="0" smtClean="0"/>
              <a:t>Whenever possible double the root.</a:t>
            </a:r>
          </a:p>
          <a:p>
            <a:pPr lvl="1"/>
            <a:r>
              <a:rPr lang="en-US" dirty="0" smtClean="0"/>
              <a:t>First-Inversion chords</a:t>
            </a:r>
          </a:p>
          <a:p>
            <a:pPr lvl="2"/>
            <a:r>
              <a:rPr lang="en-US" dirty="0" smtClean="0"/>
              <a:t>Double whichever note allows for the smoothest part-writing</a:t>
            </a:r>
          </a:p>
          <a:p>
            <a:pPr lvl="1"/>
            <a:r>
              <a:rPr lang="en-US" dirty="0" smtClean="0"/>
              <a:t>Avoid Doubling the leading tone.</a:t>
            </a:r>
          </a:p>
          <a:p>
            <a:pPr lvl="2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A doubled leading-tone implies parallel octaves. </a:t>
            </a:r>
          </a:p>
          <a:p>
            <a:pPr lvl="2"/>
            <a:r>
              <a:rPr lang="en-US" dirty="0" smtClean="0"/>
              <a:t>^7 pulls so strongly to ^1 that even if both leading-tones do not resolve up by step we will hear it as likely happening.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316</Words>
  <Application>Microsoft Macintosh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Helvetica Regular</vt:lpstr>
      <vt:lpstr>Mangal</vt:lpstr>
      <vt:lpstr>Arial</vt:lpstr>
      <vt:lpstr>Office Theme</vt:lpstr>
      <vt:lpstr>Chapter 8 Triads in First Inversion</vt:lpstr>
      <vt:lpstr>First Inversion Triads</vt:lpstr>
      <vt:lpstr>Bass Arpeggiation</vt:lpstr>
      <vt:lpstr>PowerPoint Presentation</vt:lpstr>
      <vt:lpstr>PowerPoint Presentation</vt:lpstr>
      <vt:lpstr>Substituted First Inversion Triads</vt:lpstr>
      <vt:lpstr>viiº in First Inversion</vt:lpstr>
      <vt:lpstr>PowerPoint Presentation</vt:lpstr>
      <vt:lpstr>Part-writing with first inversion chords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Triads in First Inversion</dc:title>
  <dc:creator>Sam Wells</dc:creator>
  <cp:lastModifiedBy>Sam Wells</cp:lastModifiedBy>
  <cp:revision>9</cp:revision>
  <dcterms:created xsi:type="dcterms:W3CDTF">2017-03-29T11:32:58Z</dcterms:created>
  <dcterms:modified xsi:type="dcterms:W3CDTF">2017-04-03T13:18:11Z</dcterms:modified>
</cp:coreProperties>
</file>