
<file path=[Content_Types].xml><?xml version="1.0" encoding="utf-8"?>
<Types xmlns="http://schemas.openxmlformats.org/package/2006/content-types">
  <Default Extension="xml" ContentType="application/xml"/>
  <Default Extension="mp4" ContentType="audio/unknown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2" r:id="rId11"/>
    <p:sldId id="261" r:id="rId12"/>
    <p:sldId id="269" r:id="rId13"/>
    <p:sldId id="270" r:id="rId14"/>
    <p:sldId id="271" r:id="rId15"/>
    <p:sldId id="262" r:id="rId16"/>
    <p:sldId id="273" r:id="rId17"/>
    <p:sldId id="26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58"/>
  </p:normalViewPr>
  <p:slideViewPr>
    <p:cSldViewPr snapToGrid="0" snapToObjects="1">
      <p:cViewPr varScale="1">
        <p:scale>
          <a:sx n="109" d="100"/>
          <a:sy n="109" d="100"/>
        </p:scale>
        <p:origin x="216" y="104"/>
      </p:cViewPr>
      <p:guideLst/>
    </p:cSldViewPr>
  </p:slideViewPr>
  <p:outlineViewPr>
    <p:cViewPr>
      <p:scale>
        <a:sx n="33" d="100"/>
        <a:sy n="33" d="100"/>
      </p:scale>
      <p:origin x="0" y="-2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charset="0"/>
              </a:defRPr>
            </a:lvl1pPr>
          </a:lstStyle>
          <a:p>
            <a:fld id="{65AB099B-161D-2446-9CD5-BB57DECA19B9}" type="datetimeFigureOut">
              <a:rPr lang="en-US" smtClean="0"/>
              <a:pPr/>
              <a:t>4/3/17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charset="0"/>
              </a:defRPr>
            </a:lvl1pPr>
          </a:lstStyle>
          <a:p>
            <a:fld id="{21F7130C-5F1B-9E48-A8DC-26205F60D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5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130C-5F1B-9E48-A8DC-26205F60D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130C-5F1B-9E48-A8DC-26205F60D2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fld id="{0E59FD0C-5451-4CA0-86AF-E70AE3279989}" type="datetimeFigureOut">
              <a:rPr lang="en-US" smtClean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16" userDrawn="1">
          <p15:clr>
            <a:srgbClr val="F26B43"/>
          </p15:clr>
        </p15:guide>
        <p15:guide id="2" pos="1248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orient="horz" pos="136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microsoft.com/office/2007/relationships/media" Target="../media/media4.mp4"/><Relationship Id="rId2" Type="http://schemas.openxmlformats.org/officeDocument/2006/relationships/audio" Target="../media/media4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1" Type="http://schemas.microsoft.com/office/2007/relationships/media" Target="../media/media5.mp4"/><Relationship Id="rId2" Type="http://schemas.openxmlformats.org/officeDocument/2006/relationships/audio" Target="../media/media5.mp4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1" Type="http://schemas.microsoft.com/office/2007/relationships/media" Target="../media/media6.mp4"/><Relationship Id="rId2" Type="http://schemas.openxmlformats.org/officeDocument/2006/relationships/audio" Target="../media/media6.mp4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microsoft.com/office/2007/relationships/media" Target="../media/media7.mp4"/><Relationship Id="rId2" Type="http://schemas.openxmlformats.org/officeDocument/2006/relationships/audio" Target="../media/media7.mp4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audi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5" Type="http://schemas.openxmlformats.org/officeDocument/2006/relationships/image" Target="../media/image5.png"/><Relationship Id="rId1" Type="http://schemas.microsoft.com/office/2007/relationships/media" Target="../media/media2.mp4"/><Relationship Id="rId2" Type="http://schemas.openxmlformats.org/officeDocument/2006/relationships/audi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5" Type="http://schemas.openxmlformats.org/officeDocument/2006/relationships/image" Target="../media/image5.png"/><Relationship Id="rId1" Type="http://schemas.microsoft.com/office/2007/relationships/media" Target="../media/media3.mp4"/><Relationship Id="rId2" Type="http://schemas.openxmlformats.org/officeDocument/2006/relationships/audio" Target="../media/media3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69" y="2384355"/>
            <a:ext cx="11910646" cy="2098226"/>
          </a:xfrm>
        </p:spPr>
        <p:txBody>
          <a:bodyPr>
            <a:normAutofit/>
          </a:bodyPr>
          <a:lstStyle/>
          <a:p>
            <a:r>
              <a:rPr lang="en-US" dirty="0" smtClean="0"/>
              <a:t>Triads in</a:t>
            </a:r>
            <a:r>
              <a:rPr lang="en-US" dirty="0"/>
              <a:t> </a:t>
            </a:r>
            <a:r>
              <a:rPr lang="en-US" dirty="0" smtClean="0"/>
              <a:t>Second </a:t>
            </a:r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875" y="4747390"/>
            <a:ext cx="8284350" cy="1086237"/>
          </a:xfrm>
        </p:spPr>
        <p:txBody>
          <a:bodyPr/>
          <a:lstStyle/>
          <a:p>
            <a:r>
              <a:rPr lang="en-US" dirty="0" smtClean="0"/>
              <a:t>MUS </a:t>
            </a:r>
            <a:r>
              <a:rPr lang="en-US" dirty="0" smtClean="0"/>
              <a:t>112 </a:t>
            </a:r>
            <a:r>
              <a:rPr lang="en-US" dirty="0" smtClean="0"/>
              <a:t>– </a:t>
            </a:r>
            <a:r>
              <a:rPr lang="en-US" dirty="0" smtClean="0"/>
              <a:t>April </a:t>
            </a:r>
            <a:r>
              <a:rPr lang="en-US" dirty="0" smtClean="0"/>
              <a:t>3,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Part-Writing Six-Four Chords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our-part texture</a:t>
            </a:r>
          </a:p>
          <a:p>
            <a:pPr lvl="1"/>
            <a:r>
              <a:rPr lang="en-US" dirty="0" smtClean="0"/>
              <a:t>bass </a:t>
            </a:r>
            <a:r>
              <a:rPr lang="en-US" dirty="0"/>
              <a:t>(5th of the chord) should be doubled. Exceptions to this are rarely encountered in tonal music.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voices </a:t>
            </a:r>
            <a:r>
              <a:rPr lang="en-US" dirty="0" smtClean="0"/>
              <a:t>move </a:t>
            </a:r>
            <a:r>
              <a:rPr lang="en-US" dirty="0"/>
              <a:t>as smoothly as </a:t>
            </a:r>
            <a:r>
              <a:rPr lang="en-US" dirty="0" smtClean="0"/>
              <a:t>possible (often </a:t>
            </a:r>
            <a:r>
              <a:rPr lang="en-US" dirty="0"/>
              <a:t>by </a:t>
            </a:r>
            <a:r>
              <a:rPr lang="en-US" dirty="0" smtClean="0"/>
              <a:t>step) both </a:t>
            </a:r>
            <a:r>
              <a:rPr lang="en-US" dirty="0"/>
              <a:t>into and out of the six-four chord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Three-part texture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members of the </a:t>
            </a:r>
            <a:r>
              <a:rPr lang="en-US" dirty="0" smtClean="0"/>
              <a:t>triad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the root or 3rd is omitted, in which case the 5th is doubled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Cadential</a:t>
            </a:r>
            <a:r>
              <a:rPr lang="en-US" dirty="0" smtClean="0"/>
              <a:t>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520576"/>
            <a:ext cx="7200900" cy="434682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onic </a:t>
            </a:r>
            <a:r>
              <a:rPr lang="en-US" dirty="0"/>
              <a:t>six-four that delays the arrival of the V </a:t>
            </a:r>
            <a:r>
              <a:rPr lang="en-US" dirty="0" smtClean="0"/>
              <a:t>chord</a:t>
            </a:r>
          </a:p>
          <a:p>
            <a:pPr lvl="1"/>
            <a:r>
              <a:rPr lang="en-US" dirty="0" smtClean="0"/>
              <a:t>It is followed by a V chord</a:t>
            </a:r>
            <a:endParaRPr lang="en-US" dirty="0"/>
          </a:p>
          <a:p>
            <a:pPr lvl="1"/>
            <a:r>
              <a:rPr lang="en-US" dirty="0" smtClean="0"/>
              <a:t>Does not function as a tonic chord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18" y="3506205"/>
            <a:ext cx="8322067" cy="32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367301"/>
            <a:ext cx="10808676" cy="1485900"/>
          </a:xfrm>
        </p:spPr>
        <p:txBody>
          <a:bodyPr/>
          <a:lstStyle/>
          <a:p>
            <a:r>
              <a:rPr lang="en-US" dirty="0"/>
              <a:t>Brahms, "Die </a:t>
            </a:r>
            <a:r>
              <a:rPr lang="en-US" dirty="0" err="1"/>
              <a:t>Trauerende</a:t>
            </a:r>
            <a:r>
              <a:rPr lang="en-US" dirty="0"/>
              <a:t>", op. 7 no. 5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6" y="1558270"/>
            <a:ext cx="11157727" cy="5131036"/>
          </a:xfrm>
        </p:spPr>
      </p:pic>
      <p:pic>
        <p:nvPicPr>
          <p:cNvPr id="14" name="Brah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0112" y="11753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2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Bach</a:t>
            </a:r>
            <a:r>
              <a:rPr lang="en-US" dirty="0"/>
              <a:t>, Well-Tempered Clavier, Book II, Prelude in f </a:t>
            </a:r>
            <a:r>
              <a:rPr lang="en-US" dirty="0" smtClean="0"/>
              <a:t>minor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Bach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46750" y="3670300"/>
            <a:ext cx="812800" cy="812800"/>
          </a:xfrm>
        </p:spPr>
      </p:pic>
      <p:pic>
        <p:nvPicPr>
          <p:cNvPr id="7" name="Bac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2289" y="1248524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/>
          <a:stretch/>
        </p:blipFill>
        <p:spPr>
          <a:xfrm>
            <a:off x="626948" y="1248524"/>
            <a:ext cx="11865203" cy="45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8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1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Six-Four Chords (so far</a:t>
            </a:r>
            <a:r>
              <a:rPr lang="is-IS" dirty="0" smtClean="0"/>
              <a:t>…)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7460"/>
              </p:ext>
            </p:extLst>
          </p:nvPr>
        </p:nvGraphicFramePr>
        <p:xfrm>
          <a:off x="2893081" y="2125837"/>
          <a:ext cx="6191892" cy="2345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964"/>
                <a:gridCol w="2063964"/>
                <a:gridCol w="2063964"/>
              </a:tblGrid>
              <a:tr h="54711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TYPE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Function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Chord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65019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latin typeface="Helvetica Regular" charset="0"/>
                        </a:rPr>
                        <a:t>Incidental</a:t>
                      </a:r>
                    </a:p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(Melodic</a:t>
                      </a:r>
                      <a:r>
                        <a:rPr lang="en-US" sz="1400" b="0" i="0" baseline="0" dirty="0" smtClean="0">
                          <a:latin typeface="Helvetica Regular" charset="0"/>
                        </a:rPr>
                        <a:t> &amp; </a:t>
                      </a:r>
                      <a:r>
                        <a:rPr lang="en-US" sz="1400" b="0" i="0" dirty="0" smtClean="0">
                          <a:latin typeface="Helvetica Regular" charset="0"/>
                        </a:rPr>
                        <a:t>Bass </a:t>
                      </a:r>
                      <a:r>
                        <a:rPr lang="en-US" sz="1400" b="0" i="0" dirty="0" err="1" smtClean="0">
                          <a:latin typeface="Helvetica Regular" charset="0"/>
                        </a:rPr>
                        <a:t>Arpeggiation</a:t>
                      </a:r>
                      <a:r>
                        <a:rPr lang="en-US" sz="1400" b="0" i="0" dirty="0" smtClean="0">
                          <a:latin typeface="Helvetica Regular" charset="0"/>
                        </a:rPr>
                        <a:t>)</a:t>
                      </a:r>
                      <a:endParaRPr lang="en-US" sz="14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N/A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Any Chord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52884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err="1" smtClean="0">
                          <a:latin typeface="Helvetica Regular" charset="0"/>
                        </a:rPr>
                        <a:t>Cadential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 Six-Four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Dominant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Tonic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endParaRPr lang="en-US" b="0" i="0" dirty="0">
                        <a:latin typeface="Helvetica Regular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0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136110"/>
            <a:ext cx="10515600" cy="1325563"/>
          </a:xfrm>
        </p:spPr>
        <p:txBody>
          <a:bodyPr/>
          <a:lstStyle/>
          <a:p>
            <a:r>
              <a:rPr lang="en-US" dirty="0" smtClean="0"/>
              <a:t>The Passing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31" y="1199735"/>
            <a:ext cx="10615246" cy="3581400"/>
          </a:xfrm>
        </p:spPr>
        <p:txBody>
          <a:bodyPr/>
          <a:lstStyle/>
          <a:p>
            <a:r>
              <a:rPr lang="en-US" dirty="0"/>
              <a:t>Second inversion </a:t>
            </a:r>
            <a:r>
              <a:rPr lang="en-US" dirty="0" smtClean="0"/>
              <a:t>that harmonizing </a:t>
            </a:r>
            <a:r>
              <a:rPr lang="en-US" dirty="0"/>
              <a:t>the middle note of a three-note scalar </a:t>
            </a:r>
            <a:r>
              <a:rPr lang="en-US" dirty="0" smtClean="0"/>
              <a:t>figure </a:t>
            </a:r>
            <a:r>
              <a:rPr lang="en-US" dirty="0"/>
              <a:t>in the </a:t>
            </a:r>
            <a:r>
              <a:rPr lang="en-US" dirty="0" smtClean="0"/>
              <a:t>bass.</a:t>
            </a:r>
          </a:p>
          <a:p>
            <a:pPr lvl="1"/>
            <a:r>
              <a:rPr lang="en-US" dirty="0" smtClean="0"/>
              <a:t>Usually falls on a weak beat</a:t>
            </a:r>
          </a:p>
          <a:p>
            <a:pPr lvl="1"/>
            <a:r>
              <a:rPr lang="en-US" dirty="0" smtClean="0"/>
              <a:t>Features smooth voice-leading</a:t>
            </a:r>
          </a:p>
          <a:p>
            <a:pPr lvl="1"/>
            <a:r>
              <a:rPr lang="en-US" dirty="0" smtClean="0"/>
              <a:t>(indicate by placing roman numeral in parentheses)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4" y="3477992"/>
            <a:ext cx="6637106" cy="33800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729534" y="3825149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78166" y="4973595"/>
            <a:ext cx="1068513" cy="173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6833" y="3796943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87107" y="5066277"/>
            <a:ext cx="1150708" cy="20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2484" y="4558665"/>
            <a:ext cx="207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Regular" charset="0"/>
              </a:rPr>
              <a:t>VOICE EXCHANGE</a:t>
            </a:r>
            <a:endParaRPr lang="en-US" dirty="0">
              <a:solidFill>
                <a:srgbClr val="FF0000"/>
              </a:solidFill>
              <a:latin typeface="Helvetica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9379" y="4558665"/>
            <a:ext cx="207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Regular" charset="0"/>
              </a:rPr>
              <a:t>PARALLEL SIXTHS</a:t>
            </a:r>
            <a:endParaRPr lang="en-US" dirty="0">
              <a:solidFill>
                <a:srgbClr val="FF0000"/>
              </a:solidFill>
              <a:latin typeface="Helvetic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Mozart, Violin Concerto no. 5 in A Major, K. 219, </a:t>
            </a:r>
            <a:r>
              <a:rPr lang="en-US" dirty="0" err="1"/>
              <a:t>mvt</a:t>
            </a:r>
            <a:r>
              <a:rPr lang="en-US" dirty="0"/>
              <a:t>. 3, mm. 1-4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2" y="2048691"/>
            <a:ext cx="11314576" cy="4577041"/>
          </a:xfrm>
        </p:spPr>
      </p:pic>
      <p:pic>
        <p:nvPicPr>
          <p:cNvPr id="5" name="zart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83675" y="189362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Pedal Six-Four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741685"/>
            <a:ext cx="11711354" cy="3581400"/>
          </a:xfrm>
        </p:spPr>
        <p:txBody>
          <a:bodyPr/>
          <a:lstStyle/>
          <a:p>
            <a:r>
              <a:rPr lang="en-US" dirty="0"/>
              <a:t>One way of elaborating a static root position triad is to move the 3rd and 5th of the triad up by step and then back down by step to their original positions. </a:t>
            </a:r>
            <a:endParaRPr lang="en-US" dirty="0" smtClean="0"/>
          </a:p>
          <a:p>
            <a:pPr lvl="1"/>
            <a:r>
              <a:rPr lang="en-US" dirty="0" smtClean="0"/>
              <a:t>This is a technique to </a:t>
            </a:r>
            <a:r>
              <a:rPr lang="en-US" b="1" dirty="0" smtClean="0"/>
              <a:t>prolong</a:t>
            </a:r>
            <a:r>
              <a:rPr lang="en-US" b="1" i="0" dirty="0" smtClean="0"/>
              <a:t> </a:t>
            </a:r>
            <a:r>
              <a:rPr lang="en-US" i="0" dirty="0" smtClean="0"/>
              <a:t>a harmonic 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88170"/>
            <a:ext cx="9144000" cy="30698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167920" y="4546315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78194" y="5234684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71354" y="5234684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81628" y="4546315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14527" y="4598756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28235" y="4562796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945349" y="4713056"/>
            <a:ext cx="328773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38509" y="4713056"/>
            <a:ext cx="390417" cy="7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Beethoven, Bagatelle, op. 126 no.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" y="2652712"/>
            <a:ext cx="12163495" cy="3998715"/>
          </a:xfrm>
        </p:spPr>
      </p:pic>
      <p:pic>
        <p:nvPicPr>
          <p:cNvPr id="5" name="beetBA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81137" y="1765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Six-Four Chords (so far</a:t>
            </a:r>
            <a:r>
              <a:rPr lang="is-IS" dirty="0" smtClean="0"/>
              <a:t>…)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35658"/>
              </p:ext>
            </p:extLst>
          </p:nvPr>
        </p:nvGraphicFramePr>
        <p:xfrm>
          <a:off x="2479497" y="2085655"/>
          <a:ext cx="7828906" cy="3576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379"/>
                <a:gridCol w="2054832"/>
                <a:gridCol w="2280863"/>
                <a:gridCol w="1417832"/>
              </a:tblGrid>
              <a:tr h="45206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TYPE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Harmonic Function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Chord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Purpose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65019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latin typeface="Helvetica Regular" charset="0"/>
                        </a:rPr>
                        <a:t>Incidental</a:t>
                      </a:r>
                    </a:p>
                    <a:p>
                      <a:pPr algn="l"/>
                      <a:r>
                        <a:rPr lang="en-US" sz="1200" b="0" i="0" dirty="0" smtClean="0">
                          <a:latin typeface="Helvetica Regular" charset="0"/>
                        </a:rPr>
                        <a:t>(Melodic</a:t>
                      </a:r>
                      <a:r>
                        <a:rPr lang="en-US" sz="1200" b="0" i="0" baseline="0" dirty="0" smtClean="0">
                          <a:latin typeface="Helvetica Regular" charset="0"/>
                        </a:rPr>
                        <a:t> &amp; </a:t>
                      </a:r>
                      <a:r>
                        <a:rPr lang="en-US" sz="1200" b="0" i="0" dirty="0" smtClean="0">
                          <a:latin typeface="Helvetica Regular" charset="0"/>
                        </a:rPr>
                        <a:t>Bass </a:t>
                      </a:r>
                      <a:r>
                        <a:rPr lang="en-US" sz="1200" b="0" i="0" dirty="0" err="1" smtClean="0">
                          <a:latin typeface="Helvetica Regular" charset="0"/>
                        </a:rPr>
                        <a:t>Arpeggiation</a:t>
                      </a:r>
                      <a:r>
                        <a:rPr lang="en-US" sz="1200" b="0" i="0" dirty="0" smtClean="0">
                          <a:latin typeface="Helvetica Regular" charset="0"/>
                        </a:rPr>
                        <a:t>)</a:t>
                      </a:r>
                      <a:endParaRPr lang="en-US" sz="12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N/A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Any Chord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-N/A</a:t>
                      </a:r>
                      <a:endParaRPr lang="en-US" sz="14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52884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err="1" smtClean="0">
                          <a:latin typeface="Helvetica Regular" charset="0"/>
                        </a:rPr>
                        <a:t>Cadential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 Six-Four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Dominant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I (</a:t>
                      </a:r>
                      <a:r>
                        <a:rPr lang="en-US" sz="1800" b="0" i="0" dirty="0" err="1" smtClean="0">
                          <a:latin typeface="Helvetica Regular" charset="0"/>
                        </a:rPr>
                        <a:t>i</a:t>
                      </a:r>
                      <a:r>
                        <a:rPr lang="en-US" sz="1800" b="0" i="0" dirty="0" smtClean="0">
                          <a:latin typeface="Helvetica Regular" charset="0"/>
                        </a:rPr>
                        <a:t>)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-Prolong the Dominant</a:t>
                      </a:r>
                      <a:endParaRPr lang="en-US" sz="14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148590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Helvetica Regular" charset="0"/>
                        </a:rPr>
                        <a:t>Passing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 Six-Four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N/A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Any</a:t>
                      </a:r>
                    </a:p>
                    <a:p>
                      <a:pPr algn="ctr"/>
                      <a:r>
                        <a:rPr lang="en-US" sz="1800" b="0" i="0" dirty="0" smtClean="0">
                          <a:latin typeface="Helvetica Regular" charset="0"/>
                        </a:rPr>
                        <a:t>Common: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 I (</a:t>
                      </a:r>
                      <a:r>
                        <a:rPr lang="en-US" sz="1800" b="0" i="0" baseline="0" dirty="0" err="1" smtClean="0">
                          <a:latin typeface="Helvetica Regular" charset="0"/>
                        </a:rPr>
                        <a:t>i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) &amp; IV (iv)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-Harmonize scalar  bass figures</a:t>
                      </a:r>
                    </a:p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-Voice Exchange</a:t>
                      </a:r>
                      <a:endParaRPr lang="en-US" sz="14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  <a:tr h="14859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Helvetica Regular" charset="0"/>
                        </a:rPr>
                        <a:t>Pedal</a:t>
                      </a:r>
                      <a:r>
                        <a:rPr lang="en-US" sz="1800" b="0" i="0" baseline="0" dirty="0" smtClean="0">
                          <a:latin typeface="Helvetica Regular" charset="0"/>
                        </a:rPr>
                        <a:t> Six-Four</a:t>
                      </a:r>
                      <a:endParaRPr lang="en-US" sz="1800" b="0" i="0" dirty="0" smtClean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Helvetica Regular" charset="0"/>
                        </a:rPr>
                        <a:t>N/A</a:t>
                      </a:r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dirty="0">
                        <a:latin typeface="Helvetica Regula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smtClean="0">
                          <a:latin typeface="Helvetica Regular" charset="0"/>
                        </a:rPr>
                        <a:t>-Prolong</a:t>
                      </a:r>
                      <a:r>
                        <a:rPr lang="en-US" sz="1400" b="0" i="0" baseline="0" dirty="0" smtClean="0">
                          <a:latin typeface="Helvetica Regular" charset="0"/>
                        </a:rPr>
                        <a:t> a root position triad</a:t>
                      </a:r>
                      <a:endParaRPr lang="en-US" sz="1400" b="0" i="0" dirty="0">
                        <a:latin typeface="Helvetica Regula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85" y="341220"/>
            <a:ext cx="11371384" cy="1485900"/>
          </a:xfrm>
        </p:spPr>
        <p:txBody>
          <a:bodyPr/>
          <a:lstStyle/>
          <a:p>
            <a:r>
              <a:rPr lang="en-US" dirty="0" smtClean="0"/>
              <a:t>Review: First Inversion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5" y="1428751"/>
            <a:ext cx="11371384" cy="24503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Third of the chord is in the bass voice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As a substitute for root position triads</a:t>
            </a:r>
          </a:p>
          <a:p>
            <a:pPr lvl="1"/>
            <a:r>
              <a:rPr lang="en-US" dirty="0" smtClean="0"/>
              <a:t>Improve contour of bass line</a:t>
            </a:r>
          </a:p>
          <a:p>
            <a:pPr lvl="1"/>
            <a:r>
              <a:rPr lang="en-US" dirty="0" smtClean="0"/>
              <a:t>Lessen weight of V and I chords </a:t>
            </a:r>
          </a:p>
          <a:p>
            <a:pPr lvl="1"/>
            <a:r>
              <a:rPr lang="en-US" dirty="0" smtClean="0"/>
              <a:t>Occur incidentally through an </a:t>
            </a:r>
            <a:r>
              <a:rPr lang="en-US" dirty="0" err="1" smtClean="0"/>
              <a:t>arpeggiated</a:t>
            </a:r>
            <a:r>
              <a:rPr lang="en-US" dirty="0" smtClean="0"/>
              <a:t> bass</a:t>
            </a:r>
          </a:p>
          <a:p>
            <a:r>
              <a:rPr lang="en-US" dirty="0" smtClean="0"/>
              <a:t>Sometime occur in a series of parallel sixth chords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94" y="3879138"/>
            <a:ext cx="4966913" cy="28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4" y="3965568"/>
            <a:ext cx="9028386" cy="324999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6"/>
          <a:stretch/>
        </p:blipFill>
        <p:spPr>
          <a:xfrm>
            <a:off x="1639615" y="1332751"/>
            <a:ext cx="8824091" cy="281473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7231" y="368714"/>
            <a:ext cx="1140655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 Regular" charset="0"/>
              </a:rPr>
              <a:t>Mussorgsky, Pictures at an Exhibition, "The </a:t>
            </a:r>
            <a:r>
              <a:rPr lang="en-US" dirty="0">
                <a:latin typeface="Helvetica Regular" charset="0"/>
              </a:rPr>
              <a:t>Great Gate of Kiev”</a:t>
            </a:r>
            <a:endParaRPr lang="en-US" dirty="0">
              <a:effectLst>
                <a:glow>
                  <a:schemeClr val="accent1">
                    <a:alpha val="40000"/>
                  </a:schemeClr>
                </a:glow>
              </a:effectLst>
              <a:latin typeface="Helvetic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Triads in Second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885308"/>
            <a:ext cx="7200900" cy="3581400"/>
          </a:xfrm>
        </p:spPr>
        <p:txBody>
          <a:bodyPr/>
          <a:lstStyle/>
          <a:p>
            <a:r>
              <a:rPr lang="en-US" dirty="0" smtClean="0"/>
              <a:t>Fifth of the chord is in the bass voice</a:t>
            </a:r>
          </a:p>
          <a:p>
            <a:r>
              <a:rPr lang="en-US" dirty="0" smtClean="0"/>
              <a:t>Not used as substitutions for root positions chord	</a:t>
            </a:r>
          </a:p>
          <a:p>
            <a:pPr lvl="1"/>
            <a:r>
              <a:rPr lang="en-US" dirty="0" smtClean="0"/>
              <a:t>Unstable sonority</a:t>
            </a:r>
          </a:p>
          <a:p>
            <a:pPr lvl="3"/>
            <a:r>
              <a:rPr lang="en-US" dirty="0" smtClean="0"/>
              <a:t>P4 interval with the bass voice is a dissonance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676009"/>
            <a:ext cx="7200900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Second Inversion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second inversion triads are more unstable than root and first inversion chords. Our uses of them in tonal-</a:t>
            </a:r>
            <a:r>
              <a:rPr lang="en-US" dirty="0" err="1" smtClean="0"/>
              <a:t>stlye</a:t>
            </a:r>
            <a:r>
              <a:rPr lang="en-US" dirty="0" smtClean="0"/>
              <a:t> writing are restricted to:</a:t>
            </a:r>
          </a:p>
          <a:p>
            <a:r>
              <a:rPr lang="en-US" dirty="0" smtClean="0"/>
              <a:t>Incidental Use</a:t>
            </a:r>
          </a:p>
          <a:p>
            <a:pPr lvl="1"/>
            <a:r>
              <a:rPr lang="en-US" dirty="0" err="1" smtClean="0"/>
              <a:t>Arpeggiatied</a:t>
            </a:r>
            <a:r>
              <a:rPr lang="en-US" dirty="0" smtClean="0"/>
              <a:t> Bass</a:t>
            </a:r>
          </a:p>
          <a:p>
            <a:pPr lvl="1"/>
            <a:r>
              <a:rPr lang="en-US" dirty="0" smtClean="0"/>
              <a:t>Melodic Bass</a:t>
            </a:r>
          </a:p>
          <a:p>
            <a:r>
              <a:rPr lang="en-US" dirty="0" smtClean="0"/>
              <a:t>Stereotypical Use</a:t>
            </a:r>
          </a:p>
          <a:p>
            <a:pPr lvl="1"/>
            <a:r>
              <a:rPr lang="en-US" dirty="0" err="1" smtClean="0"/>
              <a:t>Cadential</a:t>
            </a:r>
            <a:r>
              <a:rPr lang="en-US" dirty="0" smtClean="0"/>
              <a:t> Six-Four</a:t>
            </a:r>
          </a:p>
          <a:p>
            <a:pPr lvl="1"/>
            <a:r>
              <a:rPr lang="en-US" dirty="0" smtClean="0"/>
              <a:t>Passing Six-Four</a:t>
            </a:r>
          </a:p>
          <a:p>
            <a:pPr lvl="1"/>
            <a:r>
              <a:rPr lang="en-US" dirty="0" smtClean="0"/>
              <a:t>Pedal Six-Four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7" y="685801"/>
            <a:ext cx="11594123" cy="964059"/>
          </a:xfrm>
        </p:spPr>
        <p:txBody>
          <a:bodyPr/>
          <a:lstStyle/>
          <a:p>
            <a:r>
              <a:rPr lang="en-US" dirty="0" smtClean="0"/>
              <a:t>Bass </a:t>
            </a:r>
            <a:r>
              <a:rPr lang="en-US" dirty="0" err="1" smtClean="0"/>
              <a:t>Arpeggiation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1782566"/>
            <a:ext cx="11594123" cy="3581400"/>
          </a:xfrm>
        </p:spPr>
        <p:txBody>
          <a:bodyPr/>
          <a:lstStyle/>
          <a:p>
            <a:r>
              <a:rPr lang="en-US" dirty="0" smtClean="0"/>
              <a:t>Just as with first inversion triads, second inversion triads can incidentally occur when the bass voice is </a:t>
            </a:r>
            <a:r>
              <a:rPr lang="en-US" dirty="0" err="1" smtClean="0"/>
              <a:t>arpeggiating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decide if the chord is </a:t>
            </a:r>
            <a:r>
              <a:rPr lang="en-US" b="1" i="1" dirty="0" smtClean="0"/>
              <a:t>functioning</a:t>
            </a:r>
            <a:r>
              <a:rPr lang="en-US" dirty="0" smtClean="0"/>
              <a:t> as a six-four chord by taking into account metric placement, duration, and register.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513488"/>
            <a:ext cx="8529766" cy="29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Mahler: Symphony No. 1, III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9324" r="4174" b="45350"/>
          <a:stretch/>
        </p:blipFill>
        <p:spPr>
          <a:xfrm>
            <a:off x="2361987" y="1765300"/>
            <a:ext cx="7582327" cy="4889828"/>
          </a:xfrm>
        </p:spPr>
      </p:pic>
      <p:pic>
        <p:nvPicPr>
          <p:cNvPr id="5" name="64-Mahler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6143" y="13589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60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Melodic </a:t>
            </a:r>
            <a:r>
              <a:rPr lang="en-US" dirty="0"/>
              <a:t>Bass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bass part has an important melodic line </a:t>
            </a:r>
            <a:r>
              <a:rPr lang="en-US" dirty="0" smtClean="0"/>
              <a:t>it longer acts in its typical supporting. In this case many types of inversions can occur.</a:t>
            </a:r>
          </a:p>
          <a:p>
            <a:r>
              <a:rPr lang="en-US" dirty="0" smtClean="0"/>
              <a:t>We stop hearing the bass voice as the harmonic foundation of the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Beethoven: Symphony No.3,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-117231"/>
            <a:ext cx="8950569" cy="11583092"/>
          </a:xfrm>
        </p:spPr>
      </p:pic>
      <p:pic>
        <p:nvPicPr>
          <p:cNvPr id="6" name="Eroic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9996" y="397900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1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Beethoven, op. 59, no.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6" y="685800"/>
            <a:ext cx="8929449" cy="11555760"/>
          </a:xfrm>
        </p:spPr>
      </p:pic>
      <p:pic>
        <p:nvPicPr>
          <p:cNvPr id="5" name="op5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10832" y="685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582</Words>
  <Application>Microsoft Macintosh PowerPoint</Application>
  <PresentationFormat>Widescreen</PresentationFormat>
  <Paragraphs>95</Paragraphs>
  <Slides>20</Slides>
  <Notes>2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Helvetica Regular</vt:lpstr>
      <vt:lpstr>Arial</vt:lpstr>
      <vt:lpstr>Office Theme</vt:lpstr>
      <vt:lpstr>Triads in Second Inversion</vt:lpstr>
      <vt:lpstr>Review: First Inversion Triads</vt:lpstr>
      <vt:lpstr>Triads in Second Inversion</vt:lpstr>
      <vt:lpstr>Uses of Second Inversion Triads</vt:lpstr>
      <vt:lpstr>Bass Arpeggiation</vt:lpstr>
      <vt:lpstr>Mahler: Symphony No. 1, III</vt:lpstr>
      <vt:lpstr>Melodic Bass</vt:lpstr>
      <vt:lpstr>Beethoven: Symphony No.3, I</vt:lpstr>
      <vt:lpstr>Beethoven, op. 59, no. 1</vt:lpstr>
      <vt:lpstr>Part-Writing Six-Four Chords</vt:lpstr>
      <vt:lpstr>The Cadential Six-Four</vt:lpstr>
      <vt:lpstr>Brahms, "Die Trauerende", op. 7 no. 5</vt:lpstr>
      <vt:lpstr>Bach, Well-Tempered Clavier, Book II, Prelude in f minor </vt:lpstr>
      <vt:lpstr>Six-Four Chords (so far…)</vt:lpstr>
      <vt:lpstr>The Passing Six-Four</vt:lpstr>
      <vt:lpstr>Mozart, Violin Concerto no. 5 in A Major, K. 219, mvt. 3, mm. 1-4</vt:lpstr>
      <vt:lpstr>The Pedal Six-Four</vt:lpstr>
      <vt:lpstr>Beethoven, Bagatelle, op. 126 no. 1</vt:lpstr>
      <vt:lpstr>Six-Four Chords (so far…)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Triads in  Second Inversion</dc:title>
  <dc:creator>Sam Wells</dc:creator>
  <cp:lastModifiedBy>Sam Wells</cp:lastModifiedBy>
  <cp:revision>28</cp:revision>
  <cp:lastPrinted>2016-10-05T17:54:04Z</cp:lastPrinted>
  <dcterms:created xsi:type="dcterms:W3CDTF">2016-10-03T11:22:33Z</dcterms:created>
  <dcterms:modified xsi:type="dcterms:W3CDTF">2017-04-03T13:17:59Z</dcterms:modified>
</cp:coreProperties>
</file>