
<file path=[Content_Types].xml><?xml version="1.0" encoding="utf-8"?>
<Types xmlns="http://schemas.openxmlformats.org/package/2006/content-types">
  <Default Extension="xml" ContentType="application/xml"/>
  <Default Extension="mp4" ContentType="audio/unknown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2" r:id="rId11"/>
    <p:sldId id="261" r:id="rId12"/>
    <p:sldId id="269" r:id="rId13"/>
    <p:sldId id="270" r:id="rId14"/>
    <p:sldId id="271" r:id="rId15"/>
    <p:sldId id="262" r:id="rId16"/>
    <p:sldId id="273" r:id="rId17"/>
    <p:sldId id="26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4"/>
    <p:restoredTop sz="86418"/>
  </p:normalViewPr>
  <p:slideViewPr>
    <p:cSldViewPr snapToGrid="0" snapToObjects="1">
      <p:cViewPr varScale="1">
        <p:scale>
          <a:sx n="112" d="100"/>
          <a:sy n="112" d="100"/>
        </p:scale>
        <p:origin x="184" y="192"/>
      </p:cViewPr>
      <p:guideLst/>
    </p:cSldViewPr>
  </p:slideViewPr>
  <p:outlineViewPr>
    <p:cViewPr>
      <p:scale>
        <a:sx n="33" d="100"/>
        <a:sy n="33" d="100"/>
      </p:scale>
      <p:origin x="0" y="-2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B099B-161D-2446-9CD5-BB57DECA19B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7130C-5F1B-9E48-A8DC-26205F60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7130C-5F1B-9E48-A8DC-26205F60D2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7130C-5F1B-9E48-A8DC-26205F60D2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7607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9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A7C6C-0F39-4D70-8E8D-FE5B9C95FA73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813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4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7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3789A-C914-4DB1-8815-80B5EC7335C5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69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440AA-91A0-436F-8FDB-C0F939DCAE21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92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96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1" Type="http://schemas.microsoft.com/office/2007/relationships/media" Target="../media/media4.mp4"/><Relationship Id="rId2" Type="http://schemas.openxmlformats.org/officeDocument/2006/relationships/audio" Target="../media/media4.mp4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1" Type="http://schemas.microsoft.com/office/2007/relationships/media" Target="../media/media5.mp4"/><Relationship Id="rId2" Type="http://schemas.openxmlformats.org/officeDocument/2006/relationships/audio" Target="../media/media5.mp4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1" Type="http://schemas.microsoft.com/office/2007/relationships/media" Target="../media/media6.mp4"/><Relationship Id="rId2" Type="http://schemas.openxmlformats.org/officeDocument/2006/relationships/audio" Target="../media/media6.mp4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1" Type="http://schemas.microsoft.com/office/2007/relationships/media" Target="../media/media7.mp4"/><Relationship Id="rId2" Type="http://schemas.openxmlformats.org/officeDocument/2006/relationships/audio" Target="../media/media7.mp4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audio" Target="../media/media1.mp4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emf"/><Relationship Id="rId5" Type="http://schemas.openxmlformats.org/officeDocument/2006/relationships/image" Target="../media/image5.png"/><Relationship Id="rId1" Type="http://schemas.microsoft.com/office/2007/relationships/media" Target="../media/media2.mp4"/><Relationship Id="rId2" Type="http://schemas.openxmlformats.org/officeDocument/2006/relationships/audio" Target="../media/media2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5" Type="http://schemas.openxmlformats.org/officeDocument/2006/relationships/image" Target="../media/image5.png"/><Relationship Id="rId1" Type="http://schemas.microsoft.com/office/2007/relationships/media" Target="../media/media3.mp4"/><Relationship Id="rId2" Type="http://schemas.openxmlformats.org/officeDocument/2006/relationships/audio" Target="../media/media3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576" y="2384355"/>
            <a:ext cx="7366569" cy="2098226"/>
          </a:xfrm>
        </p:spPr>
        <p:txBody>
          <a:bodyPr/>
          <a:lstStyle/>
          <a:p>
            <a:r>
              <a:rPr lang="en-US" dirty="0" smtClean="0"/>
              <a:t>Triads</a:t>
            </a:r>
            <a:br>
              <a:rPr lang="en-US" dirty="0" smtClean="0"/>
            </a:b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 Second Inversion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4982" y="4747389"/>
            <a:ext cx="5123755" cy="1086237"/>
          </a:xfrm>
        </p:spPr>
        <p:txBody>
          <a:bodyPr/>
          <a:lstStyle/>
          <a:p>
            <a:r>
              <a:rPr lang="en-US" dirty="0" smtClean="0"/>
              <a:t>MUS 213 – October 3,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Part-Writing Six-Four Chords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our-part texture</a:t>
            </a:r>
          </a:p>
          <a:p>
            <a:pPr lvl="1"/>
            <a:r>
              <a:rPr lang="en-US" dirty="0" smtClean="0"/>
              <a:t>bass </a:t>
            </a:r>
            <a:r>
              <a:rPr lang="en-US" dirty="0"/>
              <a:t>(5th of the chord) should be doubled. Exceptions to this are rarely encountered in tonal music. 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voices </a:t>
            </a:r>
            <a:r>
              <a:rPr lang="en-US" dirty="0" smtClean="0"/>
              <a:t>move </a:t>
            </a:r>
            <a:r>
              <a:rPr lang="en-US" dirty="0"/>
              <a:t>as smoothly as </a:t>
            </a:r>
            <a:r>
              <a:rPr lang="en-US" dirty="0" smtClean="0"/>
              <a:t>possible (often </a:t>
            </a:r>
            <a:r>
              <a:rPr lang="en-US" dirty="0"/>
              <a:t>by </a:t>
            </a:r>
            <a:r>
              <a:rPr lang="en-US" dirty="0" smtClean="0"/>
              <a:t>step) both </a:t>
            </a:r>
            <a:r>
              <a:rPr lang="en-US" dirty="0"/>
              <a:t>into and out of the six-four chord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Three-part texture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members of the </a:t>
            </a:r>
            <a:r>
              <a:rPr lang="en-US" dirty="0" smtClean="0"/>
              <a:t>triad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/>
              <a:t>the root or 3rd is omitted, in which case the 5th is doubled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Cadential</a:t>
            </a:r>
            <a:r>
              <a:rPr lang="en-US" dirty="0" smtClean="0"/>
              <a:t> Six-Four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20575"/>
            <a:ext cx="7200900" cy="434682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onic </a:t>
            </a:r>
            <a:r>
              <a:rPr lang="en-US" dirty="0"/>
              <a:t>six-four that delays the arrival of the V </a:t>
            </a:r>
            <a:r>
              <a:rPr lang="en-US" dirty="0" smtClean="0"/>
              <a:t>chord</a:t>
            </a:r>
          </a:p>
          <a:p>
            <a:pPr lvl="1"/>
            <a:r>
              <a:rPr lang="en-US" dirty="0" smtClean="0"/>
              <a:t>It is followed by a V chord</a:t>
            </a:r>
            <a:endParaRPr lang="en-US" dirty="0"/>
          </a:p>
          <a:p>
            <a:pPr lvl="1"/>
            <a:r>
              <a:rPr lang="en-US" dirty="0" smtClean="0"/>
              <a:t>Does not function as a tonic chord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7" y="3506205"/>
            <a:ext cx="8322067" cy="32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16" y="367301"/>
            <a:ext cx="7200900" cy="1485900"/>
          </a:xfrm>
        </p:spPr>
        <p:txBody>
          <a:bodyPr/>
          <a:lstStyle/>
          <a:p>
            <a:r>
              <a:rPr lang="en-US" dirty="0"/>
              <a:t>Brahms, "Die </a:t>
            </a:r>
            <a:r>
              <a:rPr lang="en-US" dirty="0" err="1"/>
              <a:t>Trauerende</a:t>
            </a:r>
            <a:r>
              <a:rPr lang="en-US" dirty="0"/>
              <a:t>", op. 7 no. 5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2" y="1853201"/>
            <a:ext cx="8408577" cy="3866801"/>
          </a:xfrm>
        </p:spPr>
      </p:pic>
      <p:pic>
        <p:nvPicPr>
          <p:cNvPr id="14" name="Brah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26112" y="117531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626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Bach</a:t>
            </a:r>
            <a:r>
              <a:rPr lang="en-US" dirty="0"/>
              <a:t>, Well-Tempered Clavier, Book II, Prelude in f </a:t>
            </a:r>
            <a:r>
              <a:rPr lang="en-US" dirty="0" smtClean="0"/>
              <a:t>minor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Bach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22750" y="3670300"/>
            <a:ext cx="812800" cy="812800"/>
          </a:xfrm>
        </p:spPr>
      </p:pic>
      <p:pic>
        <p:nvPicPr>
          <p:cNvPr id="7" name="Bac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98289" y="1248524"/>
            <a:ext cx="8128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/>
          <a:stretch/>
        </p:blipFill>
        <p:spPr>
          <a:xfrm>
            <a:off x="924674" y="2494889"/>
            <a:ext cx="8219326" cy="31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188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18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Six-Four Chords (so far</a:t>
            </a:r>
            <a:r>
              <a:rPr lang="is-IS" dirty="0" smtClean="0"/>
              <a:t>…)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1926"/>
              </p:ext>
            </p:extLst>
          </p:nvPr>
        </p:nvGraphicFramePr>
        <p:xfrm>
          <a:off x="1533204" y="2477528"/>
          <a:ext cx="6191892" cy="2165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3964"/>
                <a:gridCol w="2063964"/>
                <a:gridCol w="2063964"/>
              </a:tblGrid>
              <a:tr h="5471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Chord</a:t>
                      </a:r>
                      <a:endParaRPr lang="en-US" sz="1800" dirty="0"/>
                    </a:p>
                  </a:txBody>
                  <a:tcPr/>
                </a:tc>
              </a:tr>
              <a:tr h="65019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Incidental</a:t>
                      </a:r>
                    </a:p>
                    <a:p>
                      <a:pPr algn="l"/>
                      <a:r>
                        <a:rPr lang="en-US" sz="1400" dirty="0" smtClean="0"/>
                        <a:t>(Melodic</a:t>
                      </a:r>
                      <a:r>
                        <a:rPr lang="en-US" sz="1400" baseline="0" dirty="0" smtClean="0"/>
                        <a:t> &amp; </a:t>
                      </a:r>
                      <a:r>
                        <a:rPr lang="en-US" sz="1400" dirty="0" smtClean="0"/>
                        <a:t>Bass </a:t>
                      </a:r>
                      <a:r>
                        <a:rPr lang="en-US" sz="1400" dirty="0" err="1" smtClean="0"/>
                        <a:t>Arpeggiation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Any Chord</a:t>
                      </a:r>
                      <a:endParaRPr lang="en-US" sz="1800" dirty="0"/>
                    </a:p>
                  </a:txBody>
                  <a:tcPr/>
                </a:tc>
              </a:tr>
              <a:tr h="52884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Cadential</a:t>
                      </a:r>
                      <a:r>
                        <a:rPr lang="en-US" sz="1800" baseline="0" dirty="0" smtClean="0"/>
                        <a:t> Six-Four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Dominant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Tonic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08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Passing Six-Four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28750"/>
            <a:ext cx="7200900" cy="3581400"/>
          </a:xfrm>
        </p:spPr>
        <p:txBody>
          <a:bodyPr/>
          <a:lstStyle/>
          <a:p>
            <a:r>
              <a:rPr lang="en-US" dirty="0"/>
              <a:t>Second inversion </a:t>
            </a:r>
            <a:r>
              <a:rPr lang="en-US" dirty="0" smtClean="0"/>
              <a:t>that harmonizing </a:t>
            </a:r>
            <a:r>
              <a:rPr lang="en-US" dirty="0"/>
              <a:t>the middle note of a three-note scalar </a:t>
            </a:r>
            <a:r>
              <a:rPr lang="en-US" dirty="0" smtClean="0"/>
              <a:t>figure </a:t>
            </a:r>
            <a:r>
              <a:rPr lang="en-US" dirty="0"/>
              <a:t>in the </a:t>
            </a:r>
            <a:r>
              <a:rPr lang="en-US" dirty="0" smtClean="0"/>
              <a:t>bass.</a:t>
            </a:r>
          </a:p>
          <a:p>
            <a:pPr lvl="1"/>
            <a:r>
              <a:rPr lang="en-US" dirty="0" smtClean="0"/>
              <a:t>Usually falls on a weak beat</a:t>
            </a:r>
          </a:p>
          <a:p>
            <a:pPr lvl="1"/>
            <a:r>
              <a:rPr lang="en-US" dirty="0" smtClean="0"/>
              <a:t>Features smooth voice-leading</a:t>
            </a:r>
          </a:p>
          <a:p>
            <a:pPr lvl="1"/>
            <a:r>
              <a:rPr lang="en-US" dirty="0" smtClean="0"/>
              <a:t>(indicate by placing roman numeral in parentheses)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04" y="3320146"/>
            <a:ext cx="6637106" cy="33800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05534" y="3667303"/>
            <a:ext cx="1150708" cy="20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54165" y="4815749"/>
            <a:ext cx="1068513" cy="173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52833" y="3639097"/>
            <a:ext cx="1150708" cy="20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63107" y="4908431"/>
            <a:ext cx="1150708" cy="20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8484" y="4400819"/>
            <a:ext cx="207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VOICE EXCHANGE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5379" y="4400819"/>
            <a:ext cx="207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PARALLEL SIXTHS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Mozart, Violin Concerto no. 5 in A Major, K. 219, </a:t>
            </a:r>
            <a:r>
              <a:rPr lang="en-US" dirty="0" err="1"/>
              <a:t>mvt</a:t>
            </a:r>
            <a:r>
              <a:rPr lang="en-US" dirty="0"/>
              <a:t>. 3, mm. 1-4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" y="2599677"/>
            <a:ext cx="9066313" cy="3667560"/>
          </a:xfrm>
        </p:spPr>
      </p:pic>
      <p:pic>
        <p:nvPicPr>
          <p:cNvPr id="5" name="zart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59675" y="189362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Pedal Six-Four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741685"/>
            <a:ext cx="7200900" cy="3581400"/>
          </a:xfrm>
        </p:spPr>
        <p:txBody>
          <a:bodyPr/>
          <a:lstStyle/>
          <a:p>
            <a:r>
              <a:rPr lang="en-US" dirty="0"/>
              <a:t>One way of elaborating a static root position triad is to move the 3rd and 5th of the triad up by step and then back down by step to their original positions. </a:t>
            </a:r>
            <a:endParaRPr lang="en-US" dirty="0" smtClean="0"/>
          </a:p>
          <a:p>
            <a:pPr lvl="1"/>
            <a:r>
              <a:rPr lang="en-US" dirty="0" smtClean="0"/>
              <a:t>This is a technique to </a:t>
            </a:r>
            <a:r>
              <a:rPr lang="en-US" b="1" dirty="0" smtClean="0"/>
              <a:t>prolong</a:t>
            </a:r>
            <a:r>
              <a:rPr lang="en-US" b="1" i="0" dirty="0" smtClean="0"/>
              <a:t> </a:t>
            </a:r>
            <a:r>
              <a:rPr lang="en-US" i="0" dirty="0" smtClean="0"/>
              <a:t>a harmonic function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8170"/>
            <a:ext cx="9144000" cy="30698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643919" y="4546315"/>
            <a:ext cx="328773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54193" y="5234684"/>
            <a:ext cx="328773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47353" y="5234684"/>
            <a:ext cx="390417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7627" y="4546315"/>
            <a:ext cx="390417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90526" y="4598756"/>
            <a:ext cx="328773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04234" y="4562796"/>
            <a:ext cx="390417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21348" y="4713056"/>
            <a:ext cx="328773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14508" y="4713056"/>
            <a:ext cx="390417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9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Beethoven, Bagatelle, op. 126 no.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7" y="3088269"/>
            <a:ext cx="8732366" cy="2870741"/>
          </a:xfrm>
        </p:spPr>
      </p:pic>
      <p:pic>
        <p:nvPicPr>
          <p:cNvPr id="5" name="beetBA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57137" y="1765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Six-Four Chords (so far</a:t>
            </a:r>
            <a:r>
              <a:rPr lang="is-IS" dirty="0" smtClean="0"/>
              <a:t>…)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35658"/>
              </p:ext>
            </p:extLst>
          </p:nvPr>
        </p:nvGraphicFramePr>
        <p:xfrm>
          <a:off x="955497" y="2085654"/>
          <a:ext cx="7828906" cy="31754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5379"/>
                <a:gridCol w="2054832"/>
                <a:gridCol w="2280863"/>
                <a:gridCol w="1417832"/>
              </a:tblGrid>
              <a:tr h="4520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Harmonic 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Purpose</a:t>
                      </a:r>
                      <a:endParaRPr lang="en-US" sz="1800" dirty="0"/>
                    </a:p>
                  </a:txBody>
                  <a:tcPr/>
                </a:tc>
              </a:tr>
              <a:tr h="65019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Incidental</a:t>
                      </a:r>
                    </a:p>
                    <a:p>
                      <a:pPr algn="l"/>
                      <a:r>
                        <a:rPr lang="en-US" sz="1200" dirty="0" smtClean="0"/>
                        <a:t>(Melodic</a:t>
                      </a:r>
                      <a:r>
                        <a:rPr lang="en-US" sz="1200" baseline="0" dirty="0" smtClean="0"/>
                        <a:t> &amp; </a:t>
                      </a:r>
                      <a:r>
                        <a:rPr lang="en-US" sz="1200" dirty="0" smtClean="0"/>
                        <a:t>Bass </a:t>
                      </a:r>
                      <a:r>
                        <a:rPr lang="en-US" sz="1200" dirty="0" err="1" smtClean="0"/>
                        <a:t>Arpeggiation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Any Chord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-N/A</a:t>
                      </a:r>
                      <a:endParaRPr lang="en-US" sz="1400" dirty="0"/>
                    </a:p>
                  </a:txBody>
                  <a:tcPr/>
                </a:tc>
              </a:tr>
              <a:tr h="52884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Cadential</a:t>
                      </a:r>
                      <a:r>
                        <a:rPr lang="en-US" sz="1800" baseline="0" dirty="0" smtClean="0"/>
                        <a:t> Six-Four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Dominant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 (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-Prolong the Dominant</a:t>
                      </a:r>
                      <a:endParaRPr lang="en-US" sz="1400" dirty="0"/>
                    </a:p>
                  </a:txBody>
                  <a:tcPr/>
                </a:tc>
              </a:tr>
              <a:tr h="1485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Passing</a:t>
                      </a:r>
                      <a:r>
                        <a:rPr lang="en-US" sz="1800" baseline="0" dirty="0" smtClean="0"/>
                        <a:t> Six-Four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Any</a:t>
                      </a:r>
                    </a:p>
                    <a:p>
                      <a:pPr algn="ctr"/>
                      <a:r>
                        <a:rPr lang="en-US" sz="1800" dirty="0" smtClean="0"/>
                        <a:t>Common:</a:t>
                      </a:r>
                      <a:r>
                        <a:rPr lang="en-US" sz="1800" baseline="0" dirty="0" smtClean="0"/>
                        <a:t> I (</a:t>
                      </a:r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) &amp; IV (iv)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-Harmonize scalar  bass figures</a:t>
                      </a:r>
                    </a:p>
                    <a:p>
                      <a:pPr algn="l"/>
                      <a:r>
                        <a:rPr lang="en-US" sz="1400" dirty="0" smtClean="0"/>
                        <a:t>-Voice Exchange</a:t>
                      </a:r>
                      <a:endParaRPr lang="en-US" sz="1400" dirty="0"/>
                    </a:p>
                  </a:txBody>
                  <a:tcPr/>
                </a:tc>
              </a:tr>
              <a:tr h="14859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Pedal</a:t>
                      </a:r>
                      <a:r>
                        <a:rPr lang="en-US" sz="1800" baseline="0" dirty="0" smtClean="0"/>
                        <a:t> Six-Four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-Prolong</a:t>
                      </a:r>
                      <a:r>
                        <a:rPr lang="en-US" sz="1400" baseline="0" dirty="0" smtClean="0"/>
                        <a:t> a root position triad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52236"/>
            <a:ext cx="7200900" cy="1485900"/>
          </a:xfrm>
        </p:spPr>
        <p:txBody>
          <a:bodyPr/>
          <a:lstStyle/>
          <a:p>
            <a:r>
              <a:rPr lang="en-US" dirty="0" smtClean="0"/>
              <a:t>Review: First Inversion Triads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28750"/>
            <a:ext cx="7200900" cy="2450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Third of the chord is in the bass voice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As a substitute for root position triads</a:t>
            </a:r>
          </a:p>
          <a:p>
            <a:pPr lvl="1"/>
            <a:r>
              <a:rPr lang="en-US" dirty="0" smtClean="0"/>
              <a:t>Improve contour of bass line</a:t>
            </a:r>
          </a:p>
          <a:p>
            <a:pPr lvl="1"/>
            <a:r>
              <a:rPr lang="en-US" dirty="0" smtClean="0"/>
              <a:t>Lessen weight of V and I chords </a:t>
            </a:r>
          </a:p>
          <a:p>
            <a:pPr lvl="1"/>
            <a:r>
              <a:rPr lang="en-US" dirty="0" smtClean="0"/>
              <a:t>Occur incidentally through an </a:t>
            </a:r>
            <a:r>
              <a:rPr lang="en-US" dirty="0" err="1" smtClean="0"/>
              <a:t>arpeggiated</a:t>
            </a:r>
            <a:r>
              <a:rPr lang="en-US" dirty="0" smtClean="0"/>
              <a:t> bass</a:t>
            </a:r>
          </a:p>
          <a:p>
            <a:r>
              <a:rPr lang="en-US" dirty="0" smtClean="0"/>
              <a:t>Sometime occur in a series of parallel sixth chords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93" y="3879137"/>
            <a:ext cx="4966913" cy="28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" y="3965568"/>
            <a:ext cx="9028386" cy="3249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No class on Monday</a:t>
            </a:r>
            <a:endParaRPr lang="en-US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6"/>
          <a:stretch/>
        </p:blipFill>
        <p:spPr>
          <a:xfrm>
            <a:off x="115614" y="1332750"/>
            <a:ext cx="8824091" cy="281473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8287" y="368714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Mussorgsky, Pictures at an Exhibition, "The </a:t>
            </a:r>
            <a:r>
              <a:rPr lang="en-US" dirty="0" smtClean="0"/>
              <a:t>Great Gate of Kiev”</a:t>
            </a:r>
            <a:endParaRPr lang="en-US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Triads in Second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85308"/>
            <a:ext cx="7200900" cy="3581400"/>
          </a:xfrm>
        </p:spPr>
        <p:txBody>
          <a:bodyPr/>
          <a:lstStyle/>
          <a:p>
            <a:r>
              <a:rPr lang="en-US" dirty="0" smtClean="0"/>
              <a:t>Fifth of the chord is in the bass voice</a:t>
            </a:r>
          </a:p>
          <a:p>
            <a:r>
              <a:rPr lang="en-US" dirty="0" smtClean="0"/>
              <a:t>Not used as substitutions for root positions chord	</a:t>
            </a:r>
          </a:p>
          <a:p>
            <a:pPr lvl="1"/>
            <a:r>
              <a:rPr lang="en-US" dirty="0" smtClean="0"/>
              <a:t>Unstable sonority</a:t>
            </a:r>
          </a:p>
          <a:p>
            <a:pPr lvl="3"/>
            <a:r>
              <a:rPr lang="en-US" dirty="0" smtClean="0"/>
              <a:t>P4 interval with the bass voice is a dissonance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676008"/>
            <a:ext cx="7200900" cy="26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6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Second Inversion Triads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second inversion triads are more unstable than root and first inversion chords. Our uses of them in tonal-</a:t>
            </a:r>
            <a:r>
              <a:rPr lang="en-US" dirty="0" err="1" smtClean="0"/>
              <a:t>stlye</a:t>
            </a:r>
            <a:r>
              <a:rPr lang="en-US" dirty="0" smtClean="0"/>
              <a:t> writing are restricted to:</a:t>
            </a:r>
          </a:p>
          <a:p>
            <a:r>
              <a:rPr lang="en-US" dirty="0" smtClean="0"/>
              <a:t>Incidental Use</a:t>
            </a:r>
          </a:p>
          <a:p>
            <a:pPr lvl="1"/>
            <a:r>
              <a:rPr lang="en-US" dirty="0" err="1" smtClean="0"/>
              <a:t>Arpeggiatied</a:t>
            </a:r>
            <a:r>
              <a:rPr lang="en-US" dirty="0" smtClean="0"/>
              <a:t> Bass</a:t>
            </a:r>
          </a:p>
          <a:p>
            <a:pPr lvl="1"/>
            <a:r>
              <a:rPr lang="en-US" dirty="0" smtClean="0"/>
              <a:t>Melodic Bass</a:t>
            </a:r>
          </a:p>
          <a:p>
            <a:r>
              <a:rPr lang="en-US" dirty="0" smtClean="0"/>
              <a:t>Stereotypical Use</a:t>
            </a:r>
          </a:p>
          <a:p>
            <a:pPr lvl="1"/>
            <a:r>
              <a:rPr lang="en-US" dirty="0" err="1" smtClean="0"/>
              <a:t>Cadential</a:t>
            </a:r>
            <a:r>
              <a:rPr lang="en-US" dirty="0" smtClean="0"/>
              <a:t> Six-Four</a:t>
            </a:r>
          </a:p>
          <a:p>
            <a:pPr lvl="1"/>
            <a:r>
              <a:rPr lang="en-US" dirty="0" smtClean="0"/>
              <a:t>Passing Six-Four</a:t>
            </a:r>
          </a:p>
          <a:p>
            <a:pPr lvl="1"/>
            <a:r>
              <a:rPr lang="en-US" dirty="0" smtClean="0"/>
              <a:t>Pedal Six-Four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64059"/>
          </a:xfrm>
        </p:spPr>
        <p:txBody>
          <a:bodyPr/>
          <a:lstStyle/>
          <a:p>
            <a:r>
              <a:rPr lang="en-US" dirty="0" smtClean="0"/>
              <a:t>Bass </a:t>
            </a:r>
            <a:r>
              <a:rPr lang="en-US" dirty="0" err="1" smtClean="0"/>
              <a:t>Arpeggiation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2566"/>
            <a:ext cx="7200900" cy="3581400"/>
          </a:xfrm>
        </p:spPr>
        <p:txBody>
          <a:bodyPr/>
          <a:lstStyle/>
          <a:p>
            <a:r>
              <a:rPr lang="en-US" dirty="0" smtClean="0"/>
              <a:t>Just as with first inversion triads, second inversion triads can incidentally occur when the bass voice is </a:t>
            </a:r>
            <a:r>
              <a:rPr lang="en-US" dirty="0" err="1" smtClean="0"/>
              <a:t>arpeggiating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to decide if the chord is </a:t>
            </a:r>
            <a:r>
              <a:rPr lang="en-US" b="1" i="1" dirty="0" smtClean="0"/>
              <a:t>functioning</a:t>
            </a:r>
            <a:r>
              <a:rPr lang="en-US" dirty="0" smtClean="0"/>
              <a:t> as a six-four chord by taking into account metric placement, duration, and register.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573266"/>
            <a:ext cx="7176981" cy="24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Mahler: Symphony No. 1, III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" t="9324" r="4174" b="45350"/>
          <a:stretch/>
        </p:blipFill>
        <p:spPr>
          <a:xfrm>
            <a:off x="837986" y="1765300"/>
            <a:ext cx="7582327" cy="4889828"/>
          </a:xfrm>
        </p:spPr>
      </p:pic>
      <p:pic>
        <p:nvPicPr>
          <p:cNvPr id="5" name="64-Mahler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52143" y="13589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60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Melodic </a:t>
            </a:r>
            <a:r>
              <a:rPr lang="en-US" dirty="0"/>
              <a:t>Bass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bass part has an important melodic line </a:t>
            </a:r>
            <a:r>
              <a:rPr lang="en-US" dirty="0" smtClean="0"/>
              <a:t>it longer acts in its typical supporting. In this case many types of inversions can occur.</a:t>
            </a:r>
          </a:p>
          <a:p>
            <a:r>
              <a:rPr lang="en-US" dirty="0" smtClean="0"/>
              <a:t>We stop hearing the bass voice as the harmonic foundation of the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Beethoven: Symphony No.3, 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5" y="328016"/>
            <a:ext cx="8251355" cy="10678226"/>
          </a:xfrm>
        </p:spPr>
      </p:pic>
      <p:pic>
        <p:nvPicPr>
          <p:cNvPr id="6" name="Eroic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81350" y="114202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8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18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718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Beethoven, op. 59, no.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5" y="685800"/>
            <a:ext cx="8929449" cy="11555760"/>
          </a:xfrm>
        </p:spPr>
      </p:pic>
      <p:pic>
        <p:nvPicPr>
          <p:cNvPr id="5" name="op5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86832" y="685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5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931</TotalTime>
  <Words>583</Words>
  <Application>Microsoft Macintosh PowerPoint</Application>
  <PresentationFormat>On-screen Show (4:3)</PresentationFormat>
  <Paragraphs>96</Paragraphs>
  <Slides>20</Slides>
  <Notes>2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Crop</vt:lpstr>
      <vt:lpstr>Triads in  Second Inversion</vt:lpstr>
      <vt:lpstr>Review: First Inversion Triads</vt:lpstr>
      <vt:lpstr>Triads in Second Inversion</vt:lpstr>
      <vt:lpstr>Uses of Second Inversion Triads</vt:lpstr>
      <vt:lpstr>Bass Arpeggiation</vt:lpstr>
      <vt:lpstr>Mahler: Symphony No. 1, III</vt:lpstr>
      <vt:lpstr>Melodic Bass</vt:lpstr>
      <vt:lpstr>Beethoven: Symphony No.3, I</vt:lpstr>
      <vt:lpstr>Beethoven, op. 59, no. 1</vt:lpstr>
      <vt:lpstr>Part-Writing Six-Four Chords</vt:lpstr>
      <vt:lpstr>The Cadential Six-Four</vt:lpstr>
      <vt:lpstr>Brahms, "Die Trauerende", op. 7 no. 5</vt:lpstr>
      <vt:lpstr>Bach, Well-Tempered Clavier, Book II, Prelude in f minor </vt:lpstr>
      <vt:lpstr>Six-Four Chords (so far…)</vt:lpstr>
      <vt:lpstr>The Passing Six-Four</vt:lpstr>
      <vt:lpstr>Mozart, Violin Concerto no. 5 in A Major, K. 219, mvt. 3, mm. 1-4</vt:lpstr>
      <vt:lpstr>The Pedal Six-Four</vt:lpstr>
      <vt:lpstr>Beethoven, Bagatelle, op. 126 no. 1</vt:lpstr>
      <vt:lpstr>Six-Four Chords (so far…)</vt:lpstr>
      <vt:lpstr>No class on Monday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Triads in  Second Inversion</dc:title>
  <dc:creator>Sam Wells</dc:creator>
  <cp:lastModifiedBy>Sam Wells</cp:lastModifiedBy>
  <cp:revision>27</cp:revision>
  <cp:lastPrinted>2016-10-05T17:54:04Z</cp:lastPrinted>
  <dcterms:created xsi:type="dcterms:W3CDTF">2016-10-03T11:22:33Z</dcterms:created>
  <dcterms:modified xsi:type="dcterms:W3CDTF">2016-10-05T19:17:02Z</dcterms:modified>
</cp:coreProperties>
</file>