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nva Sans" panose="020B0604020202020204" charset="0"/>
      <p:regular r:id="rId23"/>
    </p:embeddedFont>
    <p:embeddedFont>
      <p:font typeface="Radley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3" d="100"/>
          <a:sy n="63" d="100"/>
        </p:scale>
        <p:origin x="138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07104" y="8493249"/>
            <a:ext cx="4530586" cy="413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59"/>
              </a:lnSpc>
            </a:pPr>
            <a:r>
              <a:rPr lang="en-US" sz="2999" dirty="0" err="1">
                <a:solidFill>
                  <a:srgbClr val="000000"/>
                </a:solidFill>
                <a:latin typeface="+mj-lt"/>
              </a:rPr>
              <a:t>Sulaiman</a:t>
            </a:r>
            <a:r>
              <a:rPr lang="en-US" sz="29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999" dirty="0" err="1">
                <a:solidFill>
                  <a:srgbClr val="000000"/>
                </a:solidFill>
                <a:latin typeface="+mj-lt"/>
              </a:rPr>
              <a:t>aldubaykhi</a:t>
            </a:r>
            <a:endParaRPr lang="en-US" sz="2999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-209776" y="9768509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-209776" y="499441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466697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V="1">
            <a:off x="17821303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2313536"/>
            <a:ext cx="16230600" cy="3459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98"/>
              </a:lnSpc>
              <a:spcBef>
                <a:spcPct val="0"/>
              </a:spcBef>
            </a:pPr>
            <a:r>
              <a:rPr lang="en-US" sz="15056" spc="-301">
                <a:solidFill>
                  <a:srgbClr val="000000"/>
                </a:solidFill>
                <a:latin typeface="Radley Bold"/>
              </a:rPr>
              <a:t>Secure Response (SR)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48472" y="7812529"/>
            <a:ext cx="5816004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adley"/>
              </a:rPr>
              <a:t>Supervisor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adley"/>
              </a:rPr>
              <a:t>Prof. Sulaiman Alsuhiban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09776" y="9768509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209776" y="499441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466697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7821303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245698" y="4508351"/>
            <a:ext cx="6777782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Technology companies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Security software companies</a:t>
            </a:r>
          </a:p>
          <a:p>
            <a:pPr marL="734059" lvl="1" indent="-367030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Governmental entities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09776" y="9768509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209776" y="499441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466697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7821303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7981578" y="4274503"/>
            <a:ext cx="232484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9B4819"/>
                </a:solidFill>
                <a:latin typeface="Radley"/>
              </a:rPr>
              <a:t>Cost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09776" y="9768509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209776" y="499441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466697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7821303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09776" y="9768509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209776" y="499441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466697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7821303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603105" y="4274503"/>
            <a:ext cx="908179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9B4819"/>
                </a:solidFill>
                <a:latin typeface="Radley"/>
              </a:rPr>
              <a:t>Project Financing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09776" y="9768509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209776" y="499441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466697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7821303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735748" y="4819967"/>
            <a:ext cx="8816504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adley"/>
              </a:rPr>
              <a:t>The project's funding source is booststrapping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09776" y="9768509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209776" y="499441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466697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7821303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7681206" y="4274503"/>
            <a:ext cx="292558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9B4819"/>
                </a:solidFill>
                <a:latin typeface="Radley"/>
              </a:rPr>
              <a:t>Team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09776" y="9768509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209776" y="499441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466697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7821303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134037" y="2999207"/>
            <a:ext cx="5389959" cy="4202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6"/>
              </a:lnSpc>
            </a:pPr>
            <a:r>
              <a:rPr lang="en-US" sz="4783">
                <a:solidFill>
                  <a:srgbClr val="000000"/>
                </a:solidFill>
                <a:cs typeface="Noto Naskh Arabic"/>
              </a:rPr>
              <a:t>سليمان الدبيخي  - CEO</a:t>
            </a:r>
          </a:p>
          <a:p>
            <a:pPr algn="ctr">
              <a:lnSpc>
                <a:spcPts val="6696"/>
              </a:lnSpc>
            </a:pPr>
            <a:r>
              <a:rPr lang="en-US" sz="4783">
                <a:solidFill>
                  <a:srgbClr val="000000"/>
                </a:solidFill>
                <a:cs typeface="Noto Naskh Arabic"/>
              </a:rPr>
              <a:t>مجد الزهراني - CTO</a:t>
            </a:r>
          </a:p>
          <a:p>
            <a:pPr algn="ctr">
              <a:lnSpc>
                <a:spcPts val="6696"/>
              </a:lnSpc>
            </a:pPr>
            <a:r>
              <a:rPr lang="en-US" sz="4783">
                <a:solidFill>
                  <a:srgbClr val="000000"/>
                </a:solidFill>
                <a:cs typeface="Noto Naskh Arabic"/>
              </a:rPr>
              <a:t>مدى الباني -  CPO</a:t>
            </a:r>
          </a:p>
          <a:p>
            <a:pPr algn="ctr">
              <a:lnSpc>
                <a:spcPts val="6696"/>
              </a:lnSpc>
            </a:pPr>
            <a:r>
              <a:rPr lang="en-US" sz="4783">
                <a:solidFill>
                  <a:srgbClr val="000000"/>
                </a:solidFill>
                <a:cs typeface="Noto Naskh Arabic"/>
              </a:rPr>
              <a:t>اعتدال الرويلي - COO</a:t>
            </a:r>
          </a:p>
          <a:p>
            <a:pPr algn="ctr">
              <a:lnSpc>
                <a:spcPts val="6696"/>
              </a:lnSpc>
            </a:pPr>
            <a:r>
              <a:rPr lang="en-US" sz="4783">
                <a:solidFill>
                  <a:srgbClr val="000000"/>
                </a:solidFill>
                <a:cs typeface="Noto Naskh Arabic"/>
              </a:rPr>
              <a:t>ايناس الصحفي -   sales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09776" y="9768509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209776" y="499441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466697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7821303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7190594" y="4274503"/>
            <a:ext cx="3906813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Radley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09776" y="9768509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209776" y="499441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466697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7821303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171180" y="4274503"/>
            <a:ext cx="16088120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9B4819"/>
                </a:solidFill>
                <a:latin typeface="Radley"/>
              </a:rPr>
              <a:t>Why do we need a Secure Response?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09776" y="9768509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209776" y="499441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466697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7821303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829774" y="523254"/>
            <a:ext cx="6730464" cy="9525311"/>
          </a:xfrm>
          <a:custGeom>
            <a:avLst/>
            <a:gdLst/>
            <a:ahLst/>
            <a:cxnLst/>
            <a:rect l="l" t="t" r="r" b="b"/>
            <a:pathLst>
              <a:path w="6730464" h="9525311">
                <a:moveTo>
                  <a:pt x="0" y="0"/>
                </a:moveTo>
                <a:lnTo>
                  <a:pt x="6730464" y="0"/>
                </a:lnTo>
                <a:lnTo>
                  <a:pt x="6730464" y="9525310"/>
                </a:lnTo>
                <a:lnTo>
                  <a:pt x="0" y="9525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8" t="-1690" r="-1873" b="-169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465211" y="3719365"/>
            <a:ext cx="637081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E80C10"/>
                </a:solidFill>
                <a:latin typeface="Radley"/>
              </a:rPr>
              <a:t>FBI warning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09776" y="9768509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209776" y="499441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466697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7821303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5715678" y="4251319"/>
            <a:ext cx="6518331" cy="1038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9"/>
              </a:lnSpc>
              <a:spcBef>
                <a:spcPct val="0"/>
              </a:spcBef>
            </a:pPr>
            <a:r>
              <a:rPr lang="en-US" sz="8799" spc="-175">
                <a:solidFill>
                  <a:srgbClr val="9B4819"/>
                </a:solidFill>
                <a:latin typeface="Radley"/>
              </a:rPr>
              <a:t>The Problem</a:t>
            </a:r>
          </a:p>
        </p:txBody>
      </p:sp>
      <p:sp>
        <p:nvSpPr>
          <p:cNvPr id="7" name="Freeform 7"/>
          <p:cNvSpPr/>
          <p:nvPr/>
        </p:nvSpPr>
        <p:spPr>
          <a:xfrm rot="484267">
            <a:off x="5497420" y="2928342"/>
            <a:ext cx="7293160" cy="3633319"/>
          </a:xfrm>
          <a:custGeom>
            <a:avLst/>
            <a:gdLst/>
            <a:ahLst/>
            <a:cxnLst/>
            <a:rect l="l" t="t" r="r" b="b"/>
            <a:pathLst>
              <a:path w="7293160" h="3633319">
                <a:moveTo>
                  <a:pt x="0" y="0"/>
                </a:moveTo>
                <a:lnTo>
                  <a:pt x="7293160" y="0"/>
                </a:lnTo>
                <a:lnTo>
                  <a:pt x="7293160" y="3633320"/>
                </a:lnTo>
                <a:lnTo>
                  <a:pt x="0" y="363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09776" y="9768509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209776" y="499441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466697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7821303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2834263" y="1925180"/>
            <a:ext cx="12240992" cy="5394460"/>
            <a:chOff x="0" y="0"/>
            <a:chExt cx="16321322" cy="7192613"/>
          </a:xfrm>
        </p:grpSpPr>
        <p:sp>
          <p:nvSpPr>
            <p:cNvPr id="7" name="TextBox 7"/>
            <p:cNvSpPr txBox="1"/>
            <p:nvPr/>
          </p:nvSpPr>
          <p:spPr>
            <a:xfrm>
              <a:off x="0" y="466725"/>
              <a:ext cx="16321322" cy="28164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4580"/>
                </a:lnSpc>
                <a:spcBef>
                  <a:spcPct val="0"/>
                </a:spcBef>
              </a:pPr>
              <a:r>
                <a:rPr lang="en-US" sz="16200" spc="-324">
                  <a:solidFill>
                    <a:srgbClr val="BD8F53"/>
                  </a:solidFill>
                  <a:latin typeface="Radley Bold"/>
                </a:rPr>
                <a:t>The Problem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596040"/>
              <a:ext cx="16321322" cy="35965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352"/>
                </a:lnSpc>
              </a:pPr>
              <a:r>
                <a:rPr lang="en-US" sz="3109">
                  <a:solidFill>
                    <a:srgbClr val="000000"/>
                  </a:solidFill>
                  <a:latin typeface="Radley"/>
                </a:rPr>
                <a:t>Attackers take advantage of the increased use of QR codes to launch different attacks.</a:t>
              </a:r>
            </a:p>
            <a:p>
              <a:pPr marL="671234" lvl="1" indent="-335617">
                <a:lnSpc>
                  <a:spcPts val="4352"/>
                </a:lnSpc>
                <a:buFont typeface="Arial"/>
                <a:buChar char="•"/>
              </a:pPr>
              <a:r>
                <a:rPr lang="en-US" sz="3109">
                  <a:solidFill>
                    <a:srgbClr val="000000"/>
                  </a:solidFill>
                  <a:latin typeface="Radley"/>
                </a:rPr>
                <a:t>Phishing</a:t>
              </a:r>
            </a:p>
            <a:p>
              <a:pPr marL="671234" lvl="1" indent="-335617">
                <a:lnSpc>
                  <a:spcPts val="4352"/>
                </a:lnSpc>
                <a:buFont typeface="Arial"/>
                <a:buChar char="•"/>
              </a:pPr>
              <a:r>
                <a:rPr lang="en-US" sz="3109">
                  <a:solidFill>
                    <a:srgbClr val="000000"/>
                  </a:solidFill>
                  <a:latin typeface="Radley"/>
                </a:rPr>
                <a:t>Malware</a:t>
              </a:r>
            </a:p>
            <a:p>
              <a:pPr>
                <a:lnSpc>
                  <a:spcPts val="4352"/>
                </a:lnSpc>
                <a:spcBef>
                  <a:spcPct val="0"/>
                </a:spcBef>
              </a:pPr>
              <a:endParaRPr lang="en-US" sz="3109">
                <a:solidFill>
                  <a:srgbClr val="000000"/>
                </a:solidFill>
                <a:latin typeface="Radle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09776" y="9768509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209776" y="499441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466697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7821303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758529" y="4270795"/>
            <a:ext cx="6518331" cy="1038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9"/>
              </a:lnSpc>
              <a:spcBef>
                <a:spcPct val="0"/>
              </a:spcBef>
            </a:pPr>
            <a:r>
              <a:rPr lang="en-US" sz="8799" spc="-175">
                <a:solidFill>
                  <a:srgbClr val="9B4819"/>
                </a:solidFill>
                <a:latin typeface="Radley"/>
              </a:rPr>
              <a:t>Solution</a:t>
            </a:r>
          </a:p>
        </p:txBody>
      </p:sp>
      <p:sp>
        <p:nvSpPr>
          <p:cNvPr id="7" name="Freeform 7"/>
          <p:cNvSpPr/>
          <p:nvPr/>
        </p:nvSpPr>
        <p:spPr>
          <a:xfrm rot="484267">
            <a:off x="6241259" y="3496613"/>
            <a:ext cx="5144506" cy="2562900"/>
          </a:xfrm>
          <a:custGeom>
            <a:avLst/>
            <a:gdLst/>
            <a:ahLst/>
            <a:cxnLst/>
            <a:rect l="l" t="t" r="r" b="b"/>
            <a:pathLst>
              <a:path w="5144506" h="2562900">
                <a:moveTo>
                  <a:pt x="0" y="0"/>
                </a:moveTo>
                <a:lnTo>
                  <a:pt x="5144507" y="0"/>
                </a:lnTo>
                <a:lnTo>
                  <a:pt x="5144507" y="2562899"/>
                </a:lnTo>
                <a:lnTo>
                  <a:pt x="0" y="2562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09776" y="9768509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209776" y="499441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466697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7821303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3725113" y="2676187"/>
            <a:ext cx="7588308" cy="1038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9"/>
              </a:lnSpc>
              <a:spcBef>
                <a:spcPct val="0"/>
              </a:spcBef>
            </a:pPr>
            <a:r>
              <a:rPr lang="en-US" sz="8799" spc="-175">
                <a:solidFill>
                  <a:srgbClr val="BD8F53"/>
                </a:solidFill>
                <a:latin typeface="Radley"/>
              </a:rPr>
              <a:t>Solution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0148" y="4783424"/>
            <a:ext cx="14907704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adley"/>
              </a:rPr>
              <a:t>The solution to this problem is to create a reader that scans the QR code, to check if it is trusted or not, as it depends on machine learning.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09776" y="9768509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-209776" y="499441"/>
            <a:ext cx="18707552" cy="19050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466697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7821303" y="-198019"/>
            <a:ext cx="0" cy="10683037"/>
          </a:xfrm>
          <a:prstGeom prst="line">
            <a:avLst/>
          </a:prstGeom>
          <a:ln w="9525" cap="flat">
            <a:solidFill>
              <a:srgbClr val="BD8F5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311617" y="2290260"/>
            <a:ext cx="5778645" cy="7131206"/>
          </a:xfrm>
          <a:custGeom>
            <a:avLst/>
            <a:gdLst/>
            <a:ahLst/>
            <a:cxnLst/>
            <a:rect l="l" t="t" r="r" b="b"/>
            <a:pathLst>
              <a:path w="5778645" h="7131206">
                <a:moveTo>
                  <a:pt x="0" y="0"/>
                </a:moveTo>
                <a:lnTo>
                  <a:pt x="5778645" y="0"/>
                </a:lnTo>
                <a:lnTo>
                  <a:pt x="5778645" y="7131206"/>
                </a:lnTo>
                <a:lnTo>
                  <a:pt x="0" y="71312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2942132" y="2290260"/>
            <a:ext cx="4927635" cy="7131206"/>
          </a:xfrm>
          <a:custGeom>
            <a:avLst/>
            <a:gdLst/>
            <a:ahLst/>
            <a:cxnLst/>
            <a:rect l="l" t="t" r="r" b="b"/>
            <a:pathLst>
              <a:path w="4927635" h="7131206">
                <a:moveTo>
                  <a:pt x="0" y="0"/>
                </a:moveTo>
                <a:lnTo>
                  <a:pt x="4927635" y="0"/>
                </a:lnTo>
                <a:lnTo>
                  <a:pt x="4927635" y="7131206"/>
                </a:lnTo>
                <a:lnTo>
                  <a:pt x="0" y="71312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988" r="-19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348560" y="2290260"/>
            <a:ext cx="5859792" cy="7131206"/>
          </a:xfrm>
          <a:custGeom>
            <a:avLst/>
            <a:gdLst/>
            <a:ahLst/>
            <a:cxnLst/>
            <a:rect l="l" t="t" r="r" b="b"/>
            <a:pathLst>
              <a:path w="5859792" h="7131206">
                <a:moveTo>
                  <a:pt x="0" y="0"/>
                </a:moveTo>
                <a:lnTo>
                  <a:pt x="5859792" y="0"/>
                </a:lnTo>
                <a:lnTo>
                  <a:pt x="5859792" y="7131206"/>
                </a:lnTo>
                <a:lnTo>
                  <a:pt x="0" y="71312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40" r="-214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690148" y="1031719"/>
            <a:ext cx="7588308" cy="10388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79"/>
              </a:lnSpc>
              <a:spcBef>
                <a:spcPct val="0"/>
              </a:spcBef>
            </a:pPr>
            <a:r>
              <a:rPr lang="en-US" sz="8799" spc="-175">
                <a:solidFill>
                  <a:srgbClr val="BD8F53"/>
                </a:solidFill>
                <a:latin typeface="Radley"/>
              </a:rPr>
              <a:t>Solution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0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09769" y="2653907"/>
            <a:ext cx="9807442" cy="4594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745"/>
              </a:lnSpc>
              <a:spcBef>
                <a:spcPct val="0"/>
              </a:spcBef>
            </a:pPr>
            <a:r>
              <a:rPr lang="en-US" sz="13500" spc="-270">
                <a:solidFill>
                  <a:srgbClr val="9B4819"/>
                </a:solidFill>
                <a:latin typeface="Radley Bold"/>
              </a:rPr>
              <a:t>Beneficiaries and competitors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119</Words>
  <Application>Microsoft Office PowerPoint</Application>
  <PresentationFormat>Custom</PresentationFormat>
  <Paragraphs>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Radley Bold</vt:lpstr>
      <vt:lpstr>Canva Sans</vt:lpstr>
      <vt:lpstr>Calibri</vt:lpstr>
      <vt:lpstr>Arial</vt:lpstr>
      <vt:lpstr>Radley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 Development Brand Guidelines Presentation in Beige Bronze Light Brown Warm Classic Style</dc:title>
  <cp:lastModifiedBy>sliman .</cp:lastModifiedBy>
  <cp:revision>2</cp:revision>
  <dcterms:created xsi:type="dcterms:W3CDTF">2006-08-16T00:00:00Z</dcterms:created>
  <dcterms:modified xsi:type="dcterms:W3CDTF">2023-10-31T22:02:43Z</dcterms:modified>
  <dc:identifier>DAFyvlGpNJ4</dc:identifier>
</cp:coreProperties>
</file>