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showGuides="1">
      <p:cViewPr varScale="1">
        <p:scale>
          <a:sx n="111" d="100"/>
          <a:sy n="111" d="100"/>
        </p:scale>
        <p:origin x="240" y="9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86FC9-4A03-CE49-8F87-FF5209F210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C73178-FAA3-C249-B237-AD0CCFD2D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FB22BB-B34E-0948-A17C-52CD5E0495FC}"/>
              </a:ext>
            </a:extLst>
          </p:cNvPr>
          <p:cNvSpPr>
            <a:spLocks noGrp="1"/>
          </p:cNvSpPr>
          <p:nvPr>
            <p:ph type="dt" sz="half" idx="10"/>
          </p:nvPr>
        </p:nvSpPr>
        <p:spPr/>
        <p:txBody>
          <a:bodyPr/>
          <a:lstStyle/>
          <a:p>
            <a:fld id="{D602DE99-FA79-AF40-94BF-B14273F0CCA9}" type="datetimeFigureOut">
              <a:rPr lang="en-US" smtClean="0"/>
              <a:t>12/18/18</a:t>
            </a:fld>
            <a:endParaRPr lang="en-US"/>
          </a:p>
        </p:txBody>
      </p:sp>
      <p:sp>
        <p:nvSpPr>
          <p:cNvPr id="5" name="Footer Placeholder 4">
            <a:extLst>
              <a:ext uri="{FF2B5EF4-FFF2-40B4-BE49-F238E27FC236}">
                <a16:creationId xmlns:a16="http://schemas.microsoft.com/office/drawing/2014/main" id="{3BF8AE55-5944-5B42-ABF2-502BC5B05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01F93-7A7C-3D4C-A68D-86F300AEBC2E}"/>
              </a:ext>
            </a:extLst>
          </p:cNvPr>
          <p:cNvSpPr>
            <a:spLocks noGrp="1"/>
          </p:cNvSpPr>
          <p:nvPr>
            <p:ph type="sldNum" sz="quarter" idx="12"/>
          </p:nvPr>
        </p:nvSpPr>
        <p:spPr/>
        <p:txBody>
          <a:bodyPr/>
          <a:lstStyle/>
          <a:p>
            <a:fld id="{B5EB4D03-583E-084B-B312-2E081CC85420}" type="slidenum">
              <a:rPr lang="en-US" smtClean="0"/>
              <a:t>‹#›</a:t>
            </a:fld>
            <a:endParaRPr lang="en-US"/>
          </a:p>
        </p:txBody>
      </p:sp>
    </p:spTree>
    <p:extLst>
      <p:ext uri="{BB962C8B-B14F-4D97-AF65-F5344CB8AC3E}">
        <p14:creationId xmlns:p14="http://schemas.microsoft.com/office/powerpoint/2010/main" val="7971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9EFD-AC23-794B-8C50-283FF77EA6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64A79C-4078-C94B-AC4D-31F09D6CB2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BAE71-5A58-D64C-B4FF-3130C9BBBA91}"/>
              </a:ext>
            </a:extLst>
          </p:cNvPr>
          <p:cNvSpPr>
            <a:spLocks noGrp="1"/>
          </p:cNvSpPr>
          <p:nvPr>
            <p:ph type="dt" sz="half" idx="10"/>
          </p:nvPr>
        </p:nvSpPr>
        <p:spPr/>
        <p:txBody>
          <a:bodyPr/>
          <a:lstStyle/>
          <a:p>
            <a:fld id="{D602DE99-FA79-AF40-94BF-B14273F0CCA9}" type="datetimeFigureOut">
              <a:rPr lang="en-US" smtClean="0"/>
              <a:t>12/18/18</a:t>
            </a:fld>
            <a:endParaRPr lang="en-US"/>
          </a:p>
        </p:txBody>
      </p:sp>
      <p:sp>
        <p:nvSpPr>
          <p:cNvPr id="5" name="Footer Placeholder 4">
            <a:extLst>
              <a:ext uri="{FF2B5EF4-FFF2-40B4-BE49-F238E27FC236}">
                <a16:creationId xmlns:a16="http://schemas.microsoft.com/office/drawing/2014/main" id="{0E3572EB-CEA5-224A-98DF-B2B882B74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46E62-32C4-7840-9F47-ED45682AE544}"/>
              </a:ext>
            </a:extLst>
          </p:cNvPr>
          <p:cNvSpPr>
            <a:spLocks noGrp="1"/>
          </p:cNvSpPr>
          <p:nvPr>
            <p:ph type="sldNum" sz="quarter" idx="12"/>
          </p:nvPr>
        </p:nvSpPr>
        <p:spPr/>
        <p:txBody>
          <a:bodyPr/>
          <a:lstStyle/>
          <a:p>
            <a:fld id="{B5EB4D03-583E-084B-B312-2E081CC85420}" type="slidenum">
              <a:rPr lang="en-US" smtClean="0"/>
              <a:t>‹#›</a:t>
            </a:fld>
            <a:endParaRPr lang="en-US"/>
          </a:p>
        </p:txBody>
      </p:sp>
    </p:spTree>
    <p:extLst>
      <p:ext uri="{BB962C8B-B14F-4D97-AF65-F5344CB8AC3E}">
        <p14:creationId xmlns:p14="http://schemas.microsoft.com/office/powerpoint/2010/main" val="1159804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819CA4-7D4F-ED4F-8CC6-F680A26795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5EFADE-318F-F141-A34B-9632BBA65E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C7B7A-1091-A04E-8C7E-69E4D587AE05}"/>
              </a:ext>
            </a:extLst>
          </p:cNvPr>
          <p:cNvSpPr>
            <a:spLocks noGrp="1"/>
          </p:cNvSpPr>
          <p:nvPr>
            <p:ph type="dt" sz="half" idx="10"/>
          </p:nvPr>
        </p:nvSpPr>
        <p:spPr/>
        <p:txBody>
          <a:bodyPr/>
          <a:lstStyle/>
          <a:p>
            <a:fld id="{D602DE99-FA79-AF40-94BF-B14273F0CCA9}" type="datetimeFigureOut">
              <a:rPr lang="en-US" smtClean="0"/>
              <a:t>12/18/18</a:t>
            </a:fld>
            <a:endParaRPr lang="en-US"/>
          </a:p>
        </p:txBody>
      </p:sp>
      <p:sp>
        <p:nvSpPr>
          <p:cNvPr id="5" name="Footer Placeholder 4">
            <a:extLst>
              <a:ext uri="{FF2B5EF4-FFF2-40B4-BE49-F238E27FC236}">
                <a16:creationId xmlns:a16="http://schemas.microsoft.com/office/drawing/2014/main" id="{743390FF-0CCD-834D-8D51-ECB5D7327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A52AF-491B-1745-9B26-82EB5C4147B2}"/>
              </a:ext>
            </a:extLst>
          </p:cNvPr>
          <p:cNvSpPr>
            <a:spLocks noGrp="1"/>
          </p:cNvSpPr>
          <p:nvPr>
            <p:ph type="sldNum" sz="quarter" idx="12"/>
          </p:nvPr>
        </p:nvSpPr>
        <p:spPr/>
        <p:txBody>
          <a:bodyPr/>
          <a:lstStyle/>
          <a:p>
            <a:fld id="{B5EB4D03-583E-084B-B312-2E081CC85420}" type="slidenum">
              <a:rPr lang="en-US" smtClean="0"/>
              <a:t>‹#›</a:t>
            </a:fld>
            <a:endParaRPr lang="en-US"/>
          </a:p>
        </p:txBody>
      </p:sp>
    </p:spTree>
    <p:extLst>
      <p:ext uri="{BB962C8B-B14F-4D97-AF65-F5344CB8AC3E}">
        <p14:creationId xmlns:p14="http://schemas.microsoft.com/office/powerpoint/2010/main" val="139283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57AB-55CB-A444-8465-CC1AAAA619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6CA1D4-1286-E042-9D4E-35EC411EB6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520A3-8A21-D44C-BE14-0F4FBCEA738D}"/>
              </a:ext>
            </a:extLst>
          </p:cNvPr>
          <p:cNvSpPr>
            <a:spLocks noGrp="1"/>
          </p:cNvSpPr>
          <p:nvPr>
            <p:ph type="dt" sz="half" idx="10"/>
          </p:nvPr>
        </p:nvSpPr>
        <p:spPr/>
        <p:txBody>
          <a:bodyPr/>
          <a:lstStyle/>
          <a:p>
            <a:fld id="{D602DE99-FA79-AF40-94BF-B14273F0CCA9}" type="datetimeFigureOut">
              <a:rPr lang="en-US" smtClean="0"/>
              <a:t>12/18/18</a:t>
            </a:fld>
            <a:endParaRPr lang="en-US"/>
          </a:p>
        </p:txBody>
      </p:sp>
      <p:sp>
        <p:nvSpPr>
          <p:cNvPr id="5" name="Footer Placeholder 4">
            <a:extLst>
              <a:ext uri="{FF2B5EF4-FFF2-40B4-BE49-F238E27FC236}">
                <a16:creationId xmlns:a16="http://schemas.microsoft.com/office/drawing/2014/main" id="{24C81287-ECB2-9E4C-852D-CE412D02A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C702E-D6FC-EA45-80CB-C66269E6A565}"/>
              </a:ext>
            </a:extLst>
          </p:cNvPr>
          <p:cNvSpPr>
            <a:spLocks noGrp="1"/>
          </p:cNvSpPr>
          <p:nvPr>
            <p:ph type="sldNum" sz="quarter" idx="12"/>
          </p:nvPr>
        </p:nvSpPr>
        <p:spPr/>
        <p:txBody>
          <a:bodyPr/>
          <a:lstStyle/>
          <a:p>
            <a:fld id="{B5EB4D03-583E-084B-B312-2E081CC85420}" type="slidenum">
              <a:rPr lang="en-US" smtClean="0"/>
              <a:t>‹#›</a:t>
            </a:fld>
            <a:endParaRPr lang="en-US"/>
          </a:p>
        </p:txBody>
      </p:sp>
    </p:spTree>
    <p:extLst>
      <p:ext uri="{BB962C8B-B14F-4D97-AF65-F5344CB8AC3E}">
        <p14:creationId xmlns:p14="http://schemas.microsoft.com/office/powerpoint/2010/main" val="381820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1AF9-FC7B-9D4B-AB6C-594F61B16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4031E-30C6-CF49-953E-594ADF15BD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CF741E-9398-FC45-AE5F-E3B7D5371F7F}"/>
              </a:ext>
            </a:extLst>
          </p:cNvPr>
          <p:cNvSpPr>
            <a:spLocks noGrp="1"/>
          </p:cNvSpPr>
          <p:nvPr>
            <p:ph type="dt" sz="half" idx="10"/>
          </p:nvPr>
        </p:nvSpPr>
        <p:spPr/>
        <p:txBody>
          <a:bodyPr/>
          <a:lstStyle/>
          <a:p>
            <a:fld id="{D602DE99-FA79-AF40-94BF-B14273F0CCA9}" type="datetimeFigureOut">
              <a:rPr lang="en-US" smtClean="0"/>
              <a:t>12/18/18</a:t>
            </a:fld>
            <a:endParaRPr lang="en-US"/>
          </a:p>
        </p:txBody>
      </p:sp>
      <p:sp>
        <p:nvSpPr>
          <p:cNvPr id="5" name="Footer Placeholder 4">
            <a:extLst>
              <a:ext uri="{FF2B5EF4-FFF2-40B4-BE49-F238E27FC236}">
                <a16:creationId xmlns:a16="http://schemas.microsoft.com/office/drawing/2014/main" id="{7FD99819-6E38-7443-B775-A2714A054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DA619-39E1-634B-AD8D-CAD164FA7299}"/>
              </a:ext>
            </a:extLst>
          </p:cNvPr>
          <p:cNvSpPr>
            <a:spLocks noGrp="1"/>
          </p:cNvSpPr>
          <p:nvPr>
            <p:ph type="sldNum" sz="quarter" idx="12"/>
          </p:nvPr>
        </p:nvSpPr>
        <p:spPr/>
        <p:txBody>
          <a:bodyPr/>
          <a:lstStyle/>
          <a:p>
            <a:fld id="{B5EB4D03-583E-084B-B312-2E081CC85420}" type="slidenum">
              <a:rPr lang="en-US" smtClean="0"/>
              <a:t>‹#›</a:t>
            </a:fld>
            <a:endParaRPr lang="en-US"/>
          </a:p>
        </p:txBody>
      </p:sp>
    </p:spTree>
    <p:extLst>
      <p:ext uri="{BB962C8B-B14F-4D97-AF65-F5344CB8AC3E}">
        <p14:creationId xmlns:p14="http://schemas.microsoft.com/office/powerpoint/2010/main" val="398564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27FE-E1A8-1C40-A0CA-03B951EB48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80262A-6F94-A34B-9A19-03EA6CC718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2B76BD-C9FC-F340-862F-BBE74D0E6F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A6828-1E54-3C44-9F5B-6D9ED1886EFC}"/>
              </a:ext>
            </a:extLst>
          </p:cNvPr>
          <p:cNvSpPr>
            <a:spLocks noGrp="1"/>
          </p:cNvSpPr>
          <p:nvPr>
            <p:ph type="dt" sz="half" idx="10"/>
          </p:nvPr>
        </p:nvSpPr>
        <p:spPr/>
        <p:txBody>
          <a:bodyPr/>
          <a:lstStyle/>
          <a:p>
            <a:fld id="{D602DE99-FA79-AF40-94BF-B14273F0CCA9}" type="datetimeFigureOut">
              <a:rPr lang="en-US" smtClean="0"/>
              <a:t>12/18/18</a:t>
            </a:fld>
            <a:endParaRPr lang="en-US"/>
          </a:p>
        </p:txBody>
      </p:sp>
      <p:sp>
        <p:nvSpPr>
          <p:cNvPr id="6" name="Footer Placeholder 5">
            <a:extLst>
              <a:ext uri="{FF2B5EF4-FFF2-40B4-BE49-F238E27FC236}">
                <a16:creationId xmlns:a16="http://schemas.microsoft.com/office/drawing/2014/main" id="{AC244E0F-D9B6-6141-AE38-150382F63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349115-4C97-7E4B-AD11-F34A07852E8D}"/>
              </a:ext>
            </a:extLst>
          </p:cNvPr>
          <p:cNvSpPr>
            <a:spLocks noGrp="1"/>
          </p:cNvSpPr>
          <p:nvPr>
            <p:ph type="sldNum" sz="quarter" idx="12"/>
          </p:nvPr>
        </p:nvSpPr>
        <p:spPr/>
        <p:txBody>
          <a:bodyPr/>
          <a:lstStyle/>
          <a:p>
            <a:fld id="{B5EB4D03-583E-084B-B312-2E081CC85420}" type="slidenum">
              <a:rPr lang="en-US" smtClean="0"/>
              <a:t>‹#›</a:t>
            </a:fld>
            <a:endParaRPr lang="en-US"/>
          </a:p>
        </p:txBody>
      </p:sp>
    </p:spTree>
    <p:extLst>
      <p:ext uri="{BB962C8B-B14F-4D97-AF65-F5344CB8AC3E}">
        <p14:creationId xmlns:p14="http://schemas.microsoft.com/office/powerpoint/2010/main" val="266330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F314-85D2-EC46-A1D0-16575EE5E0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10ACEA-E1F5-0E4B-A09A-DB6195E85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FAC15A-020A-5442-A725-34D1F18DA8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25BF9D-AA4D-2045-9F66-6A4F2504E4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897300-3B07-A548-8ACD-F5A0F46A4B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CC5972-C730-9347-B40D-0FA31F29DBC1}"/>
              </a:ext>
            </a:extLst>
          </p:cNvPr>
          <p:cNvSpPr>
            <a:spLocks noGrp="1"/>
          </p:cNvSpPr>
          <p:nvPr>
            <p:ph type="dt" sz="half" idx="10"/>
          </p:nvPr>
        </p:nvSpPr>
        <p:spPr/>
        <p:txBody>
          <a:bodyPr/>
          <a:lstStyle/>
          <a:p>
            <a:fld id="{D602DE99-FA79-AF40-94BF-B14273F0CCA9}" type="datetimeFigureOut">
              <a:rPr lang="en-US" smtClean="0"/>
              <a:t>12/18/18</a:t>
            </a:fld>
            <a:endParaRPr lang="en-US"/>
          </a:p>
        </p:txBody>
      </p:sp>
      <p:sp>
        <p:nvSpPr>
          <p:cNvPr id="8" name="Footer Placeholder 7">
            <a:extLst>
              <a:ext uri="{FF2B5EF4-FFF2-40B4-BE49-F238E27FC236}">
                <a16:creationId xmlns:a16="http://schemas.microsoft.com/office/drawing/2014/main" id="{797FFED7-88D5-DD45-A7F5-DF0F560AC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E0B6A9-A665-E445-ADF9-7018AC9198C1}"/>
              </a:ext>
            </a:extLst>
          </p:cNvPr>
          <p:cNvSpPr>
            <a:spLocks noGrp="1"/>
          </p:cNvSpPr>
          <p:nvPr>
            <p:ph type="sldNum" sz="quarter" idx="12"/>
          </p:nvPr>
        </p:nvSpPr>
        <p:spPr/>
        <p:txBody>
          <a:bodyPr/>
          <a:lstStyle/>
          <a:p>
            <a:fld id="{B5EB4D03-583E-084B-B312-2E081CC85420}" type="slidenum">
              <a:rPr lang="en-US" smtClean="0"/>
              <a:t>‹#›</a:t>
            </a:fld>
            <a:endParaRPr lang="en-US"/>
          </a:p>
        </p:txBody>
      </p:sp>
    </p:spTree>
    <p:extLst>
      <p:ext uri="{BB962C8B-B14F-4D97-AF65-F5344CB8AC3E}">
        <p14:creationId xmlns:p14="http://schemas.microsoft.com/office/powerpoint/2010/main" val="321188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F1807-3086-034B-9041-568C096B47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F12D6B-D881-B142-8F35-FB70D6A6C1CA}"/>
              </a:ext>
            </a:extLst>
          </p:cNvPr>
          <p:cNvSpPr>
            <a:spLocks noGrp="1"/>
          </p:cNvSpPr>
          <p:nvPr>
            <p:ph type="dt" sz="half" idx="10"/>
          </p:nvPr>
        </p:nvSpPr>
        <p:spPr/>
        <p:txBody>
          <a:bodyPr/>
          <a:lstStyle/>
          <a:p>
            <a:fld id="{D602DE99-FA79-AF40-94BF-B14273F0CCA9}" type="datetimeFigureOut">
              <a:rPr lang="en-US" smtClean="0"/>
              <a:t>12/18/18</a:t>
            </a:fld>
            <a:endParaRPr lang="en-US"/>
          </a:p>
        </p:txBody>
      </p:sp>
      <p:sp>
        <p:nvSpPr>
          <p:cNvPr id="4" name="Footer Placeholder 3">
            <a:extLst>
              <a:ext uri="{FF2B5EF4-FFF2-40B4-BE49-F238E27FC236}">
                <a16:creationId xmlns:a16="http://schemas.microsoft.com/office/drawing/2014/main" id="{B9EACF9A-3DBB-5A40-ABF6-AB254F3D5A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42A661-0EB6-B049-B563-8E9DC6DD280C}"/>
              </a:ext>
            </a:extLst>
          </p:cNvPr>
          <p:cNvSpPr>
            <a:spLocks noGrp="1"/>
          </p:cNvSpPr>
          <p:nvPr>
            <p:ph type="sldNum" sz="quarter" idx="12"/>
          </p:nvPr>
        </p:nvSpPr>
        <p:spPr/>
        <p:txBody>
          <a:bodyPr/>
          <a:lstStyle/>
          <a:p>
            <a:fld id="{B5EB4D03-583E-084B-B312-2E081CC85420}" type="slidenum">
              <a:rPr lang="en-US" smtClean="0"/>
              <a:t>‹#›</a:t>
            </a:fld>
            <a:endParaRPr lang="en-US"/>
          </a:p>
        </p:txBody>
      </p:sp>
    </p:spTree>
    <p:extLst>
      <p:ext uri="{BB962C8B-B14F-4D97-AF65-F5344CB8AC3E}">
        <p14:creationId xmlns:p14="http://schemas.microsoft.com/office/powerpoint/2010/main" val="3861811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9E6E12-4ED0-1A4D-9B71-1CFCB9AC5FE6}"/>
              </a:ext>
            </a:extLst>
          </p:cNvPr>
          <p:cNvSpPr>
            <a:spLocks noGrp="1"/>
          </p:cNvSpPr>
          <p:nvPr>
            <p:ph type="dt" sz="half" idx="10"/>
          </p:nvPr>
        </p:nvSpPr>
        <p:spPr/>
        <p:txBody>
          <a:bodyPr/>
          <a:lstStyle/>
          <a:p>
            <a:fld id="{D602DE99-FA79-AF40-94BF-B14273F0CCA9}" type="datetimeFigureOut">
              <a:rPr lang="en-US" smtClean="0"/>
              <a:t>12/18/18</a:t>
            </a:fld>
            <a:endParaRPr lang="en-US"/>
          </a:p>
        </p:txBody>
      </p:sp>
      <p:sp>
        <p:nvSpPr>
          <p:cNvPr id="3" name="Footer Placeholder 2">
            <a:extLst>
              <a:ext uri="{FF2B5EF4-FFF2-40B4-BE49-F238E27FC236}">
                <a16:creationId xmlns:a16="http://schemas.microsoft.com/office/drawing/2014/main" id="{1BE3A4CD-8D0F-EA4E-BA91-A9AE4B847E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A4076F-7D65-A542-AACD-B8480897A5AD}"/>
              </a:ext>
            </a:extLst>
          </p:cNvPr>
          <p:cNvSpPr>
            <a:spLocks noGrp="1"/>
          </p:cNvSpPr>
          <p:nvPr>
            <p:ph type="sldNum" sz="quarter" idx="12"/>
          </p:nvPr>
        </p:nvSpPr>
        <p:spPr/>
        <p:txBody>
          <a:bodyPr/>
          <a:lstStyle/>
          <a:p>
            <a:fld id="{B5EB4D03-583E-084B-B312-2E081CC85420}" type="slidenum">
              <a:rPr lang="en-US" smtClean="0"/>
              <a:t>‹#›</a:t>
            </a:fld>
            <a:endParaRPr lang="en-US"/>
          </a:p>
        </p:txBody>
      </p:sp>
    </p:spTree>
    <p:extLst>
      <p:ext uri="{BB962C8B-B14F-4D97-AF65-F5344CB8AC3E}">
        <p14:creationId xmlns:p14="http://schemas.microsoft.com/office/powerpoint/2010/main" val="106526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B5C1-70FC-C04B-A84D-E33BECAFA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A48EF4-23CD-9849-BEE8-93E98F4517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9065E8-5E11-9F48-8CE5-3A771BC61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51EBAF-F870-DE4D-8C65-81DAB74F1882}"/>
              </a:ext>
            </a:extLst>
          </p:cNvPr>
          <p:cNvSpPr>
            <a:spLocks noGrp="1"/>
          </p:cNvSpPr>
          <p:nvPr>
            <p:ph type="dt" sz="half" idx="10"/>
          </p:nvPr>
        </p:nvSpPr>
        <p:spPr/>
        <p:txBody>
          <a:bodyPr/>
          <a:lstStyle/>
          <a:p>
            <a:fld id="{D602DE99-FA79-AF40-94BF-B14273F0CCA9}" type="datetimeFigureOut">
              <a:rPr lang="en-US" smtClean="0"/>
              <a:t>12/18/18</a:t>
            </a:fld>
            <a:endParaRPr lang="en-US"/>
          </a:p>
        </p:txBody>
      </p:sp>
      <p:sp>
        <p:nvSpPr>
          <p:cNvPr id="6" name="Footer Placeholder 5">
            <a:extLst>
              <a:ext uri="{FF2B5EF4-FFF2-40B4-BE49-F238E27FC236}">
                <a16:creationId xmlns:a16="http://schemas.microsoft.com/office/drawing/2014/main" id="{9E80897A-A12A-9644-BCD1-E0542DF548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8BA81-4302-DA47-9180-CAFA4F667895}"/>
              </a:ext>
            </a:extLst>
          </p:cNvPr>
          <p:cNvSpPr>
            <a:spLocks noGrp="1"/>
          </p:cNvSpPr>
          <p:nvPr>
            <p:ph type="sldNum" sz="quarter" idx="12"/>
          </p:nvPr>
        </p:nvSpPr>
        <p:spPr/>
        <p:txBody>
          <a:bodyPr/>
          <a:lstStyle/>
          <a:p>
            <a:fld id="{B5EB4D03-583E-084B-B312-2E081CC85420}" type="slidenum">
              <a:rPr lang="en-US" smtClean="0"/>
              <a:t>‹#›</a:t>
            </a:fld>
            <a:endParaRPr lang="en-US"/>
          </a:p>
        </p:txBody>
      </p:sp>
    </p:spTree>
    <p:extLst>
      <p:ext uri="{BB962C8B-B14F-4D97-AF65-F5344CB8AC3E}">
        <p14:creationId xmlns:p14="http://schemas.microsoft.com/office/powerpoint/2010/main" val="420292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62DC-6D30-9D4E-BB48-F6A204F23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8821CB-04BA-1448-8F85-9AF344169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E9B59-E2C8-D941-8EB5-59D7CE4E2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763563-F7F8-1E4E-960D-37DB6BC4D7B0}"/>
              </a:ext>
            </a:extLst>
          </p:cNvPr>
          <p:cNvSpPr>
            <a:spLocks noGrp="1"/>
          </p:cNvSpPr>
          <p:nvPr>
            <p:ph type="dt" sz="half" idx="10"/>
          </p:nvPr>
        </p:nvSpPr>
        <p:spPr/>
        <p:txBody>
          <a:bodyPr/>
          <a:lstStyle/>
          <a:p>
            <a:fld id="{D602DE99-FA79-AF40-94BF-B14273F0CCA9}" type="datetimeFigureOut">
              <a:rPr lang="en-US" smtClean="0"/>
              <a:t>12/18/18</a:t>
            </a:fld>
            <a:endParaRPr lang="en-US"/>
          </a:p>
        </p:txBody>
      </p:sp>
      <p:sp>
        <p:nvSpPr>
          <p:cNvPr id="6" name="Footer Placeholder 5">
            <a:extLst>
              <a:ext uri="{FF2B5EF4-FFF2-40B4-BE49-F238E27FC236}">
                <a16:creationId xmlns:a16="http://schemas.microsoft.com/office/drawing/2014/main" id="{36D7070C-4B81-E349-A4A8-5764D3C16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54721-E691-DC4E-A5C1-2F00D7EA2135}"/>
              </a:ext>
            </a:extLst>
          </p:cNvPr>
          <p:cNvSpPr>
            <a:spLocks noGrp="1"/>
          </p:cNvSpPr>
          <p:nvPr>
            <p:ph type="sldNum" sz="quarter" idx="12"/>
          </p:nvPr>
        </p:nvSpPr>
        <p:spPr/>
        <p:txBody>
          <a:bodyPr/>
          <a:lstStyle/>
          <a:p>
            <a:fld id="{B5EB4D03-583E-084B-B312-2E081CC85420}" type="slidenum">
              <a:rPr lang="en-US" smtClean="0"/>
              <a:t>‹#›</a:t>
            </a:fld>
            <a:endParaRPr lang="en-US"/>
          </a:p>
        </p:txBody>
      </p:sp>
    </p:spTree>
    <p:extLst>
      <p:ext uri="{BB962C8B-B14F-4D97-AF65-F5344CB8AC3E}">
        <p14:creationId xmlns:p14="http://schemas.microsoft.com/office/powerpoint/2010/main" val="271943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928CE-A95D-BC42-B0AD-94C6E0D4F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005554-DD8B-D041-A4D8-BDCFEDEDF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ECB98-5E34-8142-B2BB-8AF6764ED2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2DE99-FA79-AF40-94BF-B14273F0CCA9}" type="datetimeFigureOut">
              <a:rPr lang="en-US" smtClean="0"/>
              <a:t>12/18/18</a:t>
            </a:fld>
            <a:endParaRPr lang="en-US"/>
          </a:p>
        </p:txBody>
      </p:sp>
      <p:sp>
        <p:nvSpPr>
          <p:cNvPr id="5" name="Footer Placeholder 4">
            <a:extLst>
              <a:ext uri="{FF2B5EF4-FFF2-40B4-BE49-F238E27FC236}">
                <a16:creationId xmlns:a16="http://schemas.microsoft.com/office/drawing/2014/main" id="{30247005-E308-4947-8DD3-1E586DB87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15A09A-8AAE-1B4F-A44B-244BBBAFE8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B4D03-583E-084B-B312-2E081CC85420}" type="slidenum">
              <a:rPr lang="en-US" smtClean="0"/>
              <a:t>‹#›</a:t>
            </a:fld>
            <a:endParaRPr lang="en-US"/>
          </a:p>
        </p:txBody>
      </p:sp>
    </p:spTree>
    <p:extLst>
      <p:ext uri="{BB962C8B-B14F-4D97-AF65-F5344CB8AC3E}">
        <p14:creationId xmlns:p14="http://schemas.microsoft.com/office/powerpoint/2010/main" val="394774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9ADB-179E-0C43-9B63-2029E5F32C32}"/>
              </a:ext>
            </a:extLst>
          </p:cNvPr>
          <p:cNvSpPr>
            <a:spLocks noGrp="1"/>
          </p:cNvSpPr>
          <p:nvPr>
            <p:ph type="ctrTitle"/>
          </p:nvPr>
        </p:nvSpPr>
        <p:spPr/>
        <p:txBody>
          <a:bodyPr/>
          <a:lstStyle/>
          <a:p>
            <a:r>
              <a:rPr lang="en-US" dirty="0"/>
              <a:t>Saudi Arabia</a:t>
            </a:r>
          </a:p>
        </p:txBody>
      </p:sp>
      <p:sp>
        <p:nvSpPr>
          <p:cNvPr id="3" name="Subtitle 2">
            <a:extLst>
              <a:ext uri="{FF2B5EF4-FFF2-40B4-BE49-F238E27FC236}">
                <a16:creationId xmlns:a16="http://schemas.microsoft.com/office/drawing/2014/main" id="{DC44E2AC-6255-D14D-B1ED-D974170C16B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3088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CCB5-E88D-6C49-8341-AB72024344AF}"/>
              </a:ext>
            </a:extLst>
          </p:cNvPr>
          <p:cNvSpPr>
            <a:spLocks noGrp="1"/>
          </p:cNvSpPr>
          <p:nvPr>
            <p:ph type="title"/>
          </p:nvPr>
        </p:nvSpPr>
        <p:spPr>
          <a:solidFill>
            <a:schemeClr val="bg1"/>
          </a:solidFill>
        </p:spPr>
        <p:txBody>
          <a:bodyPr/>
          <a:lstStyle/>
          <a:p>
            <a:r>
              <a:rPr lang="en-US" dirty="0"/>
              <a:t>Introduction</a:t>
            </a:r>
          </a:p>
        </p:txBody>
      </p:sp>
      <p:sp>
        <p:nvSpPr>
          <p:cNvPr id="3" name="Content Placeholder 2">
            <a:extLst>
              <a:ext uri="{FF2B5EF4-FFF2-40B4-BE49-F238E27FC236}">
                <a16:creationId xmlns:a16="http://schemas.microsoft.com/office/drawing/2014/main" id="{1AE4183B-BC14-DE48-8554-DE1547C4799A}"/>
              </a:ext>
            </a:extLst>
          </p:cNvPr>
          <p:cNvSpPr>
            <a:spLocks noGrp="1"/>
          </p:cNvSpPr>
          <p:nvPr>
            <p:ph idx="1"/>
          </p:nvPr>
        </p:nvSpPr>
        <p:spPr>
          <a:solidFill>
            <a:schemeClr val="bg1"/>
          </a:solidFill>
        </p:spPr>
        <p:txBody>
          <a:bodyPr>
            <a:normAutofit fontScale="85000" lnSpcReduction="20000"/>
          </a:bodyPr>
          <a:lstStyle/>
          <a:p>
            <a:r>
              <a:rPr lang="en-US" dirty="0"/>
              <a:t>Ever since Crown Prince Mohammad bin Salman (MBS) has become second in line to the Saudi Arabian Crown, many have hoped the Kingdom would open up to modernity and liberalize their society and economy.</a:t>
            </a:r>
          </a:p>
          <a:p>
            <a:r>
              <a:rPr lang="en-US" dirty="0"/>
              <a:t>While there has been a lot of progress and plenty of controversy since MBS rose to power, it is important to look beyond narratives and understand what is actually happening on the ground in the Kingdom.</a:t>
            </a:r>
          </a:p>
          <a:p>
            <a:r>
              <a:rPr lang="en-US" dirty="0"/>
              <a:t>By using Foursquare data we will analyze the evolving consumption patters of the people of Saudi Arabia. As a positive control I will look at Mecca’s consumption patterns versus the rest of Saudi Arabia’s cities.</a:t>
            </a:r>
          </a:p>
          <a:p>
            <a:r>
              <a:rPr lang="en-US" dirty="0"/>
              <a:t>Since Mecca is visited by over two million tourists every year, it must have the most international venues to serve the tourists coming in. </a:t>
            </a:r>
          </a:p>
          <a:p>
            <a:r>
              <a:rPr lang="en-US" dirty="0"/>
              <a:t>If many cities have similar consumption patters as Mecca we can conclude that the whole Kingdom is opening up to the outside world. </a:t>
            </a:r>
          </a:p>
        </p:txBody>
      </p:sp>
    </p:spTree>
    <p:extLst>
      <p:ext uri="{BB962C8B-B14F-4D97-AF65-F5344CB8AC3E}">
        <p14:creationId xmlns:p14="http://schemas.microsoft.com/office/powerpoint/2010/main" val="220948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F763-8035-5744-B209-73EFDDC2E09C}"/>
              </a:ext>
            </a:extLst>
          </p:cNvPr>
          <p:cNvSpPr>
            <a:spLocks noGrp="1"/>
          </p:cNvSpPr>
          <p:nvPr>
            <p:ph type="title"/>
          </p:nvPr>
        </p:nvSpPr>
        <p:spPr>
          <a:solidFill>
            <a:schemeClr val="bg1"/>
          </a:solidFill>
        </p:spPr>
        <p:txBody>
          <a:bodyPr/>
          <a:lstStyle/>
          <a:p>
            <a:r>
              <a:rPr lang="en-US" dirty="0"/>
              <a:t>Background</a:t>
            </a:r>
          </a:p>
        </p:txBody>
      </p:sp>
      <p:sp>
        <p:nvSpPr>
          <p:cNvPr id="3" name="Content Placeholder 2">
            <a:extLst>
              <a:ext uri="{FF2B5EF4-FFF2-40B4-BE49-F238E27FC236}">
                <a16:creationId xmlns:a16="http://schemas.microsoft.com/office/drawing/2014/main" id="{41C1B6B4-6123-0B47-8B19-F072915D336F}"/>
              </a:ext>
            </a:extLst>
          </p:cNvPr>
          <p:cNvSpPr>
            <a:spLocks noGrp="1"/>
          </p:cNvSpPr>
          <p:nvPr>
            <p:ph idx="1"/>
          </p:nvPr>
        </p:nvSpPr>
        <p:spPr>
          <a:solidFill>
            <a:schemeClr val="bg1"/>
          </a:solidFill>
        </p:spPr>
        <p:txBody>
          <a:bodyPr>
            <a:normAutofit/>
          </a:bodyPr>
          <a:lstStyle/>
          <a:p>
            <a:r>
              <a:rPr lang="en-US" dirty="0"/>
              <a:t>By examining the most popular venues in Saudi Arabia’s largest cities and comparing them to what is popular in Mecca, I hope to understand how the people of Saudi Arabia are changing. </a:t>
            </a:r>
          </a:p>
          <a:p>
            <a:r>
              <a:rPr lang="en-US" dirty="0"/>
              <a:t>I will first take the top 11 cities in terms of population, using each city’s respective latitude and longitude data. </a:t>
            </a:r>
          </a:p>
          <a:p>
            <a:r>
              <a:rPr lang="en-US" dirty="0"/>
              <a:t>From there I will query the Foursquare API to return a list of the most popular venues in each city.</a:t>
            </a:r>
          </a:p>
          <a:p>
            <a:r>
              <a:rPr lang="en-US" dirty="0"/>
              <a:t>By using KNN I will analyze which cities are most alike, if most cities are similar to Mecca we can conclude that the Kingdom is modernizing.</a:t>
            </a:r>
          </a:p>
        </p:txBody>
      </p:sp>
    </p:spTree>
    <p:extLst>
      <p:ext uri="{BB962C8B-B14F-4D97-AF65-F5344CB8AC3E}">
        <p14:creationId xmlns:p14="http://schemas.microsoft.com/office/powerpoint/2010/main" val="225885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09D3-11AA-8043-9D41-5424287D5D5A}"/>
              </a:ext>
            </a:extLst>
          </p:cNvPr>
          <p:cNvSpPr>
            <a:spLocks noGrp="1"/>
          </p:cNvSpPr>
          <p:nvPr>
            <p:ph type="title"/>
          </p:nvPr>
        </p:nvSpPr>
        <p:spPr>
          <a:solidFill>
            <a:schemeClr val="bg1"/>
          </a:solidFill>
        </p:spPr>
        <p:txBody>
          <a:bodyPr/>
          <a:lstStyle/>
          <a:p>
            <a:r>
              <a:rPr lang="en-US" dirty="0"/>
              <a:t>Who is this project for</a:t>
            </a:r>
          </a:p>
        </p:txBody>
      </p:sp>
      <p:sp>
        <p:nvSpPr>
          <p:cNvPr id="3" name="Content Placeholder 2">
            <a:extLst>
              <a:ext uri="{FF2B5EF4-FFF2-40B4-BE49-F238E27FC236}">
                <a16:creationId xmlns:a16="http://schemas.microsoft.com/office/drawing/2014/main" id="{4A4B8460-3DA3-9749-BC88-B81A45E81B82}"/>
              </a:ext>
            </a:extLst>
          </p:cNvPr>
          <p:cNvSpPr>
            <a:spLocks noGrp="1"/>
          </p:cNvSpPr>
          <p:nvPr>
            <p:ph idx="1"/>
          </p:nvPr>
        </p:nvSpPr>
        <p:spPr>
          <a:solidFill>
            <a:schemeClr val="bg1"/>
          </a:solidFill>
        </p:spPr>
        <p:txBody>
          <a:bodyPr>
            <a:normAutofit lnSpcReduction="10000"/>
          </a:bodyPr>
          <a:lstStyle/>
          <a:p>
            <a:r>
              <a:rPr lang="en-US" dirty="0"/>
              <a:t>This project will be most important to investors looking to invest in Saudi Arabia. Because the economy has so heavily relied on oil production and the society is dominated by Wahhabism, not much is known about the Kingdom. </a:t>
            </a:r>
          </a:p>
          <a:p>
            <a:r>
              <a:rPr lang="en-US" dirty="0"/>
              <a:t>Investors have many legitimate reasons to be suspicious of MBS’s reforms especially considering recent controversies regarding the Jamal </a:t>
            </a:r>
            <a:r>
              <a:rPr lang="en-US" dirty="0" err="1"/>
              <a:t>Khashoggi</a:t>
            </a:r>
            <a:r>
              <a:rPr lang="en-US" dirty="0"/>
              <a:t> murder. </a:t>
            </a:r>
          </a:p>
          <a:p>
            <a:r>
              <a:rPr lang="en-US" dirty="0"/>
              <a:t>A year ago MBS went to many western countries hoping to garner investments on the promise that the kingdom would modernize.</a:t>
            </a:r>
          </a:p>
          <a:p>
            <a:r>
              <a:rPr lang="en-US" dirty="0"/>
              <a:t>I hope that this project will provide unbiased data on whether the Kingdom is opening.</a:t>
            </a:r>
          </a:p>
        </p:txBody>
      </p:sp>
    </p:spTree>
    <p:extLst>
      <p:ext uri="{BB962C8B-B14F-4D97-AF65-F5344CB8AC3E}">
        <p14:creationId xmlns:p14="http://schemas.microsoft.com/office/powerpoint/2010/main" val="28341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C5E2-531C-C143-A2DB-45170D74A80A}"/>
              </a:ext>
            </a:extLst>
          </p:cNvPr>
          <p:cNvSpPr>
            <a:spLocks noGrp="1"/>
          </p:cNvSpPr>
          <p:nvPr>
            <p:ph type="title"/>
          </p:nvPr>
        </p:nvSpPr>
        <p:spPr>
          <a:solidFill>
            <a:schemeClr val="bg1"/>
          </a:solidFill>
        </p:spPr>
        <p:txBody>
          <a:bodyPr/>
          <a:lstStyle/>
          <a:p>
            <a:r>
              <a:rPr lang="en-US" dirty="0"/>
              <a:t>Methodology</a:t>
            </a:r>
          </a:p>
        </p:txBody>
      </p:sp>
      <p:sp>
        <p:nvSpPr>
          <p:cNvPr id="3" name="Content Placeholder 2">
            <a:extLst>
              <a:ext uri="{FF2B5EF4-FFF2-40B4-BE49-F238E27FC236}">
                <a16:creationId xmlns:a16="http://schemas.microsoft.com/office/drawing/2014/main" id="{7474B76A-AD49-EA48-8A7C-7D7892552D73}"/>
              </a:ext>
            </a:extLst>
          </p:cNvPr>
          <p:cNvSpPr>
            <a:spLocks noGrp="1"/>
          </p:cNvSpPr>
          <p:nvPr>
            <p:ph idx="1"/>
          </p:nvPr>
        </p:nvSpPr>
        <p:spPr>
          <a:solidFill>
            <a:schemeClr val="bg1"/>
          </a:solidFill>
        </p:spPr>
        <p:txBody>
          <a:bodyPr>
            <a:normAutofit/>
          </a:bodyPr>
          <a:lstStyle/>
          <a:p>
            <a:r>
              <a:rPr lang="en-US" dirty="0"/>
              <a:t>Using the Foursquare API I will query a list of the most popular venues from each of Saudi Arabia’s largest cities. I will then use KNN to group these cities.</a:t>
            </a:r>
          </a:p>
          <a:p>
            <a:r>
              <a:rPr lang="en-US" dirty="0"/>
              <a:t>Since Mecca is visited by about 2 million tourists completing their hajj the venues in the city must cater to people of very different backgrounds. </a:t>
            </a:r>
          </a:p>
          <a:p>
            <a:r>
              <a:rPr lang="en-US" dirty="0"/>
              <a:t>If the KNN algorithm shows that other cities such as Riyadh have similar consumption patters then we can conclude that the kingdom as a whole is becoming more international and the reforms MBS has promised are taking root.</a:t>
            </a:r>
          </a:p>
        </p:txBody>
      </p:sp>
    </p:spTree>
    <p:extLst>
      <p:ext uri="{BB962C8B-B14F-4D97-AF65-F5344CB8AC3E}">
        <p14:creationId xmlns:p14="http://schemas.microsoft.com/office/powerpoint/2010/main" val="336114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5C1B-017F-2F41-A13F-C8C3D476408E}"/>
              </a:ext>
            </a:extLst>
          </p:cNvPr>
          <p:cNvSpPr>
            <a:spLocks noGrp="1"/>
          </p:cNvSpPr>
          <p:nvPr>
            <p:ph type="title"/>
          </p:nvPr>
        </p:nvSpPr>
        <p:spPr>
          <a:solidFill>
            <a:schemeClr val="bg1"/>
          </a:solidFill>
        </p:spPr>
        <p:txBody>
          <a:bodyPr/>
          <a:lstStyle/>
          <a:p>
            <a:r>
              <a:rPr lang="en-US" dirty="0"/>
              <a:t>Results</a:t>
            </a:r>
          </a:p>
        </p:txBody>
      </p:sp>
      <p:sp>
        <p:nvSpPr>
          <p:cNvPr id="3" name="Content Placeholder 2">
            <a:extLst>
              <a:ext uri="{FF2B5EF4-FFF2-40B4-BE49-F238E27FC236}">
                <a16:creationId xmlns:a16="http://schemas.microsoft.com/office/drawing/2014/main" id="{92831A9D-0F58-0D4E-93EE-7C870B02E17E}"/>
              </a:ext>
            </a:extLst>
          </p:cNvPr>
          <p:cNvSpPr>
            <a:spLocks noGrp="1"/>
          </p:cNvSpPr>
          <p:nvPr>
            <p:ph idx="1"/>
          </p:nvPr>
        </p:nvSpPr>
        <p:spPr>
          <a:solidFill>
            <a:schemeClr val="bg1"/>
          </a:solidFill>
        </p:spPr>
        <p:txBody>
          <a:bodyPr>
            <a:normAutofit fontScale="70000" lnSpcReduction="20000"/>
          </a:bodyPr>
          <a:lstStyle/>
          <a:p>
            <a:r>
              <a:rPr lang="en-US" dirty="0"/>
              <a:t>There were 3 clusters of the data and Mecca was found in the second cluster.</a:t>
            </a:r>
          </a:p>
          <a:p>
            <a:r>
              <a:rPr lang="en-US" dirty="0"/>
              <a:t>Cluster 1 Returned</a:t>
            </a:r>
          </a:p>
          <a:p>
            <a:pPr lvl="1"/>
            <a:r>
              <a:rPr lang="en-US" dirty="0"/>
              <a:t>Jeddah </a:t>
            </a:r>
          </a:p>
          <a:p>
            <a:pPr lvl="1"/>
            <a:r>
              <a:rPr lang="en-US" dirty="0"/>
              <a:t>Medina</a:t>
            </a:r>
          </a:p>
          <a:p>
            <a:pPr lvl="1"/>
            <a:r>
              <a:rPr lang="en-US" dirty="0" err="1"/>
              <a:t>Damman</a:t>
            </a:r>
            <a:endParaRPr lang="en-US" dirty="0"/>
          </a:p>
          <a:p>
            <a:pPr lvl="1"/>
            <a:r>
              <a:rPr lang="en-US" dirty="0" err="1"/>
              <a:t>Abha</a:t>
            </a:r>
            <a:endParaRPr lang="en-US" dirty="0"/>
          </a:p>
          <a:p>
            <a:pPr lvl="1"/>
            <a:r>
              <a:rPr lang="en-US" dirty="0"/>
              <a:t>Al-Khobar</a:t>
            </a:r>
          </a:p>
          <a:p>
            <a:pPr lvl="1"/>
            <a:r>
              <a:rPr lang="en-US" dirty="0"/>
              <a:t>Najran</a:t>
            </a:r>
          </a:p>
          <a:p>
            <a:r>
              <a:rPr lang="en-US" dirty="0"/>
              <a:t>Cluster 2 returned:</a:t>
            </a:r>
          </a:p>
          <a:p>
            <a:pPr lvl="1"/>
            <a:r>
              <a:rPr lang="en-US" dirty="0"/>
              <a:t>Mecca</a:t>
            </a:r>
          </a:p>
          <a:p>
            <a:pPr lvl="1"/>
            <a:r>
              <a:rPr lang="en-US" dirty="0" err="1"/>
              <a:t>Buraidah</a:t>
            </a:r>
            <a:endParaRPr lang="en-US" dirty="0"/>
          </a:p>
          <a:p>
            <a:pPr lvl="1"/>
            <a:r>
              <a:rPr lang="en-US" dirty="0"/>
              <a:t>Khamis </a:t>
            </a:r>
            <a:r>
              <a:rPr lang="en-US" dirty="0" err="1"/>
              <a:t>Mushait</a:t>
            </a:r>
            <a:endParaRPr lang="en-US" dirty="0"/>
          </a:p>
          <a:p>
            <a:pPr lvl="1"/>
            <a:r>
              <a:rPr lang="en-US" dirty="0"/>
              <a:t>Al </a:t>
            </a:r>
            <a:r>
              <a:rPr lang="en-US" dirty="0" err="1"/>
              <a:t>Bahah</a:t>
            </a:r>
            <a:endParaRPr lang="en-US" dirty="0"/>
          </a:p>
          <a:p>
            <a:r>
              <a:rPr lang="en-US" dirty="0"/>
              <a:t>Cluster 3 returned:</a:t>
            </a:r>
          </a:p>
          <a:p>
            <a:pPr lvl="1"/>
            <a:r>
              <a:rPr lang="en-US" dirty="0"/>
              <a:t>Riyadh</a:t>
            </a:r>
          </a:p>
          <a:p>
            <a:pPr lvl="1"/>
            <a:r>
              <a:rPr lang="en-US" dirty="0"/>
              <a:t>Tabuk</a:t>
            </a:r>
          </a:p>
        </p:txBody>
      </p:sp>
      <p:pic>
        <p:nvPicPr>
          <p:cNvPr id="4" name="Picture 3">
            <a:extLst>
              <a:ext uri="{FF2B5EF4-FFF2-40B4-BE49-F238E27FC236}">
                <a16:creationId xmlns:a16="http://schemas.microsoft.com/office/drawing/2014/main" id="{5669197A-2225-8940-B468-D32176B92C61}"/>
              </a:ext>
            </a:extLst>
          </p:cNvPr>
          <p:cNvPicPr>
            <a:picLocks noChangeAspect="1"/>
          </p:cNvPicPr>
          <p:nvPr/>
        </p:nvPicPr>
        <p:blipFill>
          <a:blip r:embed="rId2"/>
          <a:stretch>
            <a:fillRect/>
          </a:stretch>
        </p:blipFill>
        <p:spPr>
          <a:xfrm>
            <a:off x="4967678" y="2349176"/>
            <a:ext cx="6386122" cy="3827787"/>
          </a:xfrm>
          <a:prstGeom prst="rect">
            <a:avLst/>
          </a:prstGeom>
        </p:spPr>
      </p:pic>
    </p:spTree>
    <p:extLst>
      <p:ext uri="{BB962C8B-B14F-4D97-AF65-F5344CB8AC3E}">
        <p14:creationId xmlns:p14="http://schemas.microsoft.com/office/powerpoint/2010/main" val="407086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5F78-27AB-EB4C-B369-5A07E0DAE6B7}"/>
              </a:ext>
            </a:extLst>
          </p:cNvPr>
          <p:cNvSpPr>
            <a:spLocks noGrp="1"/>
          </p:cNvSpPr>
          <p:nvPr>
            <p:ph type="title"/>
          </p:nvPr>
        </p:nvSpPr>
        <p:spPr>
          <a:solidFill>
            <a:schemeClr val="bg1"/>
          </a:solidFill>
        </p:spPr>
        <p:txBody>
          <a:bodyPr/>
          <a:lstStyle/>
          <a:p>
            <a:r>
              <a:rPr lang="en-US" dirty="0"/>
              <a:t>Discussion</a:t>
            </a:r>
          </a:p>
        </p:txBody>
      </p:sp>
      <p:sp>
        <p:nvSpPr>
          <p:cNvPr id="3" name="Content Placeholder 2">
            <a:extLst>
              <a:ext uri="{FF2B5EF4-FFF2-40B4-BE49-F238E27FC236}">
                <a16:creationId xmlns:a16="http://schemas.microsoft.com/office/drawing/2014/main" id="{494FB293-4AC8-7F4A-8BC9-EB24B8C752C8}"/>
              </a:ext>
            </a:extLst>
          </p:cNvPr>
          <p:cNvSpPr>
            <a:spLocks noGrp="1"/>
          </p:cNvSpPr>
          <p:nvPr>
            <p:ph idx="1"/>
          </p:nvPr>
        </p:nvSpPr>
        <p:spPr>
          <a:solidFill>
            <a:schemeClr val="bg1"/>
          </a:solidFill>
        </p:spPr>
        <p:txBody>
          <a:bodyPr/>
          <a:lstStyle/>
          <a:p>
            <a:r>
              <a:rPr lang="en-US" dirty="0"/>
              <a:t>Neither Jeddah or Riyadh were in the same cluster as Mecca. Considering these are the 3 most populated cities in the Kingdom and given the hypothesis about Mecca’s consumption patterns, it does not appear that Jeddah and Riyadh are opening up as much as Mecca is.</a:t>
            </a:r>
          </a:p>
          <a:p>
            <a:r>
              <a:rPr lang="en-US" dirty="0"/>
              <a:t>Instead it looks like popular venues are similar in coastal towns and there is no relation between Mecca and Riyadh or Jeddah.</a:t>
            </a:r>
          </a:p>
        </p:txBody>
      </p:sp>
    </p:spTree>
    <p:extLst>
      <p:ext uri="{BB962C8B-B14F-4D97-AF65-F5344CB8AC3E}">
        <p14:creationId xmlns:p14="http://schemas.microsoft.com/office/powerpoint/2010/main" val="424877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2DB1-9122-2D41-9310-941753182076}"/>
              </a:ext>
            </a:extLst>
          </p:cNvPr>
          <p:cNvSpPr>
            <a:spLocks noGrp="1"/>
          </p:cNvSpPr>
          <p:nvPr>
            <p:ph type="title"/>
          </p:nvPr>
        </p:nvSpPr>
        <p:spPr>
          <a:solidFill>
            <a:schemeClr val="bg1"/>
          </a:solidFill>
        </p:spPr>
        <p:txBody>
          <a:bodyPr/>
          <a:lstStyle/>
          <a:p>
            <a:r>
              <a:rPr lang="en-US" dirty="0"/>
              <a:t>Conclusion</a:t>
            </a:r>
          </a:p>
        </p:txBody>
      </p:sp>
      <p:sp>
        <p:nvSpPr>
          <p:cNvPr id="3" name="Content Placeholder 2">
            <a:extLst>
              <a:ext uri="{FF2B5EF4-FFF2-40B4-BE49-F238E27FC236}">
                <a16:creationId xmlns:a16="http://schemas.microsoft.com/office/drawing/2014/main" id="{143A6A55-478C-FE4F-81DC-48AC2D5DE7A7}"/>
              </a:ext>
            </a:extLst>
          </p:cNvPr>
          <p:cNvSpPr>
            <a:spLocks noGrp="1"/>
          </p:cNvSpPr>
          <p:nvPr>
            <p:ph idx="1"/>
          </p:nvPr>
        </p:nvSpPr>
        <p:spPr>
          <a:solidFill>
            <a:schemeClr val="bg1"/>
          </a:solidFill>
        </p:spPr>
        <p:txBody>
          <a:bodyPr/>
          <a:lstStyle/>
          <a:p>
            <a:r>
              <a:rPr lang="en-US" dirty="0"/>
              <a:t>Based off the data from Saudi Arabia and the foursquare API, it does not look like the other major cities are becoming more international like Mecca. </a:t>
            </a:r>
          </a:p>
          <a:p>
            <a:r>
              <a:rPr lang="en-US" dirty="0"/>
              <a:t>Instead popular venues look to be more related to where the cities are located within the Kingdom. Coastal </a:t>
            </a:r>
            <a:r>
              <a:rPr lang="en-US"/>
              <a:t>cities and inland </a:t>
            </a:r>
            <a:r>
              <a:rPr lang="en-US" dirty="0"/>
              <a:t>cities are more related respectively. </a:t>
            </a:r>
          </a:p>
          <a:p>
            <a:r>
              <a:rPr lang="en-US" dirty="0"/>
              <a:t>A further step that could be taken would be to analyze historical data for each of these cities. This could be carried into the future which might show the modernization trend a couple of years from now.</a:t>
            </a:r>
          </a:p>
          <a:p>
            <a:endParaRPr lang="en-US" dirty="0"/>
          </a:p>
        </p:txBody>
      </p:sp>
    </p:spTree>
    <p:extLst>
      <p:ext uri="{BB962C8B-B14F-4D97-AF65-F5344CB8AC3E}">
        <p14:creationId xmlns:p14="http://schemas.microsoft.com/office/powerpoint/2010/main" val="8643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686</Words>
  <Application>Microsoft Macintosh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Saudi Arabia</vt:lpstr>
      <vt:lpstr>Introduction</vt:lpstr>
      <vt:lpstr>Background</vt:lpstr>
      <vt:lpstr>Who is this project for</vt:lpstr>
      <vt:lpstr>Methodology</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Saudi Arabia</dc:title>
  <dc:creator>Lloyd Bourne</dc:creator>
  <cp:lastModifiedBy>Lloyd Bourne</cp:lastModifiedBy>
  <cp:revision>10</cp:revision>
  <dcterms:created xsi:type="dcterms:W3CDTF">2018-12-18T19:55:17Z</dcterms:created>
  <dcterms:modified xsi:type="dcterms:W3CDTF">2018-12-18T21:30:27Z</dcterms:modified>
</cp:coreProperties>
</file>