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vanur Selamet" initials="HS" lastIdx="1" clrIdx="0">
    <p:extLst>
      <p:ext uri="{19B8F6BF-5375-455C-9EA6-DF929625EA0E}">
        <p15:presenceInfo xmlns:p15="http://schemas.microsoft.com/office/powerpoint/2012/main" userId="f863a11216194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B41EE-FDCE-4E28-AA86-EC0F88A6D4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0ECE5AAB-3F1F-4E4B-B9A7-2B9C24390E0C}">
      <dgm:prSet/>
      <dgm:spPr/>
      <dgm:t>
        <a:bodyPr/>
        <a:lstStyle/>
        <a:p>
          <a:r>
            <a:rPr lang="tr-TR" dirty="0"/>
            <a:t>1.yöntem zaman hesabı</a:t>
          </a:r>
        </a:p>
      </dgm:t>
    </dgm:pt>
    <dgm:pt modelId="{6A72E6A7-E92F-4C45-8967-19CA15363D4D}" type="parTrans" cxnId="{EE843FBC-7081-40D9-B96C-24A33FCEFC43}">
      <dgm:prSet/>
      <dgm:spPr/>
      <dgm:t>
        <a:bodyPr/>
        <a:lstStyle/>
        <a:p>
          <a:endParaRPr lang="tr-TR"/>
        </a:p>
      </dgm:t>
    </dgm:pt>
    <dgm:pt modelId="{ABB98DF5-894C-40C6-94E5-27ACD3532EDB}" type="sibTrans" cxnId="{EE843FBC-7081-40D9-B96C-24A33FCEFC43}">
      <dgm:prSet/>
      <dgm:spPr/>
      <dgm:t>
        <a:bodyPr/>
        <a:lstStyle/>
        <a:p>
          <a:endParaRPr lang="tr-TR"/>
        </a:p>
      </dgm:t>
    </dgm:pt>
    <dgm:pt modelId="{871F648A-24BA-4E02-B61B-120BD227CD48}" type="pres">
      <dgm:prSet presAssocID="{647B41EE-FDCE-4E28-AA86-EC0F88A6D4BD}" presName="linear" presStyleCnt="0">
        <dgm:presLayoutVars>
          <dgm:animLvl val="lvl"/>
          <dgm:resizeHandles val="exact"/>
        </dgm:presLayoutVars>
      </dgm:prSet>
      <dgm:spPr/>
    </dgm:pt>
    <dgm:pt modelId="{375145C2-4A93-40A4-8F1C-B769256E6A3E}" type="pres">
      <dgm:prSet presAssocID="{0ECE5AAB-3F1F-4E4B-B9A7-2B9C24390E0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CE6EE34-EE2B-4231-937A-6C836557144B}" type="presOf" srcId="{647B41EE-FDCE-4E28-AA86-EC0F88A6D4BD}" destId="{871F648A-24BA-4E02-B61B-120BD227CD48}" srcOrd="0" destOrd="0" presId="urn:microsoft.com/office/officeart/2005/8/layout/vList2"/>
    <dgm:cxn modelId="{EE843FBC-7081-40D9-B96C-24A33FCEFC43}" srcId="{647B41EE-FDCE-4E28-AA86-EC0F88A6D4BD}" destId="{0ECE5AAB-3F1F-4E4B-B9A7-2B9C24390E0C}" srcOrd="0" destOrd="0" parTransId="{6A72E6A7-E92F-4C45-8967-19CA15363D4D}" sibTransId="{ABB98DF5-894C-40C6-94E5-27ACD3532EDB}"/>
    <dgm:cxn modelId="{EC7BF8E1-C423-47FA-88BC-9861940DF72D}" type="presOf" srcId="{0ECE5AAB-3F1F-4E4B-B9A7-2B9C24390E0C}" destId="{375145C2-4A93-40A4-8F1C-B769256E6A3E}" srcOrd="0" destOrd="0" presId="urn:microsoft.com/office/officeart/2005/8/layout/vList2"/>
    <dgm:cxn modelId="{FCEFD96E-284F-4C52-8DAD-8C3510F24419}" type="presParOf" srcId="{871F648A-24BA-4E02-B61B-120BD227CD48}" destId="{375145C2-4A93-40A4-8F1C-B769256E6A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E49B4-785A-4C78-A087-9B2B5F6A3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r-TR"/>
        </a:p>
      </dgm:t>
    </dgm:pt>
    <dgm:pt modelId="{4597F3BB-177A-4E8E-9CF2-BD8171B98312}">
      <dgm:prSet/>
      <dgm:spPr/>
      <dgm:t>
        <a:bodyPr/>
        <a:lstStyle/>
        <a:p>
          <a:r>
            <a:rPr lang="tr-TR" dirty="0"/>
            <a:t>2.yöntem zaman hesabı</a:t>
          </a:r>
        </a:p>
      </dgm:t>
    </dgm:pt>
    <dgm:pt modelId="{D281CD35-72AA-4DEF-BE2C-1991579A111C}" type="parTrans" cxnId="{BE0D7038-79BF-4877-80E7-E7E20732EAF5}">
      <dgm:prSet/>
      <dgm:spPr/>
      <dgm:t>
        <a:bodyPr/>
        <a:lstStyle/>
        <a:p>
          <a:endParaRPr lang="tr-TR"/>
        </a:p>
      </dgm:t>
    </dgm:pt>
    <dgm:pt modelId="{0CCB4B6D-8ADE-4AFD-BD99-6FAA1669BEC3}" type="sibTrans" cxnId="{BE0D7038-79BF-4877-80E7-E7E20732EAF5}">
      <dgm:prSet/>
      <dgm:spPr/>
      <dgm:t>
        <a:bodyPr/>
        <a:lstStyle/>
        <a:p>
          <a:endParaRPr lang="tr-TR"/>
        </a:p>
      </dgm:t>
    </dgm:pt>
    <dgm:pt modelId="{F2D0A477-F6AF-40C8-8781-8E6EE77495E7}" type="pres">
      <dgm:prSet presAssocID="{870E49B4-785A-4C78-A087-9B2B5F6A3131}" presName="linear" presStyleCnt="0">
        <dgm:presLayoutVars>
          <dgm:animLvl val="lvl"/>
          <dgm:resizeHandles val="exact"/>
        </dgm:presLayoutVars>
      </dgm:prSet>
      <dgm:spPr/>
    </dgm:pt>
    <dgm:pt modelId="{2EE70BDD-64FC-4E86-8F29-747CD69388F7}" type="pres">
      <dgm:prSet presAssocID="{4597F3BB-177A-4E8E-9CF2-BD8171B983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CF4722-F81C-4B8B-9E68-3CEA7090C073}" type="presOf" srcId="{4597F3BB-177A-4E8E-9CF2-BD8171B98312}" destId="{2EE70BDD-64FC-4E86-8F29-747CD69388F7}" srcOrd="0" destOrd="0" presId="urn:microsoft.com/office/officeart/2005/8/layout/vList2"/>
    <dgm:cxn modelId="{BE0D7038-79BF-4877-80E7-E7E20732EAF5}" srcId="{870E49B4-785A-4C78-A087-9B2B5F6A3131}" destId="{4597F3BB-177A-4E8E-9CF2-BD8171B98312}" srcOrd="0" destOrd="0" parTransId="{D281CD35-72AA-4DEF-BE2C-1991579A111C}" sibTransId="{0CCB4B6D-8ADE-4AFD-BD99-6FAA1669BEC3}"/>
    <dgm:cxn modelId="{6FC10DA4-6ED4-4882-84EC-0EFCB88B6D9F}" type="presOf" srcId="{870E49B4-785A-4C78-A087-9B2B5F6A3131}" destId="{F2D0A477-F6AF-40C8-8781-8E6EE77495E7}" srcOrd="0" destOrd="0" presId="urn:microsoft.com/office/officeart/2005/8/layout/vList2"/>
    <dgm:cxn modelId="{E9373431-24B5-414A-9623-A31622726B1A}" type="presParOf" srcId="{F2D0A477-F6AF-40C8-8781-8E6EE77495E7}" destId="{2EE70BDD-64FC-4E86-8F29-747CD69388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145C2-4A93-40A4-8F1C-B769256E6A3E}">
      <dsp:nvSpPr>
        <dsp:cNvPr id="0" name=""/>
        <dsp:cNvSpPr/>
      </dsp:nvSpPr>
      <dsp:spPr>
        <a:xfrm>
          <a:off x="0" y="4778"/>
          <a:ext cx="3374797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1.yöntem zaman hesabı</a:t>
          </a:r>
        </a:p>
      </dsp:txBody>
      <dsp:txXfrm>
        <a:off x="17563" y="22341"/>
        <a:ext cx="3339671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0BDD-64FC-4E86-8F29-747CD69388F7}">
      <dsp:nvSpPr>
        <dsp:cNvPr id="0" name=""/>
        <dsp:cNvSpPr/>
      </dsp:nvSpPr>
      <dsp:spPr>
        <a:xfrm>
          <a:off x="0" y="4778"/>
          <a:ext cx="321453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2.yöntem zaman hesabı</a:t>
          </a:r>
        </a:p>
      </dsp:txBody>
      <dsp:txXfrm>
        <a:off x="17563" y="22341"/>
        <a:ext cx="3179413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46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9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78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165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25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56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7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35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7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1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0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0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5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287-1A01-4D3E-8350-B20A55047176}" type="datetimeFigureOut">
              <a:rPr lang="tr-TR" smtClean="0"/>
              <a:t>19.05.2021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48FE-3E79-4D0D-9EFF-A3A1834BC5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0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9058D-9C1D-469C-94FA-F439EB2F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03904"/>
            <a:ext cx="9448800" cy="1825096"/>
          </a:xfrm>
        </p:spPr>
        <p:txBody>
          <a:bodyPr>
            <a:normAutofit/>
          </a:bodyPr>
          <a:lstStyle/>
          <a:p>
            <a:r>
              <a:rPr lang="tr-TR" sz="5400" dirty="0"/>
              <a:t>PARTITION EQUAL </a:t>
            </a:r>
            <a:br>
              <a:rPr lang="tr-TR" sz="5400" dirty="0"/>
            </a:br>
            <a:r>
              <a:rPr lang="tr-TR" sz="5400" dirty="0"/>
              <a:t>					SUBSET SUM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264AC3-728C-47DF-97B0-B142DFE05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/>
              <a:t>1700002090 </a:t>
            </a:r>
            <a:r>
              <a:rPr lang="tr-TR" dirty="0"/>
              <a:t>– Havvanur Selamet</a:t>
            </a:r>
          </a:p>
        </p:txBody>
      </p:sp>
    </p:spTree>
    <p:extLst>
      <p:ext uri="{BB962C8B-B14F-4D97-AF65-F5344CB8AC3E}">
        <p14:creationId xmlns:p14="http://schemas.microsoft.com/office/powerpoint/2010/main" val="16691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E1BDAA-DA38-4A03-A84B-DBD5119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SORUYU ÖRNEKLENDİRELİM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34D3D-6F45-47E9-B4B9-F4A4A123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Sırası fark etmeksizin elimizde herhangi bir liste ya da dizi olsun.</a:t>
            </a:r>
          </a:p>
          <a:p>
            <a:r>
              <a:rPr lang="tr-TR" dirty="0"/>
              <a:t>Örneğin 2-&gt;5-&gt;3-&gt;7-&gt;3 şeklinde bir dizimiz olsun.</a:t>
            </a:r>
          </a:p>
          <a:p>
            <a:r>
              <a:rPr lang="tr-TR" dirty="0"/>
              <a:t>Bu dizi içerisinden çektiğimiz iki eş toplamlı küme olabilir mi?</a:t>
            </a:r>
          </a:p>
          <a:p>
            <a:r>
              <a:rPr lang="tr-TR" dirty="0"/>
              <a:t>Düşünüldüğünde  bir çok etken var ve olasılığımız 2^n kadardır.</a:t>
            </a:r>
          </a:p>
          <a:p>
            <a:r>
              <a:rPr lang="tr-TR" dirty="0"/>
              <a:t>Ama bakmamız gereken bunu 2 parçaya ayırıp toplamı eşit iki alt küme bulmak.</a:t>
            </a:r>
          </a:p>
          <a:p>
            <a:r>
              <a:rPr lang="tr-TR" dirty="0"/>
              <a:t>Buradan [2,5,3] ve [7,3] kümelerinin eş toplama sahip olduğunu görebiliriz.</a:t>
            </a:r>
          </a:p>
        </p:txBody>
      </p:sp>
    </p:spTree>
    <p:extLst>
      <p:ext uri="{BB962C8B-B14F-4D97-AF65-F5344CB8AC3E}">
        <p14:creationId xmlns:p14="http://schemas.microsoft.com/office/powerpoint/2010/main" val="266938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1C00A-3EA5-40BA-9476-5E8DA02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HANGİ YÖNTEMLERLE ÇÖZEBİLİRİZ?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63E158-5A74-4E06-9208-0191CE96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yöntem olarak dizimizin zaten 2 eş parçaya bölünmesi gerektiğini biliyoruz. Bizim burada aradığımız şey aslında dizimizin toplam </a:t>
            </a:r>
            <a:r>
              <a:rPr lang="tr-TR" dirty="0" err="1"/>
              <a:t>sum</a:t>
            </a:r>
            <a:r>
              <a:rPr lang="tr-TR" dirty="0"/>
              <a:t> değerinin yarısını iki eş alt dizinin toplamı içinde bulmak.</a:t>
            </a:r>
          </a:p>
          <a:p>
            <a:r>
              <a:rPr lang="tr-TR" dirty="0"/>
              <a:t>Öncelikli olarak uzun yolda tüm alt kümeleri iç içe </a:t>
            </a:r>
            <a:r>
              <a:rPr lang="tr-TR" dirty="0" err="1"/>
              <a:t>loopla</a:t>
            </a:r>
            <a:r>
              <a:rPr lang="tr-TR" dirty="0"/>
              <a:t> </a:t>
            </a:r>
            <a:r>
              <a:rPr lang="tr-TR" dirty="0" err="1"/>
              <a:t>matrisyel</a:t>
            </a:r>
            <a:r>
              <a:rPr lang="tr-TR" dirty="0"/>
              <a:t> </a:t>
            </a:r>
            <a:r>
              <a:rPr lang="tr-TR" dirty="0" err="1"/>
              <a:t>bi</a:t>
            </a:r>
            <a:r>
              <a:rPr lang="tr-TR" dirty="0"/>
              <a:t> döngü gibi i-j takımları halinde altkümeleri topladığımız başka bir diziye aktarmak.</a:t>
            </a:r>
          </a:p>
          <a:p>
            <a:r>
              <a:rPr lang="tr-TR" dirty="0"/>
              <a:t>Buradaki tüm dizileri farklı bir lopla bizim </a:t>
            </a:r>
            <a:r>
              <a:rPr lang="tr-TR" dirty="0" err="1"/>
              <a:t>sum</a:t>
            </a:r>
            <a:r>
              <a:rPr lang="tr-TR" dirty="0"/>
              <a:t>/2 </a:t>
            </a:r>
            <a:r>
              <a:rPr lang="tr-TR" dirty="0" err="1"/>
              <a:t>mize</a:t>
            </a:r>
            <a:r>
              <a:rPr lang="tr-TR" dirty="0"/>
              <a:t> eşit mi diye kontrol edip eşit olanları da başka bir değere atıyoruz. Eğer istenen sonucu elde edersek True elde edemezsek </a:t>
            </a:r>
            <a:r>
              <a:rPr lang="tr-TR" dirty="0" err="1"/>
              <a:t>False</a:t>
            </a:r>
            <a:r>
              <a:rPr lang="tr-TR" dirty="0"/>
              <a:t> yazdırmak yeterlidir.</a:t>
            </a:r>
          </a:p>
        </p:txBody>
      </p:sp>
    </p:spTree>
    <p:extLst>
      <p:ext uri="{BB962C8B-B14F-4D97-AF65-F5344CB8AC3E}">
        <p14:creationId xmlns:p14="http://schemas.microsoft.com/office/powerpoint/2010/main" val="7057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AE2EA-144C-42B3-B5A2-9131EA5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HANGİ YÖNTEMLERLE ÇÖZEBİLİRİZ?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7CB1B-4D6D-49AC-B47A-D40DCF6F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2. yöntem olarak bu tip dizilerin içerisinde alt kümelerle alakalı işlemler mevcutsa ve uygun olduğunu düşünüyorsak işlem kalabalığını azaltmak için Dinamik Programlama kullanırız.</a:t>
            </a:r>
          </a:p>
          <a:p>
            <a:r>
              <a:rPr lang="tr-TR" dirty="0"/>
              <a:t>Aslında birçok yöntem kullanabiliriz. </a:t>
            </a:r>
            <a:r>
              <a:rPr lang="tr-TR" dirty="0" err="1"/>
              <a:t>Knapsack</a:t>
            </a:r>
            <a:r>
              <a:rPr lang="tr-TR" dirty="0"/>
              <a:t> yöntemini kullanmak dahi 2^n işlem kapasitesine sahip olduğunda 2 </a:t>
            </a:r>
            <a:r>
              <a:rPr lang="tr-TR" dirty="0" err="1"/>
              <a:t>loop</a:t>
            </a:r>
            <a:r>
              <a:rPr lang="tr-TR" dirty="0"/>
              <a:t> + 1 </a:t>
            </a:r>
            <a:r>
              <a:rPr lang="tr-TR" dirty="0" err="1"/>
              <a:t>loop</a:t>
            </a:r>
            <a:r>
              <a:rPr lang="tr-TR" dirty="0"/>
              <a:t> döndürmekten en azından hız olarak daha karlıdır.</a:t>
            </a:r>
          </a:p>
          <a:p>
            <a:r>
              <a:rPr lang="tr-TR" dirty="0"/>
              <a:t>Ama gözle görülebilir şekilde değer kazanmak ve aynı zamanda yaptığımız işlemi anlamak bunu bir tablo </a:t>
            </a:r>
            <a:r>
              <a:rPr lang="tr-TR"/>
              <a:t>yada bir </a:t>
            </a:r>
            <a:r>
              <a:rPr lang="tr-TR" dirty="0"/>
              <a:t>çetelede tutmak daha karlı olabilir.</a:t>
            </a:r>
          </a:p>
          <a:p>
            <a:r>
              <a:rPr lang="tr-TR" dirty="0"/>
              <a:t>Biz 2.yöntem </a:t>
            </a:r>
            <a:r>
              <a:rPr lang="tr-TR" dirty="0" err="1"/>
              <a:t>olarakta</a:t>
            </a:r>
            <a:r>
              <a:rPr lang="tr-TR" dirty="0"/>
              <a:t> </a:t>
            </a:r>
            <a:r>
              <a:rPr lang="tr-TR" dirty="0" err="1"/>
              <a:t>Bottom-up</a:t>
            </a:r>
            <a:r>
              <a:rPr lang="tr-TR" dirty="0"/>
              <a:t> yapıp aşağıdan yukarı taramayla </a:t>
            </a:r>
            <a:r>
              <a:rPr lang="tr-TR" dirty="0" err="1"/>
              <a:t>bi</a:t>
            </a:r>
            <a:r>
              <a:rPr lang="tr-TR" dirty="0"/>
              <a:t> tablo gibi düşünerek bu tabloda olabilecek tüm değerlerin dönüşümünü 2^n gibi defalarca kez döndürmek yerine saklayarak hesap edeceğiz.</a:t>
            </a:r>
          </a:p>
        </p:txBody>
      </p:sp>
    </p:spTree>
    <p:extLst>
      <p:ext uri="{BB962C8B-B14F-4D97-AF65-F5344CB8AC3E}">
        <p14:creationId xmlns:p14="http://schemas.microsoft.com/office/powerpoint/2010/main" val="316980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0905D1-17F2-43FE-8746-6DE53A31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UZUN YOLDAN ÇÖZÜM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EA21B9A-D1EE-45D0-8F82-233CEF04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5" y="1825115"/>
            <a:ext cx="9670397" cy="4755013"/>
          </a:xfrm>
        </p:spPr>
      </p:pic>
    </p:spTree>
    <p:extLst>
      <p:ext uri="{BB962C8B-B14F-4D97-AF65-F5344CB8AC3E}">
        <p14:creationId xmlns:p14="http://schemas.microsoft.com/office/powerpoint/2010/main" val="311538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D496A8-7ED9-48E6-A548-27765403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970" y="457858"/>
            <a:ext cx="8610600" cy="1040202"/>
          </a:xfrm>
        </p:spPr>
        <p:txBody>
          <a:bodyPr/>
          <a:lstStyle/>
          <a:p>
            <a:r>
              <a:rPr lang="tr-TR" dirty="0"/>
              <a:t>DAHA HIZLI ÇÖZÜM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ED61A4F-5895-4304-9B0C-6B2722D97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63" y="1399707"/>
            <a:ext cx="10206677" cy="54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41266A-0E2C-42DC-B52C-AE0C64EA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r>
              <a:rPr lang="tr-TR" dirty="0"/>
              <a:t>GENEL KARMAŞIKLIK HESABI KARŞILAŞTIRMASI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14C6F5-025C-42C6-A51A-220F6D2D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36190"/>
            <a:ext cx="10820400" cy="4182495"/>
          </a:xfrm>
        </p:spPr>
        <p:txBody>
          <a:bodyPr>
            <a:normAutofit lnSpcReduction="10000"/>
          </a:bodyPr>
          <a:lstStyle/>
          <a:p>
            <a:r>
              <a:rPr lang="tr-TR" sz="1800" dirty="0"/>
              <a:t>İki yöntemin genel karmaşıklık hesabına bakıldığında </a:t>
            </a:r>
            <a:r>
              <a:rPr lang="tr-TR" sz="1800" dirty="0" err="1"/>
              <a:t>kompleksite</a:t>
            </a:r>
            <a:r>
              <a:rPr lang="tr-TR" sz="1800" dirty="0"/>
              <a:t> bakımından O hesabı yapılırsa ilk yöntemde düz mantık olarak her adımda </a:t>
            </a:r>
            <a:r>
              <a:rPr lang="tr-TR" sz="1800" dirty="0" err="1"/>
              <a:t>len</a:t>
            </a:r>
            <a:r>
              <a:rPr lang="tr-TR" sz="1800" dirty="0"/>
              <a:t> kadar 2^n alt kümesi bulunduğunda(alt küme hesabı her bir değer için 2^n olasılığa sahiptir) total hesapta 2^n + ikinci bir </a:t>
            </a:r>
            <a:r>
              <a:rPr lang="tr-TR" sz="1800" dirty="0" err="1"/>
              <a:t>for</a:t>
            </a:r>
            <a:r>
              <a:rPr lang="tr-TR" sz="1800" dirty="0"/>
              <a:t> döngüsüyle de n kadar çağrım yapıldığından (2^n+n) </a:t>
            </a:r>
            <a:r>
              <a:rPr lang="tr-TR" sz="1800" dirty="0" err="1"/>
              <a:t>lik</a:t>
            </a:r>
            <a:r>
              <a:rPr lang="tr-TR" sz="1800" dirty="0"/>
              <a:t> bir hesap yapılır. Sadece döngüler üzerinden sabit satırlar düşünülmeden yaklaşık olarak bir üst sınırlama koyarsak O(2^n) diliminde iş yaparız.</a:t>
            </a:r>
          </a:p>
          <a:p>
            <a:r>
              <a:rPr lang="tr-TR" sz="1800" dirty="0"/>
              <a:t>2.yöntem olarak zaten dinamik programlamanın </a:t>
            </a:r>
            <a:r>
              <a:rPr lang="tr-TR" sz="1800" dirty="0" err="1"/>
              <a:t>Bottom-Up</a:t>
            </a:r>
            <a:r>
              <a:rPr lang="tr-TR" sz="1800" dirty="0"/>
              <a:t> yöntemini kullandığımızdan ötürü iki </a:t>
            </a:r>
            <a:r>
              <a:rPr lang="tr-TR" sz="1800" dirty="0" err="1"/>
              <a:t>for</a:t>
            </a:r>
            <a:r>
              <a:rPr lang="tr-TR" sz="1800" dirty="0"/>
              <a:t> döngüsünü iç içe çevirirken </a:t>
            </a:r>
            <a:r>
              <a:rPr lang="tr-TR" sz="1800" dirty="0" err="1"/>
              <a:t>len</a:t>
            </a:r>
            <a:r>
              <a:rPr lang="tr-TR" sz="1800" dirty="0"/>
              <a:t>*</a:t>
            </a:r>
            <a:r>
              <a:rPr lang="tr-TR" sz="1800" dirty="0" err="1"/>
              <a:t>sumlar</a:t>
            </a:r>
            <a:r>
              <a:rPr lang="tr-TR" sz="1800" dirty="0"/>
              <a:t> kadar yani n*m kadar bir işlem yaptık. O yüzden sınırlamayı O(n*m) şeklinde alabiliriz.</a:t>
            </a:r>
          </a:p>
          <a:p>
            <a:r>
              <a:rPr lang="tr-TR" sz="1800" dirty="0"/>
              <a:t>İki sonuca bakıldığında 2.yöntem aslında alan olarak belli bir yerden sonra çok fazla yer kaplayan bir yöntemdir fakat </a:t>
            </a:r>
            <a:r>
              <a:rPr lang="tr-TR" sz="1800" dirty="0" err="1"/>
              <a:t>kompleksite</a:t>
            </a:r>
            <a:r>
              <a:rPr lang="tr-TR" sz="1800" dirty="0"/>
              <a:t> hesabı olarak daha karlıdır. Yalnız bu tip alt küme aramalarında özellikle de </a:t>
            </a:r>
            <a:r>
              <a:rPr lang="tr-TR" sz="1800" dirty="0" err="1"/>
              <a:t>bottom-up</a:t>
            </a:r>
            <a:r>
              <a:rPr lang="tr-TR" sz="1800" dirty="0"/>
              <a:t> durumlarında çok büyük boyutlar kullanmak hatalı bir girişimdir. Bunun en büyük sebebi de bir tablo çizdiğinizi ve bir kısma sırayla alt küme atadığınızı bir kısma </a:t>
            </a:r>
            <a:r>
              <a:rPr lang="tr-TR" sz="1800" dirty="0" err="1"/>
              <a:t>sum</a:t>
            </a:r>
            <a:r>
              <a:rPr lang="tr-TR" sz="1800" dirty="0"/>
              <a:t>/2 ye kadar olan tüm değerleri yazdığınızı ve tek tek True </a:t>
            </a:r>
            <a:r>
              <a:rPr lang="tr-TR" sz="1800" dirty="0" err="1"/>
              <a:t>False</a:t>
            </a:r>
            <a:r>
              <a:rPr lang="tr-TR" sz="1800" dirty="0"/>
              <a:t> hesabı yapmaya çalıştığınızı düşünün. Bunu matematiksel ve mantıksal olarak bir kağıda dökmek dahi ne kadar büyük bir yer ve iş demekse algoritmalara dökerek dile sunmak da dil için bilgisayar için o kadar büyük hafıza ve iş demektir. </a:t>
            </a:r>
          </a:p>
        </p:txBody>
      </p:sp>
    </p:spTree>
    <p:extLst>
      <p:ext uri="{BB962C8B-B14F-4D97-AF65-F5344CB8AC3E}">
        <p14:creationId xmlns:p14="http://schemas.microsoft.com/office/powerpoint/2010/main" val="100060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A4C6ED-8F38-4D43-AE8F-1D75A782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ölçümü</a:t>
            </a:r>
          </a:p>
        </p:txBody>
      </p:sp>
      <p:graphicFrame>
        <p:nvGraphicFramePr>
          <p:cNvPr id="12" name="Diyagram 11">
            <a:extLst>
              <a:ext uri="{FF2B5EF4-FFF2-40B4-BE49-F238E27FC236}">
                <a16:creationId xmlns:a16="http://schemas.microsoft.com/office/drawing/2014/main" id="{A85EF83F-EDCA-4890-8D2F-AA302CC5D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27970"/>
              </p:ext>
            </p:extLst>
          </p:nvPr>
        </p:nvGraphicFramePr>
        <p:xfrm>
          <a:off x="7041821" y="2415882"/>
          <a:ext cx="337479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yagram 12">
            <a:extLst>
              <a:ext uri="{FF2B5EF4-FFF2-40B4-BE49-F238E27FC236}">
                <a16:creationId xmlns:a16="http://schemas.microsoft.com/office/drawing/2014/main" id="{D66432EB-6D7E-426D-90F2-59EE96D2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62742"/>
              </p:ext>
            </p:extLst>
          </p:nvPr>
        </p:nvGraphicFramePr>
        <p:xfrm>
          <a:off x="7041821" y="4406766"/>
          <a:ext cx="321454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485A4C8-A70B-4539-8EAF-85978F11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" y="2249998"/>
            <a:ext cx="5976884" cy="701101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A27F8F8-6B89-4786-A36F-3ACD166B0E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0" y="4222099"/>
            <a:ext cx="6273903" cy="8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2824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90</TotalTime>
  <Words>569</Words>
  <Application>Microsoft Office PowerPoint</Application>
  <PresentationFormat>Geniş ekran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Uçak İzi</vt:lpstr>
      <vt:lpstr>PARTITION EQUAL       SUBSET SUM</vt:lpstr>
      <vt:lpstr>SORUYU ÖRNEKLENDİRELİM</vt:lpstr>
      <vt:lpstr>HANGİ YÖNTEMLERLE ÇÖZEBİLİRİZ?</vt:lpstr>
      <vt:lpstr>HANGİ YÖNTEMLERLE ÇÖZEBİLİRİZ?</vt:lpstr>
      <vt:lpstr>UZUN YOLDAN ÇÖZÜM</vt:lpstr>
      <vt:lpstr>DAHA HIZLI ÇÖZÜM</vt:lpstr>
      <vt:lpstr>GENEL KARMAŞIKLIK HESABI KARŞILAŞTIRMASI</vt:lpstr>
      <vt:lpstr>Zaman ölçümü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Parçalı alt kümelerin eş toplam kontrolü</dc:title>
  <dc:creator>Havvanur Selamet</dc:creator>
  <cp:lastModifiedBy>Havvanur Selamet</cp:lastModifiedBy>
  <cp:revision>17</cp:revision>
  <dcterms:created xsi:type="dcterms:W3CDTF">2020-05-01T12:11:55Z</dcterms:created>
  <dcterms:modified xsi:type="dcterms:W3CDTF">2021-05-19T14:56:05Z</dcterms:modified>
</cp:coreProperties>
</file>