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43"/>
  </p:notesMasterIdLst>
  <p:handoutMasterIdLst>
    <p:handoutMasterId r:id="rId44"/>
  </p:handoutMasterIdLst>
  <p:sldIdLst>
    <p:sldId id="795" r:id="rId5"/>
    <p:sldId id="707" r:id="rId6"/>
    <p:sldId id="622" r:id="rId7"/>
    <p:sldId id="623" r:id="rId8"/>
    <p:sldId id="542" r:id="rId9"/>
    <p:sldId id="633" r:id="rId10"/>
    <p:sldId id="556" r:id="rId11"/>
    <p:sldId id="566" r:id="rId12"/>
    <p:sldId id="624" r:id="rId13"/>
    <p:sldId id="625" r:id="rId14"/>
    <p:sldId id="793" r:id="rId15"/>
    <p:sldId id="575" r:id="rId16"/>
    <p:sldId id="560" r:id="rId17"/>
    <p:sldId id="576" r:id="rId18"/>
    <p:sldId id="775" r:id="rId19"/>
    <p:sldId id="776" r:id="rId20"/>
    <p:sldId id="777" r:id="rId21"/>
    <p:sldId id="778" r:id="rId22"/>
    <p:sldId id="779" r:id="rId23"/>
    <p:sldId id="780" r:id="rId24"/>
    <p:sldId id="781" r:id="rId25"/>
    <p:sldId id="782" r:id="rId26"/>
    <p:sldId id="783" r:id="rId27"/>
    <p:sldId id="745" r:id="rId28"/>
    <p:sldId id="796" r:id="rId29"/>
    <p:sldId id="797" r:id="rId30"/>
    <p:sldId id="629" r:id="rId31"/>
    <p:sldId id="630" r:id="rId32"/>
    <p:sldId id="510" r:id="rId33"/>
    <p:sldId id="511" r:id="rId34"/>
    <p:sldId id="788" r:id="rId35"/>
    <p:sldId id="789" r:id="rId36"/>
    <p:sldId id="790" r:id="rId37"/>
    <p:sldId id="791" r:id="rId38"/>
    <p:sldId id="792" r:id="rId39"/>
    <p:sldId id="743" r:id="rId40"/>
    <p:sldId id="631" r:id="rId41"/>
    <p:sldId id="632" r:id="rId42"/>
  </p:sldIdLst>
  <p:sldSz cx="6858000" cy="9906000" type="A4"/>
  <p:notesSz cx="6735763" cy="9866313"/>
  <p:defaultTextStyle>
    <a:defPPr>
      <a:defRPr lang="ja-JP"/>
    </a:defPPr>
    <a:lvl1pPr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1pPr>
    <a:lvl2pPr marL="268288" indent="188913"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2pPr>
    <a:lvl3pPr marL="538163" indent="376238"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3pPr>
    <a:lvl4pPr marL="806450" indent="565150"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4pPr>
    <a:lvl5pPr marL="1076325" indent="752475"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893"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FF"/>
    <a:srgbClr val="006F86"/>
    <a:srgbClr val="006FFF"/>
    <a:srgbClr val="FFFFFF"/>
    <a:srgbClr val="FF00FF"/>
    <a:srgbClr val="00FFFF"/>
    <a:srgbClr val="FF5050"/>
    <a:srgbClr val="BFBFB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8EEFB-9B7C-D152-F792-B342192C9EE2}" v="147" dt="2020-03-25T04:11:37.879"/>
    <p1510:client id="{19FD93F5-B079-84A8-D9E7-CA9D93BD0BA3}" v="6" dt="2020-02-26T05:23:41.554"/>
    <p1510:client id="{5C664BA4-615E-80DB-0758-4068B17C3A0A}" v="18" dt="2020-03-31T06:57:37.165"/>
    <p1510:client id="{5DFD4BD4-4E7E-519C-13BD-57046B7D224F}" v="4" dt="2020-03-27T04:44:37.620"/>
    <p1510:client id="{8AC2D088-E902-3E30-ACD1-BB07D313C2BE}" v="5" dt="2020-03-27T04:26:30.776"/>
    <p1510:client id="{A291796E-DB03-6D25-E58C-E63CF8613EB1}" v="2" dt="2020-03-27T01:05:25.339"/>
    <p1510:client id="{D186E064-6966-5E72-BDC5-E182F3CAE640}" v="36" dt="2020-03-27T04:48:23.031"/>
    <p1510:client id="{DA2225A7-D9FB-6B55-DDF6-65419F227892}" v="341" dt="2020-03-27T04:41:35.601"/>
    <p1510:client id="{DF9F5163-28D1-4B34-35C1-08904AA8395B}" v="54" dt="2020-03-27T04:14:01.303"/>
    <p1510:client id="{E62E00EE-4A38-3910-F8A9-FF6D291AEA49}" v="1" dt="2020-03-17T02:49:43.814"/>
    <p1510:client id="{F177A049-6C47-204E-6653-FC074AE65CB7}" v="16" dt="2020-03-12T05:24:41.592"/>
    <p1510:client id="{FE5B879B-0628-F88F-B6DC-242D2EBEF128}" v="183" dt="2020-03-25T11:23:24.3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2" autoAdjust="0"/>
    <p:restoredTop sz="94660"/>
  </p:normalViewPr>
  <p:slideViewPr>
    <p:cSldViewPr snapToGrid="0">
      <p:cViewPr>
        <p:scale>
          <a:sx n="75" d="100"/>
          <a:sy n="75" d="100"/>
        </p:scale>
        <p:origin x="1896" y="36"/>
      </p:cViewPr>
      <p:guideLst>
        <p:guide orient="horz" pos="2893"/>
        <p:guide pos="2160"/>
      </p:guideLst>
    </p:cSldViewPr>
  </p:slideViewPr>
  <p:notesTextViewPr>
    <p:cViewPr>
      <p:scale>
        <a:sx n="1" d="1"/>
        <a:sy n="1" d="1"/>
      </p:scale>
      <p:origin x="0" y="0"/>
    </p:cViewPr>
  </p:notesTextViewPr>
  <p:sorterViewPr>
    <p:cViewPr>
      <p:scale>
        <a:sx n="110" d="100"/>
        <a:sy n="110" d="100"/>
      </p:scale>
      <p:origin x="0" y="-9955"/>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田　裕也" userId="S::yuya.yoshida@kinto-jp.com::839301ef-bc3d-4cc6-b6ea-9e8df816dc71" providerId="AD" clId="Web-{5C664BA4-615E-80DB-0758-4068B17C3A0A}"/>
    <pc:docChg chg="modSld">
      <pc:chgData name="吉田　裕也" userId="S::yuya.yoshida@kinto-jp.com::839301ef-bc3d-4cc6-b6ea-9e8df816dc71" providerId="AD" clId="Web-{5C664BA4-615E-80DB-0758-4068B17C3A0A}" dt="2020-03-31T06:57:37.165" v="17"/>
      <pc:docMkLst>
        <pc:docMk/>
      </pc:docMkLst>
      <pc:sldChg chg="modSp">
        <pc:chgData name="吉田　裕也" userId="S::yuya.yoshida@kinto-jp.com::839301ef-bc3d-4cc6-b6ea-9e8df816dc71" providerId="AD" clId="Web-{5C664BA4-615E-80DB-0758-4068B17C3A0A}" dt="2020-03-31T06:56:43.572" v="14" actId="1076"/>
        <pc:sldMkLst>
          <pc:docMk/>
          <pc:sldMk cId="552269300" sldId="560"/>
        </pc:sldMkLst>
        <pc:spChg chg="mod">
          <ac:chgData name="吉田　裕也" userId="S::yuya.yoshida@kinto-jp.com::839301ef-bc3d-4cc6-b6ea-9e8df816dc71" providerId="AD" clId="Web-{5C664BA4-615E-80DB-0758-4068B17C3A0A}" dt="2020-03-31T06:56:43.572" v="14" actId="1076"/>
          <ac:spMkLst>
            <pc:docMk/>
            <pc:sldMk cId="552269300" sldId="560"/>
            <ac:spMk id="20" creationId="{00000000-0000-0000-0000-000000000000}"/>
          </ac:spMkLst>
        </pc:spChg>
        <pc:spChg chg="mod">
          <ac:chgData name="吉田　裕也" userId="S::yuya.yoshida@kinto-jp.com::839301ef-bc3d-4cc6-b6ea-9e8df816dc71" providerId="AD" clId="Web-{5C664BA4-615E-80DB-0758-4068B17C3A0A}" dt="2020-03-31T06:56:26.181" v="12" actId="1076"/>
          <ac:spMkLst>
            <pc:docMk/>
            <pc:sldMk cId="552269300" sldId="560"/>
            <ac:spMk id="43" creationId="{00000000-0000-0000-0000-000000000000}"/>
          </ac:spMkLst>
        </pc:spChg>
        <pc:spChg chg="mod">
          <ac:chgData name="吉田　裕也" userId="S::yuya.yoshida@kinto-jp.com::839301ef-bc3d-4cc6-b6ea-9e8df816dc71" providerId="AD" clId="Web-{5C664BA4-615E-80DB-0758-4068B17C3A0A}" dt="2020-03-31T06:56:32.572" v="13" actId="1076"/>
          <ac:spMkLst>
            <pc:docMk/>
            <pc:sldMk cId="552269300" sldId="560"/>
            <ac:spMk id="85" creationId="{00000000-0000-0000-0000-000000000000}"/>
          </ac:spMkLst>
        </pc:spChg>
      </pc:sldChg>
      <pc:sldChg chg="delSp modSp">
        <pc:chgData name="吉田　裕也" userId="S::yuya.yoshida@kinto-jp.com::839301ef-bc3d-4cc6-b6ea-9e8df816dc71" providerId="AD" clId="Web-{5C664BA4-615E-80DB-0758-4068B17C3A0A}" dt="2020-03-31T06:54:33.104" v="2"/>
        <pc:sldMkLst>
          <pc:docMk/>
          <pc:sldMk cId="2176630739" sldId="622"/>
        </pc:sldMkLst>
        <pc:spChg chg="del mod">
          <ac:chgData name="吉田　裕也" userId="S::yuya.yoshida@kinto-jp.com::839301ef-bc3d-4cc6-b6ea-9e8df816dc71" providerId="AD" clId="Web-{5C664BA4-615E-80DB-0758-4068B17C3A0A}" dt="2020-03-31T06:54:33.104" v="2"/>
          <ac:spMkLst>
            <pc:docMk/>
            <pc:sldMk cId="2176630739" sldId="622"/>
            <ac:spMk id="8" creationId="{00000000-0000-0000-0000-000000000000}"/>
          </ac:spMkLst>
        </pc:spChg>
      </pc:sldChg>
      <pc:sldChg chg="delSp modSp">
        <pc:chgData name="吉田　裕也" userId="S::yuya.yoshida@kinto-jp.com::839301ef-bc3d-4cc6-b6ea-9e8df816dc71" providerId="AD" clId="Web-{5C664BA4-615E-80DB-0758-4068B17C3A0A}" dt="2020-03-31T06:55:19.401" v="7" actId="1076"/>
        <pc:sldMkLst>
          <pc:docMk/>
          <pc:sldMk cId="3520113091" sldId="633"/>
        </pc:sldMkLst>
        <pc:spChg chg="mod">
          <ac:chgData name="吉田　裕也" userId="S::yuya.yoshida@kinto-jp.com::839301ef-bc3d-4cc6-b6ea-9e8df816dc71" providerId="AD" clId="Web-{5C664BA4-615E-80DB-0758-4068B17C3A0A}" dt="2020-03-31T06:55:19.401" v="7" actId="1076"/>
          <ac:spMkLst>
            <pc:docMk/>
            <pc:sldMk cId="3520113091" sldId="633"/>
            <ac:spMk id="10" creationId="{00000000-0000-0000-0000-000000000000}"/>
          </ac:spMkLst>
        </pc:spChg>
        <pc:spChg chg="mod">
          <ac:chgData name="吉田　裕也" userId="S::yuya.yoshida@kinto-jp.com::839301ef-bc3d-4cc6-b6ea-9e8df816dc71" providerId="AD" clId="Web-{5C664BA4-615E-80DB-0758-4068B17C3A0A}" dt="2020-03-31T06:55:13.823" v="6" actId="1076"/>
          <ac:spMkLst>
            <pc:docMk/>
            <pc:sldMk cId="3520113091" sldId="633"/>
            <ac:spMk id="11" creationId="{00000000-0000-0000-0000-000000000000}"/>
          </ac:spMkLst>
        </pc:spChg>
        <pc:spChg chg="del">
          <ac:chgData name="吉田　裕也" userId="S::yuya.yoshida@kinto-jp.com::839301ef-bc3d-4cc6-b6ea-9e8df816dc71" providerId="AD" clId="Web-{5C664BA4-615E-80DB-0758-4068B17C3A0A}" dt="2020-03-31T06:55:05.854" v="4"/>
          <ac:spMkLst>
            <pc:docMk/>
            <pc:sldMk cId="3520113091" sldId="633"/>
            <ac:spMk id="15" creationId="{00000000-0000-0000-0000-000000000000}"/>
          </ac:spMkLst>
        </pc:spChg>
        <pc:spChg chg="del">
          <ac:chgData name="吉田　裕也" userId="S::yuya.yoshida@kinto-jp.com::839301ef-bc3d-4cc6-b6ea-9e8df816dc71" providerId="AD" clId="Web-{5C664BA4-615E-80DB-0758-4068B17C3A0A}" dt="2020-03-31T06:55:07.698" v="5"/>
          <ac:spMkLst>
            <pc:docMk/>
            <pc:sldMk cId="3520113091" sldId="633"/>
            <ac:spMk id="16" creationId="{00000000-0000-0000-0000-000000000000}"/>
          </ac:spMkLst>
        </pc:spChg>
        <pc:spChg chg="del">
          <ac:chgData name="吉田　裕也" userId="S::yuya.yoshida@kinto-jp.com::839301ef-bc3d-4cc6-b6ea-9e8df816dc71" providerId="AD" clId="Web-{5C664BA4-615E-80DB-0758-4068B17C3A0A}" dt="2020-03-31T06:55:01.182" v="3"/>
          <ac:spMkLst>
            <pc:docMk/>
            <pc:sldMk cId="3520113091" sldId="633"/>
            <ac:spMk id="18" creationId="{00000000-0000-0000-0000-000000000000}"/>
          </ac:spMkLst>
        </pc:spChg>
      </pc:sldChg>
      <pc:sldChg chg="delSp">
        <pc:chgData name="吉田　裕也" userId="S::yuya.yoshida@kinto-jp.com::839301ef-bc3d-4cc6-b6ea-9e8df816dc71" providerId="AD" clId="Web-{5C664BA4-615E-80DB-0758-4068B17C3A0A}" dt="2020-03-31T06:54:25.901" v="0"/>
        <pc:sldMkLst>
          <pc:docMk/>
          <pc:sldMk cId="4027556082" sldId="707"/>
        </pc:sldMkLst>
        <pc:spChg chg="del">
          <ac:chgData name="吉田　裕也" userId="S::yuya.yoshida@kinto-jp.com::839301ef-bc3d-4cc6-b6ea-9e8df816dc71" providerId="AD" clId="Web-{5C664BA4-615E-80DB-0758-4068B17C3A0A}" dt="2020-03-31T06:54:25.901" v="0"/>
          <ac:spMkLst>
            <pc:docMk/>
            <pc:sldMk cId="4027556082" sldId="707"/>
            <ac:spMk id="5" creationId="{00000000-0000-0000-0000-000000000000}"/>
          </ac:spMkLst>
        </pc:spChg>
      </pc:sldChg>
      <pc:sldChg chg="delSp">
        <pc:chgData name="吉田　裕也" userId="S::yuya.yoshida@kinto-jp.com::839301ef-bc3d-4cc6-b6ea-9e8df816dc71" providerId="AD" clId="Web-{5C664BA4-615E-80DB-0758-4068B17C3A0A}" dt="2020-03-31T06:57:14.525" v="15"/>
        <pc:sldMkLst>
          <pc:docMk/>
          <pc:sldMk cId="3830117294" sldId="780"/>
        </pc:sldMkLst>
        <pc:spChg chg="del">
          <ac:chgData name="吉田　裕也" userId="S::yuya.yoshida@kinto-jp.com::839301ef-bc3d-4cc6-b6ea-9e8df816dc71" providerId="AD" clId="Web-{5C664BA4-615E-80DB-0758-4068B17C3A0A}" dt="2020-03-31T06:57:14.525" v="15"/>
          <ac:spMkLst>
            <pc:docMk/>
            <pc:sldMk cId="3830117294" sldId="780"/>
            <ac:spMk id="67" creationId="{00000000-0000-0000-0000-000000000000}"/>
          </ac:spMkLst>
        </pc:spChg>
      </pc:sldChg>
      <pc:sldChg chg="delSp">
        <pc:chgData name="吉田　裕也" userId="S::yuya.yoshida@kinto-jp.com::839301ef-bc3d-4cc6-b6ea-9e8df816dc71" providerId="AD" clId="Web-{5C664BA4-615E-80DB-0758-4068B17C3A0A}" dt="2020-03-31T06:57:37.165" v="17"/>
        <pc:sldMkLst>
          <pc:docMk/>
          <pc:sldMk cId="3087742932" sldId="791"/>
        </pc:sldMkLst>
        <pc:spChg chg="del">
          <ac:chgData name="吉田　裕也" userId="S::yuya.yoshida@kinto-jp.com::839301ef-bc3d-4cc6-b6ea-9e8df816dc71" providerId="AD" clId="Web-{5C664BA4-615E-80DB-0758-4068B17C3A0A}" dt="2020-03-31T06:57:37.165" v="17"/>
          <ac:spMkLst>
            <pc:docMk/>
            <pc:sldMk cId="3087742932" sldId="791"/>
            <ac:spMk id="8" creationId="{00000000-0000-0000-0000-000000000000}"/>
          </ac:spMkLst>
        </pc:spChg>
        <pc:spChg chg="del">
          <ac:chgData name="吉田　裕也" userId="S::yuya.yoshida@kinto-jp.com::839301ef-bc3d-4cc6-b6ea-9e8df816dc71" providerId="AD" clId="Web-{5C664BA4-615E-80DB-0758-4068B17C3A0A}" dt="2020-03-31T06:57:36.165" v="16"/>
          <ac:spMkLst>
            <pc:docMk/>
            <pc:sldMk cId="3087742932" sldId="791"/>
            <ac:spMk id="9" creationId="{00000000-0000-0000-0000-000000000000}"/>
          </ac:spMkLst>
        </pc:spChg>
      </pc:sldChg>
      <pc:sldChg chg="delSp">
        <pc:chgData name="吉田　裕也" userId="S::yuya.yoshida@kinto-jp.com::839301ef-bc3d-4cc6-b6ea-9e8df816dc71" providerId="AD" clId="Web-{5C664BA4-615E-80DB-0758-4068B17C3A0A}" dt="2020-03-31T06:55:47.713" v="8"/>
        <pc:sldMkLst>
          <pc:docMk/>
          <pc:sldMk cId="2564131332" sldId="793"/>
        </pc:sldMkLst>
        <pc:spChg chg="del">
          <ac:chgData name="吉田　裕也" userId="S::yuya.yoshida@kinto-jp.com::839301ef-bc3d-4cc6-b6ea-9e8df816dc71" providerId="AD" clId="Web-{5C664BA4-615E-80DB-0758-4068B17C3A0A}" dt="2020-03-31T06:55:47.713" v="8"/>
          <ac:spMkLst>
            <pc:docMk/>
            <pc:sldMk cId="2564131332" sldId="793"/>
            <ac:spMk id="5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4200497" cy="363135"/>
          </a:xfrm>
          <a:prstGeom prst="rect">
            <a:avLst/>
          </a:prstGeom>
        </p:spPr>
        <p:txBody>
          <a:bodyPr vert="horz" lIns="91427" tIns="45714" rIns="91427" bIns="45714" rtlCol="0"/>
          <a:lstStyle>
            <a:lvl1pPr algn="l" defTabSz="538582"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5488402" y="0"/>
            <a:ext cx="4200497" cy="363135"/>
          </a:xfrm>
          <a:prstGeom prst="rect">
            <a:avLst/>
          </a:prstGeom>
        </p:spPr>
        <p:txBody>
          <a:bodyPr vert="horz" lIns="91427" tIns="45714" rIns="91427" bIns="45714" rtlCol="0"/>
          <a:lstStyle>
            <a:lvl1pPr algn="r" defTabSz="538582" eaLnBrk="1" fontAlgn="auto" hangingPunct="1">
              <a:spcBef>
                <a:spcPts val="0"/>
              </a:spcBef>
              <a:spcAft>
                <a:spcPts val="0"/>
              </a:spcAft>
              <a:defRPr sz="1200">
                <a:latin typeface="+mn-lt"/>
                <a:ea typeface="+mn-ea"/>
              </a:defRPr>
            </a:lvl1pPr>
          </a:lstStyle>
          <a:p>
            <a:pPr>
              <a:defRPr/>
            </a:pPr>
            <a:fld id="{E9CAB845-9927-4C09-A111-30584993DD4E}" type="datetimeFigureOut">
              <a:rPr lang="ja-JP" altLang="en-US"/>
              <a:pPr>
                <a:defRPr/>
              </a:pPr>
              <a:t>2020/8/19</a:t>
            </a:fld>
            <a:endParaRPr lang="ja-JP" altLang="en-US"/>
          </a:p>
        </p:txBody>
      </p:sp>
      <p:sp>
        <p:nvSpPr>
          <p:cNvPr id="4" name="フッター プレースホルダー 3"/>
          <p:cNvSpPr>
            <a:spLocks noGrp="1"/>
          </p:cNvSpPr>
          <p:nvPr>
            <p:ph type="ftr" sz="quarter" idx="2"/>
          </p:nvPr>
        </p:nvSpPr>
        <p:spPr>
          <a:xfrm>
            <a:off x="2" y="6902993"/>
            <a:ext cx="4200497" cy="363135"/>
          </a:xfrm>
          <a:prstGeom prst="rect">
            <a:avLst/>
          </a:prstGeom>
        </p:spPr>
        <p:txBody>
          <a:bodyPr vert="horz" lIns="91427" tIns="45714" rIns="91427" bIns="45714" rtlCol="0" anchor="b"/>
          <a:lstStyle>
            <a:lvl1pPr algn="l" defTabSz="538582" eaLnBrk="1" fontAlgn="auto" hangingPunct="1">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5488402" y="6902993"/>
            <a:ext cx="4200497" cy="363135"/>
          </a:xfrm>
          <a:prstGeom prst="rect">
            <a:avLst/>
          </a:prstGeom>
        </p:spPr>
        <p:txBody>
          <a:bodyPr vert="horz" wrap="square" lIns="91427" tIns="45714" rIns="91427" bIns="45714" numCol="1" anchor="b" anchorCtr="0" compatLnSpc="1">
            <a:prstTxWarp prst="textNoShape">
              <a:avLst/>
            </a:prstTxWarp>
          </a:bodyPr>
          <a:lstStyle>
            <a:lvl1pPr algn="r" eaLnBrk="1" hangingPunct="1">
              <a:defRPr sz="1200"/>
            </a:lvl1pPr>
          </a:lstStyle>
          <a:p>
            <a:fld id="{B576C0C4-CC16-40E5-9313-26AD7229F8B6}" type="slidenum">
              <a:rPr lang="ja-JP" altLang="en-US"/>
              <a:pPr/>
              <a:t>‹#›</a:t>
            </a:fld>
            <a:endParaRPr lang="ja-JP" altLang="en-US"/>
          </a:p>
        </p:txBody>
      </p:sp>
    </p:spTree>
    <p:extLst>
      <p:ext uri="{BB962C8B-B14F-4D97-AF65-F5344CB8AC3E}">
        <p14:creationId xmlns:p14="http://schemas.microsoft.com/office/powerpoint/2010/main" val="1127291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4200497" cy="364849"/>
          </a:xfrm>
          <a:prstGeom prst="rect">
            <a:avLst/>
          </a:prstGeom>
        </p:spPr>
        <p:txBody>
          <a:bodyPr vert="horz" lIns="91427" tIns="45714" rIns="91427" bIns="45714" rtlCol="0"/>
          <a:lstStyle>
            <a:lvl1pPr algn="l" defTabSz="538582"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5488402" y="0"/>
            <a:ext cx="4200497" cy="364849"/>
          </a:xfrm>
          <a:prstGeom prst="rect">
            <a:avLst/>
          </a:prstGeom>
        </p:spPr>
        <p:txBody>
          <a:bodyPr vert="horz" lIns="91427" tIns="45714" rIns="91427" bIns="45714" rtlCol="0"/>
          <a:lstStyle>
            <a:lvl1pPr algn="r" defTabSz="538582" eaLnBrk="1" fontAlgn="auto" hangingPunct="1">
              <a:spcBef>
                <a:spcPts val="0"/>
              </a:spcBef>
              <a:spcAft>
                <a:spcPts val="0"/>
              </a:spcAft>
              <a:defRPr sz="1200">
                <a:latin typeface="+mn-lt"/>
                <a:ea typeface="+mn-ea"/>
              </a:defRPr>
            </a:lvl1pPr>
          </a:lstStyle>
          <a:p>
            <a:pPr>
              <a:defRPr/>
            </a:pPr>
            <a:fld id="{A448CB4D-59FE-4B9A-8512-BAEDD60EF157}" type="datetimeFigureOut">
              <a:rPr lang="ja-JP" altLang="en-US"/>
              <a:pPr>
                <a:defRPr/>
              </a:pPr>
              <a:t>2020/8/19</a:t>
            </a:fld>
            <a:endParaRPr lang="ja-JP" altLang="en-US"/>
          </a:p>
        </p:txBody>
      </p:sp>
      <p:sp>
        <p:nvSpPr>
          <p:cNvPr id="4" name="スライド イメージ プレースホルダー 3"/>
          <p:cNvSpPr>
            <a:spLocks noGrp="1" noRot="1" noChangeAspect="1"/>
          </p:cNvSpPr>
          <p:nvPr>
            <p:ph type="sldImg" idx="2"/>
          </p:nvPr>
        </p:nvSpPr>
        <p:spPr>
          <a:xfrm>
            <a:off x="3997325" y="908050"/>
            <a:ext cx="1695450" cy="2452688"/>
          </a:xfrm>
          <a:prstGeom prst="rect">
            <a:avLst/>
          </a:prstGeom>
          <a:noFill/>
          <a:ln w="12700">
            <a:solidFill>
              <a:prstClr val="black"/>
            </a:solidFill>
          </a:ln>
        </p:spPr>
        <p:txBody>
          <a:bodyPr vert="horz" lIns="91427" tIns="45714" rIns="91427" bIns="45714" rtlCol="0" anchor="ctr"/>
          <a:lstStyle/>
          <a:p>
            <a:pPr lvl="0"/>
            <a:endParaRPr lang="ja-JP" altLang="en-US" noProof="0"/>
          </a:p>
        </p:txBody>
      </p:sp>
      <p:sp>
        <p:nvSpPr>
          <p:cNvPr id="5" name="ノート プレースホルダー 4"/>
          <p:cNvSpPr>
            <a:spLocks noGrp="1"/>
          </p:cNvSpPr>
          <p:nvPr>
            <p:ph type="body" sz="quarter" idx="3"/>
          </p:nvPr>
        </p:nvSpPr>
        <p:spPr>
          <a:xfrm>
            <a:off x="968269" y="3497748"/>
            <a:ext cx="7753923" cy="2862259"/>
          </a:xfrm>
          <a:prstGeom prst="rect">
            <a:avLst/>
          </a:prstGeom>
        </p:spPr>
        <p:txBody>
          <a:bodyPr vert="horz" lIns="91427" tIns="45714" rIns="91427" bIns="4571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6902993"/>
            <a:ext cx="4200497" cy="364849"/>
          </a:xfrm>
          <a:prstGeom prst="rect">
            <a:avLst/>
          </a:prstGeom>
        </p:spPr>
        <p:txBody>
          <a:bodyPr vert="horz" lIns="91427" tIns="45714" rIns="91427" bIns="45714" rtlCol="0" anchor="b"/>
          <a:lstStyle>
            <a:lvl1pPr algn="l" defTabSz="538582"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5488402" y="6902993"/>
            <a:ext cx="4200497" cy="364849"/>
          </a:xfrm>
          <a:prstGeom prst="rect">
            <a:avLst/>
          </a:prstGeom>
        </p:spPr>
        <p:txBody>
          <a:bodyPr vert="horz" wrap="square" lIns="91427" tIns="45714" rIns="91427" bIns="45714" numCol="1" anchor="b" anchorCtr="0" compatLnSpc="1">
            <a:prstTxWarp prst="textNoShape">
              <a:avLst/>
            </a:prstTxWarp>
          </a:bodyPr>
          <a:lstStyle>
            <a:lvl1pPr algn="r" eaLnBrk="1" hangingPunct="1">
              <a:defRPr sz="1200"/>
            </a:lvl1pPr>
          </a:lstStyle>
          <a:p>
            <a:fld id="{F9990BC6-719E-4FA8-A3B0-A67B45E223D6}" type="slidenum">
              <a:rPr lang="ja-JP" altLang="en-US"/>
              <a:pPr/>
              <a:t>‹#›</a:t>
            </a:fld>
            <a:endParaRPr lang="ja-JP" altLang="en-US"/>
          </a:p>
        </p:txBody>
      </p:sp>
    </p:spTree>
    <p:extLst>
      <p:ext uri="{BB962C8B-B14F-4D97-AF65-F5344CB8AC3E}">
        <p14:creationId xmlns:p14="http://schemas.microsoft.com/office/powerpoint/2010/main" val="1661485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471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Calibri" panose="020F0502020204030204" pitchFamily="34" charset="0"/>
                <a:ea typeface="ＭＳ Ｐゴシック" panose="020B0600070205080204" pitchFamily="50" charset="-128"/>
              </a:defRPr>
            </a:lvl1pPr>
            <a:lvl2pPr marL="742838" indent="-285707">
              <a:defRPr kumimoji="1" sz="1000">
                <a:solidFill>
                  <a:schemeClr val="tx1"/>
                </a:solidFill>
                <a:latin typeface="Calibri" panose="020F0502020204030204" pitchFamily="34" charset="0"/>
                <a:ea typeface="ＭＳ Ｐゴシック" panose="020B0600070205080204" pitchFamily="50" charset="-128"/>
              </a:defRPr>
            </a:lvl2pPr>
            <a:lvl3pPr marL="1142826" indent="-228566">
              <a:defRPr kumimoji="1" sz="1000">
                <a:solidFill>
                  <a:schemeClr val="tx1"/>
                </a:solidFill>
                <a:latin typeface="Calibri" panose="020F0502020204030204" pitchFamily="34" charset="0"/>
                <a:ea typeface="ＭＳ Ｐゴシック" panose="020B0600070205080204" pitchFamily="50" charset="-128"/>
              </a:defRPr>
            </a:lvl3pPr>
            <a:lvl4pPr marL="1599958" indent="-228566">
              <a:defRPr kumimoji="1" sz="1000">
                <a:solidFill>
                  <a:schemeClr val="tx1"/>
                </a:solidFill>
                <a:latin typeface="Calibri" panose="020F0502020204030204" pitchFamily="34" charset="0"/>
                <a:ea typeface="ＭＳ Ｐゴシック" panose="020B0600070205080204" pitchFamily="50" charset="-128"/>
              </a:defRPr>
            </a:lvl4pPr>
            <a:lvl5pPr marL="2057088" indent="-228566">
              <a:defRPr kumimoji="1" sz="1000">
                <a:solidFill>
                  <a:schemeClr val="tx1"/>
                </a:solidFill>
                <a:latin typeface="Calibri" panose="020F0502020204030204" pitchFamily="34" charset="0"/>
                <a:ea typeface="ＭＳ Ｐゴシック" panose="020B0600070205080204" pitchFamily="50" charset="-128"/>
              </a:defRPr>
            </a:lvl5pPr>
            <a:lvl6pPr marL="2514219" indent="-228566" defTabSz="538082" eaLnBrk="0" fontAlgn="base" hangingPunct="0">
              <a:spcBef>
                <a:spcPct val="0"/>
              </a:spcBef>
              <a:spcAft>
                <a:spcPct val="0"/>
              </a:spcAft>
              <a:defRPr kumimoji="1" sz="1000">
                <a:solidFill>
                  <a:schemeClr val="tx1"/>
                </a:solidFill>
                <a:latin typeface="Calibri" panose="020F0502020204030204" pitchFamily="34" charset="0"/>
                <a:ea typeface="ＭＳ Ｐゴシック" panose="020B0600070205080204" pitchFamily="50" charset="-128"/>
              </a:defRPr>
            </a:lvl6pPr>
            <a:lvl7pPr marL="2971350" indent="-228566" defTabSz="538082" eaLnBrk="0" fontAlgn="base" hangingPunct="0">
              <a:spcBef>
                <a:spcPct val="0"/>
              </a:spcBef>
              <a:spcAft>
                <a:spcPct val="0"/>
              </a:spcAft>
              <a:defRPr kumimoji="1" sz="1000">
                <a:solidFill>
                  <a:schemeClr val="tx1"/>
                </a:solidFill>
                <a:latin typeface="Calibri" panose="020F0502020204030204" pitchFamily="34" charset="0"/>
                <a:ea typeface="ＭＳ Ｐゴシック" panose="020B0600070205080204" pitchFamily="50" charset="-128"/>
              </a:defRPr>
            </a:lvl7pPr>
            <a:lvl8pPr marL="3428480" indent="-228566" defTabSz="538082" eaLnBrk="0" fontAlgn="base" hangingPunct="0">
              <a:spcBef>
                <a:spcPct val="0"/>
              </a:spcBef>
              <a:spcAft>
                <a:spcPct val="0"/>
              </a:spcAft>
              <a:defRPr kumimoji="1" sz="1000">
                <a:solidFill>
                  <a:schemeClr val="tx1"/>
                </a:solidFill>
                <a:latin typeface="Calibri" panose="020F0502020204030204" pitchFamily="34" charset="0"/>
                <a:ea typeface="ＭＳ Ｐゴシック" panose="020B0600070205080204" pitchFamily="50" charset="-128"/>
              </a:defRPr>
            </a:lvl8pPr>
            <a:lvl9pPr marL="3885611" indent="-228566" defTabSz="538082" eaLnBrk="0" fontAlgn="base" hangingPunct="0">
              <a:spcBef>
                <a:spcPct val="0"/>
              </a:spcBef>
              <a:spcAft>
                <a:spcPct val="0"/>
              </a:spcAft>
              <a:defRPr kumimoji="1" sz="1000">
                <a:solidFill>
                  <a:schemeClr val="tx1"/>
                </a:solidFill>
                <a:latin typeface="Calibri" panose="020F0502020204030204" pitchFamily="34" charset="0"/>
                <a:ea typeface="ＭＳ Ｐゴシック" panose="020B0600070205080204" pitchFamily="50" charset="-128"/>
              </a:defRPr>
            </a:lvl9pPr>
          </a:lstStyle>
          <a:p>
            <a:fld id="{FAC9C37F-28E0-4AB7-A4EF-CB79C7237841}" type="slidenum">
              <a:rPr lang="ja-JP" altLang="en-US" sz="1200"/>
              <a:pPr/>
              <a:t>1</a:t>
            </a:fld>
            <a:endParaRPr lang="ja-JP" altLang="en-US" sz="1200"/>
          </a:p>
        </p:txBody>
      </p:sp>
    </p:spTree>
    <p:extLst>
      <p:ext uri="{BB962C8B-B14F-4D97-AF65-F5344CB8AC3E}">
        <p14:creationId xmlns:p14="http://schemas.microsoft.com/office/powerpoint/2010/main" val="95875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9990BC6-719E-4FA8-A3B0-A67B45E223D6}" type="slidenum">
              <a:rPr lang="ja-JP" altLang="en-US" smtClean="0"/>
              <a:pPr/>
              <a:t>2</a:t>
            </a:fld>
            <a:endParaRPr lang="ja-JP" altLang="en-US"/>
          </a:p>
        </p:txBody>
      </p:sp>
    </p:spTree>
    <p:extLst>
      <p:ext uri="{BB962C8B-B14F-4D97-AF65-F5344CB8AC3E}">
        <p14:creationId xmlns:p14="http://schemas.microsoft.com/office/powerpoint/2010/main" val="169697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9990BC6-719E-4FA8-A3B0-A67B45E223D6}" type="slidenum">
              <a:rPr lang="ja-JP" altLang="en-US" smtClean="0"/>
              <a:pPr/>
              <a:t>5</a:t>
            </a:fld>
            <a:endParaRPr lang="ja-JP" altLang="en-US"/>
          </a:p>
        </p:txBody>
      </p:sp>
    </p:spTree>
    <p:extLst>
      <p:ext uri="{BB962C8B-B14F-4D97-AF65-F5344CB8AC3E}">
        <p14:creationId xmlns:p14="http://schemas.microsoft.com/office/powerpoint/2010/main" val="83493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P19</a:t>
            </a:r>
            <a:endParaRPr kumimoji="1" lang="ja-JP" altLang="en-US"/>
          </a:p>
        </p:txBody>
      </p:sp>
      <p:sp>
        <p:nvSpPr>
          <p:cNvPr id="4" name="スライド番号プレースホルダー 3"/>
          <p:cNvSpPr>
            <a:spLocks noGrp="1"/>
          </p:cNvSpPr>
          <p:nvPr>
            <p:ph type="sldNum" sz="quarter" idx="10"/>
          </p:nvPr>
        </p:nvSpPr>
        <p:spPr/>
        <p:txBody>
          <a:bodyPr/>
          <a:lstStyle/>
          <a:p>
            <a:fld id="{F9990BC6-719E-4FA8-A3B0-A67B45E223D6}" type="slidenum">
              <a:rPr lang="ja-JP" altLang="en-US" smtClean="0"/>
              <a:pPr/>
              <a:t>9</a:t>
            </a:fld>
            <a:endParaRPr lang="ja-JP" altLang="en-US"/>
          </a:p>
        </p:txBody>
      </p:sp>
    </p:spTree>
    <p:extLst>
      <p:ext uri="{BB962C8B-B14F-4D97-AF65-F5344CB8AC3E}">
        <p14:creationId xmlns:p14="http://schemas.microsoft.com/office/powerpoint/2010/main" val="308254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P21</a:t>
            </a:r>
            <a:endParaRPr kumimoji="1" lang="ja-JP" altLang="en-US"/>
          </a:p>
        </p:txBody>
      </p:sp>
      <p:sp>
        <p:nvSpPr>
          <p:cNvPr id="4" name="スライド番号プレースホルダー 3"/>
          <p:cNvSpPr>
            <a:spLocks noGrp="1"/>
          </p:cNvSpPr>
          <p:nvPr>
            <p:ph type="sldNum" sz="quarter" idx="10"/>
          </p:nvPr>
        </p:nvSpPr>
        <p:spPr/>
        <p:txBody>
          <a:bodyPr/>
          <a:lstStyle/>
          <a:p>
            <a:fld id="{F9990BC6-719E-4FA8-A3B0-A67B45E223D6}" type="slidenum">
              <a:rPr lang="ja-JP" altLang="en-US" smtClean="0"/>
              <a:pPr/>
              <a:t>12</a:t>
            </a:fld>
            <a:endParaRPr lang="ja-JP" altLang="en-US"/>
          </a:p>
        </p:txBody>
      </p:sp>
    </p:spTree>
    <p:extLst>
      <p:ext uri="{BB962C8B-B14F-4D97-AF65-F5344CB8AC3E}">
        <p14:creationId xmlns:p14="http://schemas.microsoft.com/office/powerpoint/2010/main" val="188440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P23</a:t>
            </a:r>
            <a:endParaRPr kumimoji="1" lang="ja-JP" altLang="en-US"/>
          </a:p>
        </p:txBody>
      </p:sp>
      <p:sp>
        <p:nvSpPr>
          <p:cNvPr id="4" name="スライド番号プレースホルダー 3"/>
          <p:cNvSpPr>
            <a:spLocks noGrp="1"/>
          </p:cNvSpPr>
          <p:nvPr>
            <p:ph type="sldNum" sz="quarter" idx="10"/>
          </p:nvPr>
        </p:nvSpPr>
        <p:spPr/>
        <p:txBody>
          <a:bodyPr/>
          <a:lstStyle/>
          <a:p>
            <a:fld id="{F9990BC6-719E-4FA8-A3B0-A67B45E223D6}" type="slidenum">
              <a:rPr lang="ja-JP" altLang="en-US" smtClean="0"/>
              <a:pPr/>
              <a:t>14</a:t>
            </a:fld>
            <a:endParaRPr lang="ja-JP" altLang="en-US"/>
          </a:p>
        </p:txBody>
      </p:sp>
    </p:spTree>
    <p:extLst>
      <p:ext uri="{BB962C8B-B14F-4D97-AF65-F5344CB8AC3E}">
        <p14:creationId xmlns:p14="http://schemas.microsoft.com/office/powerpoint/2010/main" val="391349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P19</a:t>
            </a:r>
            <a:endParaRPr kumimoji="1" lang="ja-JP" altLang="en-US"/>
          </a:p>
        </p:txBody>
      </p:sp>
      <p:sp>
        <p:nvSpPr>
          <p:cNvPr id="4" name="スライド番号プレースホルダー 3"/>
          <p:cNvSpPr>
            <a:spLocks noGrp="1"/>
          </p:cNvSpPr>
          <p:nvPr>
            <p:ph type="sldNum" sz="quarter" idx="10"/>
          </p:nvPr>
        </p:nvSpPr>
        <p:spPr/>
        <p:txBody>
          <a:bodyPr/>
          <a:lstStyle/>
          <a:p>
            <a:fld id="{F9990BC6-719E-4FA8-A3B0-A67B45E223D6}" type="slidenum">
              <a:rPr lang="ja-JP" altLang="en-US" smtClean="0"/>
              <a:pPr/>
              <a:t>18</a:t>
            </a:fld>
            <a:endParaRPr lang="ja-JP" altLang="en-US"/>
          </a:p>
        </p:txBody>
      </p:sp>
    </p:spTree>
    <p:extLst>
      <p:ext uri="{BB962C8B-B14F-4D97-AF65-F5344CB8AC3E}">
        <p14:creationId xmlns:p14="http://schemas.microsoft.com/office/powerpoint/2010/main" val="32520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lvl1pPr>
              <a:defRPr/>
            </a:lvl1pPr>
          </a:lstStyle>
          <a:p>
            <a:pPr>
              <a:defRPr/>
            </a:pPr>
            <a:fld id="{2D312747-16E7-480C-BE8C-FCED80C564AF}" type="datetime1">
              <a:rPr lang="ja-JP" altLang="en-US" smtClean="0"/>
              <a:t>2020/8/19</a:t>
            </a:fld>
            <a:endParaRPr lang="ja-JP" altLang="en-US"/>
          </a:p>
        </p:txBody>
      </p:sp>
      <p:sp>
        <p:nvSpPr>
          <p:cNvPr id="5"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a:xfrm>
            <a:off x="5314950" y="9358313"/>
            <a:ext cx="1543050" cy="527050"/>
          </a:xfrm>
        </p:spPr>
        <p:txBody>
          <a:bodyPr/>
          <a:lstStyle>
            <a:lvl1pPr>
              <a:defRPr/>
            </a:lvl1pPr>
          </a:lstStyle>
          <a:p>
            <a:fld id="{23BBB133-D0CB-4C69-8DCD-D755DE0D4B93}" type="slidenum">
              <a:rPr lang="ja-JP" altLang="en-US"/>
              <a:pPr/>
              <a:t>‹#›</a:t>
            </a:fld>
            <a:endParaRPr lang="ja-JP" altLang="en-US"/>
          </a:p>
        </p:txBody>
      </p:sp>
    </p:spTree>
    <p:extLst>
      <p:ext uri="{BB962C8B-B14F-4D97-AF65-F5344CB8AC3E}">
        <p14:creationId xmlns:p14="http://schemas.microsoft.com/office/powerpoint/2010/main" val="356826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lvl1pPr>
          </a:lstStyle>
          <a:p>
            <a:pPr>
              <a:defRPr/>
            </a:pPr>
            <a:fld id="{5CF43441-7F30-4C41-BC0C-21D1046201F8}" type="datetime1">
              <a:rPr lang="ja-JP" altLang="en-US" smtClean="0"/>
              <a:t>2020/8/19</a:t>
            </a:fld>
            <a:endParaRPr lang="ja-JP" altLang="en-US"/>
          </a:p>
        </p:txBody>
      </p:sp>
      <p:sp>
        <p:nvSpPr>
          <p:cNvPr id="5"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fld id="{1984A639-36A9-4733-96DE-23DB3368D3B6}" type="slidenum">
              <a:rPr lang="ja-JP" altLang="en-US"/>
              <a:pPr/>
              <a:t>‹#›</a:t>
            </a:fld>
            <a:endParaRPr lang="ja-JP" altLang="en-US"/>
          </a:p>
        </p:txBody>
      </p:sp>
    </p:spTree>
    <p:extLst>
      <p:ext uri="{BB962C8B-B14F-4D97-AF65-F5344CB8AC3E}">
        <p14:creationId xmlns:p14="http://schemas.microsoft.com/office/powerpoint/2010/main" val="176350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lvl1pPr>
          </a:lstStyle>
          <a:p>
            <a:pPr>
              <a:defRPr/>
            </a:pPr>
            <a:fld id="{ECEB66E0-AC84-4E55-8E88-6FF904EE2059}" type="datetime1">
              <a:rPr lang="ja-JP" altLang="en-US" smtClean="0"/>
              <a:t>2020/8/19</a:t>
            </a:fld>
            <a:endParaRPr lang="ja-JP" altLang="en-US"/>
          </a:p>
        </p:txBody>
      </p:sp>
      <p:sp>
        <p:nvSpPr>
          <p:cNvPr id="5"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fld id="{CDBB01C1-0F79-4961-A0EE-99BE04AA2A5A}" type="slidenum">
              <a:rPr lang="ja-JP" altLang="en-US"/>
              <a:pPr/>
              <a:t>‹#›</a:t>
            </a:fld>
            <a:endParaRPr lang="ja-JP" altLang="en-US"/>
          </a:p>
        </p:txBody>
      </p:sp>
    </p:spTree>
    <p:extLst>
      <p:ext uri="{BB962C8B-B14F-4D97-AF65-F5344CB8AC3E}">
        <p14:creationId xmlns:p14="http://schemas.microsoft.com/office/powerpoint/2010/main" val="724068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bg1"/>
        </a:solidFill>
        <a:effectLst/>
      </p:bgPr>
    </p:bg>
    <p:spTree>
      <p:nvGrpSpPr>
        <p:cNvPr id="1" name=""/>
        <p:cNvGrpSpPr/>
        <p:nvPr/>
      </p:nvGrpSpPr>
      <p:grpSpPr>
        <a:xfrm>
          <a:off x="0" y="0"/>
          <a:ext cx="0" cy="0"/>
          <a:chOff x="0" y="0"/>
          <a:chExt cx="0" cy="0"/>
        </a:xfrm>
      </p:grpSpPr>
      <p:sp>
        <p:nvSpPr>
          <p:cNvPr id="3" name="Holder 6"/>
          <p:cNvSpPr>
            <a:spLocks noGrp="1"/>
          </p:cNvSpPr>
          <p:nvPr>
            <p:ph type="sldNum" sz="quarter" idx="7"/>
          </p:nvPr>
        </p:nvSpPr>
        <p:spPr>
          <a:xfrm>
            <a:off x="5280197" y="9686835"/>
            <a:ext cx="1578161" cy="1384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2722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lvl1pPr>
          </a:lstStyle>
          <a:p>
            <a:pPr>
              <a:defRPr/>
            </a:pPr>
            <a:fld id="{75DF39F1-75E8-4DB2-9231-1224715D3B7D}" type="datetime1">
              <a:rPr lang="ja-JP" altLang="en-US" smtClean="0"/>
              <a:t>2020/8/19</a:t>
            </a:fld>
            <a:endParaRPr lang="ja-JP" altLang="en-US"/>
          </a:p>
        </p:txBody>
      </p:sp>
      <p:sp>
        <p:nvSpPr>
          <p:cNvPr id="5"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fld id="{0B3C29FA-217C-4237-8B3F-0496B4C3EFA4}" type="slidenum">
              <a:rPr lang="ja-JP" altLang="en-US"/>
              <a:pPr/>
              <a:t>‹#›</a:t>
            </a:fld>
            <a:endParaRPr lang="ja-JP" altLang="en-US"/>
          </a:p>
        </p:txBody>
      </p:sp>
    </p:spTree>
    <p:extLst>
      <p:ext uri="{BB962C8B-B14F-4D97-AF65-F5344CB8AC3E}">
        <p14:creationId xmlns:p14="http://schemas.microsoft.com/office/powerpoint/2010/main" val="361358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D6ED929E-9789-4CDA-AA4A-BAFAC01A5DB2}" type="datetime1">
              <a:rPr lang="ja-JP" altLang="en-US" smtClean="0"/>
              <a:t>2020/8/19</a:t>
            </a:fld>
            <a:endParaRPr lang="ja-JP" altLang="en-US"/>
          </a:p>
        </p:txBody>
      </p:sp>
      <p:sp>
        <p:nvSpPr>
          <p:cNvPr id="5"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fld id="{7E17EA1B-8C4E-459A-A90D-D51FC813AF56}" type="slidenum">
              <a:rPr lang="ja-JP" altLang="en-US"/>
              <a:pPr/>
              <a:t>‹#›</a:t>
            </a:fld>
            <a:endParaRPr lang="ja-JP" altLang="en-US"/>
          </a:p>
        </p:txBody>
      </p:sp>
    </p:spTree>
    <p:extLst>
      <p:ext uri="{BB962C8B-B14F-4D97-AF65-F5344CB8AC3E}">
        <p14:creationId xmlns:p14="http://schemas.microsoft.com/office/powerpoint/2010/main" val="225894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3"/>
          <p:cNvSpPr>
            <a:spLocks noGrp="1"/>
          </p:cNvSpPr>
          <p:nvPr>
            <p:ph type="dt" sz="half" idx="10"/>
          </p:nvPr>
        </p:nvSpPr>
        <p:spPr/>
        <p:txBody>
          <a:bodyPr/>
          <a:lstStyle>
            <a:lvl1pPr>
              <a:defRPr/>
            </a:lvl1pPr>
          </a:lstStyle>
          <a:p>
            <a:pPr>
              <a:defRPr/>
            </a:pPr>
            <a:fld id="{CD4453B2-7321-4154-97CC-3602046C8586}" type="datetime1">
              <a:rPr lang="ja-JP" altLang="en-US" smtClean="0"/>
              <a:t>2020/8/19</a:t>
            </a:fld>
            <a:endParaRPr lang="ja-JP" altLang="en-US"/>
          </a:p>
        </p:txBody>
      </p:sp>
      <p:sp>
        <p:nvSpPr>
          <p:cNvPr id="6"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fld id="{BA7AE748-4122-4ADC-8AF1-B986C91942FF}" type="slidenum">
              <a:rPr lang="ja-JP" altLang="en-US"/>
              <a:pPr/>
              <a:t>‹#›</a:t>
            </a:fld>
            <a:endParaRPr lang="ja-JP" altLang="en-US"/>
          </a:p>
        </p:txBody>
      </p:sp>
    </p:spTree>
    <p:extLst>
      <p:ext uri="{BB962C8B-B14F-4D97-AF65-F5344CB8AC3E}">
        <p14:creationId xmlns:p14="http://schemas.microsoft.com/office/powerpoint/2010/main" val="188631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3"/>
          <p:cNvSpPr>
            <a:spLocks noGrp="1"/>
          </p:cNvSpPr>
          <p:nvPr>
            <p:ph type="dt" sz="half" idx="10"/>
          </p:nvPr>
        </p:nvSpPr>
        <p:spPr/>
        <p:txBody>
          <a:bodyPr/>
          <a:lstStyle>
            <a:lvl1pPr>
              <a:defRPr/>
            </a:lvl1pPr>
          </a:lstStyle>
          <a:p>
            <a:pPr>
              <a:defRPr/>
            </a:pPr>
            <a:fld id="{6C9F50B1-3E24-408D-B27F-A38FB7050772}" type="datetime1">
              <a:rPr lang="ja-JP" altLang="en-US" smtClean="0"/>
              <a:t>2020/8/19</a:t>
            </a:fld>
            <a:endParaRPr lang="ja-JP" altLang="en-US"/>
          </a:p>
        </p:txBody>
      </p:sp>
      <p:sp>
        <p:nvSpPr>
          <p:cNvPr id="8"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9" name="Slide Number Placeholder 5"/>
          <p:cNvSpPr>
            <a:spLocks noGrp="1"/>
          </p:cNvSpPr>
          <p:nvPr>
            <p:ph type="sldNum" sz="quarter" idx="12"/>
          </p:nvPr>
        </p:nvSpPr>
        <p:spPr/>
        <p:txBody>
          <a:bodyPr/>
          <a:lstStyle>
            <a:lvl1pPr>
              <a:defRPr/>
            </a:lvl1pPr>
          </a:lstStyle>
          <a:p>
            <a:fld id="{FD4F335F-816A-4F0E-B204-E2AF381379F6}" type="slidenum">
              <a:rPr lang="ja-JP" altLang="en-US"/>
              <a:pPr/>
              <a:t>‹#›</a:t>
            </a:fld>
            <a:endParaRPr lang="ja-JP" altLang="en-US"/>
          </a:p>
        </p:txBody>
      </p:sp>
    </p:spTree>
    <p:extLst>
      <p:ext uri="{BB962C8B-B14F-4D97-AF65-F5344CB8AC3E}">
        <p14:creationId xmlns:p14="http://schemas.microsoft.com/office/powerpoint/2010/main" val="212504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3"/>
          <p:cNvSpPr>
            <a:spLocks noGrp="1"/>
          </p:cNvSpPr>
          <p:nvPr>
            <p:ph type="dt" sz="half" idx="10"/>
          </p:nvPr>
        </p:nvSpPr>
        <p:spPr/>
        <p:txBody>
          <a:bodyPr/>
          <a:lstStyle>
            <a:lvl1pPr>
              <a:defRPr/>
            </a:lvl1pPr>
          </a:lstStyle>
          <a:p>
            <a:pPr>
              <a:defRPr/>
            </a:pPr>
            <a:fld id="{DA32B2A7-84BB-48D3-8625-198BC6C50125}" type="datetime1">
              <a:rPr lang="ja-JP" altLang="en-US" smtClean="0"/>
              <a:t>2020/8/19</a:t>
            </a:fld>
            <a:endParaRPr lang="ja-JP" altLang="en-US"/>
          </a:p>
        </p:txBody>
      </p:sp>
      <p:sp>
        <p:nvSpPr>
          <p:cNvPr id="4"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5" name="Slide Number Placeholder 5"/>
          <p:cNvSpPr>
            <a:spLocks noGrp="1"/>
          </p:cNvSpPr>
          <p:nvPr>
            <p:ph type="sldNum" sz="quarter" idx="12"/>
          </p:nvPr>
        </p:nvSpPr>
        <p:spPr/>
        <p:txBody>
          <a:bodyPr/>
          <a:lstStyle>
            <a:lvl1pPr>
              <a:defRPr/>
            </a:lvl1pPr>
          </a:lstStyle>
          <a:p>
            <a:fld id="{1F2367EA-103F-4920-91D4-F4C994C1F4E5}" type="slidenum">
              <a:rPr lang="ja-JP" altLang="en-US"/>
              <a:pPr/>
              <a:t>‹#›</a:t>
            </a:fld>
            <a:endParaRPr lang="ja-JP" altLang="en-US"/>
          </a:p>
        </p:txBody>
      </p:sp>
    </p:spTree>
    <p:extLst>
      <p:ext uri="{BB962C8B-B14F-4D97-AF65-F5344CB8AC3E}">
        <p14:creationId xmlns:p14="http://schemas.microsoft.com/office/powerpoint/2010/main" val="372805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28CC349-E209-43F2-89E3-A9C7E269A6CC}" type="datetime1">
              <a:rPr lang="ja-JP" altLang="en-US" smtClean="0"/>
              <a:t>2020/8/19</a:t>
            </a:fld>
            <a:endParaRPr lang="ja-JP" altLang="en-US"/>
          </a:p>
        </p:txBody>
      </p:sp>
      <p:sp>
        <p:nvSpPr>
          <p:cNvPr id="3"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4" name="Slide Number Placeholder 5"/>
          <p:cNvSpPr>
            <a:spLocks noGrp="1"/>
          </p:cNvSpPr>
          <p:nvPr>
            <p:ph type="sldNum" sz="quarter" idx="12"/>
          </p:nvPr>
        </p:nvSpPr>
        <p:spPr/>
        <p:txBody>
          <a:bodyPr/>
          <a:lstStyle>
            <a:lvl1pPr>
              <a:defRPr/>
            </a:lvl1pPr>
          </a:lstStyle>
          <a:p>
            <a:fld id="{BE3F8F7F-EFCD-49ED-B381-A071CD7F47DC}" type="slidenum">
              <a:rPr lang="ja-JP" altLang="en-US"/>
              <a:pPr/>
              <a:t>‹#›</a:t>
            </a:fld>
            <a:endParaRPr lang="ja-JP" altLang="en-US"/>
          </a:p>
        </p:txBody>
      </p:sp>
    </p:spTree>
    <p:extLst>
      <p:ext uri="{BB962C8B-B14F-4D97-AF65-F5344CB8AC3E}">
        <p14:creationId xmlns:p14="http://schemas.microsoft.com/office/powerpoint/2010/main" val="170381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25B240EF-497D-4DAB-8F40-77D61FA7DAB6}" type="datetime1">
              <a:rPr lang="ja-JP" altLang="en-US" smtClean="0"/>
              <a:t>2020/8/19</a:t>
            </a:fld>
            <a:endParaRPr lang="ja-JP" altLang="en-US"/>
          </a:p>
        </p:txBody>
      </p:sp>
      <p:sp>
        <p:nvSpPr>
          <p:cNvPr id="6"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fld id="{98EE4E9B-626B-4D33-9CC2-019EA9A4304C}" type="slidenum">
              <a:rPr lang="ja-JP" altLang="en-US"/>
              <a:pPr/>
              <a:t>‹#›</a:t>
            </a:fld>
            <a:endParaRPr lang="ja-JP" altLang="en-US"/>
          </a:p>
        </p:txBody>
      </p:sp>
    </p:spTree>
    <p:extLst>
      <p:ext uri="{BB962C8B-B14F-4D97-AF65-F5344CB8AC3E}">
        <p14:creationId xmlns:p14="http://schemas.microsoft.com/office/powerpoint/2010/main" val="193032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2915543" y="1426283"/>
            <a:ext cx="3471863" cy="7039681"/>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ja-JP" altLang="en-US" noProof="0"/>
              <a:t>図を追加</a:t>
            </a:r>
            <a:endParaRPr lang="en-US" noProof="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4B045DD-91B3-41E2-9B11-0BD93A2938A7}" type="datetime1">
              <a:rPr lang="ja-JP" altLang="en-US" smtClean="0"/>
              <a:t>2020/8/19</a:t>
            </a:fld>
            <a:endParaRPr lang="ja-JP" altLang="en-US"/>
          </a:p>
        </p:txBody>
      </p:sp>
      <p:sp>
        <p:nvSpPr>
          <p:cNvPr id="6" name="Footer Placeholder 4"/>
          <p:cNvSpPr>
            <a:spLocks noGrp="1"/>
          </p:cNvSpPr>
          <p:nvPr>
            <p:ph type="ftr" sz="quarter" idx="11"/>
          </p:nvPr>
        </p:nvSpPr>
        <p:spPr>
          <a:xfrm>
            <a:off x="2271713" y="9182100"/>
            <a:ext cx="2314575" cy="527050"/>
          </a:xfrm>
          <a:prstGeom prst="rect">
            <a:avLst/>
          </a:prstGeom>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fld id="{114E1AF4-DDA1-4FA0-9A28-49EB9C0A7172}" type="slidenum">
              <a:rPr lang="ja-JP" altLang="en-US"/>
              <a:pPr/>
              <a:t>‹#›</a:t>
            </a:fld>
            <a:endParaRPr lang="ja-JP" altLang="en-US"/>
          </a:p>
        </p:txBody>
      </p:sp>
    </p:spTree>
    <p:extLst>
      <p:ext uri="{BB962C8B-B14F-4D97-AF65-F5344CB8AC3E}">
        <p14:creationId xmlns:p14="http://schemas.microsoft.com/office/powerpoint/2010/main" val="423857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1488" y="527050"/>
            <a:ext cx="59150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en-US" altLang="ja-JP"/>
          </a:p>
        </p:txBody>
      </p:sp>
      <p:sp>
        <p:nvSpPr>
          <p:cNvPr id="1027" name="Text Placeholder 2"/>
          <p:cNvSpPr>
            <a:spLocks noGrp="1"/>
          </p:cNvSpPr>
          <p:nvPr>
            <p:ph type="body" idx="1"/>
          </p:nvPr>
        </p:nvSpPr>
        <p:spPr bwMode="auto">
          <a:xfrm>
            <a:off x="471488" y="2636838"/>
            <a:ext cx="5915025" cy="62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4" name="Date Placeholder 3"/>
          <p:cNvSpPr>
            <a:spLocks noGrp="1"/>
          </p:cNvSpPr>
          <p:nvPr>
            <p:ph type="dt" sz="half" idx="2"/>
          </p:nvPr>
        </p:nvSpPr>
        <p:spPr>
          <a:xfrm>
            <a:off x="471488" y="9182100"/>
            <a:ext cx="1543050" cy="527050"/>
          </a:xfrm>
          <a:prstGeom prst="rect">
            <a:avLst/>
          </a:prstGeom>
        </p:spPr>
        <p:txBody>
          <a:bodyPr vert="horz" lIns="91440" tIns="45720" rIns="91440" bIns="45720" rtlCol="0" anchor="ctr"/>
          <a:lstStyle>
            <a:lvl1pPr algn="l" defTabSz="538664" eaLnBrk="1" fontAlgn="auto" hangingPunct="1">
              <a:spcBef>
                <a:spcPts val="0"/>
              </a:spcBef>
              <a:spcAft>
                <a:spcPts val="0"/>
              </a:spcAft>
              <a:defRPr sz="900">
                <a:solidFill>
                  <a:schemeClr val="tx1">
                    <a:tint val="75000"/>
                  </a:schemeClr>
                </a:solidFill>
                <a:latin typeface="+mn-lt"/>
                <a:ea typeface="+mn-ea"/>
              </a:defRPr>
            </a:lvl1pPr>
          </a:lstStyle>
          <a:p>
            <a:pPr>
              <a:defRPr/>
            </a:pPr>
            <a:fld id="{5FA3B828-41C9-417A-90B9-B4283AA4036D}" type="datetime1">
              <a:rPr lang="ja-JP" altLang="en-US" smtClean="0"/>
              <a:t>2020/8/19</a:t>
            </a:fld>
            <a:endParaRPr lang="ja-JP" altLang="en-US"/>
          </a:p>
        </p:txBody>
      </p:sp>
      <p:sp>
        <p:nvSpPr>
          <p:cNvPr id="6" name="Slide Number Placeholder 5"/>
          <p:cNvSpPr>
            <a:spLocks noGrp="1"/>
          </p:cNvSpPr>
          <p:nvPr>
            <p:ph type="sldNum" sz="quarter" idx="4"/>
          </p:nvPr>
        </p:nvSpPr>
        <p:spPr>
          <a:xfrm>
            <a:off x="2041525" y="9348788"/>
            <a:ext cx="1543050" cy="527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A10565A-804B-4FD7-B9E7-686DB987571E}" type="slidenum">
              <a:rPr lang="ja-JP" altLang="en-US"/>
              <a:pPr/>
              <a:t>‹#›</a:t>
            </a:fld>
            <a:endParaRPr lang="ja-JP" altLang="en-US"/>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8" r:id="rId12"/>
  </p:sldLayoutIdLst>
  <p:hf hdr="0" ftr="0" dt="0"/>
  <p:txStyles>
    <p:titleStyle>
      <a:lvl1pPr algn="l" defTabSz="685800" rtl="0" eaLnBrk="0" fontAlgn="base" hangingPunct="0">
        <a:lnSpc>
          <a:spcPct val="90000"/>
        </a:lnSpc>
        <a:spcBef>
          <a:spcPct val="0"/>
        </a:spcBef>
        <a:spcAft>
          <a:spcPct val="0"/>
        </a:spcAft>
        <a:defRPr kumimoji="1"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kumimoji="1" sz="3300">
          <a:solidFill>
            <a:schemeClr val="tx1"/>
          </a:solidFill>
          <a:latin typeface="Calibri Light" pitchFamily="34" charset="0"/>
          <a:ea typeface="ＭＳ Ｐゴシック" pitchFamily="50" charset="-128"/>
        </a:defRPr>
      </a:lvl2pPr>
      <a:lvl3pPr algn="l" defTabSz="685800" rtl="0" eaLnBrk="0" fontAlgn="base" hangingPunct="0">
        <a:lnSpc>
          <a:spcPct val="90000"/>
        </a:lnSpc>
        <a:spcBef>
          <a:spcPct val="0"/>
        </a:spcBef>
        <a:spcAft>
          <a:spcPct val="0"/>
        </a:spcAft>
        <a:defRPr kumimoji="1" sz="3300">
          <a:solidFill>
            <a:schemeClr val="tx1"/>
          </a:solidFill>
          <a:latin typeface="Calibri Light" pitchFamily="34" charset="0"/>
          <a:ea typeface="ＭＳ Ｐゴシック" pitchFamily="50" charset="-128"/>
        </a:defRPr>
      </a:lvl3pPr>
      <a:lvl4pPr algn="l" defTabSz="685800" rtl="0" eaLnBrk="0" fontAlgn="base" hangingPunct="0">
        <a:lnSpc>
          <a:spcPct val="90000"/>
        </a:lnSpc>
        <a:spcBef>
          <a:spcPct val="0"/>
        </a:spcBef>
        <a:spcAft>
          <a:spcPct val="0"/>
        </a:spcAft>
        <a:defRPr kumimoji="1" sz="3300">
          <a:solidFill>
            <a:schemeClr val="tx1"/>
          </a:solidFill>
          <a:latin typeface="Calibri Light" pitchFamily="34" charset="0"/>
          <a:ea typeface="ＭＳ Ｐゴシック" pitchFamily="50" charset="-128"/>
        </a:defRPr>
      </a:lvl4pPr>
      <a:lvl5pPr algn="l" defTabSz="685800" rtl="0" eaLnBrk="0" fontAlgn="base" hangingPunct="0">
        <a:lnSpc>
          <a:spcPct val="90000"/>
        </a:lnSpc>
        <a:spcBef>
          <a:spcPct val="0"/>
        </a:spcBef>
        <a:spcAft>
          <a:spcPct val="0"/>
        </a:spcAft>
        <a:defRPr kumimoji="1" sz="3300">
          <a:solidFill>
            <a:schemeClr val="tx1"/>
          </a:solidFill>
          <a:latin typeface="Calibri Light" pitchFamily="34" charset="0"/>
          <a:ea typeface="ＭＳ Ｐゴシック" pitchFamily="50" charset="-128"/>
        </a:defRPr>
      </a:lvl5pPr>
      <a:lvl6pPr marL="457200" algn="l" defTabSz="685800" rtl="0" fontAlgn="base">
        <a:lnSpc>
          <a:spcPct val="90000"/>
        </a:lnSpc>
        <a:spcBef>
          <a:spcPct val="0"/>
        </a:spcBef>
        <a:spcAft>
          <a:spcPct val="0"/>
        </a:spcAft>
        <a:defRPr kumimoji="1" sz="3300">
          <a:solidFill>
            <a:schemeClr val="tx1"/>
          </a:solidFill>
          <a:latin typeface="Calibri Light" pitchFamily="34" charset="0"/>
          <a:ea typeface="ＭＳ Ｐゴシック" pitchFamily="50" charset="-128"/>
        </a:defRPr>
      </a:lvl6pPr>
      <a:lvl7pPr marL="914400" algn="l" defTabSz="685800" rtl="0" fontAlgn="base">
        <a:lnSpc>
          <a:spcPct val="90000"/>
        </a:lnSpc>
        <a:spcBef>
          <a:spcPct val="0"/>
        </a:spcBef>
        <a:spcAft>
          <a:spcPct val="0"/>
        </a:spcAft>
        <a:defRPr kumimoji="1" sz="3300">
          <a:solidFill>
            <a:schemeClr val="tx1"/>
          </a:solidFill>
          <a:latin typeface="Calibri Light" pitchFamily="34" charset="0"/>
          <a:ea typeface="ＭＳ Ｐゴシック" pitchFamily="50" charset="-128"/>
        </a:defRPr>
      </a:lvl7pPr>
      <a:lvl8pPr marL="1371600" algn="l" defTabSz="685800" rtl="0" fontAlgn="base">
        <a:lnSpc>
          <a:spcPct val="90000"/>
        </a:lnSpc>
        <a:spcBef>
          <a:spcPct val="0"/>
        </a:spcBef>
        <a:spcAft>
          <a:spcPct val="0"/>
        </a:spcAft>
        <a:defRPr kumimoji="1" sz="3300">
          <a:solidFill>
            <a:schemeClr val="tx1"/>
          </a:solidFill>
          <a:latin typeface="Calibri Light" pitchFamily="34" charset="0"/>
          <a:ea typeface="ＭＳ Ｐゴシック" pitchFamily="50" charset="-128"/>
        </a:defRPr>
      </a:lvl8pPr>
      <a:lvl9pPr marL="1828800" algn="l" defTabSz="685800" rtl="0" fontAlgn="base">
        <a:lnSpc>
          <a:spcPct val="90000"/>
        </a:lnSpc>
        <a:spcBef>
          <a:spcPct val="0"/>
        </a:spcBef>
        <a:spcAft>
          <a:spcPct val="0"/>
        </a:spcAft>
        <a:defRPr kumimoji="1" sz="3300">
          <a:solidFill>
            <a:schemeClr val="tx1"/>
          </a:solidFill>
          <a:latin typeface="Calibri Light" pitchFamily="34" charset="0"/>
          <a:ea typeface="ＭＳ Ｐゴシック" pitchFamily="50" charset="-128"/>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umimoji="1"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umimoji="1"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umimoji="1"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649357" y="4648316"/>
            <a:ext cx="5679725" cy="754867"/>
          </a:xfrm>
          <a:prstGeom prst="rect">
            <a:avLst/>
          </a:prstGeom>
          <a:solidFill>
            <a:srgbClr val="FF9933"/>
          </a:solidFill>
          <a:ln w="12700">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2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事務取扱要領</a:t>
            </a:r>
          </a:p>
        </p:txBody>
      </p:sp>
      <p:sp>
        <p:nvSpPr>
          <p:cNvPr id="5" name="正方形/長方形 4"/>
          <p:cNvSpPr/>
          <p:nvPr/>
        </p:nvSpPr>
        <p:spPr>
          <a:xfrm>
            <a:off x="4569278" y="431593"/>
            <a:ext cx="1800000" cy="288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50" charset="-128"/>
                <a:ea typeface="Meiryo UI" panose="020B0604030504040204" pitchFamily="50" charset="-128"/>
                <a:cs typeface="Meiryo UI" panose="020B0604030504040204" pitchFamily="50" charset="-128"/>
              </a:rPr>
              <a:t>関係者外秘</a:t>
            </a:r>
          </a:p>
        </p:txBody>
      </p:sp>
      <p:sp>
        <p:nvSpPr>
          <p:cNvPr id="6" name="正方形/長方形 5"/>
          <p:cNvSpPr/>
          <p:nvPr/>
        </p:nvSpPr>
        <p:spPr>
          <a:xfrm>
            <a:off x="4569278" y="848141"/>
            <a:ext cx="1800000" cy="2880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版</a:t>
            </a:r>
            <a:r>
              <a:rPr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-3(2020</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1346200" y="8369822"/>
            <a:ext cx="4368800" cy="601250"/>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株式会社</a:t>
            </a:r>
            <a:r>
              <a:rPr lang="en-US" altLang="ja-JP"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endPar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184150" y="2210931"/>
            <a:ext cx="6521450" cy="181627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500"/>
              </a:lnSpc>
            </a:pPr>
            <a:r>
              <a:rPr lang="ja-JP" altLang="en-US" sz="2000" b="1">
                <a:solidFill>
                  <a:schemeClr val="tx1"/>
                </a:solidFill>
                <a:latin typeface="Meiryo UI" panose="020B0604030504040204" pitchFamily="50" charset="-128"/>
                <a:ea typeface="Meiryo UI" panose="020B0604030504040204" pitchFamily="50" charset="-128"/>
              </a:rPr>
              <a:t>クルマのサブスク</a:t>
            </a:r>
            <a:endParaRPr lang="en-US" altLang="ja-JP" sz="20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lnSpc>
                <a:spcPts val="5500"/>
              </a:lnSpc>
            </a:pPr>
            <a:r>
              <a:rPr lang="en-US" altLang="ja-JP" sz="5400" b="1">
                <a:solidFill>
                  <a:schemeClr val="tx1"/>
                </a:solidFill>
                <a:latin typeface="Meiryo UI"/>
                <a:ea typeface="Meiryo UI"/>
                <a:cs typeface="Meiryo UI" panose="020B0604030504040204" pitchFamily="50" charset="-128"/>
              </a:rPr>
              <a:t>KINTO ONE</a:t>
            </a:r>
          </a:p>
          <a:p>
            <a:pPr algn="ctr">
              <a:lnSpc>
                <a:spcPts val="5500"/>
              </a:lnSpc>
            </a:pPr>
            <a:r>
              <a:rPr lang="ja-JP" altLang="en-US" sz="5400" b="1">
                <a:solidFill>
                  <a:schemeClr val="tx1"/>
                </a:solidFill>
                <a:latin typeface="Meiryo UI" panose="020B0604030504040204" pitchFamily="50" charset="-128"/>
                <a:ea typeface="Meiryo UI" panose="020B0604030504040204" pitchFamily="50" charset="-128"/>
                <a:cs typeface="Meiryo UI" panose="020B0604030504040204" pitchFamily="50" charset="-128"/>
              </a:rPr>
              <a:t>（トヨタ）</a:t>
            </a:r>
            <a:r>
              <a:rPr lang="en-US" altLang="ja-JP" sz="5400" b="1">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p:txBody>
      </p:sp>
      <p:sp>
        <p:nvSpPr>
          <p:cNvPr id="3" name="スライド番号プレースホルダー 2"/>
          <p:cNvSpPr>
            <a:spLocks noGrp="1"/>
          </p:cNvSpPr>
          <p:nvPr>
            <p:ph type="sldNum" sz="quarter" idx="12"/>
          </p:nvPr>
        </p:nvSpPr>
        <p:spPr/>
        <p:txBody>
          <a:bodyPr/>
          <a:lstStyle/>
          <a:p>
            <a:fld id="{23BBB133-D0CB-4C69-8DCD-D755DE0D4B93}" type="slidenum">
              <a:rPr lang="ja-JP" altLang="en-US" smtClean="0"/>
              <a:pPr/>
              <a:t>1</a:t>
            </a:fld>
            <a:endParaRPr lang="ja-JP" altLang="en-US"/>
          </a:p>
        </p:txBody>
      </p:sp>
      <p:sp>
        <p:nvSpPr>
          <p:cNvPr id="10" name="タイトル 1">
            <a:extLst>
              <a:ext uri="{FF2B5EF4-FFF2-40B4-BE49-F238E27FC236}">
                <a16:creationId xmlns:a16="http://schemas.microsoft.com/office/drawing/2014/main" id="{5254E5C6-40F8-4EF3-AD93-70D06ED281AD}"/>
              </a:ext>
            </a:extLst>
          </p:cNvPr>
          <p:cNvSpPr txBox="1">
            <a:spLocks/>
          </p:cNvSpPr>
          <p:nvPr/>
        </p:nvSpPr>
        <p:spPr>
          <a:xfrm>
            <a:off x="649357" y="6322428"/>
            <a:ext cx="5679725" cy="940526"/>
          </a:xfrm>
          <a:prstGeom prst="rect">
            <a:avLst/>
          </a:prstGeom>
        </p:spPr>
        <p:txBody>
          <a:bodyPr vert="horz" lIns="51435" tIns="25718" rIns="51435" bIns="25718" rtlCol="0" anchor="t">
            <a:noAutofit/>
          </a:bodyPr>
          <a:lstStyle>
            <a:lvl1pPr algn="l" defTabSz="914400" rtl="0" eaLnBrk="1" latinLnBrk="0" hangingPunct="1">
              <a:lnSpc>
                <a:spcPct val="90000"/>
              </a:lnSpc>
              <a:spcBef>
                <a:spcPct val="0"/>
              </a:spcBef>
              <a:buNone/>
              <a:defRPr kumimoji="1" sz="3200" b="0" kern="1200">
                <a:solidFill>
                  <a:srgbClr val="006F86"/>
                </a:solidFill>
                <a:latin typeface="メイリオ" panose="020B0604030504040204" pitchFamily="50" charset="-128"/>
                <a:ea typeface="メイリオ" panose="020B0604030504040204" pitchFamily="50" charset="-128"/>
                <a:cs typeface="+mj-cs"/>
              </a:defRPr>
            </a:lvl1pPr>
          </a:lstStyle>
          <a:p>
            <a:pPr algn="ctr"/>
            <a:r>
              <a:rPr lang="ja-JP" altLang="en-US" dirty="0">
                <a:latin typeface="Meiryo UI" panose="020B0604030504040204" pitchFamily="50" charset="-128"/>
                <a:ea typeface="Meiryo UI" panose="020B0604030504040204" pitchFamily="50" charset="-128"/>
              </a:rPr>
              <a:t>③各種手続きの流れ</a:t>
            </a:r>
            <a:endParaRPr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及び帳票見本</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659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extLst>
              <p:ext uri="{D42A27DB-BD31-4B8C-83A1-F6EECF244321}">
                <p14:modId xmlns:p14="http://schemas.microsoft.com/office/powerpoint/2010/main" val="2441284681"/>
              </p:ext>
            </p:extLst>
          </p:nvPr>
        </p:nvGraphicFramePr>
        <p:xfrm>
          <a:off x="298599" y="1166843"/>
          <a:ext cx="6336000" cy="8601173"/>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71660">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529313">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3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⑥</a:t>
                      </a:r>
                      <a:r>
                        <a:rPr kumimoji="1" lang="ja-JP" altLang="en-US" sz="1100" b="1">
                          <a:solidFill>
                            <a:schemeClr val="tx1"/>
                          </a:solidFill>
                          <a:latin typeface="Meiryo UI" pitchFamily="50" charset="-128"/>
                          <a:ea typeface="Meiryo UI" pitchFamily="50" charset="-128"/>
                          <a:cs typeface="Meiryo UI" pitchFamily="50" charset="-128"/>
                        </a:rPr>
                        <a:t>車台番号が確定次第、</a:t>
                      </a: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に車台番号・自賠責</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始期・登録地を入力</a:t>
                      </a:r>
                      <a:endParaRPr kumimoji="1" lang="ja-JP" altLang="en-US"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a:solidFill>
                            <a:schemeClr val="tx1"/>
                          </a:solidFill>
                          <a:latin typeface="Meiryo UI" pitchFamily="50" charset="-128"/>
                          <a:ea typeface="Meiryo UI" pitchFamily="50" charset="-128"/>
                          <a:cs typeface="Meiryo UI" pitchFamily="50" charset="-128"/>
                        </a:rPr>
                        <a:t>　＊自賠責証明書発行</a:t>
                      </a:r>
                      <a:r>
                        <a:rPr kumimoji="1" lang="ja-JP" altLang="en-US" sz="1100" b="1" baseline="0">
                          <a:solidFill>
                            <a:schemeClr val="tx1"/>
                          </a:solidFill>
                          <a:latin typeface="Meiryo UI" pitchFamily="50" charset="-128"/>
                          <a:ea typeface="Meiryo UI" pitchFamily="50" charset="-128"/>
                          <a:cs typeface="Meiryo UI" pitchFamily="50" charset="-128"/>
                        </a:rPr>
                        <a:t>手続きは</a:t>
                      </a:r>
                      <a:endParaRPr kumimoji="1" lang="en-US" altLang="ja-JP" sz="1100" b="1"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baseline="0">
                          <a:solidFill>
                            <a:schemeClr val="tx1"/>
                          </a:solidFill>
                          <a:latin typeface="Meiryo UI" pitchFamily="50" charset="-128"/>
                          <a:ea typeface="Meiryo UI" pitchFamily="50" charset="-128"/>
                          <a:cs typeface="Meiryo UI" pitchFamily="50" charset="-128"/>
                        </a:rPr>
                        <a:t>　　 </a:t>
                      </a:r>
                      <a:r>
                        <a:rPr kumimoji="1" lang="en-US" altLang="ja-JP" sz="1100" b="1" baseline="0">
                          <a:solidFill>
                            <a:schemeClr val="tx1"/>
                          </a:solidFill>
                          <a:latin typeface="Meiryo UI" pitchFamily="50" charset="-128"/>
                          <a:ea typeface="Meiryo UI" pitchFamily="50" charset="-128"/>
                          <a:cs typeface="Meiryo UI" pitchFamily="50" charset="-128"/>
                        </a:rPr>
                        <a:t>KINTO</a:t>
                      </a:r>
                      <a:r>
                        <a:rPr kumimoji="1" lang="ja-JP" altLang="en-US" sz="1100" b="1" baseline="0">
                          <a:solidFill>
                            <a:schemeClr val="tx1"/>
                          </a:solidFill>
                          <a:latin typeface="Meiryo UI" pitchFamily="50" charset="-128"/>
                          <a:ea typeface="Meiryo UI" pitchFamily="50" charset="-128"/>
                          <a:cs typeface="Meiryo UI" pitchFamily="50" charset="-128"/>
                        </a:rPr>
                        <a:t>から</a:t>
                      </a:r>
                      <a:r>
                        <a:rPr kumimoji="1" lang="en-US" altLang="ja-JP" sz="1100" b="1" baseline="0">
                          <a:solidFill>
                            <a:schemeClr val="tx1"/>
                          </a:solidFill>
                          <a:latin typeface="Meiryo UI" pitchFamily="50" charset="-128"/>
                          <a:ea typeface="Meiryo UI" pitchFamily="50" charset="-128"/>
                          <a:cs typeface="Meiryo UI" pitchFamily="50" charset="-128"/>
                        </a:rPr>
                        <a:t>TFC</a:t>
                      </a:r>
                      <a:r>
                        <a:rPr kumimoji="1" lang="ja-JP" altLang="en-US" sz="1100" b="1" baseline="0">
                          <a:solidFill>
                            <a:schemeClr val="tx1"/>
                          </a:solidFill>
                          <a:latin typeface="Meiryo UI" pitchFamily="50" charset="-128"/>
                          <a:ea typeface="Meiryo UI" pitchFamily="50" charset="-128"/>
                          <a:cs typeface="Meiryo UI" pitchFamily="50" charset="-128"/>
                        </a:rPr>
                        <a:t>へ依頼</a:t>
                      </a:r>
                      <a:endParaRPr kumimoji="1" lang="en-US" altLang="ja-JP" sz="1100" b="1">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1">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登録書類・自賠責は</a:t>
                      </a:r>
                      <a:r>
                        <a:rPr kumimoji="1" lang="ja-JP" altLang="en-US" sz="1100" b="0">
                          <a:solidFill>
                            <a:schemeClr val="tx1"/>
                          </a:solidFill>
                          <a:latin typeface="Meiryo UI" pitchFamily="50" charset="-128"/>
                          <a:ea typeface="Meiryo UI" pitchFamily="50" charset="-128"/>
                          <a:cs typeface="Meiryo UI" pitchFamily="50" charset="-128"/>
                        </a:rPr>
                        <a:t>毎営業</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日</a:t>
                      </a:r>
                      <a:r>
                        <a:rPr kumimoji="1" lang="en-US" altLang="ja-JP" sz="1100" b="0">
                          <a:solidFill>
                            <a:schemeClr val="tx1"/>
                          </a:solidFill>
                          <a:latin typeface="Meiryo UI" pitchFamily="50" charset="-128"/>
                          <a:ea typeface="Meiryo UI" pitchFamily="50" charset="-128"/>
                          <a:cs typeface="Meiryo UI" pitchFamily="50" charset="-128"/>
                        </a:rPr>
                        <a:t>16</a:t>
                      </a:r>
                      <a:r>
                        <a:rPr kumimoji="1" lang="ja-JP" altLang="en-US" sz="1100" b="0">
                          <a:solidFill>
                            <a:schemeClr val="tx1"/>
                          </a:solidFill>
                          <a:latin typeface="Meiryo UI" pitchFamily="50" charset="-128"/>
                          <a:ea typeface="Meiryo UI" pitchFamily="50" charset="-128"/>
                          <a:cs typeface="Meiryo UI" pitchFamily="50" charset="-128"/>
                        </a:rPr>
                        <a:t>時受付締の、翌営業日</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17</a:t>
                      </a:r>
                      <a:r>
                        <a:rPr kumimoji="1" lang="ja-JP" altLang="en-US" sz="1100" b="0">
                          <a:solidFill>
                            <a:schemeClr val="tx1"/>
                          </a:solidFill>
                          <a:latin typeface="Meiryo UI" pitchFamily="50" charset="-128"/>
                          <a:ea typeface="Meiryo UI" pitchFamily="50" charset="-128"/>
                          <a:cs typeface="Meiryo UI" pitchFamily="50" charset="-128"/>
                        </a:rPr>
                        <a:t>時に名古屋市から発送　</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（土日祝は休業）</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TFC</a:t>
                      </a:r>
                      <a:r>
                        <a:rPr kumimoji="1" lang="ja-JP" altLang="en-US" sz="1100" b="0">
                          <a:solidFill>
                            <a:schemeClr val="tx1"/>
                          </a:solidFill>
                          <a:latin typeface="Meiryo UI" pitchFamily="50" charset="-128"/>
                          <a:ea typeface="Meiryo UI" pitchFamily="50" charset="-128"/>
                          <a:cs typeface="Meiryo UI" pitchFamily="50" charset="-128"/>
                        </a:rPr>
                        <a:t>からの登録・自賠責関係</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書類の受領後、車両登録</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＊所有者＝</a:t>
                      </a:r>
                      <a:r>
                        <a:rPr kumimoji="1" lang="en-US" altLang="ja-JP" sz="1100" b="0">
                          <a:solidFill>
                            <a:schemeClr val="tx1"/>
                          </a:solidFill>
                          <a:latin typeface="Meiryo UI" pitchFamily="50" charset="-128"/>
                          <a:ea typeface="Meiryo UI" pitchFamily="50" charset="-128"/>
                          <a:cs typeface="Meiryo UI" pitchFamily="50" charset="-128"/>
                        </a:rPr>
                        <a:t>KINTO</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使用者＝お客様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・お客様と納車日を調整</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⑦納車日が確定次第、</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err="1">
                          <a:solidFill>
                            <a:schemeClr val="tx1"/>
                          </a:solidFill>
                          <a:latin typeface="Meiryo UI" pitchFamily="50" charset="-128"/>
                          <a:ea typeface="Meiryo UI" pitchFamily="50" charset="-128"/>
                          <a:cs typeface="Meiryo UI" pitchFamily="50" charset="-128"/>
                        </a:rPr>
                        <a:t>に納</a:t>
                      </a:r>
                      <a:r>
                        <a:rPr kumimoji="1" lang="ja-JP" altLang="en-US" sz="1100" b="0">
                          <a:solidFill>
                            <a:schemeClr val="tx1"/>
                          </a:solidFill>
                          <a:latin typeface="Meiryo UI" pitchFamily="50" charset="-128"/>
                          <a:ea typeface="Meiryo UI" pitchFamily="50" charset="-128"/>
                          <a:cs typeface="Meiryo UI" pitchFamily="50" charset="-128"/>
                        </a:rPr>
                        <a:t>車日を入力</a:t>
                      </a: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・登録後、車検証を</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へ</a:t>
                      </a:r>
                      <a:r>
                        <a:rPr kumimoji="1" lang="en-US" altLang="ja-JP" sz="1100" b="0">
                          <a:solidFill>
                            <a:schemeClr val="tx1"/>
                          </a:solidFill>
                          <a:latin typeface="Meiryo UI" pitchFamily="50" charset="-128"/>
                          <a:ea typeface="Meiryo UI" pitchFamily="50" charset="-128"/>
                          <a:cs typeface="Meiryo UI" pitchFamily="50" charset="-128"/>
                        </a:rPr>
                        <a:t>FAX  </a:t>
                      </a:r>
                    </a:p>
                    <a:p>
                      <a:pPr algn="l">
                        <a:lnSpc>
                          <a:spcPct val="100000"/>
                        </a:lnSpc>
                      </a:pPr>
                      <a:r>
                        <a:rPr kumimoji="1" lang="en-US" altLang="ja-JP" sz="1100" b="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＊任意保険付保手続きは</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で実施</a:t>
                      </a: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KINTO(SMAS)</a:t>
                      </a:r>
                      <a:r>
                        <a:rPr kumimoji="1" lang="ja-JP" altLang="en-US" sz="1100" b="0">
                          <a:solidFill>
                            <a:schemeClr val="tx1"/>
                          </a:solidFill>
                          <a:latin typeface="Meiryo UI" pitchFamily="50" charset="-128"/>
                          <a:ea typeface="Meiryo UI" pitchFamily="50" charset="-128"/>
                          <a:cs typeface="Meiryo UI" pitchFamily="50" charset="-128"/>
                        </a:rPr>
                        <a:t>から販売店様へ</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「自動車メンテナンスサービス</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業務委託連絡書」を郵送</a:t>
                      </a: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・お客様に来店いただき、納車。</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「車両受領書」を受領</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err="1">
                          <a:solidFill>
                            <a:schemeClr val="tx1"/>
                          </a:solidFill>
                          <a:latin typeface="Meiryo UI" pitchFamily="50" charset="-128"/>
                          <a:ea typeface="Meiryo UI" pitchFamily="50" charset="-128"/>
                          <a:cs typeface="Meiryo UI" pitchFamily="50" charset="-128"/>
                        </a:rPr>
                        <a:t>に納</a:t>
                      </a:r>
                      <a:r>
                        <a:rPr kumimoji="1" lang="ja-JP" altLang="en-US" sz="1100" b="0">
                          <a:solidFill>
                            <a:schemeClr val="tx1"/>
                          </a:solidFill>
                          <a:latin typeface="Meiryo UI" pitchFamily="50" charset="-128"/>
                          <a:ea typeface="Meiryo UI" pitchFamily="50" charset="-128"/>
                          <a:cs typeface="Meiryo UI" pitchFamily="50" charset="-128"/>
                        </a:rPr>
                        <a:t>車完了報告入力</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T-Connect</a:t>
                      </a:r>
                      <a:r>
                        <a:rPr kumimoji="1" lang="ja-JP" altLang="en-US" sz="1100" b="0">
                          <a:solidFill>
                            <a:schemeClr val="tx1"/>
                          </a:solidFill>
                          <a:latin typeface="Meiryo UI" pitchFamily="50" charset="-128"/>
                          <a:ea typeface="Meiryo UI" pitchFamily="50" charset="-128"/>
                          <a:cs typeface="Meiryo UI" pitchFamily="50" charset="-128"/>
                        </a:rPr>
                        <a:t>対象車種の場合、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開通</a:t>
                      </a:r>
                      <a:r>
                        <a:rPr kumimoji="1" lang="ja-JP" altLang="en-US" sz="1100" b="0" baseline="0">
                          <a:solidFill>
                            <a:schemeClr val="tx1"/>
                          </a:solidFill>
                          <a:latin typeface="Meiryo UI" pitchFamily="50" charset="-128"/>
                          <a:ea typeface="Meiryo UI" pitchFamily="50" charset="-128"/>
                          <a:cs typeface="Meiryo UI" pitchFamily="50" charset="-128"/>
                        </a:rPr>
                        <a:t>手続きをお願いします</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a:t>
                      </a:r>
                      <a:r>
                        <a:rPr kumimoji="1" lang="en-US" altLang="ja-JP" sz="1100" b="0" baseline="0" err="1">
                          <a:solidFill>
                            <a:schemeClr val="tx1"/>
                          </a:solidFill>
                          <a:latin typeface="Meiryo UI" pitchFamily="50" charset="-128"/>
                          <a:ea typeface="Meiryo UI" pitchFamily="50" charset="-128"/>
                          <a:cs typeface="Meiryo UI" pitchFamily="50" charset="-128"/>
                        </a:rPr>
                        <a:t>MyKINTO</a:t>
                      </a:r>
                      <a:r>
                        <a:rPr kumimoji="1" lang="ja-JP" altLang="en-US" sz="1100" b="0" baseline="0">
                          <a:solidFill>
                            <a:schemeClr val="tx1"/>
                          </a:solidFill>
                          <a:latin typeface="Meiryo UI" pitchFamily="50" charset="-128"/>
                          <a:ea typeface="Meiryo UI" pitchFamily="50" charset="-128"/>
                          <a:cs typeface="Meiryo UI" pitchFamily="50" charset="-128"/>
                        </a:rPr>
                        <a:t>にて</a:t>
                      </a:r>
                      <a:r>
                        <a:rPr kumimoji="1" lang="ja-JP" altLang="en-US" sz="1100" b="0">
                          <a:solidFill>
                            <a:schemeClr val="tx1"/>
                          </a:solidFill>
                          <a:latin typeface="Meiryo UI" pitchFamily="50" charset="-128"/>
                          <a:ea typeface="Meiryo UI" pitchFamily="50" charset="-128"/>
                          <a:cs typeface="Meiryo UI" pitchFamily="50" charset="-128"/>
                        </a:rPr>
                        <a:t>「納車完了ボタン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押下」、「（対象車種のみ）愛車</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Ｐサービス利用申込」をして頂く</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ようお客様にご説明下さい</a:t>
                      </a: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105861">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・受注時にお送りした「注文請書兼</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請求書」に押印（捨印含む）し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に送付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＊車両本体価格等は記入済。</a:t>
                      </a:r>
                      <a:endParaRPr kumimoji="1" lang="en-US" altLang="ja-JP" sz="1100" b="0">
                        <a:solidFill>
                          <a:schemeClr val="tx1"/>
                        </a:solidFill>
                        <a:latin typeface="Meiryo UI" pitchFamily="50" charset="-128"/>
                        <a:ea typeface="Meiryo UI" pitchFamily="50" charset="-128"/>
                        <a:cs typeface="Meiryo UI" pitchFamily="50" charset="-128"/>
                      </a:endParaRPr>
                    </a:p>
                    <a:p>
                      <a:r>
                        <a:rPr kumimoji="1" lang="ja-JP" altLang="en-US" sz="1100" b="0">
                          <a:solidFill>
                            <a:schemeClr val="tx1"/>
                          </a:solidFill>
                          <a:latin typeface="Meiryo UI" pitchFamily="50" charset="-128"/>
                          <a:ea typeface="Meiryo UI" pitchFamily="50" charset="-128"/>
                          <a:cs typeface="Meiryo UI" pitchFamily="50" charset="-128"/>
                        </a:rPr>
                        <a:t>　　必要事項（</a:t>
                      </a:r>
                      <a:r>
                        <a:rPr lang="ja-JP" altLang="en-US" sz="1100">
                          <a:solidFill>
                            <a:schemeClr val="tx1"/>
                          </a:solidFill>
                          <a:latin typeface="Meiryo UI" pitchFamily="50" charset="-128"/>
                          <a:ea typeface="Meiryo UI" pitchFamily="50" charset="-128"/>
                          <a:cs typeface="Meiryo UI" pitchFamily="50" charset="-128"/>
                        </a:rPr>
                        <a:t>登録月・自動車税</a:t>
                      </a:r>
                      <a:endParaRPr lang="en-US" altLang="ja-JP" sz="1100">
                        <a:solidFill>
                          <a:schemeClr val="tx1"/>
                        </a:solidFill>
                        <a:latin typeface="Meiryo UI" pitchFamily="50" charset="-128"/>
                        <a:ea typeface="Meiryo UI" pitchFamily="50" charset="-128"/>
                        <a:cs typeface="Meiryo UI" pitchFamily="50" charset="-128"/>
                      </a:endParaRPr>
                    </a:p>
                    <a:p>
                      <a:r>
                        <a:rPr lang="ja-JP" altLang="en-US" sz="1100">
                          <a:solidFill>
                            <a:schemeClr val="tx1"/>
                          </a:solidFill>
                          <a:latin typeface="Meiryo UI" pitchFamily="50" charset="-128"/>
                          <a:ea typeface="Meiryo UI" pitchFamily="50" charset="-128"/>
                          <a:cs typeface="Meiryo UI" pitchFamily="50" charset="-128"/>
                        </a:rPr>
                        <a:t>　　種別割・諸費用合計・支払代</a:t>
                      </a:r>
                      <a:endParaRPr lang="en-US" altLang="ja-JP" sz="1100">
                        <a:solidFill>
                          <a:schemeClr val="tx1"/>
                        </a:solidFill>
                        <a:latin typeface="Meiryo UI" pitchFamily="50" charset="-128"/>
                        <a:ea typeface="Meiryo UI" pitchFamily="50" charset="-128"/>
                        <a:cs typeface="Meiryo UI" pitchFamily="50" charset="-128"/>
                      </a:endParaRPr>
                    </a:p>
                    <a:p>
                      <a:r>
                        <a:rPr lang="ja-JP" altLang="en-US" sz="1100">
                          <a:solidFill>
                            <a:schemeClr val="tx1"/>
                          </a:solidFill>
                          <a:latin typeface="Meiryo UI" pitchFamily="50" charset="-128"/>
                          <a:ea typeface="Meiryo UI" pitchFamily="50" charset="-128"/>
                          <a:cs typeface="Meiryo UI" pitchFamily="50" charset="-128"/>
                        </a:rPr>
                        <a:t>　　金税込総額を</a:t>
                      </a:r>
                      <a:r>
                        <a:rPr kumimoji="1" lang="ja-JP" altLang="en-US" sz="1100" b="0">
                          <a:solidFill>
                            <a:schemeClr val="tx1"/>
                          </a:solidFill>
                          <a:latin typeface="Meiryo UI" pitchFamily="50" charset="-128"/>
                          <a:ea typeface="Meiryo UI" pitchFamily="50" charset="-128"/>
                          <a:cs typeface="Meiryo UI" pitchFamily="50" charset="-128"/>
                        </a:rPr>
                        <a:t>追記ください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＊登録月末締め翌月末払いで</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販売店様指定口座へ振込</a:t>
                      </a:r>
                      <a:endParaRPr kumimoji="1" lang="en-US" altLang="ja-JP"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２．発注</a:t>
            </a:r>
            <a:r>
              <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～登録～納車</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（店頭商流・</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商流共通）②</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565360"/>
            <a:ext cx="1543050" cy="527050"/>
          </a:xfrm>
        </p:spPr>
        <p:txBody>
          <a:bodyPr/>
          <a:lstStyle/>
          <a:p>
            <a:fld id="{0B3C29FA-217C-4237-8B3F-0496B4C3EFA4}" type="slidenum">
              <a:rPr lang="ja-JP" altLang="en-US" smtClean="0"/>
              <a:pPr/>
              <a:t>10</a:t>
            </a:fld>
            <a:endParaRPr lang="ja-JP" altLang="en-US"/>
          </a:p>
        </p:txBody>
      </p:sp>
      <p:sp>
        <p:nvSpPr>
          <p:cNvPr id="65" name="正方形/長方形 64"/>
          <p:cNvSpPr/>
          <p:nvPr/>
        </p:nvSpPr>
        <p:spPr>
          <a:xfrm>
            <a:off x="3378770" y="2819034"/>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書類送付</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66" name="直線矢印コネクタ 19"/>
          <p:cNvCxnSpPr>
            <a:stCxn id="55" idx="2"/>
            <a:endCxn id="65" idx="0"/>
          </p:cNvCxnSpPr>
          <p:nvPr/>
        </p:nvCxnSpPr>
        <p:spPr>
          <a:xfrm>
            <a:off x="3860263" y="2398460"/>
            <a:ext cx="4507" cy="42057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3374263" y="1894460"/>
            <a:ext cx="972000"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自賠責証明書発行手続き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70" name="直線矢印コネクタ 19"/>
          <p:cNvCxnSpPr>
            <a:stCxn id="65" idx="1"/>
            <a:endCxn id="98" idx="3"/>
          </p:cNvCxnSpPr>
          <p:nvPr/>
        </p:nvCxnSpPr>
        <p:spPr>
          <a:xfrm flipH="1">
            <a:off x="2991545" y="2999034"/>
            <a:ext cx="387225" cy="332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フローチャート : 書類 74"/>
          <p:cNvSpPr/>
          <p:nvPr/>
        </p:nvSpPr>
        <p:spPr>
          <a:xfrm>
            <a:off x="3437434" y="4757068"/>
            <a:ext cx="702766" cy="39779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車検証</a:t>
            </a:r>
          </a:p>
        </p:txBody>
      </p:sp>
      <p:sp>
        <p:nvSpPr>
          <p:cNvPr id="80" name="Text Box 11"/>
          <p:cNvSpPr txBox="1">
            <a:spLocks noChangeArrowheads="1"/>
          </p:cNvSpPr>
          <p:nvPr/>
        </p:nvSpPr>
        <p:spPr bwMode="auto">
          <a:xfrm>
            <a:off x="3023876" y="3027678"/>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90" name="正方形/長方形 89"/>
          <p:cNvSpPr/>
          <p:nvPr/>
        </p:nvSpPr>
        <p:spPr>
          <a:xfrm>
            <a:off x="1829276" y="4800712"/>
            <a:ext cx="1008000" cy="32362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車検証</a:t>
            </a:r>
            <a:r>
              <a:rPr lang="en-US" altLang="ja-JP">
                <a:solidFill>
                  <a:sysClr val="windowText" lastClr="000000"/>
                </a:solidFill>
                <a:latin typeface="Meiryo UI" pitchFamily="50" charset="-128"/>
                <a:ea typeface="Meiryo UI" pitchFamily="50" charset="-128"/>
                <a:cs typeface="Meiryo UI" pitchFamily="50" charset="-128"/>
              </a:rPr>
              <a:t>FAX</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2" name="直線矢印コネクタ 19"/>
          <p:cNvCxnSpPr>
            <a:stCxn id="90" idx="3"/>
            <a:endCxn id="75" idx="1"/>
          </p:cNvCxnSpPr>
          <p:nvPr/>
        </p:nvCxnSpPr>
        <p:spPr>
          <a:xfrm flipV="1">
            <a:off x="2837276" y="4955965"/>
            <a:ext cx="600158" cy="65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 書類 97"/>
          <p:cNvSpPr/>
          <p:nvPr/>
        </p:nvSpPr>
        <p:spPr>
          <a:xfrm>
            <a:off x="1753847" y="2507902"/>
            <a:ext cx="1237698" cy="98891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99" name="正方形/長方形 98"/>
          <p:cNvSpPr/>
          <p:nvPr/>
        </p:nvSpPr>
        <p:spPr>
          <a:xfrm>
            <a:off x="1829276" y="4407263"/>
            <a:ext cx="1008000" cy="243689"/>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登録</a:t>
            </a:r>
          </a:p>
        </p:txBody>
      </p:sp>
      <p:sp>
        <p:nvSpPr>
          <p:cNvPr id="62" name="フローチャート : 書類 61"/>
          <p:cNvSpPr/>
          <p:nvPr/>
        </p:nvSpPr>
        <p:spPr>
          <a:xfrm>
            <a:off x="1728969" y="2458525"/>
            <a:ext cx="1207189" cy="98528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nSpc>
                <a:spcPts val="1300"/>
              </a:lnSpc>
            </a:pPr>
            <a:r>
              <a:rPr lang="ja-JP" altLang="en-US">
                <a:solidFill>
                  <a:schemeClr val="tx1"/>
                </a:solidFill>
                <a:latin typeface="Meiryo UI" pitchFamily="50" charset="-128"/>
                <a:ea typeface="Meiryo UI" pitchFamily="50" charset="-128"/>
                <a:cs typeface="Meiryo UI" pitchFamily="50" charset="-128"/>
              </a:rPr>
              <a:t>・委任状・印鑑証明</a:t>
            </a:r>
            <a:endParaRPr lang="en-US" altLang="ja-JP">
              <a:solidFill>
                <a:schemeClr val="tx1"/>
              </a:solidFill>
              <a:latin typeface="Meiryo UI" pitchFamily="50" charset="-128"/>
              <a:ea typeface="Meiryo UI" pitchFamily="50" charset="-128"/>
              <a:cs typeface="Meiryo UI" pitchFamily="50" charset="-128"/>
            </a:endParaRPr>
          </a:p>
          <a:p>
            <a:pPr>
              <a:lnSpc>
                <a:spcPts val="1300"/>
              </a:lnSpc>
            </a:pPr>
            <a:r>
              <a:rPr lang="ja-JP" altLang="en-US">
                <a:solidFill>
                  <a:schemeClr val="tx1"/>
                </a:solidFill>
                <a:latin typeface="Meiryo UI" pitchFamily="50" charset="-128"/>
                <a:ea typeface="Meiryo UI" pitchFamily="50" charset="-128"/>
                <a:cs typeface="Meiryo UI" pitchFamily="50" charset="-128"/>
              </a:rPr>
              <a:t>・自賠責証明書</a:t>
            </a:r>
            <a:endParaRPr lang="en-US" altLang="ja-JP">
              <a:solidFill>
                <a:schemeClr val="tx1"/>
              </a:solidFill>
              <a:latin typeface="Meiryo UI" pitchFamily="50" charset="-128"/>
              <a:ea typeface="Meiryo UI" pitchFamily="50" charset="-128"/>
              <a:cs typeface="Meiryo UI" pitchFamily="50" charset="-128"/>
            </a:endParaRPr>
          </a:p>
          <a:p>
            <a:pPr>
              <a:lnSpc>
                <a:spcPts val="1300"/>
              </a:lnSpc>
            </a:pPr>
            <a:r>
              <a:rPr lang="ja-JP" altLang="en-US">
                <a:solidFill>
                  <a:schemeClr val="tx1"/>
                </a:solidFill>
                <a:latin typeface="Meiryo UI" pitchFamily="50" charset="-128"/>
                <a:ea typeface="Meiryo UI" pitchFamily="50" charset="-128"/>
                <a:cs typeface="Meiryo UI" pitchFamily="50" charset="-128"/>
              </a:rPr>
              <a:t>・保険・緊急対応</a:t>
            </a:r>
            <a:endParaRPr lang="en-US" altLang="ja-JP">
              <a:solidFill>
                <a:schemeClr val="tx1"/>
              </a:solidFill>
              <a:latin typeface="Meiryo UI" pitchFamily="50" charset="-128"/>
              <a:ea typeface="Meiryo UI" pitchFamily="50" charset="-128"/>
              <a:cs typeface="Meiryo UI" pitchFamily="50" charset="-128"/>
            </a:endParaRPr>
          </a:p>
          <a:p>
            <a:pPr>
              <a:lnSpc>
                <a:spcPts val="1300"/>
              </a:lnSpc>
            </a:pPr>
            <a:r>
              <a:rPr lang="ja-JP" altLang="en-US">
                <a:solidFill>
                  <a:schemeClr val="tx1"/>
                </a:solidFill>
                <a:latin typeface="Meiryo UI" pitchFamily="50" charset="-128"/>
                <a:ea typeface="Meiryo UI" pitchFamily="50" charset="-128"/>
                <a:cs typeface="Meiryo UI" pitchFamily="50" charset="-128"/>
              </a:rPr>
              <a:t>　関連同封物</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72" name="Text Box 11"/>
          <p:cNvSpPr txBox="1">
            <a:spLocks noChangeArrowheads="1"/>
          </p:cNvSpPr>
          <p:nvPr/>
        </p:nvSpPr>
        <p:spPr bwMode="auto">
          <a:xfrm>
            <a:off x="2903628" y="4960358"/>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sp>
        <p:nvSpPr>
          <p:cNvPr id="73" name="正方形/長方形 72"/>
          <p:cNvSpPr/>
          <p:nvPr/>
        </p:nvSpPr>
        <p:spPr>
          <a:xfrm>
            <a:off x="1857705" y="5957343"/>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納車</a:t>
            </a:r>
            <a:r>
              <a:rPr lang="en-US" altLang="ja-JP">
                <a:solidFill>
                  <a:schemeClr val="tx1"/>
                </a:solidFill>
                <a:latin typeface="Meiryo UI" pitchFamily="50" charset="-128"/>
                <a:ea typeface="Meiryo UI" pitchFamily="50" charset="-128"/>
                <a:cs typeface="Meiryo UI" pitchFamily="50" charset="-128"/>
              </a:rPr>
              <a:t>(</a:t>
            </a:r>
            <a:r>
              <a:rPr lang="ja-JP" altLang="en-US">
                <a:solidFill>
                  <a:schemeClr val="tx1"/>
                </a:solidFill>
                <a:latin typeface="Meiryo UI" pitchFamily="50" charset="-128"/>
                <a:ea typeface="Meiryo UI" pitchFamily="50" charset="-128"/>
                <a:cs typeface="Meiryo UI" pitchFamily="50" charset="-128"/>
              </a:rPr>
              <a:t>来店</a:t>
            </a:r>
            <a:r>
              <a:rPr lang="en-US" altLang="ja-JP">
                <a:solidFill>
                  <a:schemeClr val="tx1"/>
                </a:solidFill>
                <a:latin typeface="Meiryo UI" pitchFamily="50" charset="-128"/>
                <a:ea typeface="Meiryo UI" pitchFamily="50" charset="-128"/>
                <a:cs typeface="Meiryo UI" pitchFamily="50" charset="-128"/>
              </a:rPr>
              <a:t>)</a:t>
            </a:r>
            <a:endParaRPr kumimoji="1" lang="ja-JP" altLang="en-US">
              <a:solidFill>
                <a:schemeClr val="tx1"/>
              </a:solidFill>
              <a:latin typeface="Meiryo UI" pitchFamily="50" charset="-128"/>
              <a:ea typeface="Meiryo UI" pitchFamily="50" charset="-128"/>
              <a:cs typeface="Meiryo UI" pitchFamily="50" charset="-128"/>
            </a:endParaRPr>
          </a:p>
        </p:txBody>
      </p:sp>
      <p:pic>
        <p:nvPicPr>
          <p:cNvPr id="74" name="図 73"/>
          <p:cNvPicPr>
            <a:picLocks noChangeAspect="1"/>
          </p:cNvPicPr>
          <p:nvPr/>
        </p:nvPicPr>
        <p:blipFill>
          <a:blip r:embed="rId2"/>
          <a:stretch>
            <a:fillRect/>
          </a:stretch>
        </p:blipFill>
        <p:spPr>
          <a:xfrm>
            <a:off x="923428" y="5945158"/>
            <a:ext cx="498030" cy="298818"/>
          </a:xfrm>
          <a:prstGeom prst="rect">
            <a:avLst/>
          </a:prstGeom>
        </p:spPr>
      </p:pic>
      <p:cxnSp>
        <p:nvCxnSpPr>
          <p:cNvPr id="76" name="直線矢印コネクタ 19"/>
          <p:cNvCxnSpPr>
            <a:stCxn id="73" idx="1"/>
            <a:endCxn id="74" idx="3"/>
          </p:cNvCxnSpPr>
          <p:nvPr/>
        </p:nvCxnSpPr>
        <p:spPr>
          <a:xfrm flipH="1" flipV="1">
            <a:off x="1421458" y="6094567"/>
            <a:ext cx="436247" cy="233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19"/>
          <p:cNvCxnSpPr>
            <a:stCxn id="85" idx="3"/>
            <a:endCxn id="87" idx="1"/>
          </p:cNvCxnSpPr>
          <p:nvPr/>
        </p:nvCxnSpPr>
        <p:spPr>
          <a:xfrm flipV="1">
            <a:off x="1391428" y="6484980"/>
            <a:ext cx="466277" cy="49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455428" y="6268742"/>
            <a:ext cx="936000" cy="44237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受領書に</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署名捺印</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7" name="正方形/長方形 86"/>
          <p:cNvSpPr/>
          <p:nvPr/>
        </p:nvSpPr>
        <p:spPr>
          <a:xfrm>
            <a:off x="1857705" y="6345418"/>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書類受領</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9" name="直線矢印コネクタ 19"/>
          <p:cNvCxnSpPr>
            <a:stCxn id="99" idx="2"/>
            <a:endCxn id="90" idx="0"/>
          </p:cNvCxnSpPr>
          <p:nvPr/>
        </p:nvCxnSpPr>
        <p:spPr>
          <a:xfrm>
            <a:off x="2333276" y="4650952"/>
            <a:ext cx="0" cy="14976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19"/>
          <p:cNvCxnSpPr>
            <a:stCxn id="73" idx="2"/>
            <a:endCxn id="87" idx="0"/>
          </p:cNvCxnSpPr>
          <p:nvPr/>
        </p:nvCxnSpPr>
        <p:spPr>
          <a:xfrm>
            <a:off x="2361705" y="6236467"/>
            <a:ext cx="0" cy="1089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正方形/長方形 109"/>
          <p:cNvSpPr/>
          <p:nvPr/>
        </p:nvSpPr>
        <p:spPr>
          <a:xfrm>
            <a:off x="1864006" y="8514507"/>
            <a:ext cx="1008000" cy="46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請求書押印・</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返送</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12" name="直線矢印コネクタ 19"/>
          <p:cNvCxnSpPr>
            <a:stCxn id="110" idx="3"/>
            <a:endCxn id="54" idx="1"/>
          </p:cNvCxnSpPr>
          <p:nvPr/>
        </p:nvCxnSpPr>
        <p:spPr>
          <a:xfrm flipV="1">
            <a:off x="2872006" y="8746183"/>
            <a:ext cx="649896" cy="232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 Box 11"/>
          <p:cNvSpPr txBox="1">
            <a:spLocks noChangeArrowheads="1"/>
          </p:cNvSpPr>
          <p:nvPr/>
        </p:nvSpPr>
        <p:spPr bwMode="auto">
          <a:xfrm>
            <a:off x="2911579" y="8763986"/>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115" name="正方形/長方形 114"/>
          <p:cNvSpPr/>
          <p:nvPr/>
        </p:nvSpPr>
        <p:spPr>
          <a:xfrm>
            <a:off x="3365287" y="9061395"/>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送金</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17" name="直線矢印コネクタ 19"/>
          <p:cNvCxnSpPr>
            <a:stCxn id="115" idx="1"/>
            <a:endCxn id="118" idx="4"/>
          </p:cNvCxnSpPr>
          <p:nvPr/>
        </p:nvCxnSpPr>
        <p:spPr>
          <a:xfrm flipH="1">
            <a:off x="2819400" y="9241395"/>
            <a:ext cx="545887" cy="51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フローチャート : 磁気ディスク 117"/>
          <p:cNvSpPr/>
          <p:nvPr/>
        </p:nvSpPr>
        <p:spPr>
          <a:xfrm>
            <a:off x="1935617" y="9033267"/>
            <a:ext cx="883783" cy="426622"/>
          </a:xfrm>
          <a:prstGeom prst="flowChartMagneticDisk">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100"/>
              </a:lnSpc>
            </a:pPr>
            <a:r>
              <a:rPr kumimoji="1" lang="ja-JP" altLang="en-US" sz="1050">
                <a:solidFill>
                  <a:sysClr val="windowText" lastClr="000000"/>
                </a:solidFill>
                <a:latin typeface="Meiryo UI" pitchFamily="50" charset="-128"/>
                <a:ea typeface="Meiryo UI" pitchFamily="50" charset="-128"/>
                <a:cs typeface="Meiryo UI" pitchFamily="50" charset="-128"/>
              </a:rPr>
              <a:t>￥車両代等</a:t>
            </a:r>
          </a:p>
        </p:txBody>
      </p:sp>
      <p:sp>
        <p:nvSpPr>
          <p:cNvPr id="54" name="フローチャート : 書類 53"/>
          <p:cNvSpPr/>
          <p:nvPr/>
        </p:nvSpPr>
        <p:spPr>
          <a:xfrm>
            <a:off x="3521902" y="8476929"/>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zh-TW" altLang="en-US">
                <a:solidFill>
                  <a:sysClr val="windowText" lastClr="000000"/>
                </a:solidFill>
                <a:latin typeface="Meiryo UI" pitchFamily="50" charset="-128"/>
                <a:ea typeface="Meiryo UI" pitchFamily="50" charset="-128"/>
                <a:cs typeface="Meiryo UI" pitchFamily="50" charset="-128"/>
              </a:rPr>
              <a:t>注文請書兼請求書</a:t>
            </a:r>
          </a:p>
        </p:txBody>
      </p:sp>
      <p:sp>
        <p:nvSpPr>
          <p:cNvPr id="60" name="円/楕円 59"/>
          <p:cNvSpPr/>
          <p:nvPr/>
        </p:nvSpPr>
        <p:spPr>
          <a:xfrm>
            <a:off x="3267511" y="8383555"/>
            <a:ext cx="288000" cy="288000"/>
          </a:xfrm>
          <a:prstGeom prst="ellipse">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en-US" altLang="ja-JP" sz="1050">
                <a:solidFill>
                  <a:schemeClr val="tx1"/>
                </a:solidFill>
                <a:latin typeface="Meiryo UI" pitchFamily="50" charset="-128"/>
                <a:ea typeface="Meiryo UI" pitchFamily="50" charset="-128"/>
                <a:cs typeface="Meiryo UI" pitchFamily="50" charset="-128"/>
              </a:rPr>
              <a:t>4</a:t>
            </a:r>
            <a:endParaRPr kumimoji="1" lang="ja-JP" altLang="en-US" sz="105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3059774" y="2532480"/>
            <a:ext cx="1004869" cy="34705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TFC</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404871" y="7156326"/>
            <a:ext cx="1116000" cy="396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HP</a:t>
            </a:r>
            <a:r>
              <a:rPr lang="ja-JP" altLang="en-US" err="1">
                <a:solidFill>
                  <a:sysClr val="windowText" lastClr="000000"/>
                </a:solidFill>
                <a:latin typeface="Meiryo UI" pitchFamily="50" charset="-128"/>
                <a:ea typeface="Meiryo UI" pitchFamily="50" charset="-128"/>
                <a:cs typeface="Meiryo UI" pitchFamily="50" charset="-128"/>
              </a:rPr>
              <a:t>で納</a:t>
            </a:r>
            <a:r>
              <a:rPr lang="ja-JP" altLang="en-US">
                <a:solidFill>
                  <a:sysClr val="windowText" lastClr="000000"/>
                </a:solidFill>
                <a:latin typeface="Meiryo UI" pitchFamily="50" charset="-128"/>
                <a:ea typeface="Meiryo UI" pitchFamily="50" charset="-128"/>
                <a:cs typeface="Meiryo UI" pitchFamily="50" charset="-128"/>
              </a:rPr>
              <a:t>車完了</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ボタンを押下</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52" name="直線矢印コネクタ 19"/>
          <p:cNvCxnSpPr>
            <a:stCxn id="51" idx="3"/>
          </p:cNvCxnSpPr>
          <p:nvPr/>
        </p:nvCxnSpPr>
        <p:spPr>
          <a:xfrm flipV="1">
            <a:off x="1520871" y="7343385"/>
            <a:ext cx="1836000" cy="10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333939" y="5438663"/>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メンテ委託</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56" name="直線矢印コネクタ 19"/>
          <p:cNvCxnSpPr>
            <a:stCxn id="53" idx="1"/>
            <a:endCxn id="63" idx="3"/>
          </p:cNvCxnSpPr>
          <p:nvPr/>
        </p:nvCxnSpPr>
        <p:spPr>
          <a:xfrm flipH="1" flipV="1">
            <a:off x="2855540" y="5616998"/>
            <a:ext cx="478399" cy="16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 Box 11"/>
          <p:cNvSpPr txBox="1">
            <a:spLocks noChangeArrowheads="1"/>
          </p:cNvSpPr>
          <p:nvPr/>
        </p:nvSpPr>
        <p:spPr bwMode="auto">
          <a:xfrm>
            <a:off x="2893955" y="5389881"/>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63" name="フローチャート : 書類 45"/>
          <p:cNvSpPr/>
          <p:nvPr/>
        </p:nvSpPr>
        <p:spPr>
          <a:xfrm>
            <a:off x="1872592" y="5351242"/>
            <a:ext cx="982948" cy="53151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000">
                <a:solidFill>
                  <a:schemeClr val="tx1"/>
                </a:solidFill>
                <a:latin typeface="Meiryo UI" pitchFamily="50" charset="-128"/>
                <a:ea typeface="Meiryo UI" pitchFamily="50" charset="-128"/>
                <a:cs typeface="Meiryo UI" pitchFamily="50" charset="-128"/>
              </a:rPr>
              <a:t>メンテナンス業務</a:t>
            </a:r>
          </a:p>
          <a:p>
            <a:pPr algn="ctr">
              <a:lnSpc>
                <a:spcPts val="1300"/>
              </a:lnSpc>
            </a:pPr>
            <a:r>
              <a:rPr lang="ja-JP" altLang="en-US" sz="1000">
                <a:solidFill>
                  <a:schemeClr val="tx1"/>
                </a:solidFill>
                <a:latin typeface="Meiryo UI" pitchFamily="50" charset="-128"/>
                <a:ea typeface="Meiryo UI" pitchFamily="50" charset="-128"/>
                <a:cs typeface="Meiryo UI" pitchFamily="50" charset="-128"/>
              </a:rPr>
              <a:t>委託連絡書</a:t>
            </a:r>
          </a:p>
        </p:txBody>
      </p:sp>
      <p:sp>
        <p:nvSpPr>
          <p:cNvPr id="64" name="円/楕円 57"/>
          <p:cNvSpPr/>
          <p:nvPr/>
        </p:nvSpPr>
        <p:spPr>
          <a:xfrm>
            <a:off x="1643851" y="5256281"/>
            <a:ext cx="288000" cy="284258"/>
          </a:xfrm>
          <a:prstGeom prst="ellipse">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sz="1050">
                <a:solidFill>
                  <a:schemeClr val="tx1"/>
                </a:solidFill>
                <a:latin typeface="Meiryo UI" pitchFamily="50" charset="-128"/>
                <a:ea typeface="Meiryo UI" pitchFamily="50" charset="-128"/>
                <a:cs typeface="Meiryo UI" pitchFamily="50" charset="-128"/>
              </a:rPr>
              <a:t>5</a:t>
            </a:r>
            <a:endParaRPr kumimoji="1" lang="ja-JP" altLang="en-US" sz="1050">
              <a:solidFill>
                <a:schemeClr val="tx1"/>
              </a:solidFill>
              <a:latin typeface="Meiryo UI" pitchFamily="50" charset="-128"/>
              <a:ea typeface="Meiryo UI" pitchFamily="50" charset="-128"/>
              <a:cs typeface="Meiryo UI" pitchFamily="50" charset="-128"/>
            </a:endParaRPr>
          </a:p>
        </p:txBody>
      </p:sp>
      <p:sp>
        <p:nvSpPr>
          <p:cNvPr id="67" name="Text Box 11"/>
          <p:cNvSpPr txBox="1">
            <a:spLocks noChangeArrowheads="1"/>
          </p:cNvSpPr>
          <p:nvPr/>
        </p:nvSpPr>
        <p:spPr bwMode="auto">
          <a:xfrm>
            <a:off x="1559396" y="7340162"/>
            <a:ext cx="123736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へ伝送</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77" name="正方形/長方形 76"/>
          <p:cNvSpPr/>
          <p:nvPr/>
        </p:nvSpPr>
        <p:spPr>
          <a:xfrm>
            <a:off x="1838968" y="3570654"/>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納車日調整</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78" name="直線矢印コネクタ 19"/>
          <p:cNvCxnSpPr>
            <a:stCxn id="77" idx="1"/>
          </p:cNvCxnSpPr>
          <p:nvPr/>
        </p:nvCxnSpPr>
        <p:spPr>
          <a:xfrm flipH="1" flipV="1">
            <a:off x="1146091" y="3705691"/>
            <a:ext cx="692877" cy="4525"/>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3083715" y="5139162"/>
            <a:ext cx="1222224" cy="358339"/>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SMAS</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404872" y="7660026"/>
            <a:ext cx="1116000" cy="396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chemeClr val="tx1"/>
                </a:solidFill>
                <a:latin typeface="Meiryo UI" pitchFamily="50" charset="-128"/>
                <a:ea typeface="Meiryo UI" pitchFamily="50" charset="-128"/>
                <a:cs typeface="Meiryo UI" pitchFamily="50" charset="-128"/>
              </a:rPr>
              <a:t>HP</a:t>
            </a:r>
            <a:r>
              <a:rPr lang="ja-JP" altLang="en-US">
                <a:solidFill>
                  <a:schemeClr val="tx1"/>
                </a:solidFill>
                <a:latin typeface="Meiryo UI" pitchFamily="50" charset="-128"/>
                <a:ea typeface="Meiryo UI" pitchFamily="50" charset="-128"/>
                <a:cs typeface="Meiryo UI" pitchFamily="50" charset="-128"/>
              </a:rPr>
              <a:t>で愛車</a:t>
            </a:r>
            <a:r>
              <a:rPr lang="en-US" altLang="ja-JP">
                <a:solidFill>
                  <a:schemeClr val="tx1"/>
                </a:solidFill>
                <a:latin typeface="Meiryo UI" pitchFamily="50" charset="-128"/>
                <a:ea typeface="Meiryo UI" pitchFamily="50" charset="-128"/>
                <a:cs typeface="Meiryo UI" pitchFamily="50" charset="-128"/>
              </a:rPr>
              <a:t>P</a:t>
            </a:r>
            <a:r>
              <a:rPr lang="ja-JP" altLang="en-US">
                <a:solidFill>
                  <a:schemeClr val="tx1"/>
                </a:solidFill>
                <a:latin typeface="Meiryo UI" pitchFamily="50" charset="-128"/>
                <a:ea typeface="Meiryo UI" pitchFamily="50" charset="-128"/>
                <a:cs typeface="Meiryo UI" pitchFamily="50" charset="-128"/>
              </a:rPr>
              <a:t>利用</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申込ボタンを押下</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83" name="直線矢印コネクタ 19"/>
          <p:cNvCxnSpPr>
            <a:stCxn id="51" idx="2"/>
            <a:endCxn id="81" idx="0"/>
          </p:cNvCxnSpPr>
          <p:nvPr/>
        </p:nvCxnSpPr>
        <p:spPr>
          <a:xfrm>
            <a:off x="962871" y="7552326"/>
            <a:ext cx="1" cy="1077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4" name="Picture 120" descr="C:\WINNT\Profiles\10111\Application Data\Microsoft\Media Catalog\IDW01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358" y="8303567"/>
            <a:ext cx="3905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86" name="図 85"/>
          <p:cNvPicPr>
            <a:picLocks noChangeAspect="1"/>
          </p:cNvPicPr>
          <p:nvPr/>
        </p:nvPicPr>
        <p:blipFill>
          <a:blip r:embed="rId4"/>
          <a:stretch>
            <a:fillRect/>
          </a:stretch>
        </p:blipFill>
        <p:spPr>
          <a:xfrm>
            <a:off x="882135" y="8278577"/>
            <a:ext cx="205184" cy="364306"/>
          </a:xfrm>
          <a:prstGeom prst="rect">
            <a:avLst/>
          </a:prstGeom>
        </p:spPr>
      </p:pic>
      <p:sp>
        <p:nvSpPr>
          <p:cNvPr id="88" name="Text Box 11"/>
          <p:cNvSpPr txBox="1">
            <a:spLocks noChangeArrowheads="1"/>
          </p:cNvSpPr>
          <p:nvPr/>
        </p:nvSpPr>
        <p:spPr bwMode="auto">
          <a:xfrm>
            <a:off x="507942" y="8637482"/>
            <a:ext cx="88738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p>
        </p:txBody>
      </p:sp>
      <p:cxnSp>
        <p:nvCxnSpPr>
          <p:cNvPr id="93" name="直線矢印コネクタ 19"/>
          <p:cNvCxnSpPr>
            <a:stCxn id="81" idx="3"/>
          </p:cNvCxnSpPr>
          <p:nvPr/>
        </p:nvCxnSpPr>
        <p:spPr>
          <a:xfrm flipV="1">
            <a:off x="1520871" y="7856612"/>
            <a:ext cx="1836000" cy="14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 Box 11"/>
          <p:cNvSpPr txBox="1">
            <a:spLocks noChangeArrowheads="1"/>
          </p:cNvSpPr>
          <p:nvPr/>
        </p:nvSpPr>
        <p:spPr bwMode="auto">
          <a:xfrm>
            <a:off x="1565534" y="7838558"/>
            <a:ext cx="123736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へ伝送</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97" name="左中かっこ 96"/>
          <p:cNvSpPr/>
          <p:nvPr/>
        </p:nvSpPr>
        <p:spPr>
          <a:xfrm flipH="1">
            <a:off x="3310672" y="7203760"/>
            <a:ext cx="175108" cy="908110"/>
          </a:xfrm>
          <a:prstGeom prst="leftBrace">
            <a:avLst>
              <a:gd name="adj1" fmla="val 8333"/>
              <a:gd name="adj2" fmla="val 4847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正方形/長方形 99"/>
          <p:cNvSpPr/>
          <p:nvPr/>
        </p:nvSpPr>
        <p:spPr>
          <a:xfrm>
            <a:off x="3509633" y="7280127"/>
            <a:ext cx="1110020" cy="73230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nSpc>
                <a:spcPts val="1600"/>
              </a:lnSpc>
            </a:pPr>
            <a:r>
              <a:rPr lang="ja-JP" altLang="en-US" b="1">
                <a:solidFill>
                  <a:schemeClr val="tx1"/>
                </a:solidFill>
                <a:latin typeface="Meiryo UI" pitchFamily="50" charset="-128"/>
                <a:ea typeface="Meiryo UI" pitchFamily="50" charset="-128"/>
                <a:cs typeface="Meiryo UI" pitchFamily="50" charset="-128"/>
              </a:rPr>
              <a:t>画面イメージは</a:t>
            </a:r>
            <a:endParaRPr lang="en-US" altLang="ja-JP" b="1">
              <a:solidFill>
                <a:schemeClr val="tx1"/>
              </a:solidFill>
              <a:latin typeface="Meiryo UI" pitchFamily="50" charset="-128"/>
              <a:ea typeface="Meiryo UI" pitchFamily="50" charset="-128"/>
              <a:cs typeface="Meiryo UI" pitchFamily="50" charset="-128"/>
            </a:endParaRPr>
          </a:p>
          <a:p>
            <a:pPr>
              <a:lnSpc>
                <a:spcPts val="1600"/>
              </a:lnSpc>
            </a:pPr>
            <a:r>
              <a:rPr lang="ja-JP" altLang="en-US" b="1">
                <a:solidFill>
                  <a:schemeClr val="tx1"/>
                </a:solidFill>
                <a:latin typeface="Meiryo UI" pitchFamily="50" charset="-128"/>
                <a:ea typeface="Meiryo UI" pitchFamily="50" charset="-128"/>
                <a:cs typeface="Meiryo UI" pitchFamily="50" charset="-128"/>
              </a:rPr>
              <a:t>第</a:t>
            </a:r>
            <a:r>
              <a:rPr lang="en-US" altLang="ja-JP" b="1">
                <a:solidFill>
                  <a:schemeClr val="tx1"/>
                </a:solidFill>
                <a:latin typeface="Meiryo UI" pitchFamily="50" charset="-128"/>
                <a:ea typeface="Meiryo UI" pitchFamily="50" charset="-128"/>
                <a:cs typeface="Meiryo UI" pitchFamily="50" charset="-128"/>
              </a:rPr>
              <a:t>Ⅵ</a:t>
            </a:r>
            <a:r>
              <a:rPr lang="ja-JP" altLang="en-US" b="1">
                <a:solidFill>
                  <a:schemeClr val="tx1"/>
                </a:solidFill>
                <a:latin typeface="Meiryo UI" pitchFamily="50" charset="-128"/>
                <a:ea typeface="Meiryo UI" pitchFamily="50" charset="-128"/>
                <a:cs typeface="Meiryo UI" pitchFamily="50" charset="-128"/>
              </a:rPr>
              <a:t>条参照</a:t>
            </a:r>
            <a:endParaRPr kumimoji="1" lang="ja-JP" altLang="en-US" b="1">
              <a:solidFill>
                <a:schemeClr val="tx1"/>
              </a:solidFill>
              <a:latin typeface="Meiryo UI" pitchFamily="50" charset="-128"/>
              <a:ea typeface="Meiryo UI" pitchFamily="50" charset="-128"/>
              <a:cs typeface="Meiryo UI" pitchFamily="50" charset="-128"/>
            </a:endParaRPr>
          </a:p>
        </p:txBody>
      </p:sp>
      <p:pic>
        <p:nvPicPr>
          <p:cNvPr id="96" name="図 95"/>
          <p:cNvPicPr>
            <a:picLocks noChangeAspect="1"/>
          </p:cNvPicPr>
          <p:nvPr/>
        </p:nvPicPr>
        <p:blipFill rotWithShape="1">
          <a:blip r:embed="rId5"/>
          <a:srcRect l="3017" r="-1285"/>
          <a:stretch/>
        </p:blipFill>
        <p:spPr>
          <a:xfrm>
            <a:off x="2935533" y="1697703"/>
            <a:ext cx="468000" cy="352425"/>
          </a:xfrm>
          <a:prstGeom prst="rect">
            <a:avLst/>
          </a:prstGeom>
        </p:spPr>
      </p:pic>
      <p:sp>
        <p:nvSpPr>
          <p:cNvPr id="101" name="正方形/長方形 100"/>
          <p:cNvSpPr/>
          <p:nvPr/>
        </p:nvSpPr>
        <p:spPr>
          <a:xfrm>
            <a:off x="1844138" y="1931607"/>
            <a:ext cx="1009816" cy="425417"/>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登録書類・自賠責発行依頼</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103" name="正方形/長方形 102"/>
          <p:cNvSpPr/>
          <p:nvPr/>
        </p:nvSpPr>
        <p:spPr>
          <a:xfrm>
            <a:off x="1844029" y="3990994"/>
            <a:ext cx="994021" cy="254441"/>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納車日　入力</a:t>
            </a:r>
          </a:p>
        </p:txBody>
      </p:sp>
      <p:sp>
        <p:nvSpPr>
          <p:cNvPr id="106" name="正方形/長方形 105"/>
          <p:cNvSpPr/>
          <p:nvPr/>
        </p:nvSpPr>
        <p:spPr>
          <a:xfrm>
            <a:off x="1889969" y="6744585"/>
            <a:ext cx="944496" cy="333425"/>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納車完了</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報告</a:t>
            </a:r>
          </a:p>
        </p:txBody>
      </p:sp>
      <p:cxnSp>
        <p:nvCxnSpPr>
          <p:cNvPr id="107" name="カギ線コネクタ 106"/>
          <p:cNvCxnSpPr>
            <a:stCxn id="87" idx="2"/>
            <a:endCxn id="106" idx="0"/>
          </p:cNvCxnSpPr>
          <p:nvPr/>
        </p:nvCxnSpPr>
        <p:spPr>
          <a:xfrm rot="16200000" flipH="1">
            <a:off x="2301940" y="6684307"/>
            <a:ext cx="120043" cy="5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8" name="図 107"/>
          <p:cNvPicPr>
            <a:picLocks noChangeAspect="1"/>
          </p:cNvPicPr>
          <p:nvPr/>
        </p:nvPicPr>
        <p:blipFill>
          <a:blip r:embed="rId5"/>
          <a:stretch>
            <a:fillRect/>
          </a:stretch>
        </p:blipFill>
        <p:spPr>
          <a:xfrm>
            <a:off x="2879758" y="6473537"/>
            <a:ext cx="476250" cy="352425"/>
          </a:xfrm>
          <a:prstGeom prst="rect">
            <a:avLst/>
          </a:prstGeom>
        </p:spPr>
      </p:pic>
      <p:cxnSp>
        <p:nvCxnSpPr>
          <p:cNvPr id="4" name="直線矢印コネクタ 3"/>
          <p:cNvCxnSpPr>
            <a:stCxn id="101" idx="3"/>
            <a:endCxn id="55" idx="1"/>
          </p:cNvCxnSpPr>
          <p:nvPr/>
        </p:nvCxnSpPr>
        <p:spPr>
          <a:xfrm>
            <a:off x="2853954" y="2144316"/>
            <a:ext cx="520309" cy="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9" name="図 108"/>
          <p:cNvPicPr>
            <a:picLocks noChangeAspect="1"/>
          </p:cNvPicPr>
          <p:nvPr/>
        </p:nvPicPr>
        <p:blipFill rotWithShape="1">
          <a:blip r:embed="rId5"/>
          <a:srcRect l="3017" r="-1285"/>
          <a:stretch/>
        </p:blipFill>
        <p:spPr>
          <a:xfrm>
            <a:off x="2888008" y="3612458"/>
            <a:ext cx="468000" cy="352425"/>
          </a:xfrm>
          <a:prstGeom prst="rect">
            <a:avLst/>
          </a:prstGeom>
        </p:spPr>
      </p:pic>
      <p:cxnSp>
        <p:nvCxnSpPr>
          <p:cNvPr id="11" name="直線矢印コネクタ 10"/>
          <p:cNvCxnSpPr>
            <a:stCxn id="77" idx="2"/>
            <a:endCxn id="103" idx="0"/>
          </p:cNvCxnSpPr>
          <p:nvPr/>
        </p:nvCxnSpPr>
        <p:spPr>
          <a:xfrm flipH="1">
            <a:off x="2341040" y="3849778"/>
            <a:ext cx="1928" cy="141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103" idx="2"/>
            <a:endCxn id="99" idx="0"/>
          </p:cNvCxnSpPr>
          <p:nvPr/>
        </p:nvCxnSpPr>
        <p:spPr>
          <a:xfrm flipH="1">
            <a:off x="2333276" y="4245435"/>
            <a:ext cx="7764" cy="161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1569817" y="2023045"/>
            <a:ext cx="326003" cy="276999"/>
          </a:xfrm>
          <a:prstGeom prst="rect">
            <a:avLst/>
          </a:prstGeom>
          <a:noFill/>
          <a:ln>
            <a:noFill/>
          </a:ln>
        </p:spPr>
        <p:txBody>
          <a:bodyPr wrap="square" rtlCol="0">
            <a:spAutoFit/>
          </a:bodyPr>
          <a:lstStyle/>
          <a:p>
            <a:r>
              <a:rPr kumimoji="1" lang="ja-JP" altLang="en-US" sz="1200">
                <a:latin typeface="Meiryo UI" panose="020B0604030504040204" pitchFamily="50" charset="-128"/>
                <a:ea typeface="Meiryo UI" panose="020B0604030504040204" pitchFamily="50" charset="-128"/>
              </a:rPr>
              <a:t>⑥</a:t>
            </a:r>
          </a:p>
        </p:txBody>
      </p:sp>
      <p:sp>
        <p:nvSpPr>
          <p:cNvPr id="114" name="テキスト ボックス 113"/>
          <p:cNvSpPr txBox="1"/>
          <p:nvPr/>
        </p:nvSpPr>
        <p:spPr>
          <a:xfrm>
            <a:off x="1515483" y="4020147"/>
            <a:ext cx="326003" cy="276999"/>
          </a:xfrm>
          <a:prstGeom prst="rect">
            <a:avLst/>
          </a:prstGeom>
          <a:noFill/>
          <a:ln>
            <a:noFill/>
          </a:ln>
        </p:spPr>
        <p:txBody>
          <a:bodyPr wrap="square" rtlCol="0">
            <a:spAutoFit/>
          </a:bodyPr>
          <a:lstStyle/>
          <a:p>
            <a:r>
              <a:rPr kumimoji="1" lang="ja-JP" altLang="en-US" sz="1200">
                <a:latin typeface="Meiryo UI" panose="020B0604030504040204" pitchFamily="50" charset="-128"/>
                <a:ea typeface="Meiryo UI" panose="020B0604030504040204" pitchFamily="50" charset="-128"/>
              </a:rPr>
              <a:t>⑦</a:t>
            </a:r>
          </a:p>
        </p:txBody>
      </p:sp>
      <p:cxnSp>
        <p:nvCxnSpPr>
          <p:cNvPr id="82" name="直線矢印コネクタ 81"/>
          <p:cNvCxnSpPr/>
          <p:nvPr/>
        </p:nvCxnSpPr>
        <p:spPr>
          <a:xfrm>
            <a:off x="2857079" y="4124578"/>
            <a:ext cx="520309" cy="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2833107" y="6933607"/>
            <a:ext cx="520309" cy="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42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7" y="722434"/>
            <a:ext cx="6385983" cy="517398"/>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・未成年者申込の審査申込～承認（店頭商流の場合）</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p:cNvSpPr/>
          <p:nvPr/>
        </p:nvSpPr>
        <p:spPr>
          <a:xfrm>
            <a:off x="260648" y="1117589"/>
            <a:ext cx="6336000" cy="852310"/>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a:solidFill>
                  <a:schemeClr val="tx1"/>
                </a:solidFill>
                <a:latin typeface="Meiryo UI" panose="020B0604030504040204" pitchFamily="50" charset="-128"/>
                <a:ea typeface="Meiryo UI" panose="020B0604030504040204" pitchFamily="50" charset="-128"/>
              </a:rPr>
              <a:t>＜ご注意事項＞</a:t>
            </a:r>
            <a:endParaRPr kumimoji="1" lang="en-US" altLang="ja-JP" sz="1300">
              <a:solidFill>
                <a:schemeClr val="tx1"/>
              </a:solidFill>
              <a:latin typeface="Meiryo UI" panose="020B0604030504040204" pitchFamily="50" charset="-128"/>
              <a:ea typeface="Meiryo UI" panose="020B0604030504040204" pitchFamily="50" charset="-128"/>
            </a:endParaRPr>
          </a:p>
          <a:p>
            <a:r>
              <a:rPr lang="ja-JP" altLang="en-US" sz="1200">
                <a:solidFill>
                  <a:schemeClr val="tx1"/>
                </a:solidFill>
                <a:latin typeface="Meiryo UI" panose="020B0604030504040204" pitchFamily="50" charset="-128"/>
                <a:ea typeface="Meiryo UI" panose="020B0604030504040204" pitchFamily="50" charset="-128"/>
              </a:rPr>
              <a:t>・未成年者は、民法上、単独で法律行為を行えない</a:t>
            </a:r>
            <a:r>
              <a:rPr lang="en-US" altLang="ja-JP" sz="1200">
                <a:solidFill>
                  <a:schemeClr val="tx1"/>
                </a:solidFill>
                <a:latin typeface="Meiryo UI" panose="020B0604030504040204" pitchFamily="50" charset="-128"/>
                <a:ea typeface="Meiryo UI" panose="020B0604030504040204" pitchFamily="50" charset="-128"/>
              </a:rPr>
              <a:t>(</a:t>
            </a:r>
            <a:r>
              <a:rPr lang="ja-JP" altLang="en-US" sz="1200">
                <a:solidFill>
                  <a:schemeClr val="tx1"/>
                </a:solidFill>
                <a:latin typeface="Meiryo UI" panose="020B0604030504040204" pitchFamily="50" charset="-128"/>
                <a:ea typeface="Meiryo UI" panose="020B0604030504040204" pitchFamily="50" charset="-128"/>
              </a:rPr>
              <a:t>親権者による契約取消が可能</a:t>
            </a:r>
            <a:r>
              <a:rPr lang="en-US" altLang="ja-JP" sz="1200">
                <a:solidFill>
                  <a:schemeClr val="tx1"/>
                </a:solidFill>
                <a:latin typeface="Meiryo UI" panose="020B0604030504040204" pitchFamily="50" charset="-128"/>
                <a:ea typeface="Meiryo UI" panose="020B0604030504040204" pitchFamily="50" charset="-128"/>
              </a:rPr>
              <a:t>)</a:t>
            </a:r>
            <a:r>
              <a:rPr lang="ja-JP" altLang="en-US" sz="1200">
                <a:solidFill>
                  <a:schemeClr val="tx1"/>
                </a:solidFill>
                <a:latin typeface="Meiryo UI" panose="020B0604030504040204" pitchFamily="50" charset="-128"/>
                <a:ea typeface="Meiryo UI" panose="020B0604030504040204" pitchFamily="50" charset="-128"/>
              </a:rPr>
              <a:t>ため、親権者の</a:t>
            </a:r>
            <a:endParaRPr lang="en-US" altLang="ja-JP" sz="1200">
              <a:solidFill>
                <a:schemeClr val="tx1"/>
              </a:solidFill>
              <a:latin typeface="Meiryo UI" panose="020B0604030504040204" pitchFamily="50" charset="-128"/>
              <a:ea typeface="Meiryo UI" panose="020B0604030504040204" pitchFamily="50" charset="-128"/>
            </a:endParaRPr>
          </a:p>
          <a:p>
            <a:r>
              <a:rPr lang="ja-JP" altLang="en-US" sz="1200">
                <a:solidFill>
                  <a:schemeClr val="tx1"/>
                </a:solidFill>
                <a:latin typeface="Meiryo UI" panose="020B0604030504040204" pitchFamily="50" charset="-128"/>
                <a:ea typeface="Meiryo UI" panose="020B0604030504040204" pitchFamily="50" charset="-128"/>
              </a:rPr>
              <a:t>　同意取得を行います。審査承認は同意確認後となりますので通常よりもお時間がかかります</a:t>
            </a:r>
            <a:endParaRPr lang="en-US" altLang="ja-JP" sz="1200">
              <a:solidFill>
                <a:schemeClr val="tx1"/>
              </a:solidFill>
              <a:latin typeface="Meiryo UI" panose="020B0604030504040204" pitchFamily="50" charset="-128"/>
              <a:ea typeface="Meiryo UI" panose="020B0604030504040204" pitchFamily="50" charset="-128"/>
            </a:endParaRPr>
          </a:p>
          <a:p>
            <a:r>
              <a:rPr kumimoji="1" lang="ja-JP" altLang="en-US" sz="1200">
                <a:solidFill>
                  <a:schemeClr val="tx1"/>
                </a:solidFill>
                <a:latin typeface="Meiryo UI" panose="020B0604030504040204" pitchFamily="50" charset="-128"/>
                <a:ea typeface="Meiryo UI" panose="020B0604030504040204" pitchFamily="50" charset="-128"/>
              </a:rPr>
              <a:t>　＊同意確認が取れない場合は、申込取消とさせていただきます</a:t>
            </a:r>
          </a:p>
        </p:txBody>
      </p:sp>
      <p:graphicFrame>
        <p:nvGraphicFramePr>
          <p:cNvPr id="59" name="表 58"/>
          <p:cNvGraphicFramePr>
            <a:graphicFrameLocks noGrp="1"/>
          </p:cNvGraphicFramePr>
          <p:nvPr/>
        </p:nvGraphicFramePr>
        <p:xfrm>
          <a:off x="260647" y="2107254"/>
          <a:ext cx="6336000" cy="7418214"/>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32000">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貴社</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r>
                        <a:rPr kumimoji="1" lang="ja-JP" altLang="en-US" sz="1200" b="1">
                          <a:solidFill>
                            <a:schemeClr val="bg1"/>
                          </a:solidFill>
                          <a:latin typeface="Meiryo UI" pitchFamily="50" charset="-128"/>
                          <a:ea typeface="Meiryo UI" pitchFamily="50" charset="-128"/>
                          <a:cs typeface="Meiryo UI" pitchFamily="50" charset="-128"/>
                        </a:rPr>
                        <a:t>ｸﾚｼﾞｯﾄ</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ﾃﾞｽｸ</a:t>
                      </a:r>
                      <a:r>
                        <a:rPr kumimoji="1" lang="en-US" altLang="ja-JP" sz="1050" b="0">
                          <a:solidFill>
                            <a:schemeClr val="bg1"/>
                          </a:solidFill>
                          <a:latin typeface="Meiryo UI" pitchFamily="50" charset="-128"/>
                          <a:ea typeface="Meiryo UI" pitchFamily="50" charset="-128"/>
                          <a:cs typeface="Meiryo UI" pitchFamily="50" charset="-128"/>
                        </a:rPr>
                        <a:t>(TFC</a:t>
                      </a:r>
                      <a:r>
                        <a:rPr kumimoji="1" lang="ja-JP" altLang="en-US" sz="1050" b="0">
                          <a:solidFill>
                            <a:schemeClr val="bg1"/>
                          </a:solidFill>
                          <a:latin typeface="Meiryo UI" pitchFamily="50" charset="-128"/>
                          <a:ea typeface="Meiryo UI" pitchFamily="50" charset="-128"/>
                          <a:cs typeface="Meiryo UI" pitchFamily="50" charset="-128"/>
                        </a:rPr>
                        <a:t>）</a:t>
                      </a:r>
                    </a:p>
                  </a:txBody>
                  <a:tcPr marL="0" marR="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961014">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・審査が可決方針の場合、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「親権者同意書」を</a:t>
                      </a:r>
                      <a:r>
                        <a:rPr kumimoji="1" lang="en-US" altLang="ja-JP" sz="1100" b="0">
                          <a:solidFill>
                            <a:schemeClr val="tx1"/>
                          </a:solidFill>
                          <a:latin typeface="Meiryo UI" pitchFamily="50" charset="-128"/>
                          <a:ea typeface="Meiryo UI" pitchFamily="50" charset="-128"/>
                          <a:cs typeface="Meiryo UI" pitchFamily="50" charset="-128"/>
                        </a:rPr>
                        <a:t>FAX</a:t>
                      </a:r>
                      <a:r>
                        <a:rPr kumimoji="1" lang="ja-JP" altLang="en-US" sz="1100" b="0">
                          <a:solidFill>
                            <a:schemeClr val="tx1"/>
                          </a:solidFill>
                          <a:latin typeface="Meiryo UI" pitchFamily="50" charset="-128"/>
                          <a:ea typeface="Meiryo UI" pitchFamily="50" charset="-128"/>
                          <a:cs typeface="Meiryo UI" pitchFamily="50" charset="-128"/>
                        </a:rPr>
                        <a:t>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しますので、お客様にお渡しし、</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以下をご説明</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①親権者に同意書へ署名・記入</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いただく</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②同意書が</a:t>
                      </a:r>
                      <a:r>
                        <a:rPr kumimoji="1" lang="en-US" altLang="ja-JP" sz="1100" b="0">
                          <a:solidFill>
                            <a:schemeClr val="tx1"/>
                          </a:solidFill>
                          <a:latin typeface="Meiryo UI" pitchFamily="50" charset="-128"/>
                          <a:ea typeface="Meiryo UI" pitchFamily="50" charset="-128"/>
                          <a:cs typeface="Meiryo UI" pitchFamily="50" charset="-128"/>
                        </a:rPr>
                        <a:t>TFC</a:t>
                      </a:r>
                      <a:r>
                        <a:rPr kumimoji="1" lang="ja-JP" altLang="en-US" sz="1100" b="0" err="1">
                          <a:solidFill>
                            <a:schemeClr val="tx1"/>
                          </a:solidFill>
                          <a:latin typeface="Meiryo UI" pitchFamily="50" charset="-128"/>
                          <a:ea typeface="Meiryo UI" pitchFamily="50" charset="-128"/>
                          <a:cs typeface="Meiryo UI" pitchFamily="50" charset="-128"/>
                        </a:rPr>
                        <a:t>に到</a:t>
                      </a:r>
                      <a:r>
                        <a:rPr kumimoji="1" lang="ja-JP" altLang="en-US" sz="1100" b="0">
                          <a:solidFill>
                            <a:schemeClr val="tx1"/>
                          </a:solidFill>
                          <a:latin typeface="Meiryo UI" pitchFamily="50" charset="-128"/>
                          <a:ea typeface="Meiryo UI" pitchFamily="50" charset="-128"/>
                          <a:cs typeface="Meiryo UI" pitchFamily="50" charset="-128"/>
                        </a:rPr>
                        <a:t>着後、</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親権者に電話で同意確認を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行う</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＊同意書の記載方法や取得後の</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FAX</a:t>
                      </a:r>
                      <a:r>
                        <a:rPr kumimoji="1" lang="ja-JP" altLang="en-US" sz="1100" b="0">
                          <a:solidFill>
                            <a:schemeClr val="tx1"/>
                          </a:solidFill>
                          <a:latin typeface="Meiryo UI" pitchFamily="50" charset="-128"/>
                          <a:ea typeface="Meiryo UI" pitchFamily="50" charset="-128"/>
                          <a:cs typeface="Meiryo UI" pitchFamily="50" charset="-128"/>
                        </a:rPr>
                        <a:t>連絡先・郵送先等は、</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同意書</a:t>
                      </a:r>
                      <a:r>
                        <a:rPr kumimoji="1" lang="en-US" altLang="ja-JP" sz="1100" b="0">
                          <a:solidFill>
                            <a:schemeClr val="tx1"/>
                          </a:solidFill>
                          <a:latin typeface="Meiryo UI" pitchFamily="50" charset="-128"/>
                          <a:ea typeface="Meiryo UI" pitchFamily="50" charset="-128"/>
                          <a:cs typeface="Meiryo UI" pitchFamily="50" charset="-128"/>
                        </a:rPr>
                        <a:t>FAX</a:t>
                      </a:r>
                      <a:r>
                        <a:rPr kumimoji="1" lang="ja-JP" altLang="en-US" sz="1100" b="0">
                          <a:solidFill>
                            <a:schemeClr val="tx1"/>
                          </a:solidFill>
                          <a:latin typeface="Meiryo UI" pitchFamily="50" charset="-128"/>
                          <a:ea typeface="Meiryo UI" pitchFamily="50" charset="-128"/>
                          <a:cs typeface="Meiryo UI" pitchFamily="50" charset="-128"/>
                        </a:rPr>
                        <a:t>時に添付します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・お客様から同意書を受領後、</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TFC</a:t>
                      </a:r>
                      <a:r>
                        <a:rPr kumimoji="1" lang="ja-JP" altLang="en-US" sz="1100" b="0">
                          <a:solidFill>
                            <a:schemeClr val="tx1"/>
                          </a:solidFill>
                          <a:latin typeface="Meiryo UI" pitchFamily="50" charset="-128"/>
                          <a:ea typeface="Meiryo UI" pitchFamily="50" charset="-128"/>
                          <a:cs typeface="Meiryo UI" pitchFamily="50" charset="-128"/>
                        </a:rPr>
                        <a:t>へ</a:t>
                      </a:r>
                      <a:r>
                        <a:rPr kumimoji="1" lang="en-US" altLang="ja-JP" sz="1100" b="0">
                          <a:solidFill>
                            <a:schemeClr val="tx1"/>
                          </a:solidFill>
                          <a:latin typeface="Meiryo UI" pitchFamily="50" charset="-128"/>
                          <a:ea typeface="Meiryo UI" pitchFamily="50" charset="-128"/>
                          <a:cs typeface="Meiryo UI" pitchFamily="50" charset="-128"/>
                        </a:rPr>
                        <a:t>FAX</a:t>
                      </a:r>
                      <a:r>
                        <a:rPr kumimoji="1" lang="ja-JP" altLang="en-US" sz="1100" b="0">
                          <a:solidFill>
                            <a:schemeClr val="tx1"/>
                          </a:solidFill>
                          <a:latin typeface="Meiryo UI" pitchFamily="50" charset="-128"/>
                          <a:ea typeface="Meiryo UI" pitchFamily="50" charset="-128"/>
                          <a:cs typeface="Meiryo UI" pitchFamily="50" charset="-128"/>
                        </a:rPr>
                        <a:t>および郵送</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TFC</a:t>
                      </a:r>
                      <a:r>
                        <a:rPr kumimoji="1" lang="ja-JP" altLang="en-US" sz="1100" b="0">
                          <a:solidFill>
                            <a:schemeClr val="tx1"/>
                          </a:solidFill>
                          <a:latin typeface="Meiryo UI" pitchFamily="50" charset="-128"/>
                          <a:ea typeface="Meiryo UI" pitchFamily="50" charset="-128"/>
                          <a:cs typeface="Meiryo UI" pitchFamily="50" charset="-128"/>
                        </a:rPr>
                        <a:t>から親権者へ電話による</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同意意思確認後、審査承認</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となります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・審査結果</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承認</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を連絡します</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ので、お客様へ契約申込いただく</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ようご連絡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＊審査承認後の手続きは通常と</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同様です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ja-JP" altLang="en-US"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cxnSp>
        <p:nvCxnSpPr>
          <p:cNvPr id="60" name="直線矢印コネクタ 19"/>
          <p:cNvCxnSpPr>
            <a:stCxn id="62" idx="2"/>
            <a:endCxn id="139" idx="0"/>
          </p:cNvCxnSpPr>
          <p:nvPr/>
        </p:nvCxnSpPr>
        <p:spPr>
          <a:xfrm>
            <a:off x="885445" y="8713231"/>
            <a:ext cx="5839" cy="39604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角丸四角形 61"/>
          <p:cNvSpPr/>
          <p:nvPr/>
        </p:nvSpPr>
        <p:spPr>
          <a:xfrm>
            <a:off x="345445" y="8353231"/>
            <a:ext cx="1080000" cy="360000"/>
          </a:xfrm>
          <a:prstGeom prst="round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審査結果の確認</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3334914" y="2877103"/>
            <a:ext cx="1008000" cy="28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a:solidFill>
                  <a:schemeClr val="tx1"/>
                </a:solidFill>
                <a:latin typeface="Meiryo UI" pitchFamily="50" charset="-128"/>
                <a:ea typeface="Meiryo UI" pitchFamily="50" charset="-128"/>
                <a:cs typeface="Meiryo UI" pitchFamily="50" charset="-128"/>
              </a:rPr>
              <a:t>受付・審査</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3300156" y="7346121"/>
            <a:ext cx="1076565" cy="28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a:solidFill>
                  <a:schemeClr val="tx1"/>
                </a:solidFill>
                <a:latin typeface="Meiryo UI" pitchFamily="50" charset="-128"/>
                <a:ea typeface="Meiryo UI" pitchFamily="50" charset="-128"/>
                <a:cs typeface="Meiryo UI" pitchFamily="50" charset="-128"/>
              </a:rPr>
              <a:t>審査完了</a:t>
            </a:r>
            <a:r>
              <a:rPr lang="en-US" altLang="ja-JP">
                <a:solidFill>
                  <a:schemeClr val="tx1"/>
                </a:solidFill>
                <a:latin typeface="Meiryo UI" pitchFamily="50" charset="-128"/>
                <a:ea typeface="Meiryo UI" pitchFamily="50" charset="-128"/>
                <a:cs typeface="Meiryo UI" pitchFamily="50" charset="-128"/>
              </a:rPr>
              <a:t>(</a:t>
            </a:r>
            <a:r>
              <a:rPr lang="ja-JP" altLang="en-US">
                <a:solidFill>
                  <a:schemeClr val="tx1"/>
                </a:solidFill>
                <a:latin typeface="Meiryo UI" pitchFamily="50" charset="-128"/>
                <a:ea typeface="Meiryo UI" pitchFamily="50" charset="-128"/>
                <a:cs typeface="Meiryo UI" pitchFamily="50" charset="-128"/>
              </a:rPr>
              <a:t>承認</a:t>
            </a:r>
            <a:r>
              <a:rPr lang="en-US" altLang="ja-JP">
                <a:solidFill>
                  <a:schemeClr val="tx1"/>
                </a:solidFill>
                <a:latin typeface="Meiryo UI" pitchFamily="50" charset="-128"/>
                <a:ea typeface="Meiryo UI" pitchFamily="50" charset="-128"/>
                <a:cs typeface="Meiryo UI" pitchFamily="50" charset="-128"/>
              </a:rPr>
              <a:t>)</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69" name="直線矢印コネクタ 19"/>
          <p:cNvCxnSpPr>
            <a:stCxn id="64" idx="2"/>
            <a:endCxn id="98" idx="0"/>
          </p:cNvCxnSpPr>
          <p:nvPr/>
        </p:nvCxnSpPr>
        <p:spPr>
          <a:xfrm flipH="1">
            <a:off x="3838913" y="3165103"/>
            <a:ext cx="1" cy="14023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19"/>
          <p:cNvCxnSpPr>
            <a:stCxn id="76" idx="1"/>
            <a:endCxn id="62" idx="3"/>
          </p:cNvCxnSpPr>
          <p:nvPr/>
        </p:nvCxnSpPr>
        <p:spPr>
          <a:xfrm flipH="1" flipV="1">
            <a:off x="1425445" y="8533231"/>
            <a:ext cx="1874711" cy="794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3300156" y="8325171"/>
            <a:ext cx="1076565" cy="43200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chemeClr val="tx1"/>
                </a:solidFill>
                <a:latin typeface="Meiryo UI" pitchFamily="50" charset="-128"/>
                <a:ea typeface="Meiryo UI" pitchFamily="50" charset="-128"/>
                <a:cs typeface="Meiryo UI" pitchFamily="50" charset="-128"/>
              </a:rPr>
              <a:t>HP</a:t>
            </a:r>
            <a:r>
              <a:rPr lang="ja-JP" altLang="en-US">
                <a:solidFill>
                  <a:schemeClr val="tx1"/>
                </a:solidFill>
                <a:latin typeface="Meiryo UI" pitchFamily="50" charset="-128"/>
                <a:ea typeface="Meiryo UI" pitchFamily="50" charset="-128"/>
                <a:cs typeface="Meiryo UI" pitchFamily="50" charset="-128"/>
              </a:rPr>
              <a:t>のｽﾃｰﾀｽ更新とメール連絡</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79" name="直線矢印コネクタ 19"/>
          <p:cNvCxnSpPr>
            <a:stCxn id="67" idx="2"/>
            <a:endCxn id="76" idx="0"/>
          </p:cNvCxnSpPr>
          <p:nvPr/>
        </p:nvCxnSpPr>
        <p:spPr>
          <a:xfrm>
            <a:off x="3838439" y="7634121"/>
            <a:ext cx="0" cy="6910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3313408" y="7726464"/>
            <a:ext cx="1076565" cy="43200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審査結果を</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電話連絡</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87" name="直線矢印コネクタ 19"/>
          <p:cNvCxnSpPr>
            <a:stCxn id="76" idx="2"/>
          </p:cNvCxnSpPr>
          <p:nvPr/>
        </p:nvCxnSpPr>
        <p:spPr>
          <a:xfrm flipH="1">
            <a:off x="3838438" y="8757171"/>
            <a:ext cx="1" cy="14927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線矢印コネクタ 19"/>
          <p:cNvCxnSpPr>
            <a:stCxn id="84" idx="1"/>
            <a:endCxn id="142" idx="3"/>
          </p:cNvCxnSpPr>
          <p:nvPr/>
        </p:nvCxnSpPr>
        <p:spPr>
          <a:xfrm flipH="1" flipV="1">
            <a:off x="2894126" y="7938549"/>
            <a:ext cx="419282" cy="391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19"/>
          <p:cNvCxnSpPr>
            <a:stCxn id="142" idx="1"/>
          </p:cNvCxnSpPr>
          <p:nvPr/>
        </p:nvCxnSpPr>
        <p:spPr>
          <a:xfrm flipH="1">
            <a:off x="1414854" y="7938549"/>
            <a:ext cx="21927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 Box 11"/>
          <p:cNvSpPr txBox="1">
            <a:spLocks noChangeArrowheads="1"/>
          </p:cNvSpPr>
          <p:nvPr/>
        </p:nvSpPr>
        <p:spPr bwMode="auto">
          <a:xfrm>
            <a:off x="2117186" y="8518360"/>
            <a:ext cx="1005848"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HP</a:t>
            </a:r>
            <a:r>
              <a:rPr lang="ja-JP" altLang="en-US" sz="1050">
                <a:latin typeface="Meiryo UI" pitchFamily="50" charset="-128"/>
                <a:ea typeface="Meiryo UI" pitchFamily="50" charset="-128"/>
                <a:cs typeface="Meiryo UI" pitchFamily="50" charset="-128"/>
              </a:rPr>
              <a:t>更新、メール</a:t>
            </a:r>
          </a:p>
        </p:txBody>
      </p:sp>
      <p:sp>
        <p:nvSpPr>
          <p:cNvPr id="92" name="Text Box 11"/>
          <p:cNvSpPr txBox="1">
            <a:spLocks noChangeArrowheads="1"/>
          </p:cNvSpPr>
          <p:nvPr/>
        </p:nvSpPr>
        <p:spPr bwMode="auto">
          <a:xfrm>
            <a:off x="2873333" y="7925832"/>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電話</a:t>
            </a:r>
          </a:p>
        </p:txBody>
      </p:sp>
      <p:sp>
        <p:nvSpPr>
          <p:cNvPr id="93" name="Text Box 11"/>
          <p:cNvSpPr txBox="1">
            <a:spLocks noChangeArrowheads="1"/>
          </p:cNvSpPr>
          <p:nvPr/>
        </p:nvSpPr>
        <p:spPr bwMode="auto">
          <a:xfrm>
            <a:off x="957822" y="2571081"/>
            <a:ext cx="3743486" cy="3056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altLang="ja-JP" sz="1400" b="1">
                <a:latin typeface="Meiryo UI" pitchFamily="50" charset="-128"/>
                <a:ea typeface="Meiryo UI" pitchFamily="50" charset="-128"/>
                <a:cs typeface="Meiryo UI" pitchFamily="50" charset="-128"/>
              </a:rPr>
              <a:t>(KINTO</a:t>
            </a:r>
            <a:r>
              <a:rPr lang="ja-JP" altLang="en-US" sz="1400" b="1" err="1">
                <a:latin typeface="Meiryo UI" pitchFamily="50" charset="-128"/>
                <a:ea typeface="Meiryo UI" pitchFamily="50" charset="-128"/>
                <a:cs typeface="Meiryo UI" pitchFamily="50" charset="-128"/>
              </a:rPr>
              <a:t>への</a:t>
            </a:r>
            <a:r>
              <a:rPr lang="ja-JP" altLang="en-US" sz="1400" b="1">
                <a:latin typeface="Meiryo UI" pitchFamily="50" charset="-128"/>
                <a:ea typeface="Meiryo UI" pitchFamily="50" charset="-128"/>
                <a:cs typeface="Meiryo UI" pitchFamily="50" charset="-128"/>
              </a:rPr>
              <a:t>審査申込までは通常と同様</a:t>
            </a:r>
            <a:r>
              <a:rPr lang="en-US" altLang="ja-JP" sz="1400" b="1">
                <a:latin typeface="Meiryo UI" pitchFamily="50" charset="-128"/>
                <a:ea typeface="Meiryo UI" pitchFamily="50" charset="-128"/>
                <a:cs typeface="Meiryo UI" pitchFamily="50" charset="-128"/>
              </a:rPr>
              <a:t>)</a:t>
            </a:r>
            <a:endParaRPr lang="ja-JP" altLang="en-US" sz="1400" b="1">
              <a:latin typeface="Meiryo UI" pitchFamily="50" charset="-128"/>
              <a:ea typeface="Meiryo UI" pitchFamily="50" charset="-128"/>
              <a:cs typeface="Meiryo UI" pitchFamily="50" charset="-128"/>
            </a:endParaRPr>
          </a:p>
        </p:txBody>
      </p:sp>
      <p:sp>
        <p:nvSpPr>
          <p:cNvPr id="98" name="正方形/長方形 97"/>
          <p:cNvSpPr/>
          <p:nvPr/>
        </p:nvSpPr>
        <p:spPr>
          <a:xfrm>
            <a:off x="3334913" y="3305338"/>
            <a:ext cx="1008000" cy="396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審査完了</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en-US" altLang="ja-JP">
                <a:solidFill>
                  <a:schemeClr val="tx1"/>
                </a:solidFill>
                <a:latin typeface="Meiryo UI" pitchFamily="50" charset="-128"/>
                <a:ea typeface="Meiryo UI" pitchFamily="50" charset="-128"/>
                <a:cs typeface="Meiryo UI" pitchFamily="50" charset="-128"/>
              </a:rPr>
              <a:t>(</a:t>
            </a:r>
            <a:r>
              <a:rPr lang="ja-JP" altLang="en-US">
                <a:solidFill>
                  <a:schemeClr val="tx1"/>
                </a:solidFill>
                <a:latin typeface="Meiryo UI" pitchFamily="50" charset="-128"/>
                <a:ea typeface="Meiryo UI" pitchFamily="50" charset="-128"/>
                <a:cs typeface="Meiryo UI" pitchFamily="50" charset="-128"/>
              </a:rPr>
              <a:t>可決方針</a:t>
            </a:r>
            <a:r>
              <a:rPr lang="en-US" altLang="ja-JP">
                <a:solidFill>
                  <a:schemeClr val="tx1"/>
                </a:solidFill>
                <a:latin typeface="Meiryo UI" pitchFamily="50" charset="-128"/>
                <a:ea typeface="Meiryo UI" pitchFamily="50" charset="-128"/>
                <a:cs typeface="Meiryo UI" pitchFamily="50" charset="-128"/>
              </a:rPr>
              <a:t>)</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99" name="正方形/長方形 98"/>
          <p:cNvSpPr/>
          <p:nvPr/>
        </p:nvSpPr>
        <p:spPr>
          <a:xfrm>
            <a:off x="3334913" y="3824093"/>
            <a:ext cx="1008000" cy="28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b="1">
                <a:solidFill>
                  <a:schemeClr val="tx1"/>
                </a:solidFill>
                <a:latin typeface="Meiryo UI" pitchFamily="50" charset="-128"/>
                <a:ea typeface="Meiryo UI" pitchFamily="50" charset="-128"/>
                <a:cs typeface="Meiryo UI" pitchFamily="50" charset="-128"/>
              </a:rPr>
              <a:t>同意書送信</a:t>
            </a:r>
            <a:endParaRPr kumimoji="1" lang="ja-JP" altLang="en-US" b="1">
              <a:solidFill>
                <a:schemeClr val="tx1"/>
              </a:solidFill>
              <a:latin typeface="Meiryo UI" pitchFamily="50" charset="-128"/>
              <a:ea typeface="Meiryo UI" pitchFamily="50" charset="-128"/>
              <a:cs typeface="Meiryo UI" pitchFamily="50" charset="-128"/>
            </a:endParaRPr>
          </a:p>
        </p:txBody>
      </p:sp>
      <p:cxnSp>
        <p:nvCxnSpPr>
          <p:cNvPr id="100" name="直線矢印コネクタ 19"/>
          <p:cNvCxnSpPr>
            <a:stCxn id="98" idx="2"/>
            <a:endCxn id="99" idx="0"/>
          </p:cNvCxnSpPr>
          <p:nvPr/>
        </p:nvCxnSpPr>
        <p:spPr>
          <a:xfrm>
            <a:off x="3838913" y="3701338"/>
            <a:ext cx="0" cy="12275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9"/>
          <p:cNvCxnSpPr>
            <a:stCxn id="99" idx="1"/>
            <a:endCxn id="105" idx="3"/>
          </p:cNvCxnSpPr>
          <p:nvPr/>
        </p:nvCxnSpPr>
        <p:spPr>
          <a:xfrm flipH="1">
            <a:off x="2868334" y="3968093"/>
            <a:ext cx="466579" cy="234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 Box 11"/>
          <p:cNvSpPr txBox="1">
            <a:spLocks noChangeArrowheads="1"/>
          </p:cNvSpPr>
          <p:nvPr/>
        </p:nvSpPr>
        <p:spPr bwMode="auto">
          <a:xfrm>
            <a:off x="2963477" y="3915023"/>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sp>
        <p:nvSpPr>
          <p:cNvPr id="105" name="正方形/長方形 104"/>
          <p:cNvSpPr/>
          <p:nvPr/>
        </p:nvSpPr>
        <p:spPr>
          <a:xfrm>
            <a:off x="1791769" y="3754441"/>
            <a:ext cx="1076565" cy="432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b="1">
                <a:solidFill>
                  <a:schemeClr val="tx1"/>
                </a:solidFill>
                <a:latin typeface="Meiryo UI" pitchFamily="50" charset="-128"/>
                <a:ea typeface="Meiryo UI" pitchFamily="50" charset="-128"/>
                <a:cs typeface="Meiryo UI" pitchFamily="50" charset="-128"/>
              </a:rPr>
              <a:t>同意書受信、</a:t>
            </a:r>
            <a:endParaRPr lang="en-US" altLang="ja-JP" b="1">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b="1">
                <a:solidFill>
                  <a:schemeClr val="tx1"/>
                </a:solidFill>
                <a:latin typeface="Meiryo UI" pitchFamily="50" charset="-128"/>
                <a:ea typeface="Meiryo UI" pitchFamily="50" charset="-128"/>
                <a:cs typeface="Meiryo UI" pitchFamily="50" charset="-128"/>
              </a:rPr>
              <a:t>お客様説明</a:t>
            </a:r>
            <a:endParaRPr kumimoji="1" lang="ja-JP" altLang="en-US" b="1">
              <a:solidFill>
                <a:schemeClr val="tx1"/>
              </a:solidFill>
              <a:latin typeface="Meiryo UI" pitchFamily="50" charset="-128"/>
              <a:ea typeface="Meiryo UI" pitchFamily="50" charset="-128"/>
              <a:cs typeface="Meiryo UI" pitchFamily="50" charset="-128"/>
            </a:endParaRPr>
          </a:p>
        </p:txBody>
      </p:sp>
      <p:sp>
        <p:nvSpPr>
          <p:cNvPr id="106" name="正方形/長方形 105"/>
          <p:cNvSpPr/>
          <p:nvPr/>
        </p:nvSpPr>
        <p:spPr>
          <a:xfrm>
            <a:off x="351998" y="4137670"/>
            <a:ext cx="1076565" cy="576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b="1">
                <a:solidFill>
                  <a:schemeClr val="tx1"/>
                </a:solidFill>
                <a:latin typeface="Meiryo UI" pitchFamily="50" charset="-128"/>
                <a:ea typeface="Meiryo UI" pitchFamily="50" charset="-128"/>
                <a:cs typeface="Meiryo UI" pitchFamily="50" charset="-128"/>
              </a:rPr>
              <a:t>同意書受領、</a:t>
            </a:r>
            <a:endParaRPr lang="en-US" altLang="ja-JP" b="1">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b="1">
                <a:solidFill>
                  <a:schemeClr val="tx1"/>
                </a:solidFill>
                <a:latin typeface="Meiryo UI" pitchFamily="50" charset="-128"/>
                <a:ea typeface="Meiryo UI" pitchFamily="50" charset="-128"/>
                <a:cs typeface="Meiryo UI" pitchFamily="50" charset="-128"/>
              </a:rPr>
              <a:t>親権者へ</a:t>
            </a:r>
            <a:endParaRPr lang="en-US" altLang="ja-JP" b="1">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b="1">
                <a:solidFill>
                  <a:schemeClr val="tx1"/>
                </a:solidFill>
                <a:latin typeface="Meiryo UI" pitchFamily="50" charset="-128"/>
                <a:ea typeface="Meiryo UI" pitchFamily="50" charset="-128"/>
                <a:cs typeface="Meiryo UI" pitchFamily="50" charset="-128"/>
              </a:rPr>
              <a:t>記入依頼</a:t>
            </a:r>
            <a:endParaRPr kumimoji="1" lang="ja-JP" altLang="en-US" b="1">
              <a:solidFill>
                <a:schemeClr val="tx1"/>
              </a:solidFill>
              <a:latin typeface="Meiryo UI" pitchFamily="50" charset="-128"/>
              <a:ea typeface="Meiryo UI" pitchFamily="50" charset="-128"/>
              <a:cs typeface="Meiryo UI" pitchFamily="50" charset="-128"/>
            </a:endParaRPr>
          </a:p>
        </p:txBody>
      </p:sp>
      <p:sp>
        <p:nvSpPr>
          <p:cNvPr id="107" name="Text Box 11"/>
          <p:cNvSpPr txBox="1">
            <a:spLocks noChangeArrowheads="1"/>
          </p:cNvSpPr>
          <p:nvPr/>
        </p:nvSpPr>
        <p:spPr bwMode="auto">
          <a:xfrm>
            <a:off x="260647" y="4796779"/>
            <a:ext cx="976878" cy="3545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400" b="1">
                <a:latin typeface="Meiryo UI" pitchFamily="50" charset="-128"/>
                <a:ea typeface="Meiryo UI" pitchFamily="50" charset="-128"/>
                <a:cs typeface="Meiryo UI" pitchFamily="50" charset="-128"/>
              </a:rPr>
              <a:t>＜親権者＞</a:t>
            </a:r>
          </a:p>
        </p:txBody>
      </p:sp>
      <p:sp>
        <p:nvSpPr>
          <p:cNvPr id="108" name="正方形/長方形 107"/>
          <p:cNvSpPr/>
          <p:nvPr/>
        </p:nvSpPr>
        <p:spPr>
          <a:xfrm>
            <a:off x="362747" y="5094926"/>
            <a:ext cx="1076565" cy="288000"/>
          </a:xfrm>
          <a:prstGeom prst="rect">
            <a:avLst/>
          </a:prstGeom>
          <a:solidFill>
            <a:sysClr val="window" lastClr="FFFFFF"/>
          </a:solidFill>
          <a:ln w="2857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b="1">
                <a:solidFill>
                  <a:schemeClr val="tx1"/>
                </a:solidFill>
                <a:latin typeface="Meiryo UI" pitchFamily="50" charset="-128"/>
                <a:ea typeface="Meiryo UI" pitchFamily="50" charset="-128"/>
                <a:cs typeface="Meiryo UI" pitchFamily="50" charset="-128"/>
              </a:rPr>
              <a:t>同意書記入</a:t>
            </a:r>
            <a:endParaRPr lang="en-US" altLang="ja-JP" b="1">
              <a:solidFill>
                <a:schemeClr val="tx1"/>
              </a:solidFill>
              <a:latin typeface="Meiryo UI" pitchFamily="50" charset="-128"/>
              <a:ea typeface="Meiryo UI" pitchFamily="50" charset="-128"/>
              <a:cs typeface="Meiryo UI" pitchFamily="50" charset="-128"/>
            </a:endParaRPr>
          </a:p>
        </p:txBody>
      </p:sp>
      <p:sp>
        <p:nvSpPr>
          <p:cNvPr id="109" name="Text Box 11"/>
          <p:cNvSpPr txBox="1">
            <a:spLocks noChangeArrowheads="1"/>
          </p:cNvSpPr>
          <p:nvPr/>
        </p:nvSpPr>
        <p:spPr bwMode="auto">
          <a:xfrm>
            <a:off x="1580343" y="9196082"/>
            <a:ext cx="2947716" cy="3118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altLang="ja-JP" sz="1400" b="1">
                <a:latin typeface="Meiryo UI" pitchFamily="50" charset="-128"/>
                <a:ea typeface="Meiryo UI" pitchFamily="50" charset="-128"/>
                <a:cs typeface="Meiryo UI" pitchFamily="50" charset="-128"/>
              </a:rPr>
              <a:t>(</a:t>
            </a:r>
            <a:r>
              <a:rPr lang="ja-JP" altLang="en-US" sz="1400" b="1">
                <a:latin typeface="Meiryo UI" pitchFamily="50" charset="-128"/>
                <a:ea typeface="Meiryo UI" pitchFamily="50" charset="-128"/>
                <a:cs typeface="Meiryo UI" pitchFamily="50" charset="-128"/>
              </a:rPr>
              <a:t>審査承認後の手続きは通常と同様</a:t>
            </a:r>
            <a:r>
              <a:rPr lang="en-US" altLang="ja-JP" sz="1400" b="1">
                <a:latin typeface="Meiryo UI" pitchFamily="50" charset="-128"/>
                <a:ea typeface="Meiryo UI" pitchFamily="50" charset="-128"/>
                <a:cs typeface="Meiryo UI" pitchFamily="50" charset="-128"/>
              </a:rPr>
              <a:t>)</a:t>
            </a:r>
            <a:endParaRPr lang="ja-JP" altLang="en-US" sz="1400" b="1">
              <a:latin typeface="Meiryo UI" pitchFamily="50" charset="-128"/>
              <a:ea typeface="Meiryo UI" pitchFamily="50" charset="-128"/>
              <a:cs typeface="Meiryo UI" pitchFamily="50" charset="-128"/>
            </a:endParaRPr>
          </a:p>
        </p:txBody>
      </p:sp>
      <p:sp>
        <p:nvSpPr>
          <p:cNvPr id="113" name="正方形/長方形 112"/>
          <p:cNvSpPr/>
          <p:nvPr/>
        </p:nvSpPr>
        <p:spPr>
          <a:xfrm>
            <a:off x="1844776" y="5622734"/>
            <a:ext cx="1076565" cy="28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b="1">
                <a:solidFill>
                  <a:schemeClr val="tx1"/>
                </a:solidFill>
                <a:latin typeface="Meiryo UI" pitchFamily="50" charset="-128"/>
                <a:ea typeface="Meiryo UI" pitchFamily="50" charset="-128"/>
                <a:cs typeface="Meiryo UI" pitchFamily="50" charset="-128"/>
              </a:rPr>
              <a:t>同意書受領</a:t>
            </a:r>
            <a:endParaRPr lang="en-US" altLang="ja-JP" b="1">
              <a:solidFill>
                <a:schemeClr val="tx1"/>
              </a:solidFill>
              <a:latin typeface="Meiryo UI" pitchFamily="50" charset="-128"/>
              <a:ea typeface="Meiryo UI" pitchFamily="50" charset="-128"/>
              <a:cs typeface="Meiryo UI" pitchFamily="50" charset="-128"/>
            </a:endParaRPr>
          </a:p>
        </p:txBody>
      </p:sp>
      <p:sp>
        <p:nvSpPr>
          <p:cNvPr id="116" name="正方形/長方形 115"/>
          <p:cNvSpPr/>
          <p:nvPr/>
        </p:nvSpPr>
        <p:spPr>
          <a:xfrm>
            <a:off x="3416798" y="6175515"/>
            <a:ext cx="828000" cy="28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b="1">
                <a:solidFill>
                  <a:schemeClr val="tx1"/>
                </a:solidFill>
                <a:latin typeface="Meiryo UI" pitchFamily="50" charset="-128"/>
                <a:ea typeface="Meiryo UI" pitchFamily="50" charset="-128"/>
                <a:cs typeface="Meiryo UI" pitchFamily="50" charset="-128"/>
              </a:rPr>
              <a:t>FAX</a:t>
            </a:r>
            <a:r>
              <a:rPr lang="ja-JP" altLang="en-US" b="1">
                <a:solidFill>
                  <a:schemeClr val="tx1"/>
                </a:solidFill>
                <a:latin typeface="Meiryo UI" pitchFamily="50" charset="-128"/>
                <a:ea typeface="Meiryo UI" pitchFamily="50" charset="-128"/>
                <a:cs typeface="Meiryo UI" pitchFamily="50" charset="-128"/>
              </a:rPr>
              <a:t>受信</a:t>
            </a:r>
            <a:endParaRPr kumimoji="1" lang="ja-JP" altLang="en-US" b="1">
              <a:solidFill>
                <a:schemeClr val="tx1"/>
              </a:solidFill>
              <a:latin typeface="Meiryo UI" pitchFamily="50" charset="-128"/>
              <a:ea typeface="Meiryo UI" pitchFamily="50" charset="-128"/>
              <a:cs typeface="Meiryo UI" pitchFamily="50" charset="-128"/>
            </a:endParaRPr>
          </a:p>
        </p:txBody>
      </p:sp>
      <p:cxnSp>
        <p:nvCxnSpPr>
          <p:cNvPr id="117" name="直線矢印コネクタ 19"/>
          <p:cNvCxnSpPr>
            <a:stCxn id="105" idx="1"/>
            <a:endCxn id="106" idx="0"/>
          </p:cNvCxnSpPr>
          <p:nvPr/>
        </p:nvCxnSpPr>
        <p:spPr>
          <a:xfrm rot="10800000" flipV="1">
            <a:off x="890281" y="3970440"/>
            <a:ext cx="901488" cy="167229"/>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フローチャート: 書類 117"/>
          <p:cNvSpPr/>
          <p:nvPr/>
        </p:nvSpPr>
        <p:spPr>
          <a:xfrm>
            <a:off x="1417787" y="5827585"/>
            <a:ext cx="510270" cy="32400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050" b="1">
                <a:solidFill>
                  <a:schemeClr val="tx1"/>
                </a:solidFill>
                <a:latin typeface="Meiryo UI" pitchFamily="50" charset="-128"/>
                <a:ea typeface="Meiryo UI" pitchFamily="50" charset="-128"/>
                <a:cs typeface="Meiryo UI" pitchFamily="50" charset="-128"/>
              </a:rPr>
              <a:t>同意書</a:t>
            </a:r>
            <a:endParaRPr kumimoji="1" lang="ja-JP" altLang="en-US" sz="1050" b="1">
              <a:solidFill>
                <a:schemeClr val="tx1"/>
              </a:solidFill>
              <a:latin typeface="Meiryo UI" pitchFamily="50" charset="-128"/>
              <a:ea typeface="Meiryo UI" pitchFamily="50" charset="-128"/>
              <a:cs typeface="Meiryo UI" pitchFamily="50" charset="-128"/>
            </a:endParaRPr>
          </a:p>
        </p:txBody>
      </p:sp>
      <p:sp>
        <p:nvSpPr>
          <p:cNvPr id="120" name="正方形/長方形 119"/>
          <p:cNvSpPr/>
          <p:nvPr/>
        </p:nvSpPr>
        <p:spPr>
          <a:xfrm>
            <a:off x="351998" y="5555624"/>
            <a:ext cx="1076565" cy="432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b="1">
                <a:solidFill>
                  <a:schemeClr val="tx1"/>
                </a:solidFill>
                <a:latin typeface="Meiryo UI" pitchFamily="50" charset="-128"/>
                <a:ea typeface="Meiryo UI" pitchFamily="50" charset="-128"/>
                <a:cs typeface="Meiryo UI" pitchFamily="50" charset="-128"/>
              </a:rPr>
              <a:t>同意書受領、</a:t>
            </a:r>
            <a:endParaRPr lang="en-US" altLang="ja-JP" b="1">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b="1">
                <a:solidFill>
                  <a:schemeClr val="tx1"/>
                </a:solidFill>
                <a:latin typeface="Meiryo UI" pitchFamily="50" charset="-128"/>
                <a:ea typeface="Meiryo UI" pitchFamily="50" charset="-128"/>
                <a:cs typeface="Meiryo UI" pitchFamily="50" charset="-128"/>
              </a:rPr>
              <a:t>原本送付</a:t>
            </a:r>
            <a:endParaRPr kumimoji="1" lang="ja-JP" altLang="en-US" b="1">
              <a:solidFill>
                <a:schemeClr val="tx1"/>
              </a:solidFill>
              <a:latin typeface="Meiryo UI" pitchFamily="50" charset="-128"/>
              <a:ea typeface="Meiryo UI" pitchFamily="50" charset="-128"/>
              <a:cs typeface="Meiryo UI" pitchFamily="50" charset="-128"/>
            </a:endParaRPr>
          </a:p>
        </p:txBody>
      </p:sp>
      <p:cxnSp>
        <p:nvCxnSpPr>
          <p:cNvPr id="121" name="直線矢印コネクタ 19"/>
          <p:cNvCxnSpPr>
            <a:stCxn id="120" idx="3"/>
            <a:endCxn id="113" idx="1"/>
          </p:cNvCxnSpPr>
          <p:nvPr/>
        </p:nvCxnSpPr>
        <p:spPr>
          <a:xfrm flipV="1">
            <a:off x="1428563" y="5766734"/>
            <a:ext cx="416213" cy="489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フローチャート: 書類 121"/>
          <p:cNvSpPr/>
          <p:nvPr/>
        </p:nvSpPr>
        <p:spPr>
          <a:xfrm>
            <a:off x="1409394" y="4243501"/>
            <a:ext cx="510270" cy="32400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050" b="1">
                <a:solidFill>
                  <a:schemeClr val="tx1"/>
                </a:solidFill>
                <a:latin typeface="Meiryo UI" pitchFamily="50" charset="-128"/>
                <a:ea typeface="Meiryo UI" pitchFamily="50" charset="-128"/>
                <a:cs typeface="Meiryo UI" pitchFamily="50" charset="-128"/>
              </a:rPr>
              <a:t>同意書</a:t>
            </a:r>
            <a:endParaRPr kumimoji="1" lang="ja-JP" altLang="en-US" sz="1050" b="1">
              <a:solidFill>
                <a:schemeClr val="tx1"/>
              </a:solidFill>
              <a:latin typeface="Meiryo UI" pitchFamily="50" charset="-128"/>
              <a:ea typeface="Meiryo UI" pitchFamily="50" charset="-128"/>
              <a:cs typeface="Meiryo UI" pitchFamily="50" charset="-128"/>
            </a:endParaRPr>
          </a:p>
        </p:txBody>
      </p:sp>
      <p:cxnSp>
        <p:nvCxnSpPr>
          <p:cNvPr id="123" name="直線矢印コネクタ 19"/>
          <p:cNvCxnSpPr>
            <a:stCxn id="113" idx="2"/>
            <a:endCxn id="146" idx="0"/>
          </p:cNvCxnSpPr>
          <p:nvPr/>
        </p:nvCxnSpPr>
        <p:spPr>
          <a:xfrm flipH="1">
            <a:off x="2379736" y="5910734"/>
            <a:ext cx="3323" cy="26478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9"/>
          <p:cNvCxnSpPr>
            <a:stCxn id="146" idx="3"/>
            <a:endCxn id="140" idx="1"/>
          </p:cNvCxnSpPr>
          <p:nvPr/>
        </p:nvCxnSpPr>
        <p:spPr>
          <a:xfrm>
            <a:off x="3009736" y="6319515"/>
            <a:ext cx="373304" cy="2732665"/>
          </a:xfrm>
          <a:prstGeom prst="bentConnector3">
            <a:avLst>
              <a:gd name="adj1" fmla="val 50000"/>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5" name="Text Box 11"/>
          <p:cNvSpPr txBox="1">
            <a:spLocks noChangeArrowheads="1"/>
          </p:cNvSpPr>
          <p:nvPr/>
        </p:nvSpPr>
        <p:spPr bwMode="auto">
          <a:xfrm>
            <a:off x="2890557" y="8951564"/>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127" name="Text Box 11"/>
          <p:cNvSpPr txBox="1">
            <a:spLocks noChangeArrowheads="1"/>
          </p:cNvSpPr>
          <p:nvPr/>
        </p:nvSpPr>
        <p:spPr bwMode="auto">
          <a:xfrm>
            <a:off x="3016778" y="6078280"/>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b="1">
                <a:latin typeface="Meiryo UI" pitchFamily="50" charset="-128"/>
                <a:ea typeface="Meiryo UI" pitchFamily="50" charset="-128"/>
                <a:cs typeface="Meiryo UI" pitchFamily="50" charset="-128"/>
              </a:rPr>
              <a:t>FAX</a:t>
            </a:r>
            <a:endParaRPr lang="ja-JP" altLang="en-US" sz="1050" b="1">
              <a:latin typeface="Meiryo UI" pitchFamily="50" charset="-128"/>
              <a:ea typeface="Meiryo UI" pitchFamily="50" charset="-128"/>
              <a:cs typeface="Meiryo UI" pitchFamily="50" charset="-128"/>
            </a:endParaRPr>
          </a:p>
        </p:txBody>
      </p:sp>
      <p:cxnSp>
        <p:nvCxnSpPr>
          <p:cNvPr id="131" name="直線矢印コネクタ 19"/>
          <p:cNvCxnSpPr>
            <a:stCxn id="146" idx="3"/>
            <a:endCxn id="116" idx="1"/>
          </p:cNvCxnSpPr>
          <p:nvPr/>
        </p:nvCxnSpPr>
        <p:spPr>
          <a:xfrm>
            <a:off x="3009736" y="6319515"/>
            <a:ext cx="40706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3383173" y="6745360"/>
            <a:ext cx="910531" cy="37288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b="1">
                <a:solidFill>
                  <a:schemeClr val="tx1"/>
                </a:solidFill>
                <a:latin typeface="Meiryo UI" pitchFamily="50" charset="-128"/>
                <a:ea typeface="Meiryo UI" pitchFamily="50" charset="-128"/>
                <a:cs typeface="Meiryo UI" pitchFamily="50" charset="-128"/>
              </a:rPr>
              <a:t>親権者への</a:t>
            </a:r>
            <a:endParaRPr lang="en-US" altLang="ja-JP" b="1">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b="1">
                <a:solidFill>
                  <a:schemeClr val="tx1"/>
                </a:solidFill>
                <a:latin typeface="Meiryo UI" pitchFamily="50" charset="-128"/>
                <a:ea typeface="Meiryo UI" pitchFamily="50" charset="-128"/>
                <a:cs typeface="Meiryo UI" pitchFamily="50" charset="-128"/>
              </a:rPr>
              <a:t>同意確認</a:t>
            </a:r>
            <a:endParaRPr kumimoji="1" lang="ja-JP" altLang="en-US" b="1">
              <a:solidFill>
                <a:schemeClr val="tx1"/>
              </a:solidFill>
              <a:latin typeface="Meiryo UI" pitchFamily="50" charset="-128"/>
              <a:ea typeface="Meiryo UI" pitchFamily="50" charset="-128"/>
              <a:cs typeface="Meiryo UI" pitchFamily="50" charset="-128"/>
            </a:endParaRPr>
          </a:p>
        </p:txBody>
      </p:sp>
      <p:cxnSp>
        <p:nvCxnSpPr>
          <p:cNvPr id="133" name="直線矢印コネクタ 19"/>
          <p:cNvCxnSpPr>
            <a:stCxn id="116" idx="2"/>
            <a:endCxn id="132" idx="0"/>
          </p:cNvCxnSpPr>
          <p:nvPr/>
        </p:nvCxnSpPr>
        <p:spPr>
          <a:xfrm>
            <a:off x="3830798" y="6463515"/>
            <a:ext cx="7641" cy="28184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 Box 11"/>
          <p:cNvSpPr txBox="1">
            <a:spLocks noChangeArrowheads="1"/>
          </p:cNvSpPr>
          <p:nvPr/>
        </p:nvSpPr>
        <p:spPr bwMode="auto">
          <a:xfrm>
            <a:off x="260647" y="6507946"/>
            <a:ext cx="976878" cy="3545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400" b="1">
                <a:latin typeface="Meiryo UI" pitchFamily="50" charset="-128"/>
                <a:ea typeface="Meiryo UI" pitchFamily="50" charset="-128"/>
                <a:cs typeface="Meiryo UI" pitchFamily="50" charset="-128"/>
              </a:rPr>
              <a:t>＜親権者＞</a:t>
            </a:r>
          </a:p>
        </p:txBody>
      </p:sp>
      <p:sp>
        <p:nvSpPr>
          <p:cNvPr id="135" name="正方形/長方形 134"/>
          <p:cNvSpPr/>
          <p:nvPr/>
        </p:nvSpPr>
        <p:spPr>
          <a:xfrm>
            <a:off x="362747" y="6792841"/>
            <a:ext cx="1076565" cy="288000"/>
          </a:xfrm>
          <a:prstGeom prst="rect">
            <a:avLst/>
          </a:prstGeom>
          <a:solidFill>
            <a:sysClr val="window" lastClr="FFFFFF"/>
          </a:solidFill>
          <a:ln w="2857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b="1">
                <a:solidFill>
                  <a:schemeClr val="tx1"/>
                </a:solidFill>
                <a:latin typeface="Meiryo UI" pitchFamily="50" charset="-128"/>
                <a:ea typeface="Meiryo UI" pitchFamily="50" charset="-128"/>
                <a:cs typeface="Meiryo UI" pitchFamily="50" charset="-128"/>
              </a:rPr>
              <a:t>同意意思表示</a:t>
            </a:r>
            <a:endParaRPr lang="en-US" altLang="ja-JP" b="1">
              <a:solidFill>
                <a:schemeClr val="tx1"/>
              </a:solidFill>
              <a:latin typeface="Meiryo UI" pitchFamily="50" charset="-128"/>
              <a:ea typeface="Meiryo UI" pitchFamily="50" charset="-128"/>
              <a:cs typeface="Meiryo UI" pitchFamily="50" charset="-128"/>
            </a:endParaRPr>
          </a:p>
        </p:txBody>
      </p:sp>
      <p:cxnSp>
        <p:nvCxnSpPr>
          <p:cNvPr id="136" name="直線矢印コネクタ 19"/>
          <p:cNvCxnSpPr>
            <a:stCxn id="132" idx="1"/>
            <a:endCxn id="135" idx="3"/>
          </p:cNvCxnSpPr>
          <p:nvPr/>
        </p:nvCxnSpPr>
        <p:spPr>
          <a:xfrm flipH="1">
            <a:off x="1439312" y="6931802"/>
            <a:ext cx="1943861" cy="503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 Box 11"/>
          <p:cNvSpPr txBox="1">
            <a:spLocks noChangeArrowheads="1"/>
          </p:cNvSpPr>
          <p:nvPr/>
        </p:nvSpPr>
        <p:spPr bwMode="auto">
          <a:xfrm>
            <a:off x="2797587" y="6921069"/>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電話</a:t>
            </a:r>
          </a:p>
        </p:txBody>
      </p:sp>
      <p:cxnSp>
        <p:nvCxnSpPr>
          <p:cNvPr id="138" name="直線矢印コネクタ 19"/>
          <p:cNvCxnSpPr>
            <a:stCxn id="132" idx="2"/>
            <a:endCxn id="67" idx="0"/>
          </p:cNvCxnSpPr>
          <p:nvPr/>
        </p:nvCxnSpPr>
        <p:spPr>
          <a:xfrm>
            <a:off x="3838439" y="7118244"/>
            <a:ext cx="0" cy="227877"/>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Text Box 11"/>
          <p:cNvSpPr txBox="1">
            <a:spLocks noChangeArrowheads="1"/>
          </p:cNvSpPr>
          <p:nvPr/>
        </p:nvSpPr>
        <p:spPr bwMode="auto">
          <a:xfrm>
            <a:off x="315284" y="9109275"/>
            <a:ext cx="115200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契約申込手続きへ</a:t>
            </a:r>
          </a:p>
        </p:txBody>
      </p:sp>
      <p:sp>
        <p:nvSpPr>
          <p:cNvPr id="140" name="Text Box 11"/>
          <p:cNvSpPr txBox="1">
            <a:spLocks noChangeArrowheads="1"/>
          </p:cNvSpPr>
          <p:nvPr/>
        </p:nvSpPr>
        <p:spPr bwMode="auto">
          <a:xfrm>
            <a:off x="3383040" y="8907257"/>
            <a:ext cx="1008000" cy="289846"/>
          </a:xfrm>
          <a:prstGeom prst="rect">
            <a:avLst/>
          </a:prstGeom>
          <a:solidFill>
            <a:schemeClr val="bg1"/>
          </a:solidFill>
          <a:ln w="9525">
            <a:solidFill>
              <a:srgbClr val="000000"/>
            </a:solidFill>
            <a:miter lim="800000"/>
            <a:headEnd/>
            <a:tailEnd/>
          </a:ln>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同意書原本保管</a:t>
            </a:r>
          </a:p>
        </p:txBody>
      </p:sp>
      <p:sp>
        <p:nvSpPr>
          <p:cNvPr id="142" name="正方形/長方形 141"/>
          <p:cNvSpPr/>
          <p:nvPr/>
        </p:nvSpPr>
        <p:spPr>
          <a:xfrm>
            <a:off x="1634126" y="7722549"/>
            <a:ext cx="1260000" cy="43200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契約申込いただくようお客様へご説明</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143" name="フローチャート: 書類 142"/>
          <p:cNvSpPr/>
          <p:nvPr/>
        </p:nvSpPr>
        <p:spPr>
          <a:xfrm>
            <a:off x="2954872" y="6435485"/>
            <a:ext cx="510270" cy="32400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050" b="1">
                <a:solidFill>
                  <a:schemeClr val="tx1"/>
                </a:solidFill>
                <a:latin typeface="Meiryo UI" pitchFamily="50" charset="-128"/>
                <a:ea typeface="Meiryo UI" pitchFamily="50" charset="-128"/>
                <a:cs typeface="Meiryo UI" pitchFamily="50" charset="-128"/>
              </a:rPr>
              <a:t>同意書</a:t>
            </a:r>
            <a:endParaRPr kumimoji="1" lang="ja-JP" altLang="en-US" sz="1050" b="1">
              <a:solidFill>
                <a:schemeClr val="tx1"/>
              </a:solidFill>
              <a:latin typeface="Meiryo UI" pitchFamily="50" charset="-128"/>
              <a:ea typeface="Meiryo UI" pitchFamily="50" charset="-128"/>
              <a:cs typeface="Meiryo UI" pitchFamily="50" charset="-128"/>
            </a:endParaRPr>
          </a:p>
        </p:txBody>
      </p:sp>
      <p:sp>
        <p:nvSpPr>
          <p:cNvPr id="145" name="フローチャート: 書類 144"/>
          <p:cNvSpPr/>
          <p:nvPr/>
        </p:nvSpPr>
        <p:spPr>
          <a:xfrm>
            <a:off x="2836074" y="4129119"/>
            <a:ext cx="510270" cy="32400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050" b="1">
                <a:solidFill>
                  <a:schemeClr val="tx1"/>
                </a:solidFill>
                <a:latin typeface="Meiryo UI" pitchFamily="50" charset="-128"/>
                <a:ea typeface="Meiryo UI" pitchFamily="50" charset="-128"/>
                <a:cs typeface="Meiryo UI" pitchFamily="50" charset="-128"/>
              </a:rPr>
              <a:t>同意書</a:t>
            </a:r>
            <a:endParaRPr kumimoji="1" lang="ja-JP" altLang="en-US" sz="1050" b="1">
              <a:solidFill>
                <a:schemeClr val="tx1"/>
              </a:solidFill>
              <a:latin typeface="Meiryo UI" pitchFamily="50" charset="-128"/>
              <a:ea typeface="Meiryo UI" pitchFamily="50" charset="-128"/>
              <a:cs typeface="Meiryo UI" pitchFamily="50" charset="-128"/>
            </a:endParaRPr>
          </a:p>
        </p:txBody>
      </p:sp>
      <p:sp>
        <p:nvSpPr>
          <p:cNvPr id="146" name="正方形/長方形 145"/>
          <p:cNvSpPr/>
          <p:nvPr/>
        </p:nvSpPr>
        <p:spPr>
          <a:xfrm>
            <a:off x="1749736" y="6175515"/>
            <a:ext cx="1260000" cy="28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b="1">
                <a:solidFill>
                  <a:schemeClr val="tx1"/>
                </a:solidFill>
                <a:latin typeface="Meiryo UI" pitchFamily="50" charset="-128"/>
                <a:ea typeface="Meiryo UI" pitchFamily="50" charset="-128"/>
                <a:cs typeface="Meiryo UI" pitchFamily="50" charset="-128"/>
              </a:rPr>
              <a:t>同意書</a:t>
            </a:r>
            <a:r>
              <a:rPr lang="en-US" altLang="ja-JP" b="1">
                <a:solidFill>
                  <a:schemeClr val="tx1"/>
                </a:solidFill>
                <a:latin typeface="Meiryo UI" pitchFamily="50" charset="-128"/>
                <a:ea typeface="Meiryo UI" pitchFamily="50" charset="-128"/>
                <a:cs typeface="Meiryo UI" pitchFamily="50" charset="-128"/>
              </a:rPr>
              <a:t>FAX</a:t>
            </a:r>
            <a:r>
              <a:rPr lang="ja-JP" altLang="en-US" b="1">
                <a:solidFill>
                  <a:schemeClr val="tx1"/>
                </a:solidFill>
                <a:latin typeface="Meiryo UI" pitchFamily="50" charset="-128"/>
                <a:ea typeface="Meiryo UI" pitchFamily="50" charset="-128"/>
                <a:cs typeface="Meiryo UI" pitchFamily="50" charset="-128"/>
              </a:rPr>
              <a:t>・郵送</a:t>
            </a:r>
            <a:endParaRPr lang="en-US" altLang="ja-JP" b="1">
              <a:solidFill>
                <a:schemeClr val="tx1"/>
              </a:solidFill>
              <a:latin typeface="Meiryo UI" pitchFamily="50" charset="-128"/>
              <a:ea typeface="Meiryo UI" pitchFamily="50" charset="-128"/>
              <a:cs typeface="Meiryo UI" pitchFamily="50" charset="-128"/>
            </a:endParaRPr>
          </a:p>
        </p:txBody>
      </p:sp>
      <p:sp>
        <p:nvSpPr>
          <p:cNvPr id="57" name="スライド番号プレースホルダー 3"/>
          <p:cNvSpPr txBox="1">
            <a:spLocks/>
          </p:cNvSpPr>
          <p:nvPr/>
        </p:nvSpPr>
        <p:spPr>
          <a:xfrm>
            <a:off x="2041525" y="9348788"/>
            <a:ext cx="1543050" cy="527050"/>
          </a:xfrm>
          <a:prstGeom prst="rect">
            <a:avLst/>
          </a:prstGeom>
        </p:spPr>
        <p:txBody>
          <a:bodyPr vert="horz" wrap="square" lIns="91440" tIns="45720" rIns="91440" bIns="45720" numCol="1" anchor="ctr" anchorCtr="0" compatLnSpc="1">
            <a:prstTxWarp prst="textNoShape">
              <a:avLst/>
            </a:prstTxWarp>
          </a:bodyPr>
          <a:lstStyle>
            <a:defPPr>
              <a:defRPr lang="ja-JP"/>
            </a:defPPr>
            <a:lvl1pPr algn="r" defTabSz="538163" rtl="0" eaLnBrk="1" fontAlgn="base" hangingPunct="1">
              <a:spcBef>
                <a:spcPct val="0"/>
              </a:spcBef>
              <a:spcAft>
                <a:spcPct val="0"/>
              </a:spcAft>
              <a:defRPr kumimoji="1" sz="900" kern="1200">
                <a:solidFill>
                  <a:srgbClr val="898989"/>
                </a:solidFill>
                <a:latin typeface="Calibri" panose="020F0502020204030204" pitchFamily="34" charset="0"/>
                <a:ea typeface="ＭＳ Ｐゴシック" panose="020B0600070205080204" pitchFamily="50" charset="-128"/>
                <a:cs typeface="+mn-cs"/>
              </a:defRPr>
            </a:lvl1pPr>
            <a:lvl2pPr marL="268288" indent="188913"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2pPr>
            <a:lvl3pPr marL="538163" indent="376238"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3pPr>
            <a:lvl4pPr marL="806450" indent="565150"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4pPr>
            <a:lvl5pPr marL="1076325" indent="752475"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9pPr>
          </a:lstStyle>
          <a:p>
            <a:fld id="{0B3C29FA-217C-4237-8B3F-0496B4C3EFA4}" type="slidenum">
              <a:rPr lang="ja-JP" altLang="en-US" smtClean="0"/>
              <a:pPr/>
              <a:t>11</a:t>
            </a:fld>
            <a:endParaRPr lang="ja-JP" altLang="en-US"/>
          </a:p>
        </p:txBody>
      </p:sp>
    </p:spTree>
    <p:extLst>
      <p:ext uri="{BB962C8B-B14F-4D97-AF65-F5344CB8AC3E}">
        <p14:creationId xmlns:p14="http://schemas.microsoft.com/office/powerpoint/2010/main" val="256413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extLst>
              <p:ext uri="{D42A27DB-BD31-4B8C-83A1-F6EECF244321}">
                <p14:modId xmlns:p14="http://schemas.microsoft.com/office/powerpoint/2010/main" val="1065260262"/>
              </p:ext>
            </p:extLst>
          </p:nvPr>
        </p:nvGraphicFramePr>
        <p:xfrm>
          <a:off x="310631" y="2555749"/>
          <a:ext cx="6336000" cy="52642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540463">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p>
                      <a:pPr algn="ctr"/>
                      <a:r>
                        <a:rPr kumimoji="1" lang="en-US" altLang="ja-JP" sz="1200" b="1">
                          <a:solidFill>
                            <a:schemeClr val="bg1"/>
                          </a:solidFill>
                          <a:latin typeface="Meiryo UI" pitchFamily="50" charset="-128"/>
                          <a:ea typeface="Meiryo UI" pitchFamily="50" charset="-128"/>
                          <a:cs typeface="Meiryo UI" pitchFamily="50" charset="-128"/>
                        </a:rPr>
                        <a:t>(SMAS)</a:t>
                      </a: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723737">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・点検月の前々月下旬頃に</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点検帳票</a:t>
                      </a:r>
                      <a:r>
                        <a:rPr kumimoji="1" lang="en-US" altLang="ja-JP" sz="1100" b="0">
                          <a:solidFill>
                            <a:schemeClr val="tx1"/>
                          </a:solidFill>
                          <a:latin typeface="Meiryo UI" pitchFamily="50" charset="-128"/>
                          <a:ea typeface="Meiryo UI" pitchFamily="50" charset="-128"/>
                          <a:cs typeface="Meiryo UI" pitchFamily="50" charset="-128"/>
                        </a:rPr>
                        <a:t>(A</a:t>
                      </a:r>
                      <a:r>
                        <a:rPr kumimoji="1" lang="ja-JP" altLang="en-US" sz="1100" b="0">
                          <a:solidFill>
                            <a:schemeClr val="tx1"/>
                          </a:solidFill>
                          <a:latin typeface="Meiryo UI" pitchFamily="50" charset="-128"/>
                          <a:ea typeface="Meiryo UI" pitchFamily="50" charset="-128"/>
                          <a:cs typeface="Meiryo UI" pitchFamily="50" charset="-128"/>
                        </a:rPr>
                        <a:t>票</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を</a:t>
                      </a:r>
                      <a:r>
                        <a:rPr kumimoji="1" lang="en-US" altLang="ja-JP" sz="1100" b="0">
                          <a:solidFill>
                            <a:schemeClr val="tx1"/>
                          </a:solidFill>
                          <a:latin typeface="Meiryo UI" pitchFamily="50" charset="-128"/>
                          <a:ea typeface="Meiryo UI" pitchFamily="50" charset="-128"/>
                          <a:cs typeface="Meiryo UI" pitchFamily="50" charset="-128"/>
                        </a:rPr>
                        <a:t>SMAS</a:t>
                      </a:r>
                      <a:r>
                        <a:rPr kumimoji="1" lang="ja-JP" altLang="en-US" sz="1100" b="0">
                          <a:solidFill>
                            <a:schemeClr val="tx1"/>
                          </a:solidFill>
                          <a:latin typeface="Meiryo UI" pitchFamily="50" charset="-128"/>
                          <a:ea typeface="Meiryo UI" pitchFamily="50" charset="-128"/>
                          <a:cs typeface="Meiryo UI" pitchFamily="50" charset="-128"/>
                        </a:rPr>
                        <a:t>から</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店舗へ送付します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A</a:t>
                      </a:r>
                      <a:r>
                        <a:rPr kumimoji="1" lang="ja-JP" altLang="en-US" sz="1100" b="0">
                          <a:solidFill>
                            <a:schemeClr val="tx1"/>
                          </a:solidFill>
                          <a:latin typeface="Meiryo UI" pitchFamily="50" charset="-128"/>
                          <a:ea typeface="Meiryo UI" pitchFamily="50" charset="-128"/>
                          <a:cs typeface="Meiryo UI" pitchFamily="50" charset="-128"/>
                        </a:rPr>
                        <a:t>票：</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①点検整備レポート</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お客様控</a:t>
                      </a:r>
                      <a:r>
                        <a:rPr kumimoji="1" lang="en-US" altLang="ja-JP" sz="1100" b="0">
                          <a:solidFill>
                            <a:schemeClr val="tx1"/>
                          </a:solidFill>
                          <a:latin typeface="Meiryo UI" pitchFamily="50" charset="-128"/>
                          <a:ea typeface="Meiryo UI" pitchFamily="50" charset="-128"/>
                          <a:cs typeface="Meiryo UI" pitchFamily="50" charset="-128"/>
                        </a:rPr>
                        <a:t>)</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②</a:t>
                      </a:r>
                      <a:r>
                        <a:rPr kumimoji="1" lang="ja-JP" altLang="en-US" sz="1100" b="0">
                          <a:solidFill>
                            <a:schemeClr val="tx1"/>
                          </a:solidFill>
                          <a:latin typeface="Meiryo UI" pitchFamily="50" charset="-128"/>
                          <a:ea typeface="Meiryo UI" pitchFamily="50" charset="-128"/>
                          <a:cs typeface="Meiryo UI" pitchFamily="50" charset="-128"/>
                        </a:rPr>
                        <a:t>点検整備請求書</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請求用</a:t>
                      </a:r>
                      <a:r>
                        <a:rPr kumimoji="1" lang="en-US" altLang="ja-JP" sz="1100" b="0">
                          <a:solidFill>
                            <a:schemeClr val="tx1"/>
                          </a:solidFill>
                          <a:latin typeface="Meiryo UI" pitchFamily="50" charset="-128"/>
                          <a:ea typeface="Meiryo UI" pitchFamily="50" charset="-128"/>
                          <a:cs typeface="Meiryo UI" pitchFamily="50" charset="-128"/>
                        </a:rPr>
                        <a:t>)</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③</a:t>
                      </a: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販売店控</a:t>
                      </a:r>
                      <a:r>
                        <a:rPr kumimoji="1" lang="en-US" altLang="ja-JP" sz="1100" b="0">
                          <a:solidFill>
                            <a:schemeClr val="tx1"/>
                          </a:solidFill>
                          <a:latin typeface="Meiryo UI" pitchFamily="50" charset="-128"/>
                          <a:ea typeface="Meiryo UI" pitchFamily="50" charset="-128"/>
                          <a:cs typeface="Meiryo UI" pitchFamily="50" charset="-128"/>
                        </a:rPr>
                        <a:t>)</a:t>
                      </a: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からの「点検帳票」の</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到着後、お客様へ入庫誘致を</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実施</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からお客様へは点検日</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err="1">
                          <a:solidFill>
                            <a:schemeClr val="tx1"/>
                          </a:solidFill>
                          <a:latin typeface="Meiryo UI" pitchFamily="50" charset="-128"/>
                          <a:ea typeface="Meiryo UI" pitchFamily="50" charset="-128"/>
                          <a:cs typeface="Meiryo UI" pitchFamily="50" charset="-128"/>
                        </a:rPr>
                        <a:t>の</a:t>
                      </a:r>
                      <a:r>
                        <a:rPr kumimoji="1" lang="en-US" altLang="ja-JP" sz="1100" b="0">
                          <a:solidFill>
                            <a:schemeClr val="tx1"/>
                          </a:solidFill>
                          <a:latin typeface="Meiryo UI" pitchFamily="50" charset="-128"/>
                          <a:ea typeface="Meiryo UI" pitchFamily="50" charset="-128"/>
                          <a:cs typeface="Meiryo UI" pitchFamily="50" charset="-128"/>
                        </a:rPr>
                        <a:t>46</a:t>
                      </a:r>
                      <a:r>
                        <a:rPr kumimoji="1" lang="ja-JP" altLang="en-US" sz="1100" b="0">
                          <a:solidFill>
                            <a:schemeClr val="tx1"/>
                          </a:solidFill>
                          <a:latin typeface="Meiryo UI" pitchFamily="50" charset="-128"/>
                          <a:ea typeface="Meiryo UI" pitchFamily="50" charset="-128"/>
                          <a:cs typeface="Meiryo UI" pitchFamily="50" charset="-128"/>
                        </a:rPr>
                        <a:t>日前にメール等でご連絡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・販売店様にて点検・整備を実施</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・販売店様所定の請求書に</a:t>
                      </a:r>
                      <a:r>
                        <a:rPr kumimoji="1" lang="en-US" altLang="ja-JP" sz="1100" b="0">
                          <a:solidFill>
                            <a:schemeClr val="tx1"/>
                          </a:solidFill>
                          <a:latin typeface="Meiryo UI" pitchFamily="50" charset="-128"/>
                          <a:ea typeface="Meiryo UI" pitchFamily="50" charset="-128"/>
                          <a:cs typeface="Meiryo UI" pitchFamily="50" charset="-128"/>
                        </a:rPr>
                        <a:t>SMAS</a:t>
                      </a:r>
                      <a:r>
                        <a:rPr kumimoji="1" lang="ja-JP" altLang="en-US" sz="1100" b="0">
                          <a:solidFill>
                            <a:schemeClr val="tx1"/>
                          </a:solidFill>
                          <a:latin typeface="Meiryo UI" pitchFamily="50" charset="-128"/>
                          <a:ea typeface="Meiryo UI" pitchFamily="50" charset="-128"/>
                          <a:cs typeface="Meiryo UI" pitchFamily="50" charset="-128"/>
                        </a:rPr>
                        <a:t>所定の請求書</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記入不要</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err="1">
                          <a:solidFill>
                            <a:schemeClr val="tx1"/>
                          </a:solidFill>
                          <a:latin typeface="Meiryo UI" pitchFamily="50" charset="-128"/>
                          <a:ea typeface="Meiryo UI" pitchFamily="50" charset="-128"/>
                          <a:cs typeface="Meiryo UI" pitchFamily="50" charset="-128"/>
                        </a:rPr>
                        <a:t>を添</a:t>
                      </a:r>
                      <a:r>
                        <a:rPr kumimoji="1" lang="ja-JP" altLang="en-US" sz="1100" b="0">
                          <a:solidFill>
                            <a:schemeClr val="tx1"/>
                          </a:solidFill>
                          <a:latin typeface="Meiryo UI" pitchFamily="50" charset="-128"/>
                          <a:ea typeface="Meiryo UI" pitchFamily="50" charset="-128"/>
                          <a:cs typeface="Meiryo UI" pitchFamily="50" charset="-128"/>
                        </a:rPr>
                        <a:t>付して</a:t>
                      </a:r>
                      <a:r>
                        <a:rPr kumimoji="1" lang="en-US" altLang="ja-JP" sz="1100" b="0">
                          <a:solidFill>
                            <a:schemeClr val="tx1"/>
                          </a:solidFill>
                          <a:latin typeface="Meiryo UI" pitchFamily="50" charset="-128"/>
                          <a:ea typeface="Meiryo UI" pitchFamily="50" charset="-128"/>
                          <a:cs typeface="Meiryo UI" pitchFamily="50" charset="-128"/>
                        </a:rPr>
                        <a:t>SMAS</a:t>
                      </a:r>
                      <a:r>
                        <a:rPr kumimoji="1" lang="ja-JP" altLang="en-US" sz="1100" b="0">
                          <a:solidFill>
                            <a:schemeClr val="tx1"/>
                          </a:solidFill>
                          <a:latin typeface="Meiryo UI" pitchFamily="50" charset="-128"/>
                          <a:ea typeface="Meiryo UI" pitchFamily="50" charset="-128"/>
                          <a:cs typeface="Meiryo UI" pitchFamily="50" charset="-128"/>
                        </a:rPr>
                        <a:t>へ送付</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＊月末締翌月末日に販売店様口座へ振込</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あんしんプラスと同様</a:t>
                      </a:r>
                      <a:r>
                        <a:rPr kumimoji="1" lang="en-US" altLang="ja-JP" sz="1100" b="0">
                          <a:solidFill>
                            <a:schemeClr val="tx1"/>
                          </a:solidFill>
                          <a:latin typeface="Meiryo UI" pitchFamily="50" charset="-128"/>
                          <a:ea typeface="Meiryo UI" pitchFamily="50" charset="-128"/>
                          <a:cs typeface="Meiryo UI" pitchFamily="50" charset="-128"/>
                        </a:rPr>
                        <a:t>)</a:t>
                      </a:r>
                    </a:p>
                    <a:p>
                      <a:pPr algn="l">
                        <a:lnSpc>
                          <a:spcPct val="100000"/>
                        </a:lnSpc>
                      </a:pPr>
                      <a:r>
                        <a:rPr kumimoji="1" lang="ja-JP" altLang="en-US" sz="1100" b="0">
                          <a:solidFill>
                            <a:srgbClr val="0000FF"/>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ai21</a:t>
                      </a:r>
                      <a:r>
                        <a:rPr kumimoji="1" lang="ja-JP" altLang="en-US" sz="1100" b="0">
                          <a:solidFill>
                            <a:schemeClr val="tx1"/>
                          </a:solidFill>
                          <a:latin typeface="Meiryo UI" pitchFamily="50" charset="-128"/>
                          <a:ea typeface="Meiryo UI" pitchFamily="50" charset="-128"/>
                          <a:cs typeface="Meiryo UI" pitchFamily="50" charset="-128"/>
                        </a:rPr>
                        <a:t>の請求入力方法は、</a:t>
                      </a:r>
                      <a:endParaRPr kumimoji="1" lang="en-US" altLang="ja-JP" sz="1100" b="0">
                        <a:solidFill>
                          <a:schemeClr val="tx1"/>
                        </a:solidFill>
                        <a:latin typeface="Meiryo UI" pitchFamily="50" charset="-128"/>
                        <a:ea typeface="Meiryo UI" pitchFamily="50" charset="-128"/>
                        <a:cs typeface="Meiryo UI" pitchFamily="50" charset="-128"/>
                      </a:endParaRPr>
                    </a:p>
                    <a:p>
                      <a:pPr marL="185738" indent="0"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車両　サービス入庫時　精算対応」参照</a:t>
                      </a: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３．メンテナンス（店頭商流・</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商流共通）</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正方形/長方形 64"/>
          <p:cNvSpPr/>
          <p:nvPr/>
        </p:nvSpPr>
        <p:spPr>
          <a:xfrm>
            <a:off x="3343357" y="4204106"/>
            <a:ext cx="1008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点検のご案内</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55" name="正方形/長方形 54"/>
          <p:cNvSpPr/>
          <p:nvPr/>
        </p:nvSpPr>
        <p:spPr>
          <a:xfrm>
            <a:off x="3295233" y="3318264"/>
            <a:ext cx="1101630" cy="53121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点検予定の共有</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・点検実施依頼</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70" name="直線矢印コネクタ 19"/>
          <p:cNvCxnSpPr>
            <a:stCxn id="65" idx="1"/>
          </p:cNvCxnSpPr>
          <p:nvPr/>
        </p:nvCxnSpPr>
        <p:spPr>
          <a:xfrm flipH="1" flipV="1">
            <a:off x="1406317" y="4380975"/>
            <a:ext cx="1937040" cy="313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11"/>
          <p:cNvSpPr txBox="1">
            <a:spLocks noChangeArrowheads="1"/>
          </p:cNvSpPr>
          <p:nvPr/>
        </p:nvSpPr>
        <p:spPr bwMode="auto">
          <a:xfrm>
            <a:off x="2610679" y="4414833"/>
            <a:ext cx="586312" cy="19789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メール等</a:t>
            </a:r>
          </a:p>
        </p:txBody>
      </p:sp>
      <p:sp>
        <p:nvSpPr>
          <p:cNvPr id="57" name="Text Box 11"/>
          <p:cNvSpPr txBox="1">
            <a:spLocks noChangeArrowheads="1"/>
          </p:cNvSpPr>
          <p:nvPr/>
        </p:nvSpPr>
        <p:spPr bwMode="auto">
          <a:xfrm>
            <a:off x="2878294" y="3598420"/>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pic>
        <p:nvPicPr>
          <p:cNvPr id="74" name="図 73"/>
          <p:cNvPicPr>
            <a:picLocks noChangeAspect="1"/>
          </p:cNvPicPr>
          <p:nvPr/>
        </p:nvPicPr>
        <p:blipFill>
          <a:blip r:embed="rId3"/>
          <a:stretch>
            <a:fillRect/>
          </a:stretch>
        </p:blipFill>
        <p:spPr>
          <a:xfrm>
            <a:off x="1096354" y="5802376"/>
            <a:ext cx="498030" cy="298818"/>
          </a:xfrm>
          <a:prstGeom prst="rect">
            <a:avLst/>
          </a:prstGeom>
        </p:spPr>
      </p:pic>
      <p:cxnSp>
        <p:nvCxnSpPr>
          <p:cNvPr id="79" name="直線矢印コネクタ 19"/>
          <p:cNvCxnSpPr>
            <a:stCxn id="85" idx="3"/>
            <a:endCxn id="87" idx="1"/>
          </p:cNvCxnSpPr>
          <p:nvPr/>
        </p:nvCxnSpPr>
        <p:spPr>
          <a:xfrm>
            <a:off x="1406318" y="5596237"/>
            <a:ext cx="453956"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434317" y="5416237"/>
            <a:ext cx="972001"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点検入庫</a:t>
            </a:r>
          </a:p>
        </p:txBody>
      </p:sp>
      <p:sp>
        <p:nvSpPr>
          <p:cNvPr id="86" name="フローチャート : 書類 85"/>
          <p:cNvSpPr/>
          <p:nvPr/>
        </p:nvSpPr>
        <p:spPr>
          <a:xfrm>
            <a:off x="3440686" y="5901063"/>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請求書</a:t>
            </a:r>
          </a:p>
        </p:txBody>
      </p:sp>
      <p:sp>
        <p:nvSpPr>
          <p:cNvPr id="87" name="正方形/長方形 86"/>
          <p:cNvSpPr/>
          <p:nvPr/>
        </p:nvSpPr>
        <p:spPr>
          <a:xfrm>
            <a:off x="1860274" y="5416237"/>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点検・整備実施</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8" name="正方形/長方形 87"/>
          <p:cNvSpPr/>
          <p:nvPr/>
        </p:nvSpPr>
        <p:spPr>
          <a:xfrm>
            <a:off x="1860274" y="5921985"/>
            <a:ext cx="1076565"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請求書作成・</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送付</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5" name="直線矢印コネクタ 19"/>
          <p:cNvCxnSpPr>
            <a:stCxn id="87" idx="2"/>
            <a:endCxn id="88" idx="0"/>
          </p:cNvCxnSpPr>
          <p:nvPr/>
        </p:nvCxnSpPr>
        <p:spPr>
          <a:xfrm>
            <a:off x="2398557" y="5776237"/>
            <a:ext cx="0" cy="14574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線矢印コネクタ 19"/>
          <p:cNvCxnSpPr>
            <a:stCxn id="88" idx="3"/>
            <a:endCxn id="86" idx="1"/>
          </p:cNvCxnSpPr>
          <p:nvPr/>
        </p:nvCxnSpPr>
        <p:spPr>
          <a:xfrm flipV="1">
            <a:off x="2936839" y="6170317"/>
            <a:ext cx="503847" cy="36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 Box 11"/>
          <p:cNvSpPr txBox="1">
            <a:spLocks noChangeArrowheads="1"/>
          </p:cNvSpPr>
          <p:nvPr/>
        </p:nvSpPr>
        <p:spPr bwMode="auto">
          <a:xfrm>
            <a:off x="2970855" y="6216428"/>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115" name="正方形/長方形 114"/>
          <p:cNvSpPr/>
          <p:nvPr/>
        </p:nvSpPr>
        <p:spPr>
          <a:xfrm>
            <a:off x="3365287" y="6563320"/>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送金</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18" name="フローチャート : 磁気ディスク 117"/>
          <p:cNvSpPr/>
          <p:nvPr/>
        </p:nvSpPr>
        <p:spPr>
          <a:xfrm>
            <a:off x="1889058" y="6528642"/>
            <a:ext cx="998664" cy="426622"/>
          </a:xfrm>
          <a:prstGeom prst="flowChartMagneticDisk">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100"/>
              </a:lnSpc>
            </a:pPr>
            <a:r>
              <a:rPr kumimoji="1" lang="ja-JP" altLang="en-US" sz="1050">
                <a:solidFill>
                  <a:sysClr val="windowText" lastClr="000000"/>
                </a:solidFill>
                <a:latin typeface="Meiryo UI" pitchFamily="50" charset="-128"/>
                <a:ea typeface="Meiryo UI" pitchFamily="50" charset="-128"/>
                <a:cs typeface="Meiryo UI" pitchFamily="50" charset="-128"/>
              </a:rPr>
              <a:t>￥メンテ代</a:t>
            </a:r>
          </a:p>
        </p:txBody>
      </p:sp>
      <p:cxnSp>
        <p:nvCxnSpPr>
          <p:cNvPr id="43" name="直線矢印コネクタ 19"/>
          <p:cNvCxnSpPr>
            <a:stCxn id="55" idx="1"/>
            <a:endCxn id="47" idx="3"/>
          </p:cNvCxnSpPr>
          <p:nvPr/>
        </p:nvCxnSpPr>
        <p:spPr>
          <a:xfrm flipH="1" flipV="1">
            <a:off x="2792644" y="3581360"/>
            <a:ext cx="502589" cy="251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120" descr="C:\WINNT\Profiles\10111\Application Data\Microsoft\Media Catalog\IDW012.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678" y="3623400"/>
            <a:ext cx="3905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59" name="図 58"/>
          <p:cNvPicPr>
            <a:picLocks noChangeAspect="1"/>
          </p:cNvPicPr>
          <p:nvPr/>
        </p:nvPicPr>
        <p:blipFill>
          <a:blip r:embed="rId5"/>
          <a:stretch>
            <a:fillRect/>
          </a:stretch>
        </p:blipFill>
        <p:spPr>
          <a:xfrm>
            <a:off x="1006288" y="3623400"/>
            <a:ext cx="205184" cy="364306"/>
          </a:xfrm>
          <a:prstGeom prst="rect">
            <a:avLst/>
          </a:prstGeom>
        </p:spPr>
      </p:pic>
      <p:sp>
        <p:nvSpPr>
          <p:cNvPr id="60" name="Text Box 11"/>
          <p:cNvSpPr txBox="1">
            <a:spLocks noChangeArrowheads="1"/>
          </p:cNvSpPr>
          <p:nvPr/>
        </p:nvSpPr>
        <p:spPr bwMode="auto">
          <a:xfrm>
            <a:off x="588078" y="3947984"/>
            <a:ext cx="88738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p>
        </p:txBody>
      </p:sp>
      <p:sp>
        <p:nvSpPr>
          <p:cNvPr id="61" name="角丸四角形 60"/>
          <p:cNvSpPr/>
          <p:nvPr/>
        </p:nvSpPr>
        <p:spPr>
          <a:xfrm>
            <a:off x="434317" y="4200975"/>
            <a:ext cx="972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通知の確認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34" name="正方形/長方形 33"/>
          <p:cNvSpPr/>
          <p:nvPr/>
        </p:nvSpPr>
        <p:spPr>
          <a:xfrm>
            <a:off x="1903309" y="4738160"/>
            <a:ext cx="1008000" cy="46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点検通知・</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入庫誘導</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35" name="直線矢印コネクタ 19"/>
          <p:cNvCxnSpPr>
            <a:stCxn id="34" idx="1"/>
          </p:cNvCxnSpPr>
          <p:nvPr/>
        </p:nvCxnSpPr>
        <p:spPr>
          <a:xfrm flipH="1">
            <a:off x="1108880" y="4972160"/>
            <a:ext cx="794429"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p:cNvSpPr/>
          <p:nvPr/>
        </p:nvSpPr>
        <p:spPr>
          <a:xfrm>
            <a:off x="463652" y="1134959"/>
            <a:ext cx="5307396" cy="436829"/>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＊手続きや使用帳票は「あんしんプラス」に準じます</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フローチャート: 書類 46"/>
          <p:cNvSpPr/>
          <p:nvPr/>
        </p:nvSpPr>
        <p:spPr>
          <a:xfrm>
            <a:off x="1941362" y="3257360"/>
            <a:ext cx="851282" cy="647999"/>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複写式の</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点検帳票</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en-US" altLang="ja-JP">
                <a:solidFill>
                  <a:schemeClr val="tx1"/>
                </a:solidFill>
                <a:latin typeface="Meiryo UI" pitchFamily="50" charset="-128"/>
                <a:ea typeface="Meiryo UI" pitchFamily="50" charset="-128"/>
                <a:cs typeface="Meiryo UI" pitchFamily="50" charset="-128"/>
              </a:rPr>
              <a:t>(A</a:t>
            </a:r>
            <a:r>
              <a:rPr lang="ja-JP" altLang="en-US">
                <a:solidFill>
                  <a:schemeClr val="tx1"/>
                </a:solidFill>
                <a:latin typeface="Meiryo UI" pitchFamily="50" charset="-128"/>
                <a:ea typeface="Meiryo UI" pitchFamily="50" charset="-128"/>
                <a:cs typeface="Meiryo UI" pitchFamily="50" charset="-128"/>
              </a:rPr>
              <a:t>票</a:t>
            </a:r>
            <a:r>
              <a:rPr lang="en-US" altLang="ja-JP">
                <a:solidFill>
                  <a:schemeClr val="tx1"/>
                </a:solidFill>
                <a:latin typeface="Meiryo UI" pitchFamily="50" charset="-128"/>
                <a:ea typeface="Meiryo UI" pitchFamily="50" charset="-128"/>
                <a:cs typeface="Meiryo UI" pitchFamily="50" charset="-128"/>
              </a:rPr>
              <a:t>)</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33" name="円/楕円 59"/>
          <p:cNvSpPr/>
          <p:nvPr/>
        </p:nvSpPr>
        <p:spPr>
          <a:xfrm>
            <a:off x="1745058" y="3145705"/>
            <a:ext cx="288000" cy="288000"/>
          </a:xfrm>
          <a:prstGeom prst="ellipse">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en-US" altLang="ja-JP" sz="1050">
                <a:solidFill>
                  <a:schemeClr val="tx1"/>
                </a:solidFill>
                <a:latin typeface="Meiryo UI" pitchFamily="50" charset="-128"/>
                <a:ea typeface="Meiryo UI" pitchFamily="50" charset="-128"/>
                <a:cs typeface="Meiryo UI" pitchFamily="50" charset="-128"/>
              </a:rPr>
              <a:t>6</a:t>
            </a:r>
            <a:endParaRPr kumimoji="1" lang="ja-JP" altLang="en-US" sz="1050">
              <a:solidFill>
                <a:schemeClr val="tx1"/>
              </a:solidFill>
              <a:latin typeface="Meiryo UI" pitchFamily="50" charset="-128"/>
              <a:ea typeface="Meiryo UI" pitchFamily="50" charset="-128"/>
              <a:cs typeface="Meiryo UI" pitchFamily="50" charset="-128"/>
            </a:endParaRPr>
          </a:p>
        </p:txBody>
      </p:sp>
      <p:sp>
        <p:nvSpPr>
          <p:cNvPr id="83" name="スライド番号プレースホルダー 3"/>
          <p:cNvSpPr txBox="1">
            <a:spLocks/>
          </p:cNvSpPr>
          <p:nvPr/>
        </p:nvSpPr>
        <p:spPr>
          <a:xfrm>
            <a:off x="2041525" y="9348788"/>
            <a:ext cx="1543050" cy="527050"/>
          </a:xfrm>
          <a:prstGeom prst="rect">
            <a:avLst/>
          </a:prstGeom>
        </p:spPr>
        <p:txBody>
          <a:bodyPr vert="horz" wrap="square" lIns="91440" tIns="45720" rIns="91440" bIns="45720" numCol="1" anchor="ctr" anchorCtr="0" compatLnSpc="1">
            <a:prstTxWarp prst="textNoShape">
              <a:avLst/>
            </a:prstTxWarp>
          </a:bodyPr>
          <a:lstStyle>
            <a:defPPr>
              <a:defRPr lang="ja-JP"/>
            </a:defPPr>
            <a:lvl1pPr algn="r" defTabSz="538163" rtl="0" eaLnBrk="1" fontAlgn="base" hangingPunct="1">
              <a:spcBef>
                <a:spcPct val="0"/>
              </a:spcBef>
              <a:spcAft>
                <a:spcPct val="0"/>
              </a:spcAft>
              <a:defRPr kumimoji="1" sz="900" kern="1200">
                <a:solidFill>
                  <a:srgbClr val="898989"/>
                </a:solidFill>
                <a:latin typeface="Calibri" panose="020F0502020204030204" pitchFamily="34" charset="0"/>
                <a:ea typeface="ＭＳ Ｐゴシック" panose="020B0600070205080204" pitchFamily="50" charset="-128"/>
                <a:cs typeface="+mn-cs"/>
              </a:defRPr>
            </a:lvl1pPr>
            <a:lvl2pPr marL="268288" indent="188913"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2pPr>
            <a:lvl3pPr marL="538163" indent="376238"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3pPr>
            <a:lvl4pPr marL="806450" indent="565150"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4pPr>
            <a:lvl5pPr marL="1076325" indent="752475"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9pPr>
          </a:lstStyle>
          <a:p>
            <a:fld id="{0B3C29FA-217C-4237-8B3F-0496B4C3EFA4}" type="slidenum">
              <a:rPr lang="ja-JP" altLang="en-US" smtClean="0"/>
              <a:pPr/>
              <a:t>12</a:t>
            </a:fld>
            <a:endParaRPr lang="ja-JP" altLang="en-US"/>
          </a:p>
        </p:txBody>
      </p:sp>
      <p:cxnSp>
        <p:nvCxnSpPr>
          <p:cNvPr id="78" name="直線矢印コネクタ 19"/>
          <p:cNvCxnSpPr>
            <a:stCxn id="115" idx="1"/>
            <a:endCxn id="118" idx="4"/>
          </p:cNvCxnSpPr>
          <p:nvPr/>
        </p:nvCxnSpPr>
        <p:spPr>
          <a:xfrm flipH="1" flipV="1">
            <a:off x="2887722" y="6741953"/>
            <a:ext cx="477565" cy="136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70180" y="1518478"/>
            <a:ext cx="6081238" cy="894595"/>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＊新車無料点検で費用精算が発生しない場合も、</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KINTO(SMAS)</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への</a:t>
            </a:r>
            <a:endPar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　　点検整備実施報告</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所定の書式の郵送</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をお願いします</a:t>
            </a:r>
            <a:endPar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　　（送付いただけない場合、愛車ポイントサービス対象のお客様にポイント付与</a:t>
            </a:r>
            <a:endPar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　　　 されません）</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8102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58789" y="729349"/>
            <a:ext cx="6372000"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4-1</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納車後</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お客様転居等に伴う</a:t>
            </a:r>
            <a:r>
              <a:rPr lang="zh-CN"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担当</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店舗</a:t>
            </a:r>
            <a:r>
              <a:rPr lang="zh-CN"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変更</a:t>
            </a:r>
            <a:endParaRPr lang="en-US" altLang="zh-CN"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　　　　（店頭商流・</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商流共通）</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388888" y="6043851"/>
            <a:ext cx="1543050" cy="527050"/>
          </a:xfrm>
        </p:spPr>
        <p:txBody>
          <a:bodyPr/>
          <a:lstStyle/>
          <a:p>
            <a:fld id="{0B3C29FA-217C-4237-8B3F-0496B4C3EFA4}" type="slidenum">
              <a:rPr lang="ja-JP" altLang="en-US" smtClean="0"/>
              <a:pPr/>
              <a:t>13</a:t>
            </a:fld>
            <a:endParaRPr lang="ja-JP" altLang="en-US"/>
          </a:p>
        </p:txBody>
      </p:sp>
      <p:graphicFrame>
        <p:nvGraphicFramePr>
          <p:cNvPr id="37" name="表 36"/>
          <p:cNvGraphicFramePr>
            <a:graphicFrameLocks noGrp="1"/>
          </p:cNvGraphicFramePr>
          <p:nvPr>
            <p:extLst>
              <p:ext uri="{D42A27DB-BD31-4B8C-83A1-F6EECF244321}">
                <p14:modId xmlns:p14="http://schemas.microsoft.com/office/powerpoint/2010/main" val="808171994"/>
              </p:ext>
            </p:extLst>
          </p:nvPr>
        </p:nvGraphicFramePr>
        <p:xfrm>
          <a:off x="283213" y="1251980"/>
          <a:ext cx="6372002" cy="5542465"/>
        </p:xfrm>
        <a:graphic>
          <a:graphicData uri="http://schemas.openxmlformats.org/drawingml/2006/table">
            <a:tbl>
              <a:tblPr firstRow="1" bandRow="1">
                <a:tableStyleId>{5C22544A-7EE6-4342-B048-85BDC9FD1C3A}</a:tableStyleId>
              </a:tblPr>
              <a:tblGrid>
                <a:gridCol w="752680">
                  <a:extLst>
                    <a:ext uri="{9D8B030D-6E8A-4147-A177-3AD203B41FA5}">
                      <a16:colId xmlns:a16="http://schemas.microsoft.com/office/drawing/2014/main" val="20000"/>
                    </a:ext>
                  </a:extLst>
                </a:gridCol>
                <a:gridCol w="752680">
                  <a:extLst>
                    <a:ext uri="{9D8B030D-6E8A-4147-A177-3AD203B41FA5}">
                      <a16:colId xmlns:a16="http://schemas.microsoft.com/office/drawing/2014/main" val="20001"/>
                    </a:ext>
                  </a:extLst>
                </a:gridCol>
                <a:gridCol w="752680">
                  <a:extLst>
                    <a:ext uri="{9D8B030D-6E8A-4147-A177-3AD203B41FA5}">
                      <a16:colId xmlns:a16="http://schemas.microsoft.com/office/drawing/2014/main" val="20002"/>
                    </a:ext>
                  </a:extLst>
                </a:gridCol>
                <a:gridCol w="752680">
                  <a:extLst>
                    <a:ext uri="{9D8B030D-6E8A-4147-A177-3AD203B41FA5}">
                      <a16:colId xmlns:a16="http://schemas.microsoft.com/office/drawing/2014/main" val="3058292122"/>
                    </a:ext>
                  </a:extLst>
                </a:gridCol>
                <a:gridCol w="752680">
                  <a:extLst>
                    <a:ext uri="{9D8B030D-6E8A-4147-A177-3AD203B41FA5}">
                      <a16:colId xmlns:a16="http://schemas.microsoft.com/office/drawing/2014/main" val="2081157740"/>
                    </a:ext>
                  </a:extLst>
                </a:gridCol>
                <a:gridCol w="752680">
                  <a:extLst>
                    <a:ext uri="{9D8B030D-6E8A-4147-A177-3AD203B41FA5}">
                      <a16:colId xmlns:a16="http://schemas.microsoft.com/office/drawing/2014/main" val="3687540318"/>
                    </a:ext>
                  </a:extLst>
                </a:gridCol>
                <a:gridCol w="1855922">
                  <a:extLst>
                    <a:ext uri="{9D8B030D-6E8A-4147-A177-3AD203B41FA5}">
                      <a16:colId xmlns:a16="http://schemas.microsoft.com/office/drawing/2014/main" val="20003"/>
                    </a:ext>
                  </a:extLst>
                </a:gridCol>
              </a:tblGrid>
              <a:tr h="277056">
                <a:tc rowSpan="2">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rowSpan="2">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転居先</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店舗</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rowSpan="2">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転居前</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店舗</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gridSpan="3">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a:p>
                  </a:txBody>
                  <a:tcPr/>
                </a:tc>
                <a:tc rowSpan="2">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00193">
                <a:tc vMerge="1">
                  <a:txBody>
                    <a:bodyPr/>
                    <a:lstStyle/>
                    <a:p>
                      <a:pPr algn="ct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vMerge="1">
                  <a:txBody>
                    <a:bodyPr/>
                    <a:lstStyle/>
                    <a:p>
                      <a:pPr algn="ct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vMerge="1">
                  <a:txBody>
                    <a:bodyPr/>
                    <a:lstStyle/>
                    <a:p>
                      <a:pPr algn="ct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000" b="1">
                          <a:solidFill>
                            <a:schemeClr val="bg1"/>
                          </a:solidFill>
                          <a:latin typeface="Meiryo UI" pitchFamily="50" charset="-128"/>
                          <a:ea typeface="Meiryo UI" pitchFamily="50" charset="-128"/>
                          <a:cs typeface="Meiryo UI" pitchFamily="50" charset="-128"/>
                        </a:rPr>
                        <a:t>カスタマー</a:t>
                      </a:r>
                      <a:endParaRPr kumimoji="1" lang="en-US" altLang="ja-JP" sz="1000" b="1">
                        <a:solidFill>
                          <a:schemeClr val="bg1"/>
                        </a:solidFill>
                        <a:latin typeface="Meiryo UI" pitchFamily="50" charset="-128"/>
                        <a:ea typeface="Meiryo UI" pitchFamily="50" charset="-128"/>
                        <a:cs typeface="Meiryo UI" pitchFamily="50" charset="-128"/>
                      </a:endParaRPr>
                    </a:p>
                    <a:p>
                      <a:pPr algn="ctr"/>
                      <a:r>
                        <a:rPr kumimoji="1" lang="ja-JP" altLang="en-US" sz="1000" b="1">
                          <a:solidFill>
                            <a:schemeClr val="bg1"/>
                          </a:solidFill>
                          <a:latin typeface="Meiryo UI" pitchFamily="50" charset="-128"/>
                          <a:ea typeface="Meiryo UI" pitchFamily="50" charset="-128"/>
                          <a:cs typeface="Meiryo UI" pitchFamily="50" charset="-128"/>
                        </a:rPr>
                        <a:t>センター</a:t>
                      </a:r>
                      <a:endParaRPr kumimoji="1" lang="en-US" altLang="ja-JP" sz="1000" b="1">
                        <a:solidFill>
                          <a:schemeClr val="bg1"/>
                        </a:solidFill>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業務部</a:t>
                      </a:r>
                    </a:p>
                  </a:txBody>
                  <a:tcPr anchor="ctr">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SMAS</a:t>
                      </a: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vMerge="1">
                  <a:txBody>
                    <a:bodyPr/>
                    <a:lstStyle/>
                    <a:p>
                      <a:pPr algn="ct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568835436"/>
                  </a:ext>
                </a:extLst>
              </a:tr>
              <a:tr h="4865216">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ts val="2400"/>
                        </a:lnSpc>
                      </a:pPr>
                      <a:endParaRPr kumimoji="1" lang="en-US" altLang="ja-JP" sz="1400" b="0">
                        <a:solidFill>
                          <a:schemeClr val="tx1"/>
                        </a:solidFill>
                        <a:latin typeface="Meiryo UI" pitchFamily="50" charset="-128"/>
                        <a:ea typeface="Meiryo UI" pitchFamily="50" charset="-128"/>
                        <a:cs typeface="Meiryo UI" pitchFamily="50" charset="-128"/>
                      </a:endParaRPr>
                    </a:p>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・お客様から転居に関する</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お問合せがあった場合は、</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PC</a:t>
                      </a:r>
                      <a:r>
                        <a:rPr kumimoji="1" lang="ja-JP" altLang="en-US" sz="1100" b="0" baseline="0">
                          <a:solidFill>
                            <a:schemeClr val="tx1"/>
                          </a:solidFill>
                          <a:latin typeface="Meiryo UI" pitchFamily="50" charset="-128"/>
                          <a:ea typeface="Meiryo UI" pitchFamily="50" charset="-128"/>
                          <a:cs typeface="Meiryo UI" pitchFamily="50" charset="-128"/>
                        </a:rPr>
                        <a:t>・スマホ等での住所変更</a:t>
                      </a:r>
                      <a:r>
                        <a:rPr kumimoji="1" lang="en-US" altLang="ja-JP" sz="1100" b="0" baseline="0">
                          <a:solidFill>
                            <a:schemeClr val="tx1"/>
                          </a:solidFill>
                          <a:latin typeface="Meiryo UI" pitchFamily="50" charset="-128"/>
                          <a:ea typeface="Meiryo UI" pitchFamily="50" charset="-128"/>
                          <a:cs typeface="Meiryo UI" pitchFamily="50" charset="-128"/>
                        </a:rPr>
                        <a:t>/</a:t>
                      </a: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販売店変更をご案内</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r>
                        <a:rPr kumimoji="1" lang="ja-JP" altLang="en-US" sz="1100" b="1">
                          <a:solidFill>
                            <a:schemeClr val="tx1"/>
                          </a:solidFill>
                          <a:latin typeface="Meiryo UI" pitchFamily="50" charset="-128"/>
                          <a:ea typeface="Meiryo UI" pitchFamily="50" charset="-128"/>
                          <a:cs typeface="Meiryo UI" pitchFamily="50" charset="-128"/>
                        </a:rPr>
                        <a:t>＜転居先店舗＞</a:t>
                      </a: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・お客様から担当店舗変更</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依頼後、</a:t>
                      </a:r>
                      <a:r>
                        <a:rPr kumimoji="1" lang="en-US" altLang="ja-JP" sz="1100" b="0">
                          <a:solidFill>
                            <a:schemeClr val="tx1"/>
                          </a:solidFill>
                          <a:latin typeface="Meiryo UI" pitchFamily="50" charset="-128"/>
                          <a:ea typeface="Meiryo UI" pitchFamily="50" charset="-128"/>
                          <a:cs typeface="Meiryo UI" pitchFamily="50" charset="-128"/>
                        </a:rPr>
                        <a:t>SMAS</a:t>
                      </a:r>
                      <a:r>
                        <a:rPr kumimoji="1" lang="ja-JP" altLang="en-US" sz="1100" b="0">
                          <a:solidFill>
                            <a:schemeClr val="tx1"/>
                          </a:solidFill>
                          <a:latin typeface="Meiryo UI" pitchFamily="50" charset="-128"/>
                          <a:ea typeface="Meiryo UI" pitchFamily="50" charset="-128"/>
                          <a:cs typeface="Meiryo UI" pitchFamily="50" charset="-128"/>
                        </a:rPr>
                        <a:t>からの連絡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に基づき、</a:t>
                      </a:r>
                      <a:r>
                        <a:rPr kumimoji="1" lang="en-US" altLang="ja-JP" sz="1100" b="0" err="1">
                          <a:solidFill>
                            <a:schemeClr val="tx1"/>
                          </a:solidFill>
                          <a:latin typeface="Meiryo UI" pitchFamily="50" charset="-128"/>
                          <a:ea typeface="Meiryo UI" pitchFamily="50" charset="-128"/>
                          <a:cs typeface="Meiryo UI" pitchFamily="50" charset="-128"/>
                        </a:rPr>
                        <a:t>i</a:t>
                      </a:r>
                      <a:r>
                        <a:rPr kumimoji="1" lang="en-US" altLang="ja-JP" sz="1100" b="0">
                          <a:solidFill>
                            <a:schemeClr val="tx1"/>
                          </a:solidFill>
                          <a:latin typeface="Meiryo UI" pitchFamily="50" charset="-128"/>
                          <a:ea typeface="Meiryo UI" pitchFamily="50" charset="-128"/>
                          <a:cs typeface="Meiryo UI" pitchFamily="50" charset="-128"/>
                        </a:rPr>
                        <a:t>-CROP-J</a:t>
                      </a:r>
                      <a:r>
                        <a:rPr kumimoji="1" lang="ja-JP" altLang="en-US" sz="1100" b="0">
                          <a:solidFill>
                            <a:schemeClr val="tx1"/>
                          </a:solidFill>
                          <a:latin typeface="Meiryo UI" pitchFamily="50" charset="-128"/>
                          <a:ea typeface="Meiryo UI" pitchFamily="50" charset="-128"/>
                          <a:cs typeface="Meiryo UI" pitchFamily="50" charset="-128"/>
                        </a:rPr>
                        <a:t>・</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a:solidFill>
                            <a:schemeClr val="tx1"/>
                          </a:solidFill>
                          <a:latin typeface="Meiryo UI" pitchFamily="50" charset="-128"/>
                          <a:ea typeface="Meiryo UI" pitchFamily="50" charset="-128"/>
                          <a:cs typeface="Meiryo UI" pitchFamily="50" charset="-128"/>
                        </a:rPr>
                        <a:t>  ai21</a:t>
                      </a:r>
                      <a:r>
                        <a:rPr kumimoji="1" lang="ja-JP" altLang="en-US" sz="1100" b="0" err="1">
                          <a:solidFill>
                            <a:schemeClr val="tx1"/>
                          </a:solidFill>
                          <a:latin typeface="Meiryo UI" pitchFamily="50" charset="-128"/>
                          <a:ea typeface="Meiryo UI" pitchFamily="50" charset="-128"/>
                          <a:cs typeface="Meiryo UI" pitchFamily="50" charset="-128"/>
                        </a:rPr>
                        <a:t>への</a:t>
                      </a:r>
                      <a:r>
                        <a:rPr kumimoji="1" lang="ja-JP" altLang="en-US" sz="1100" b="0">
                          <a:solidFill>
                            <a:schemeClr val="tx1"/>
                          </a:solidFill>
                          <a:latin typeface="Meiryo UI" pitchFamily="50" charset="-128"/>
                          <a:ea typeface="Meiryo UI" pitchFamily="50" charset="-128"/>
                          <a:cs typeface="Meiryo UI" pitchFamily="50" charset="-128"/>
                        </a:rPr>
                        <a:t>お客様・車両情報</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の登録</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1">
                          <a:solidFill>
                            <a:schemeClr val="tx1"/>
                          </a:solidFill>
                          <a:latin typeface="Meiryo UI" pitchFamily="50" charset="-128"/>
                          <a:ea typeface="Meiryo UI" pitchFamily="50" charset="-128"/>
                          <a:cs typeface="Meiryo UI" pitchFamily="50" charset="-128"/>
                        </a:rPr>
                        <a:t>＜転居前店舗＞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SMAS</a:t>
                      </a:r>
                      <a:r>
                        <a:rPr kumimoji="1" lang="ja-JP" altLang="en-US" sz="1100" b="0">
                          <a:solidFill>
                            <a:schemeClr val="tx1"/>
                          </a:solidFill>
                          <a:latin typeface="Meiryo UI" pitchFamily="50" charset="-128"/>
                          <a:ea typeface="Meiryo UI" pitchFamily="50" charset="-128"/>
                          <a:cs typeface="Meiryo UI" pitchFamily="50" charset="-128"/>
                        </a:rPr>
                        <a:t>から「メンテナンス解約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r>
                        <a:rPr kumimoji="1" lang="ja-JP" altLang="en-US" sz="1100" b="0">
                          <a:solidFill>
                            <a:schemeClr val="tx1"/>
                          </a:solidFill>
                          <a:latin typeface="Meiryo UI" pitchFamily="50" charset="-128"/>
                          <a:ea typeface="Meiryo UI" pitchFamily="50" charset="-128"/>
                          <a:cs typeface="Meiryo UI" pitchFamily="50" charset="-128"/>
                        </a:rPr>
                        <a:t>　通知」を送付します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＊お客様・車両情報の削除</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spcBef>
                          <a:spcPts val="0"/>
                        </a:spcBef>
                      </a:pPr>
                      <a:r>
                        <a:rPr kumimoji="1" lang="en-US" altLang="ja-JP" sz="1100" b="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は各社にてご判断ください</a:t>
                      </a:r>
                      <a:endParaRPr kumimoji="1" lang="en-US" altLang="ja-JP" sz="1100" b="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39" name="角丸四角形 38"/>
          <p:cNvSpPr/>
          <p:nvPr/>
        </p:nvSpPr>
        <p:spPr>
          <a:xfrm>
            <a:off x="299904" y="3308332"/>
            <a:ext cx="701171" cy="54550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住所変更</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販売店</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変更</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46" name="直線矢印コネクタ 19"/>
          <p:cNvCxnSpPr>
            <a:endCxn id="81" idx="1"/>
          </p:cNvCxnSpPr>
          <p:nvPr/>
        </p:nvCxnSpPr>
        <p:spPr>
          <a:xfrm>
            <a:off x="1001075" y="3581083"/>
            <a:ext cx="3116115" cy="1207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Object 3">
            <a:extLst>
              <a:ext uri="{63B3BB69-23CF-44E3-9099-C40C66FF867C}">
                <a14:compatExt xmlns:a14="http://schemas.microsoft.com/office/drawing/2010/main" spid="_x0000_s2085"/>
              </a:ext>
            </a:extLst>
          </p:cNvPr>
          <p:cNvPicPr>
            <a:picLocks noChangeAspect="1"/>
          </p:cNvPicPr>
          <p:nvPr/>
        </p:nvPicPr>
        <p:blipFill>
          <a:blip r:embed="rId2"/>
          <a:stretch>
            <a:fillRect/>
          </a:stretch>
        </p:blipFill>
        <p:spPr>
          <a:xfrm>
            <a:off x="1216652" y="6236784"/>
            <a:ext cx="438150" cy="381000"/>
          </a:xfrm>
          <a:prstGeom prst="rect">
            <a:avLst/>
          </a:prstGeom>
        </p:spPr>
      </p:pic>
      <p:sp>
        <p:nvSpPr>
          <p:cNvPr id="53" name="Text Box 11"/>
          <p:cNvSpPr txBox="1">
            <a:spLocks noChangeArrowheads="1"/>
          </p:cNvSpPr>
          <p:nvPr/>
        </p:nvSpPr>
        <p:spPr bwMode="auto">
          <a:xfrm>
            <a:off x="925418" y="6442553"/>
            <a:ext cx="936511" cy="4211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err="1">
                <a:latin typeface="Meiryo UI" pitchFamily="50" charset="-128"/>
                <a:ea typeface="Meiryo UI" pitchFamily="50" charset="-128"/>
                <a:cs typeface="Meiryo UI" pitchFamily="50" charset="-128"/>
              </a:rPr>
              <a:t>i</a:t>
            </a:r>
            <a:r>
              <a:rPr lang="en-US" altLang="ja-JP" sz="1050">
                <a:latin typeface="Meiryo UI" pitchFamily="50" charset="-128"/>
                <a:ea typeface="Meiryo UI" pitchFamily="50" charset="-128"/>
                <a:cs typeface="Meiryo UI" pitchFamily="50" charset="-128"/>
              </a:rPr>
              <a:t>-CROP-J/ai21</a:t>
            </a:r>
            <a:endParaRPr lang="ja-JP" altLang="en-US" sz="1050">
              <a:latin typeface="Meiryo UI" pitchFamily="50" charset="-128"/>
              <a:ea typeface="Meiryo UI" pitchFamily="50" charset="-128"/>
              <a:cs typeface="Meiryo UI" pitchFamily="50" charset="-128"/>
            </a:endParaRPr>
          </a:p>
        </p:txBody>
      </p:sp>
      <p:sp>
        <p:nvSpPr>
          <p:cNvPr id="62" name="角丸四角形 61"/>
          <p:cNvSpPr/>
          <p:nvPr/>
        </p:nvSpPr>
        <p:spPr>
          <a:xfrm>
            <a:off x="4904625" y="4689183"/>
            <a:ext cx="1665923" cy="603423"/>
          </a:xfrm>
          <a:prstGeom prst="roundRect">
            <a:avLst>
              <a:gd name="adj" fmla="val 5906"/>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nSpc>
                <a:spcPts val="1300"/>
              </a:lnSpc>
            </a:pPr>
            <a:r>
              <a:rPr lang="ja-JP" altLang="en-US">
                <a:solidFill>
                  <a:schemeClr val="tx1"/>
                </a:solidFill>
                <a:latin typeface="Meiryo UI" pitchFamily="50" charset="-128"/>
                <a:ea typeface="Meiryo UI" pitchFamily="50" charset="-128"/>
                <a:cs typeface="Meiryo UI" pitchFamily="50" charset="-128"/>
              </a:rPr>
              <a:t> </a:t>
            </a:r>
            <a:r>
              <a:rPr lang="ja-JP" altLang="en-US" b="1">
                <a:solidFill>
                  <a:schemeClr val="tx1"/>
                </a:solidFill>
                <a:latin typeface="Meiryo UI" pitchFamily="50" charset="-128"/>
                <a:ea typeface="Meiryo UI" pitchFamily="50" charset="-128"/>
                <a:cs typeface="Meiryo UI" pitchFamily="50" charset="-128"/>
              </a:rPr>
              <a:t>必ず担当スタッフを設定し</a:t>
            </a:r>
            <a:endParaRPr lang="en-US" altLang="ja-JP" b="1">
              <a:solidFill>
                <a:schemeClr val="tx1"/>
              </a:solidFill>
              <a:latin typeface="Meiryo UI" pitchFamily="50" charset="-128"/>
              <a:ea typeface="Meiryo UI" pitchFamily="50" charset="-128"/>
              <a:cs typeface="Meiryo UI" pitchFamily="50" charset="-128"/>
            </a:endParaRPr>
          </a:p>
          <a:p>
            <a:pPr>
              <a:lnSpc>
                <a:spcPts val="1300"/>
              </a:lnSpc>
            </a:pPr>
            <a:r>
              <a:rPr lang="en-US" altLang="ja-JP" b="1">
                <a:solidFill>
                  <a:schemeClr val="tx1"/>
                </a:solidFill>
                <a:latin typeface="Meiryo UI" pitchFamily="50" charset="-128"/>
                <a:ea typeface="Meiryo UI" pitchFamily="50" charset="-128"/>
                <a:cs typeface="Meiryo UI" pitchFamily="50" charset="-128"/>
              </a:rPr>
              <a:t> </a:t>
            </a:r>
            <a:r>
              <a:rPr lang="en-US" altLang="ja-JP" b="1" err="1">
                <a:solidFill>
                  <a:schemeClr val="tx1"/>
                </a:solidFill>
                <a:latin typeface="Meiryo UI" pitchFamily="50" charset="-128"/>
                <a:ea typeface="Meiryo UI" pitchFamily="50" charset="-128"/>
                <a:cs typeface="Meiryo UI" pitchFamily="50" charset="-128"/>
              </a:rPr>
              <a:t>i</a:t>
            </a:r>
            <a:r>
              <a:rPr lang="en-US" altLang="ja-JP" b="1">
                <a:solidFill>
                  <a:schemeClr val="tx1"/>
                </a:solidFill>
                <a:latin typeface="Meiryo UI" pitchFamily="50" charset="-128"/>
                <a:ea typeface="Meiryo UI" pitchFamily="50" charset="-128"/>
                <a:cs typeface="Meiryo UI" pitchFamily="50" charset="-128"/>
              </a:rPr>
              <a:t>-CROP-J</a:t>
            </a:r>
            <a:r>
              <a:rPr lang="ja-JP" altLang="en-US" b="1">
                <a:solidFill>
                  <a:schemeClr val="tx1"/>
                </a:solidFill>
                <a:latin typeface="Meiryo UI" pitchFamily="50" charset="-128"/>
                <a:ea typeface="Meiryo UI" pitchFamily="50" charset="-128"/>
                <a:cs typeface="Meiryo UI" pitchFamily="50" charset="-128"/>
              </a:rPr>
              <a:t>等に登録して</a:t>
            </a:r>
            <a:endParaRPr lang="en-US" altLang="ja-JP" b="1">
              <a:solidFill>
                <a:schemeClr val="tx1"/>
              </a:solidFill>
              <a:latin typeface="Meiryo UI" pitchFamily="50" charset="-128"/>
              <a:ea typeface="Meiryo UI" pitchFamily="50" charset="-128"/>
              <a:cs typeface="Meiryo UI" pitchFamily="50" charset="-128"/>
            </a:endParaRPr>
          </a:p>
          <a:p>
            <a:pPr>
              <a:lnSpc>
                <a:spcPts val="1300"/>
              </a:lnSpc>
            </a:pPr>
            <a:r>
              <a:rPr lang="ja-JP" altLang="en-US" b="1">
                <a:solidFill>
                  <a:schemeClr val="tx1"/>
                </a:solidFill>
                <a:latin typeface="Meiryo UI" pitchFamily="50" charset="-128"/>
                <a:ea typeface="Meiryo UI" pitchFamily="50" charset="-128"/>
                <a:cs typeface="Meiryo UI" pitchFamily="50" charset="-128"/>
              </a:rPr>
              <a:t> ください</a:t>
            </a:r>
            <a:endParaRPr kumimoji="1" lang="ja-JP" altLang="en-US" b="1">
              <a:solidFill>
                <a:schemeClr val="tx1"/>
              </a:solidFill>
              <a:latin typeface="Meiryo UI" pitchFamily="50" charset="-128"/>
              <a:ea typeface="Meiryo UI" pitchFamily="50" charset="-128"/>
              <a:cs typeface="Meiryo UI" pitchFamily="50" charset="-128"/>
            </a:endParaRPr>
          </a:p>
        </p:txBody>
      </p:sp>
      <p:pic>
        <p:nvPicPr>
          <p:cNvPr id="63" name="Picture 120" descr="C:\WINNT\Profiles\10111\Application Data\Microsoft\Media Catalog\IDW01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080" y="3920706"/>
            <a:ext cx="3905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64" name="図 63"/>
          <p:cNvPicPr>
            <a:picLocks noChangeAspect="1"/>
          </p:cNvPicPr>
          <p:nvPr/>
        </p:nvPicPr>
        <p:blipFill>
          <a:blip r:embed="rId4"/>
          <a:stretch>
            <a:fillRect/>
          </a:stretch>
        </p:blipFill>
        <p:spPr>
          <a:xfrm>
            <a:off x="754690" y="3920706"/>
            <a:ext cx="205184" cy="364306"/>
          </a:xfrm>
          <a:prstGeom prst="rect">
            <a:avLst/>
          </a:prstGeom>
        </p:spPr>
      </p:pic>
      <p:sp>
        <p:nvSpPr>
          <p:cNvPr id="66" name="Text Box 11"/>
          <p:cNvSpPr txBox="1">
            <a:spLocks noChangeArrowheads="1"/>
          </p:cNvSpPr>
          <p:nvPr/>
        </p:nvSpPr>
        <p:spPr bwMode="auto">
          <a:xfrm>
            <a:off x="336480" y="4245290"/>
            <a:ext cx="88738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p>
        </p:txBody>
      </p:sp>
      <p:sp>
        <p:nvSpPr>
          <p:cNvPr id="69" name="Text Box 11"/>
          <p:cNvSpPr txBox="1">
            <a:spLocks noChangeArrowheads="1"/>
          </p:cNvSpPr>
          <p:nvPr/>
        </p:nvSpPr>
        <p:spPr bwMode="auto">
          <a:xfrm>
            <a:off x="2758828" y="5277908"/>
            <a:ext cx="462684" cy="18303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71" name="フローチャート : 書類 45"/>
          <p:cNvSpPr/>
          <p:nvPr/>
        </p:nvSpPr>
        <p:spPr>
          <a:xfrm>
            <a:off x="1072003" y="4650857"/>
            <a:ext cx="669783" cy="104140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メンテ</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ナンス</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業務委託連絡書</a:t>
            </a:r>
          </a:p>
        </p:txBody>
      </p:sp>
      <p:cxnSp>
        <p:nvCxnSpPr>
          <p:cNvPr id="117" name="直線矢印コネクタ 19"/>
          <p:cNvCxnSpPr>
            <a:endCxn id="71" idx="3"/>
          </p:cNvCxnSpPr>
          <p:nvPr/>
        </p:nvCxnSpPr>
        <p:spPr>
          <a:xfrm flipH="1" flipV="1">
            <a:off x="1741786" y="5171558"/>
            <a:ext cx="2690628" cy="1200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 書類 45"/>
          <p:cNvSpPr/>
          <p:nvPr/>
        </p:nvSpPr>
        <p:spPr>
          <a:xfrm>
            <a:off x="1828573" y="5622127"/>
            <a:ext cx="644425" cy="1117577"/>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メンテ</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ナンス</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業務委託解約通知</a:t>
            </a:r>
          </a:p>
        </p:txBody>
      </p:sp>
      <p:sp>
        <p:nvSpPr>
          <p:cNvPr id="75" name="正方形/長方形 74"/>
          <p:cNvSpPr/>
          <p:nvPr/>
        </p:nvSpPr>
        <p:spPr>
          <a:xfrm>
            <a:off x="4117348" y="6008536"/>
            <a:ext cx="630131"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メンテ</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解約連絡</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76" name="Text Box 11"/>
          <p:cNvSpPr txBox="1">
            <a:spLocks noChangeArrowheads="1"/>
          </p:cNvSpPr>
          <p:nvPr/>
        </p:nvSpPr>
        <p:spPr bwMode="auto">
          <a:xfrm>
            <a:off x="3509535" y="6244235"/>
            <a:ext cx="462684" cy="2213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83" name="スライド番号プレースホルダー 3"/>
          <p:cNvSpPr txBox="1">
            <a:spLocks/>
          </p:cNvSpPr>
          <p:nvPr/>
        </p:nvSpPr>
        <p:spPr>
          <a:xfrm>
            <a:off x="2041525" y="9475281"/>
            <a:ext cx="1543050" cy="527050"/>
          </a:xfrm>
          <a:prstGeom prst="rect">
            <a:avLst/>
          </a:prstGeom>
        </p:spPr>
        <p:txBody>
          <a:bodyPr vert="horz" wrap="square" lIns="91440" tIns="45720" rIns="91440" bIns="45720" numCol="1" anchor="ctr" anchorCtr="0" compatLnSpc="1">
            <a:prstTxWarp prst="textNoShape">
              <a:avLst/>
            </a:prstTxWarp>
          </a:bodyPr>
          <a:lstStyle>
            <a:defPPr>
              <a:defRPr lang="ja-JP"/>
            </a:defPPr>
            <a:lvl1pPr algn="r" defTabSz="538163" rtl="0" eaLnBrk="1" fontAlgn="base" hangingPunct="1">
              <a:spcBef>
                <a:spcPct val="0"/>
              </a:spcBef>
              <a:spcAft>
                <a:spcPct val="0"/>
              </a:spcAft>
              <a:defRPr kumimoji="1" sz="900" kern="1200">
                <a:solidFill>
                  <a:srgbClr val="898989"/>
                </a:solidFill>
                <a:latin typeface="Calibri" panose="020F0502020204030204" pitchFamily="34" charset="0"/>
                <a:ea typeface="ＭＳ Ｐゴシック" panose="020B0600070205080204" pitchFamily="50" charset="-128"/>
                <a:cs typeface="+mn-cs"/>
              </a:defRPr>
            </a:lvl1pPr>
            <a:lvl2pPr marL="268288" indent="188913"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2pPr>
            <a:lvl3pPr marL="538163" indent="376238"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3pPr>
            <a:lvl4pPr marL="806450" indent="565150"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4pPr>
            <a:lvl5pPr marL="1076325" indent="752475"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9pPr>
          </a:lstStyle>
          <a:p>
            <a:fld id="{0B3C29FA-217C-4237-8B3F-0496B4C3EFA4}" type="slidenum">
              <a:rPr lang="ja-JP" altLang="en-US" smtClean="0"/>
              <a:pPr/>
              <a:t>13</a:t>
            </a:fld>
            <a:endParaRPr lang="ja-JP" altLang="en-US"/>
          </a:p>
        </p:txBody>
      </p:sp>
      <p:sp>
        <p:nvSpPr>
          <p:cNvPr id="89" name="正方形/長方形 88"/>
          <p:cNvSpPr/>
          <p:nvPr/>
        </p:nvSpPr>
        <p:spPr>
          <a:xfrm>
            <a:off x="1072004" y="5714680"/>
            <a:ext cx="680396" cy="505749"/>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お客様・</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車両情報</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の登録</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73" name="直線矢印コネクタ 19"/>
          <p:cNvCxnSpPr>
            <a:stCxn id="75" idx="1"/>
            <a:endCxn id="72" idx="3"/>
          </p:cNvCxnSpPr>
          <p:nvPr/>
        </p:nvCxnSpPr>
        <p:spPr>
          <a:xfrm flipH="1" flipV="1">
            <a:off x="2472998" y="6180916"/>
            <a:ext cx="1644350" cy="762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117190" y="3413155"/>
            <a:ext cx="6336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受付</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27" name="正方形/長方形 26"/>
          <p:cNvSpPr/>
          <p:nvPr/>
        </p:nvSpPr>
        <p:spPr>
          <a:xfrm>
            <a:off x="336480" y="1984657"/>
            <a:ext cx="623394" cy="1160837"/>
          </a:xfrm>
          <a:prstGeom prst="rec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転居</a:t>
            </a:r>
            <a:r>
              <a:rPr lang="ja-JP" altLang="en-US">
                <a:solidFill>
                  <a:sysClr val="windowText" lastClr="000000"/>
                </a:solidFill>
                <a:latin typeface="Meiryo UI" pitchFamily="50" charset="-128"/>
                <a:ea typeface="Meiryo UI" pitchFamily="50" charset="-128"/>
                <a:cs typeface="Meiryo UI" pitchFamily="50" charset="-128"/>
              </a:rPr>
              <a:t>の</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問合せ</a:t>
            </a:r>
            <a:endParaRPr kumimoji="1" lang="en-US" altLang="ja-JP">
              <a:solidFill>
                <a:sysClr val="windowText" lastClr="000000"/>
              </a:solidFill>
              <a:latin typeface="Meiryo UI" pitchFamily="50" charset="-128"/>
              <a:ea typeface="Meiryo UI" pitchFamily="50" charset="-128"/>
              <a:cs typeface="Meiryo UI" pitchFamily="50" charset="-128"/>
            </a:endParaRPr>
          </a:p>
        </p:txBody>
      </p:sp>
      <p:sp>
        <p:nvSpPr>
          <p:cNvPr id="29" name="正方形/長方形 28"/>
          <p:cNvSpPr/>
          <p:nvPr/>
        </p:nvSpPr>
        <p:spPr>
          <a:xfrm>
            <a:off x="2571160" y="1983329"/>
            <a:ext cx="691075" cy="568185"/>
          </a:xfrm>
          <a:prstGeom prst="rec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PC</a:t>
            </a:r>
            <a:r>
              <a:rPr lang="ja-JP" altLang="en-US">
                <a:solidFill>
                  <a:sysClr val="windowText" lastClr="000000"/>
                </a:solidFill>
                <a:latin typeface="Meiryo UI" pitchFamily="50" charset="-128"/>
                <a:ea typeface="Meiryo UI" pitchFamily="50" charset="-128"/>
                <a:cs typeface="Meiryo UI" pitchFamily="50" charset="-128"/>
              </a:rPr>
              <a:t>・スマホでの変更</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をご案内</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31" name="直線矢印コネクタ 19"/>
          <p:cNvCxnSpPr/>
          <p:nvPr/>
        </p:nvCxnSpPr>
        <p:spPr>
          <a:xfrm flipV="1">
            <a:off x="959874" y="2169128"/>
            <a:ext cx="1611286" cy="5324"/>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19"/>
          <p:cNvCxnSpPr/>
          <p:nvPr/>
        </p:nvCxnSpPr>
        <p:spPr>
          <a:xfrm flipH="1">
            <a:off x="959874" y="2390835"/>
            <a:ext cx="1611287" cy="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19"/>
          <p:cNvCxnSpPr/>
          <p:nvPr/>
        </p:nvCxnSpPr>
        <p:spPr>
          <a:xfrm flipV="1">
            <a:off x="959874" y="2741162"/>
            <a:ext cx="862073" cy="20235"/>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19"/>
          <p:cNvCxnSpPr/>
          <p:nvPr/>
        </p:nvCxnSpPr>
        <p:spPr>
          <a:xfrm flipH="1">
            <a:off x="959874" y="2994147"/>
            <a:ext cx="831276" cy="934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1821947" y="2577310"/>
            <a:ext cx="691075" cy="568185"/>
          </a:xfrm>
          <a:prstGeom prst="rec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PC</a:t>
            </a:r>
            <a:r>
              <a:rPr lang="ja-JP" altLang="en-US">
                <a:solidFill>
                  <a:sysClr val="windowText" lastClr="000000"/>
                </a:solidFill>
                <a:latin typeface="Meiryo UI" pitchFamily="50" charset="-128"/>
                <a:ea typeface="Meiryo UI" pitchFamily="50" charset="-128"/>
                <a:cs typeface="Meiryo UI" pitchFamily="50" charset="-128"/>
              </a:rPr>
              <a:t>・スマホでの変更</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をご案内</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70" name="直線矢印コネクタ 19"/>
          <p:cNvCxnSpPr>
            <a:stCxn id="27" idx="2"/>
            <a:endCxn id="39" idx="0"/>
          </p:cNvCxnSpPr>
          <p:nvPr/>
        </p:nvCxnSpPr>
        <p:spPr>
          <a:xfrm>
            <a:off x="648177" y="3145494"/>
            <a:ext cx="2313" cy="162838"/>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9"/>
          <p:cNvCxnSpPr>
            <a:stCxn id="81" idx="2"/>
            <a:endCxn id="75" idx="0"/>
          </p:cNvCxnSpPr>
          <p:nvPr/>
        </p:nvCxnSpPr>
        <p:spPr>
          <a:xfrm flipH="1">
            <a:off x="4432414" y="3773155"/>
            <a:ext cx="1576" cy="2235381"/>
          </a:xfrm>
          <a:prstGeom prst="straightConnector1">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297944" y="6856315"/>
            <a:ext cx="6372000"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4-2</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納車前</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お客様転居等に伴う</a:t>
            </a:r>
            <a:r>
              <a:rPr lang="zh-CN"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担当</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店舗</a:t>
            </a:r>
            <a:r>
              <a:rPr lang="zh-CN"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変更</a:t>
            </a:r>
            <a:endParaRPr lang="en-US" altLang="zh-CN"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　　　　（店頭商流・</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商流共通）①</a:t>
            </a:r>
            <a:endPar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86" name="表 85"/>
          <p:cNvGraphicFramePr>
            <a:graphicFrameLocks noGrp="1"/>
          </p:cNvGraphicFramePr>
          <p:nvPr>
            <p:extLst>
              <p:ext uri="{D42A27DB-BD31-4B8C-83A1-F6EECF244321}">
                <p14:modId xmlns:p14="http://schemas.microsoft.com/office/powerpoint/2010/main" val="2742203090"/>
              </p:ext>
            </p:extLst>
          </p:nvPr>
        </p:nvGraphicFramePr>
        <p:xfrm>
          <a:off x="267967" y="7383890"/>
          <a:ext cx="6372000" cy="2077200"/>
        </p:xfrm>
        <a:graphic>
          <a:graphicData uri="http://schemas.openxmlformats.org/drawingml/2006/table">
            <a:tbl>
              <a:tblPr firstRow="1" bandRow="1">
                <a:tableStyleId>{5C22544A-7EE6-4342-B048-85BDC9FD1C3A}</a:tableStyleId>
              </a:tblPr>
              <a:tblGrid>
                <a:gridCol w="87219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4223901">
                  <a:extLst>
                    <a:ext uri="{9D8B030D-6E8A-4147-A177-3AD203B41FA5}">
                      <a16:colId xmlns:a16="http://schemas.microsoft.com/office/drawing/2014/main" val="20002"/>
                    </a:ext>
                  </a:extLst>
                </a:gridCol>
              </a:tblGrid>
              <a:tr h="432000">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契約の</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継続</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納車店舗</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転居前</a:t>
                      </a:r>
                      <a:r>
                        <a:rPr kumimoji="1" lang="en-US" altLang="ja-JP" sz="1200" b="1">
                          <a:solidFill>
                            <a:schemeClr val="bg1"/>
                          </a:solidFill>
                          <a:latin typeface="Meiryo UI" pitchFamily="50" charset="-128"/>
                          <a:ea typeface="Meiryo UI" pitchFamily="50" charset="-128"/>
                          <a:cs typeface="Meiryo UI" pitchFamily="50" charset="-128"/>
                        </a:rPr>
                        <a:t>/</a:t>
                      </a:r>
                      <a:r>
                        <a:rPr kumimoji="1" lang="ja-JP" altLang="en-US" sz="1200" b="1">
                          <a:solidFill>
                            <a:schemeClr val="bg1"/>
                          </a:solidFill>
                          <a:latin typeface="Meiryo UI" pitchFamily="50" charset="-128"/>
                          <a:ea typeface="Meiryo UI" pitchFamily="50" charset="-128"/>
                          <a:cs typeface="Meiryo UI" pitchFamily="50" charset="-128"/>
                        </a:rPr>
                        <a:t>転居先店舗での対応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40000">
                <a:tc rowSpan="2">
                  <a:txBody>
                    <a:bodyPr/>
                    <a:lstStyle/>
                    <a:p>
                      <a:pPr algn="ctr"/>
                      <a:r>
                        <a:rPr kumimoji="1" lang="ja-JP" altLang="en-US" sz="1600" b="0" baseline="30000">
                          <a:solidFill>
                            <a:schemeClr val="tx1"/>
                          </a:solidFill>
                          <a:latin typeface="Meiryo UI" pitchFamily="50" charset="-128"/>
                          <a:ea typeface="Meiryo UI" pitchFamily="50" charset="-128"/>
                          <a:cs typeface="Meiryo UI" pitchFamily="50" charset="-128"/>
                        </a:rPr>
                        <a:t>継続する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kumimoji="1" lang="en-US" altLang="ja-JP" sz="1600" b="0" baseline="30000">
                        <a:solidFill>
                          <a:schemeClr val="tx1"/>
                        </a:solidFill>
                        <a:latin typeface="Meiryo UI" pitchFamily="50" charset="-128"/>
                        <a:ea typeface="Meiryo UI" pitchFamily="50" charset="-128"/>
                        <a:cs typeface="Meiryo UI" pitchFamily="50" charset="-128"/>
                      </a:endParaRPr>
                    </a:p>
                    <a:p>
                      <a:pPr algn="ctr"/>
                      <a:r>
                        <a:rPr kumimoji="1" lang="ja-JP" altLang="en-US" sz="1600" b="0" baseline="30000">
                          <a:solidFill>
                            <a:schemeClr val="tx1"/>
                          </a:solidFill>
                          <a:latin typeface="Meiryo UI" pitchFamily="50" charset="-128"/>
                          <a:ea typeface="Meiryo UI" pitchFamily="50" charset="-128"/>
                          <a:cs typeface="Meiryo UI" pitchFamily="50" charset="-128"/>
                        </a:rPr>
                        <a:t>転居前店舗＊</a:t>
                      </a:r>
                      <a:r>
                        <a:rPr kumimoji="1" lang="en-US" altLang="ja-JP" sz="1600" b="0" baseline="30000">
                          <a:solidFill>
                            <a:schemeClr val="tx1"/>
                          </a:solidFill>
                          <a:latin typeface="Meiryo UI" pitchFamily="50" charset="-128"/>
                          <a:ea typeface="Meiryo UI" pitchFamily="50" charset="-128"/>
                          <a:cs typeface="Meiryo UI" pitchFamily="50" charset="-128"/>
                        </a:rPr>
                        <a:t>1</a:t>
                      </a:r>
                      <a:endParaRPr kumimoji="1" lang="ja-JP" altLang="en-US" sz="1600" b="0" baseline="3000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spcAft>
                          <a:spcPts val="0"/>
                        </a:spcAft>
                      </a:pP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納車後、上記「</a:t>
                      </a:r>
                      <a:r>
                        <a:rPr lang="en-US" altLang="ja-JP" sz="1100" kern="100">
                          <a:effectLst/>
                          <a:latin typeface="Meiryo UI" panose="020B0604030504040204" pitchFamily="50" charset="-128"/>
                          <a:ea typeface="Meiryo UI" panose="020B0604030504040204" pitchFamily="50" charset="-128"/>
                          <a:cs typeface="Courier New" panose="02070309020205020404" pitchFamily="49" charset="0"/>
                        </a:rPr>
                        <a:t>4-1</a:t>
                      </a: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」の流れで住所変更・担当店舗変更実施</a:t>
                      </a:r>
                      <a:endParaRPr lang="en-US" altLang="ja-JP" sz="1100" kern="100">
                        <a:effectLst/>
                        <a:latin typeface="Meiryo UI" panose="020B0604030504040204" pitchFamily="50" charset="-128"/>
                        <a:ea typeface="Meiryo UI" panose="020B0604030504040204" pitchFamily="50" charset="-128"/>
                        <a:cs typeface="Courier New" panose="020703090202050204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0000">
                <a:tc vMerge="1">
                  <a:txBody>
                    <a:bodyPr/>
                    <a:lstStyle/>
                    <a:p>
                      <a:pPr algn="l"/>
                      <a:endParaRPr kumimoji="1" lang="ja-JP" altLang="en-US" sz="1100" b="0" baseline="3000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en-US" altLang="ja-JP" sz="1600" b="0" baseline="30000">
                        <a:solidFill>
                          <a:schemeClr val="tx1"/>
                        </a:solidFill>
                        <a:latin typeface="Meiryo UI" pitchFamily="50" charset="-128"/>
                        <a:ea typeface="Meiryo UI" pitchFamily="50" charset="-128"/>
                        <a:cs typeface="Meiryo UI" pitchFamily="50" charset="-128"/>
                      </a:endParaRPr>
                    </a:p>
                    <a:p>
                      <a:pPr algn="ctr"/>
                      <a:r>
                        <a:rPr kumimoji="1" lang="ja-JP" altLang="en-US" sz="1600" b="0" baseline="30000">
                          <a:solidFill>
                            <a:schemeClr val="tx1"/>
                          </a:solidFill>
                          <a:latin typeface="Meiryo UI" pitchFamily="50" charset="-128"/>
                          <a:ea typeface="Meiryo UI" pitchFamily="50" charset="-128"/>
                          <a:cs typeface="Meiryo UI" pitchFamily="50" charset="-128"/>
                        </a:rPr>
                        <a:t>転居先店舗</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spcAft>
                          <a:spcPts val="0"/>
                        </a:spcAft>
                      </a:pP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次ページの流れに沿って、住所変更</a:t>
                      </a:r>
                      <a:r>
                        <a:rPr lang="en-US" altLang="ja-JP" sz="1100" kern="100">
                          <a:effectLst/>
                          <a:latin typeface="Meiryo UI" panose="020B0604030504040204" pitchFamily="50" charset="-128"/>
                          <a:ea typeface="Meiryo UI" panose="020B0604030504040204" pitchFamily="50" charset="-128"/>
                          <a:cs typeface="Courier New" panose="02070309020205020404" pitchFamily="49" charset="0"/>
                        </a:rPr>
                        <a:t>/</a:t>
                      </a: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担当店舗変更や</a:t>
                      </a:r>
                      <a:endParaRPr lang="en-US" altLang="ja-JP" sz="1100" kern="100">
                        <a:effectLst/>
                        <a:latin typeface="Meiryo UI" panose="020B0604030504040204" pitchFamily="50" charset="-128"/>
                        <a:ea typeface="Meiryo UI" panose="020B0604030504040204" pitchFamily="50" charset="-128"/>
                        <a:cs typeface="Courier New" panose="02070309020205020404" pitchFamily="49" charset="0"/>
                      </a:endParaRPr>
                    </a:p>
                    <a:p>
                      <a:pPr>
                        <a:spcAft>
                          <a:spcPts val="0"/>
                        </a:spcAft>
                      </a:pP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登録・納車を実施</a:t>
                      </a:r>
                      <a:endParaRPr lang="en-US" altLang="ja-JP" sz="1100" kern="100">
                        <a:effectLst/>
                        <a:latin typeface="Meiryo UI" panose="020B0604030504040204" pitchFamily="50" charset="-128"/>
                        <a:ea typeface="Meiryo UI" panose="020B0604030504040204" pitchFamily="50" charset="-128"/>
                        <a:cs typeface="Courier New" panose="020703090202050204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4476544"/>
                  </a:ext>
                </a:extLst>
              </a:tr>
              <a:tr h="540000">
                <a:tc>
                  <a:txBody>
                    <a:bodyPr/>
                    <a:lstStyle/>
                    <a:p>
                      <a:pPr algn="ctr"/>
                      <a:endParaRPr kumimoji="1" lang="en-US" altLang="ja-JP" sz="1600" b="0" baseline="30000">
                        <a:solidFill>
                          <a:schemeClr val="tx1"/>
                        </a:solidFill>
                        <a:latin typeface="Meiryo UI" pitchFamily="50" charset="-128"/>
                        <a:ea typeface="Meiryo UI" pitchFamily="50" charset="-128"/>
                        <a:cs typeface="Meiryo UI" pitchFamily="50" charset="-128"/>
                      </a:endParaRPr>
                    </a:p>
                    <a:p>
                      <a:pPr algn="ctr"/>
                      <a:r>
                        <a:rPr kumimoji="1" lang="ja-JP" altLang="en-US" sz="1600" b="0" baseline="30000">
                          <a:solidFill>
                            <a:schemeClr val="tx1"/>
                          </a:solidFill>
                          <a:latin typeface="Meiryo UI" pitchFamily="50" charset="-128"/>
                          <a:ea typeface="Meiryo UI" pitchFamily="50" charset="-128"/>
                          <a:cs typeface="Meiryo UI" pitchFamily="50" charset="-128"/>
                        </a:rPr>
                        <a:t>継続しない</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kumimoji="1" lang="en-US" altLang="ja-JP" sz="1600" b="0" baseline="30000">
                        <a:solidFill>
                          <a:schemeClr val="tx1"/>
                        </a:solidFill>
                        <a:latin typeface="Meiryo UI" pitchFamily="50" charset="-128"/>
                        <a:ea typeface="Meiryo UI" pitchFamily="50" charset="-128"/>
                        <a:cs typeface="Meiryo UI" pitchFamily="50" charset="-128"/>
                      </a:endParaRPr>
                    </a:p>
                    <a:p>
                      <a:pPr algn="ctr"/>
                      <a:r>
                        <a:rPr kumimoji="1" lang="ja-JP" altLang="en-US" sz="1600" b="0" baseline="30000" err="1">
                          <a:solidFill>
                            <a:schemeClr val="tx1"/>
                          </a:solidFill>
                          <a:latin typeface="Meiryo UI" pitchFamily="50" charset="-128"/>
                          <a:ea typeface="Meiryo UI" pitchFamily="50" charset="-128"/>
                          <a:cs typeface="Meiryo UI" pitchFamily="50" charset="-128"/>
                        </a:rPr>
                        <a:t>ー</a:t>
                      </a:r>
                      <a:endParaRPr kumimoji="1" lang="en-US" altLang="ja-JP" sz="1600" b="0" baseline="3000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spcAft>
                          <a:spcPts val="0"/>
                        </a:spcAft>
                      </a:pP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転居前店舗 または お客様より</a:t>
                      </a:r>
                      <a:endParaRPr lang="en-US" altLang="ja-JP" sz="1100" kern="100">
                        <a:effectLst/>
                        <a:latin typeface="Meiryo UI" panose="020B0604030504040204" pitchFamily="50" charset="-128"/>
                        <a:ea typeface="Meiryo UI" panose="020B0604030504040204" pitchFamily="50" charset="-128"/>
                        <a:cs typeface="Courier New" panose="02070309020205020404" pitchFamily="49" charset="0"/>
                      </a:endParaRPr>
                    </a:p>
                    <a:p>
                      <a:pPr>
                        <a:spcAft>
                          <a:spcPts val="0"/>
                        </a:spcAft>
                      </a:pP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a:t>
                      </a:r>
                      <a:r>
                        <a:rPr lang="en-US" altLang="ja-JP" sz="1100" kern="100">
                          <a:effectLst/>
                          <a:latin typeface="Meiryo UI" panose="020B0604030504040204" pitchFamily="50" charset="-128"/>
                          <a:ea typeface="Meiryo UI" panose="020B0604030504040204" pitchFamily="50" charset="-128"/>
                          <a:cs typeface="Courier New" panose="02070309020205020404" pitchFamily="49" charset="0"/>
                        </a:rPr>
                        <a:t>KINTO</a:t>
                      </a:r>
                      <a:r>
                        <a:rPr lang="ja-JP" altLang="en-US" sz="1100" kern="100">
                          <a:effectLst/>
                          <a:latin typeface="Meiryo UI" panose="020B0604030504040204" pitchFamily="50" charset="-128"/>
                          <a:ea typeface="Meiryo UI" panose="020B0604030504040204" pitchFamily="50" charset="-128"/>
                          <a:cs typeface="Courier New" panose="02070309020205020404" pitchFamily="49" charset="0"/>
                        </a:rPr>
                        <a:t>　カスタマーセンターへご連絡ください</a:t>
                      </a:r>
                      <a:endParaRPr lang="ja-JP" altLang="ja-JP" sz="1100" kern="100">
                        <a:effectLst/>
                        <a:latin typeface="Meiryo UI" panose="020B0604030504040204" pitchFamily="50" charset="-128"/>
                        <a:ea typeface="Meiryo UI" panose="020B0604030504040204" pitchFamily="50" charset="-128"/>
                        <a:cs typeface="Courier New" panose="02070309020205020404" pitchFamily="49"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046801"/>
                  </a:ext>
                </a:extLst>
              </a:tr>
            </a:tbl>
          </a:graphicData>
        </a:graphic>
      </p:graphicFrame>
      <p:sp>
        <p:nvSpPr>
          <p:cNvPr id="48" name="正方形/長方形 47"/>
          <p:cNvSpPr/>
          <p:nvPr/>
        </p:nvSpPr>
        <p:spPr>
          <a:xfrm>
            <a:off x="3355402" y="3416540"/>
            <a:ext cx="6336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受付</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11" name="カギ線コネクタ 10"/>
          <p:cNvCxnSpPr>
            <a:stCxn id="48" idx="2"/>
            <a:endCxn id="79" idx="3"/>
          </p:cNvCxnSpPr>
          <p:nvPr/>
        </p:nvCxnSpPr>
        <p:spPr>
          <a:xfrm rot="5400000">
            <a:off x="2510285" y="3008041"/>
            <a:ext cx="393419" cy="193041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11"/>
          <p:cNvSpPr txBox="1">
            <a:spLocks noChangeArrowheads="1"/>
          </p:cNvSpPr>
          <p:nvPr/>
        </p:nvSpPr>
        <p:spPr bwMode="auto">
          <a:xfrm>
            <a:off x="2753484" y="4293011"/>
            <a:ext cx="462684" cy="18303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sp>
        <p:nvSpPr>
          <p:cNvPr id="79" name="フローチャート : 書類 45"/>
          <p:cNvSpPr/>
          <p:nvPr/>
        </p:nvSpPr>
        <p:spPr>
          <a:xfrm>
            <a:off x="1072003" y="3714764"/>
            <a:ext cx="669783" cy="91039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担当</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販売店</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変更</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連絡書</a:t>
            </a:r>
          </a:p>
        </p:txBody>
      </p:sp>
      <p:sp>
        <p:nvSpPr>
          <p:cNvPr id="3" name="正方形/長方形 2"/>
          <p:cNvSpPr/>
          <p:nvPr/>
        </p:nvSpPr>
        <p:spPr>
          <a:xfrm>
            <a:off x="1145894" y="7845732"/>
            <a:ext cx="5488452" cy="546337"/>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361010" y="9568116"/>
            <a:ext cx="6309113" cy="242090"/>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rPr>
              <a:t>：納車前に転居のお問合せがあった場合、基本的には転居前店舗での納車によるご対応をご検討ください</a:t>
            </a:r>
            <a:endParaRPr lang="en-US" altLang="zh-CN">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5226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endPar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p:cNvSpPr/>
          <p:nvPr/>
        </p:nvSpPr>
        <p:spPr>
          <a:xfrm>
            <a:off x="271281" y="754333"/>
            <a:ext cx="6372000"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538163" rtl="0" eaLnBrk="0" fontAlgn="base" latinLnBrk="0" hangingPunct="0">
              <a:lnSpc>
                <a:spcPct val="100000"/>
              </a:lnSpc>
              <a:spcBef>
                <a:spcPct val="0"/>
              </a:spcBef>
              <a:spcAft>
                <a:spcPct val="0"/>
              </a:spcAft>
              <a:buClrTx/>
              <a:buSzTx/>
              <a:buFontTx/>
              <a:buNone/>
              <a:tabLst/>
              <a:defRPr/>
            </a:pP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4-2</a:t>
            </a:r>
            <a:r>
              <a:rPr kumimoji="1" lang="ja-JP" altLang="en-US" sz="1600" b="1" i="0" u="none" strike="noStrike" kern="1200" cap="none" spc="0" normalizeH="0" baseline="0" noProof="0" err="1">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納車前</a:t>
            </a: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お客様転居等に伴う</a:t>
            </a:r>
            <a:r>
              <a:rPr kumimoji="1" lang="zh-CN"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担当</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店舗</a:t>
            </a:r>
            <a:r>
              <a:rPr kumimoji="1" lang="zh-CN"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変更</a:t>
            </a:r>
            <a:endParaRPr kumimoji="1" lang="en-US" altLang="zh-CN"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538163" rtl="0" eaLnBrk="0" fontAlgn="base" latinLnBrk="0" hangingPunct="0">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　　　　（店頭商流・</a:t>
            </a: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商流共通）②</a:t>
            </a:r>
            <a:endParaRPr kumimoji="1" lang="zh-TW"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7" name="表 36"/>
          <p:cNvGraphicFramePr>
            <a:graphicFrameLocks noGrp="1"/>
          </p:cNvGraphicFramePr>
          <p:nvPr>
            <p:extLst>
              <p:ext uri="{D42A27DB-BD31-4B8C-83A1-F6EECF244321}">
                <p14:modId xmlns:p14="http://schemas.microsoft.com/office/powerpoint/2010/main" val="4223375915"/>
              </p:ext>
            </p:extLst>
          </p:nvPr>
        </p:nvGraphicFramePr>
        <p:xfrm>
          <a:off x="264306" y="1265888"/>
          <a:ext cx="6300000" cy="8428786"/>
        </p:xfrm>
        <a:graphic>
          <a:graphicData uri="http://schemas.openxmlformats.org/drawingml/2006/table">
            <a:tbl>
              <a:tblPr firstRow="1" bandRow="1">
                <a:tableStyleId>{5C22544A-7EE6-4342-B048-85BDC9FD1C3A}</a:tableStyleId>
              </a:tblPr>
              <a:tblGrid>
                <a:gridCol w="1170000">
                  <a:extLst>
                    <a:ext uri="{9D8B030D-6E8A-4147-A177-3AD203B41FA5}">
                      <a16:colId xmlns:a16="http://schemas.microsoft.com/office/drawing/2014/main" val="20000"/>
                    </a:ext>
                  </a:extLst>
                </a:gridCol>
                <a:gridCol w="1170000">
                  <a:extLst>
                    <a:ext uri="{9D8B030D-6E8A-4147-A177-3AD203B41FA5}">
                      <a16:colId xmlns:a16="http://schemas.microsoft.com/office/drawing/2014/main" val="20001"/>
                    </a:ext>
                  </a:extLst>
                </a:gridCol>
                <a:gridCol w="1170000">
                  <a:extLst>
                    <a:ext uri="{9D8B030D-6E8A-4147-A177-3AD203B41FA5}">
                      <a16:colId xmlns:a16="http://schemas.microsoft.com/office/drawing/2014/main" val="20002"/>
                    </a:ext>
                  </a:extLst>
                </a:gridCol>
                <a:gridCol w="1170000">
                  <a:extLst>
                    <a:ext uri="{9D8B030D-6E8A-4147-A177-3AD203B41FA5}">
                      <a16:colId xmlns:a16="http://schemas.microsoft.com/office/drawing/2014/main" val="3058292122"/>
                    </a:ext>
                  </a:extLst>
                </a:gridCol>
                <a:gridCol w="1620000">
                  <a:extLst>
                    <a:ext uri="{9D8B030D-6E8A-4147-A177-3AD203B41FA5}">
                      <a16:colId xmlns:a16="http://schemas.microsoft.com/office/drawing/2014/main" val="20003"/>
                    </a:ext>
                  </a:extLst>
                </a:gridCol>
              </a:tblGrid>
              <a:tr h="472786">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転居先</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店舗</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転居前</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店舗</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7956000">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en-US" altLang="ja-JP" sz="1400" b="0">
                        <a:solidFill>
                          <a:schemeClr val="tx1"/>
                        </a:solidFill>
                        <a:latin typeface="Meiryo UI" pitchFamily="50" charset="-128"/>
                        <a:ea typeface="Meiryo UI" pitchFamily="50" charset="-128"/>
                        <a:cs typeface="Meiryo UI" pitchFamily="50" charset="-128"/>
                      </a:endParaRPr>
                    </a:p>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・お客様から</a:t>
                      </a:r>
                      <a:r>
                        <a:rPr kumimoji="1" lang="ja-JP" altLang="en-US" sz="1100" b="0" baseline="0">
                          <a:solidFill>
                            <a:schemeClr val="tx1"/>
                          </a:solidFill>
                          <a:latin typeface="Meiryo UI" pitchFamily="50" charset="-128"/>
                          <a:ea typeface="Meiryo UI" pitchFamily="50" charset="-128"/>
                          <a:cs typeface="Meiryo UI" pitchFamily="50" charset="-128"/>
                        </a:rPr>
                        <a:t>お問合せが</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あった場合</a:t>
                      </a:r>
                      <a:r>
                        <a:rPr kumimoji="1" lang="en-US" altLang="ja-JP" sz="1100" b="0" baseline="0">
                          <a:solidFill>
                            <a:schemeClr val="tx1"/>
                          </a:solidFill>
                          <a:latin typeface="Meiryo UI" pitchFamily="50" charset="-128"/>
                          <a:ea typeface="Meiryo UI" pitchFamily="50" charset="-128"/>
                          <a:cs typeface="Meiryo UI" pitchFamily="50" charset="-128"/>
                        </a:rPr>
                        <a:t>(</a:t>
                      </a:r>
                      <a:r>
                        <a:rPr kumimoji="1" lang="ja-JP" altLang="en-US" sz="1100" b="0" baseline="0">
                          <a:solidFill>
                            <a:schemeClr val="tx1"/>
                          </a:solidFill>
                          <a:latin typeface="Meiryo UI" pitchFamily="50" charset="-128"/>
                          <a:ea typeface="Meiryo UI" pitchFamily="50" charset="-128"/>
                          <a:cs typeface="Meiryo UI" pitchFamily="50" charset="-128"/>
                        </a:rPr>
                        <a:t>転居先</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店舗での納車）は、</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陸送費についてご説明</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いただき、お客様⇔</a:t>
                      </a:r>
                      <a:r>
                        <a:rPr kumimoji="1" lang="ja-JP" altLang="en-US" sz="1100" b="0">
                          <a:solidFill>
                            <a:schemeClr val="tx1"/>
                          </a:solidFill>
                          <a:latin typeface="Meiryo UI" pitchFamily="50" charset="-128"/>
                          <a:ea typeface="Meiryo UI" pitchFamily="50" charset="-128"/>
                          <a:cs typeface="Meiryo UI" pitchFamily="50" charset="-128"/>
                        </a:rPr>
                        <a:t>販売店様</a:t>
                      </a:r>
                      <a:r>
                        <a:rPr kumimoji="1" lang="ja-JP" altLang="en-US" sz="1100" b="0" baseline="0">
                          <a:solidFill>
                            <a:schemeClr val="tx1"/>
                          </a:solidFill>
                          <a:latin typeface="Meiryo UI" pitchFamily="50" charset="-128"/>
                          <a:ea typeface="Meiryo UI" pitchFamily="50" charset="-128"/>
                          <a:cs typeface="Meiryo UI" pitchFamily="50" charset="-128"/>
                        </a:rPr>
                        <a:t>間で実費精算をお願いします</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＊転居元店舗での納車</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は、</a:t>
                      </a:r>
                      <a:r>
                        <a:rPr kumimoji="1" lang="en-US" altLang="ja-JP" sz="1100" b="0" baseline="0">
                          <a:solidFill>
                            <a:schemeClr val="tx1"/>
                          </a:solidFill>
                          <a:latin typeface="Meiryo UI" pitchFamily="50" charset="-128"/>
                          <a:ea typeface="Meiryo UI" pitchFamily="50" charset="-128"/>
                          <a:cs typeface="Meiryo UI" pitchFamily="50" charset="-128"/>
                        </a:rPr>
                        <a:t>4-1</a:t>
                      </a:r>
                      <a:r>
                        <a:rPr kumimoji="1" lang="ja-JP" altLang="en-US" sz="1100" b="0" baseline="0">
                          <a:solidFill>
                            <a:schemeClr val="tx1"/>
                          </a:solidFill>
                          <a:latin typeface="Meiryo UI" pitchFamily="50" charset="-128"/>
                          <a:ea typeface="Meiryo UI" pitchFamily="50" charset="-128"/>
                          <a:cs typeface="Meiryo UI" pitchFamily="50" charset="-128"/>
                        </a:rPr>
                        <a:t>記載の流れで</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お手続きをお願いします　</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・お客様に新住所、</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転居後の担当販売店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を確認後、注文連絡書</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の該当部分を修正し、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へ</a:t>
                      </a:r>
                      <a:r>
                        <a:rPr kumimoji="1" lang="en-US" altLang="ja-JP" sz="1100" b="0">
                          <a:solidFill>
                            <a:schemeClr val="tx1"/>
                          </a:solidFill>
                          <a:latin typeface="Meiryo UI" pitchFamily="50" charset="-128"/>
                          <a:ea typeface="Meiryo UI" pitchFamily="50" charset="-128"/>
                          <a:cs typeface="Meiryo UI" pitchFamily="50" charset="-128"/>
                        </a:rPr>
                        <a:t>FAX</a:t>
                      </a:r>
                      <a:r>
                        <a:rPr kumimoji="1" lang="ja-JP" altLang="en-US" sz="1100" b="0">
                          <a:solidFill>
                            <a:schemeClr val="tx1"/>
                          </a:solidFill>
                          <a:latin typeface="Meiryo UI" pitchFamily="50" charset="-128"/>
                          <a:ea typeface="Meiryo UI" pitchFamily="50" charset="-128"/>
                          <a:cs typeface="Meiryo UI" pitchFamily="50" charset="-128"/>
                        </a:rPr>
                        <a:t>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＊お客様に希望店舗が</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ない場合は、</a:t>
                      </a:r>
                      <a:r>
                        <a:rPr kumimoji="1" lang="ja-JP" altLang="en-US" sz="1100" b="0">
                          <a:solidFill>
                            <a:schemeClr val="tx1"/>
                          </a:solidFill>
                          <a:latin typeface="Meiryo UI" pitchFamily="50" charset="-128"/>
                          <a:ea typeface="Meiryo UI" pitchFamily="50" charset="-128"/>
                          <a:cs typeface="Meiryo UI" pitchFamily="50" charset="-128"/>
                        </a:rPr>
                        <a:t>販売店様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より近隣店舗をご提案</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いただく等、サポートを</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お願いします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err="1">
                          <a:solidFill>
                            <a:schemeClr val="tx1"/>
                          </a:solidFill>
                          <a:latin typeface="Meiryo UI" pitchFamily="50" charset="-128"/>
                          <a:ea typeface="Meiryo UI" pitchFamily="50" charset="-128"/>
                          <a:cs typeface="Meiryo UI" pitchFamily="50" charset="-128"/>
                        </a:rPr>
                        <a:t>への</a:t>
                      </a:r>
                      <a:r>
                        <a:rPr kumimoji="1" lang="ja-JP" altLang="en-US" sz="1100" b="0">
                          <a:solidFill>
                            <a:schemeClr val="tx1"/>
                          </a:solidFill>
                          <a:latin typeface="Meiryo UI" pitchFamily="50" charset="-128"/>
                          <a:ea typeface="Meiryo UI" pitchFamily="50" charset="-128"/>
                          <a:cs typeface="Meiryo UI" pitchFamily="50" charset="-128"/>
                        </a:rPr>
                        <a:t>連絡後、</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通常の流れに沿って、</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手続きを実施ください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・転居前店舗から</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転居先店舗へ、お客様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情報・配送日をご連絡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・納車日が確定次第、</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en-US" altLang="ja-JP" sz="1100" b="0" baseline="0">
                          <a:solidFill>
                            <a:schemeClr val="tx1"/>
                          </a:solidFill>
                          <a:latin typeface="Meiryo UI" pitchFamily="50" charset="-128"/>
                          <a:ea typeface="Meiryo UI" pitchFamily="50" charset="-128"/>
                          <a:cs typeface="Meiryo UI" pitchFamily="50" charset="-128"/>
                        </a:rPr>
                        <a:t>KINTO</a:t>
                      </a:r>
                      <a:r>
                        <a:rPr kumimoji="1" lang="ja-JP" altLang="en-US" sz="1100" b="0" baseline="0" err="1">
                          <a:solidFill>
                            <a:schemeClr val="tx1"/>
                          </a:solidFill>
                          <a:latin typeface="Meiryo UI" pitchFamily="50" charset="-128"/>
                          <a:ea typeface="Meiryo UI" pitchFamily="50" charset="-128"/>
                          <a:cs typeface="Meiryo UI" pitchFamily="50" charset="-128"/>
                        </a:rPr>
                        <a:t>と転</a:t>
                      </a:r>
                      <a:r>
                        <a:rPr kumimoji="1" lang="ja-JP" altLang="en-US" sz="1100" b="0" baseline="0">
                          <a:solidFill>
                            <a:schemeClr val="tx1"/>
                          </a:solidFill>
                          <a:latin typeface="Meiryo UI" pitchFamily="50" charset="-128"/>
                          <a:ea typeface="Meiryo UI" pitchFamily="50" charset="-128"/>
                          <a:cs typeface="Meiryo UI" pitchFamily="50" charset="-128"/>
                        </a:rPr>
                        <a:t>居先店舗</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へ納車日を連絡</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・お客様に転居先店舗へ</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来店いただき、納車</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手続きを実施。</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「車両受領書」を受領</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への</a:t>
                      </a:r>
                      <a:r>
                        <a:rPr kumimoji="1" lang="en-US" altLang="ja-JP" sz="1100" b="0">
                          <a:solidFill>
                            <a:schemeClr val="tx1"/>
                          </a:solidFill>
                          <a:latin typeface="Meiryo UI" pitchFamily="50" charset="-128"/>
                          <a:ea typeface="Meiryo UI" pitchFamily="50" charset="-128"/>
                          <a:cs typeface="Meiryo UI" pitchFamily="50" charset="-128"/>
                        </a:rPr>
                        <a:t>FAX</a:t>
                      </a:r>
                      <a:r>
                        <a:rPr kumimoji="1" lang="ja-JP" altLang="en-US" sz="1100" b="0">
                          <a:solidFill>
                            <a:schemeClr val="tx1"/>
                          </a:solidFill>
                          <a:latin typeface="Meiryo UI" pitchFamily="50" charset="-128"/>
                          <a:ea typeface="Meiryo UI" pitchFamily="50" charset="-128"/>
                          <a:cs typeface="Meiryo UI" pitchFamily="50" charset="-128"/>
                        </a:rPr>
                        <a:t>不要</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から転居先店舗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へ「担当販売店変更連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絡書」を</a:t>
                      </a:r>
                      <a:r>
                        <a:rPr kumimoji="1" lang="en-US" altLang="ja-JP" sz="1100" b="0">
                          <a:solidFill>
                            <a:schemeClr val="tx1"/>
                          </a:solidFill>
                          <a:latin typeface="Meiryo UI" pitchFamily="50" charset="-128"/>
                          <a:ea typeface="Meiryo UI" pitchFamily="50" charset="-128"/>
                          <a:cs typeface="Meiryo UI" pitchFamily="50" charset="-128"/>
                        </a:rPr>
                        <a:t>FAX</a:t>
                      </a: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また、</a:t>
                      </a:r>
                      <a:r>
                        <a:rPr kumimoji="1" lang="en-US" altLang="ja-JP" sz="1100" b="0" baseline="0">
                          <a:solidFill>
                            <a:schemeClr val="tx1"/>
                          </a:solidFill>
                          <a:latin typeface="Meiryo UI" pitchFamily="50" charset="-128"/>
                          <a:ea typeface="Meiryo UI" pitchFamily="50" charset="-128"/>
                          <a:cs typeface="Meiryo UI" pitchFamily="50" charset="-128"/>
                        </a:rPr>
                        <a:t>SMAS</a:t>
                      </a:r>
                      <a:r>
                        <a:rPr kumimoji="1" lang="ja-JP" altLang="en-US" sz="1100" b="0" baseline="0">
                          <a:solidFill>
                            <a:schemeClr val="tx1"/>
                          </a:solidFill>
                          <a:latin typeface="Meiryo UI" pitchFamily="50" charset="-128"/>
                          <a:ea typeface="Meiryo UI" pitchFamily="50" charset="-128"/>
                          <a:cs typeface="Meiryo UI" pitchFamily="50" charset="-128"/>
                        </a:rPr>
                        <a:t>から「自動</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車メンテナンスサービス業</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務委託連絡書」を郵送</a:t>
                      </a:r>
                      <a:endParaRPr kumimoji="1" lang="en-US" altLang="ja-JP" sz="1100" b="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52" name="正方形/長方形 51"/>
          <p:cNvSpPr/>
          <p:nvPr/>
        </p:nvSpPr>
        <p:spPr>
          <a:xfrm>
            <a:off x="353751" y="1806765"/>
            <a:ext cx="990336" cy="32243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転居の問合せ</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12" name="正方形/長方形 11"/>
          <p:cNvSpPr/>
          <p:nvPr/>
        </p:nvSpPr>
        <p:spPr>
          <a:xfrm>
            <a:off x="2687173" y="1815604"/>
            <a:ext cx="990337" cy="30126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受付</a:t>
            </a:r>
          </a:p>
        </p:txBody>
      </p:sp>
      <p:cxnSp>
        <p:nvCxnSpPr>
          <p:cNvPr id="13" name="直線矢印コネクタ 19"/>
          <p:cNvCxnSpPr>
            <a:stCxn id="52" idx="3"/>
            <a:endCxn id="12" idx="1"/>
          </p:cNvCxnSpPr>
          <p:nvPr/>
        </p:nvCxnSpPr>
        <p:spPr>
          <a:xfrm flipV="1">
            <a:off x="1344087" y="1966238"/>
            <a:ext cx="1343086" cy="17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687174" y="2190190"/>
            <a:ext cx="990336" cy="607867"/>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陸送費説明、新住所</a:t>
            </a: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転居先店舗伺い</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18" name="直線矢印コネクタ 19"/>
          <p:cNvCxnSpPr>
            <a:stCxn id="16" idx="1"/>
            <a:endCxn id="22" idx="3"/>
          </p:cNvCxnSpPr>
          <p:nvPr/>
        </p:nvCxnSpPr>
        <p:spPr>
          <a:xfrm flipH="1" flipV="1">
            <a:off x="1330587" y="2494123"/>
            <a:ext cx="1356587"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40251" y="2305698"/>
            <a:ext cx="990336" cy="37685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ご承諾</a:t>
            </a: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ご回答</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24" name="正方形/長方形 23"/>
          <p:cNvSpPr/>
          <p:nvPr/>
        </p:nvSpPr>
        <p:spPr>
          <a:xfrm>
            <a:off x="2687174" y="2865527"/>
            <a:ext cx="990336" cy="817451"/>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注文連絡書の住所</a:t>
            </a: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担当販売店舗を修正し</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KINTO</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へ連絡</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25" name="カギ線コネクタ 24"/>
          <p:cNvCxnSpPr>
            <a:stCxn id="22" idx="2"/>
            <a:endCxn id="24" idx="1"/>
          </p:cNvCxnSpPr>
          <p:nvPr/>
        </p:nvCxnSpPr>
        <p:spPr>
          <a:xfrm rot="16200000" flipH="1">
            <a:off x="1465444" y="2052522"/>
            <a:ext cx="591705" cy="185175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フローチャート : 書類 45"/>
          <p:cNvSpPr/>
          <p:nvPr/>
        </p:nvSpPr>
        <p:spPr>
          <a:xfrm>
            <a:off x="3964690" y="3026879"/>
            <a:ext cx="891481" cy="50601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KINTO</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への</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連絡書</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31" name="直線矢印コネクタ 19"/>
          <p:cNvCxnSpPr>
            <a:stCxn id="24" idx="3"/>
            <a:endCxn id="30" idx="1"/>
          </p:cNvCxnSpPr>
          <p:nvPr/>
        </p:nvCxnSpPr>
        <p:spPr>
          <a:xfrm>
            <a:off x="3677510" y="3274253"/>
            <a:ext cx="287180" cy="56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3964689" y="3583327"/>
            <a:ext cx="891482" cy="455989"/>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お客様</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情報の修正</a:t>
            </a:r>
          </a:p>
        </p:txBody>
      </p:sp>
      <p:sp>
        <p:nvSpPr>
          <p:cNvPr id="35" name="正方形/長方形 34"/>
          <p:cNvSpPr/>
          <p:nvPr/>
        </p:nvSpPr>
        <p:spPr>
          <a:xfrm>
            <a:off x="2687174" y="3804904"/>
            <a:ext cx="990336" cy="58351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通常通り</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手続きを実施</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＊陸送手配追加</a:t>
            </a:r>
            <a:endParaRPr kumimoji="1" lang="en-US" altLang="ja-JP" sz="10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36" name="直線矢印コネクタ 19"/>
          <p:cNvCxnSpPr>
            <a:stCxn id="24" idx="2"/>
            <a:endCxn id="35" idx="0"/>
          </p:cNvCxnSpPr>
          <p:nvPr/>
        </p:nvCxnSpPr>
        <p:spPr>
          <a:xfrm>
            <a:off x="3182342" y="3682978"/>
            <a:ext cx="0" cy="12192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3956148" y="9257453"/>
            <a:ext cx="858435" cy="29804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メンテ委託</a:t>
            </a:r>
          </a:p>
        </p:txBody>
      </p:sp>
      <p:cxnSp>
        <p:nvCxnSpPr>
          <p:cNvPr id="47" name="直線矢印コネクタ 19"/>
          <p:cNvCxnSpPr>
            <a:stCxn id="46" idx="1"/>
            <a:endCxn id="49" idx="3"/>
          </p:cNvCxnSpPr>
          <p:nvPr/>
        </p:nvCxnSpPr>
        <p:spPr>
          <a:xfrm flipH="1">
            <a:off x="2476818" y="9406475"/>
            <a:ext cx="147933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11"/>
          <p:cNvSpPr txBox="1">
            <a:spLocks noChangeArrowheads="1"/>
          </p:cNvSpPr>
          <p:nvPr/>
        </p:nvSpPr>
        <p:spPr bwMode="auto">
          <a:xfrm>
            <a:off x="3033109" y="9412148"/>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郵送</a:t>
            </a:r>
          </a:p>
        </p:txBody>
      </p:sp>
      <p:sp>
        <p:nvSpPr>
          <p:cNvPr id="49" name="フローチャート : 書類 45"/>
          <p:cNvSpPr/>
          <p:nvPr/>
        </p:nvSpPr>
        <p:spPr>
          <a:xfrm>
            <a:off x="1506546" y="9140719"/>
            <a:ext cx="970272" cy="53151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メンテナンス業務委託連絡書</a:t>
            </a:r>
          </a:p>
        </p:txBody>
      </p:sp>
      <p:sp>
        <p:nvSpPr>
          <p:cNvPr id="51" name="正方形/長方形 50"/>
          <p:cNvSpPr/>
          <p:nvPr/>
        </p:nvSpPr>
        <p:spPr>
          <a:xfrm>
            <a:off x="3684347" y="8963104"/>
            <a:ext cx="1222224" cy="358339"/>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538163" rtl="0" eaLnBrk="0" fontAlgn="base" latinLnBrk="0" hangingPunct="0">
              <a:lnSpc>
                <a:spcPct val="100000"/>
              </a:lnSpc>
              <a:spcBef>
                <a:spcPct val="0"/>
              </a:spcBef>
              <a:spcAft>
                <a:spcPct val="0"/>
              </a:spcAft>
              <a:buClrTx/>
              <a:buSzTx/>
              <a:buFontTx/>
              <a:buNone/>
              <a:tabLst/>
              <a:defRPr/>
            </a:pPr>
            <a:r>
              <a:rPr kumimoji="1" lang="ja-JP" altLang="en-US" sz="1400" b="1"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b="1"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SMAS</a:t>
            </a:r>
            <a:r>
              <a:rPr kumimoji="1" lang="ja-JP" altLang="en-US" sz="1400" b="1"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zh-TW" altLang="en-US" sz="1400" b="1"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p:cNvSpPr/>
          <p:nvPr/>
        </p:nvSpPr>
        <p:spPr>
          <a:xfrm>
            <a:off x="1514101" y="6651281"/>
            <a:ext cx="972000" cy="30662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納車</a:t>
            </a:r>
          </a:p>
        </p:txBody>
      </p:sp>
      <p:pic>
        <p:nvPicPr>
          <p:cNvPr id="56" name="図 55"/>
          <p:cNvPicPr>
            <a:picLocks noChangeAspect="1"/>
          </p:cNvPicPr>
          <p:nvPr/>
        </p:nvPicPr>
        <p:blipFill>
          <a:blip r:embed="rId3"/>
          <a:stretch>
            <a:fillRect/>
          </a:stretch>
        </p:blipFill>
        <p:spPr>
          <a:xfrm>
            <a:off x="578631" y="6659085"/>
            <a:ext cx="498030" cy="298818"/>
          </a:xfrm>
          <a:prstGeom prst="rect">
            <a:avLst/>
          </a:prstGeom>
        </p:spPr>
      </p:pic>
      <p:cxnSp>
        <p:nvCxnSpPr>
          <p:cNvPr id="57" name="直線矢印コネクタ 19"/>
          <p:cNvCxnSpPr>
            <a:stCxn id="54" idx="1"/>
            <a:endCxn id="56" idx="3"/>
          </p:cNvCxnSpPr>
          <p:nvPr/>
        </p:nvCxnSpPr>
        <p:spPr>
          <a:xfrm flipH="1">
            <a:off x="1076661" y="6804592"/>
            <a:ext cx="437440" cy="390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19"/>
          <p:cNvCxnSpPr>
            <a:stCxn id="59" idx="3"/>
            <a:endCxn id="60" idx="1"/>
          </p:cNvCxnSpPr>
          <p:nvPr/>
        </p:nvCxnSpPr>
        <p:spPr>
          <a:xfrm>
            <a:off x="1322814" y="7216872"/>
            <a:ext cx="202967" cy="148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386814" y="7015794"/>
            <a:ext cx="936000" cy="402155"/>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受領書に</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署名捺印</a:t>
            </a:r>
          </a:p>
        </p:txBody>
      </p:sp>
      <p:sp>
        <p:nvSpPr>
          <p:cNvPr id="60" name="正方形/長方形 59"/>
          <p:cNvSpPr/>
          <p:nvPr/>
        </p:nvSpPr>
        <p:spPr>
          <a:xfrm>
            <a:off x="1525781" y="7053477"/>
            <a:ext cx="964151" cy="32975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書類受領</a:t>
            </a:r>
          </a:p>
        </p:txBody>
      </p:sp>
      <p:sp>
        <p:nvSpPr>
          <p:cNvPr id="62" name="フローチャート : 書類 81"/>
          <p:cNvSpPr/>
          <p:nvPr/>
        </p:nvSpPr>
        <p:spPr>
          <a:xfrm>
            <a:off x="1830789" y="7310284"/>
            <a:ext cx="746356" cy="431773"/>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0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車両受領書</a:t>
            </a:r>
          </a:p>
        </p:txBody>
      </p:sp>
      <p:sp>
        <p:nvSpPr>
          <p:cNvPr id="63" name="角丸四角形 62"/>
          <p:cNvSpPr/>
          <p:nvPr/>
        </p:nvSpPr>
        <p:spPr>
          <a:xfrm>
            <a:off x="345978" y="7617792"/>
            <a:ext cx="1004128" cy="47492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HP</a:t>
            </a:r>
            <a:r>
              <a:rPr kumimoji="1" lang="ja-JP" altLang="en-US" sz="1100" b="0" i="0" u="none" strike="noStrike" kern="1200" cap="none" spc="0" normalizeH="0" baseline="0" noProof="0" err="1">
                <a:ln>
                  <a:noFill/>
                </a:ln>
                <a:solidFill>
                  <a:sysClr val="windowText" lastClr="000000"/>
                </a:solidFill>
                <a:effectLst/>
                <a:uLnTx/>
                <a:uFillTx/>
                <a:latin typeface="Meiryo UI" pitchFamily="50" charset="-128"/>
                <a:ea typeface="Meiryo UI" pitchFamily="50" charset="-128"/>
                <a:cs typeface="Meiryo UI" pitchFamily="50" charset="-128"/>
              </a:rPr>
              <a:t>で納</a:t>
            </a: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車完了</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ボタンを押下</a:t>
            </a:r>
          </a:p>
        </p:txBody>
      </p:sp>
      <p:cxnSp>
        <p:nvCxnSpPr>
          <p:cNvPr id="64" name="直線矢印コネクタ 19"/>
          <p:cNvCxnSpPr/>
          <p:nvPr/>
        </p:nvCxnSpPr>
        <p:spPr>
          <a:xfrm>
            <a:off x="1350106" y="7833987"/>
            <a:ext cx="2966688" cy="214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11"/>
          <p:cNvSpPr txBox="1">
            <a:spLocks noChangeArrowheads="1"/>
          </p:cNvSpPr>
          <p:nvPr/>
        </p:nvSpPr>
        <p:spPr bwMode="auto">
          <a:xfrm>
            <a:off x="1484206" y="7861439"/>
            <a:ext cx="123736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(KINTO</a:t>
            </a:r>
            <a:r>
              <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へ伝送</a:t>
            </a:r>
            <a:r>
              <a:rPr kumimoji="1" lang="en-US" altLang="ja-JP"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endPar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55" name="正方形/長方形 54"/>
          <p:cNvSpPr/>
          <p:nvPr/>
        </p:nvSpPr>
        <p:spPr>
          <a:xfrm>
            <a:off x="2694011" y="4467253"/>
            <a:ext cx="990336" cy="60692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お客様情報</a:t>
            </a: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配送予定日</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連絡</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70" name="直線矢印コネクタ 19"/>
          <p:cNvCxnSpPr>
            <a:stCxn id="55" idx="1"/>
          </p:cNvCxnSpPr>
          <p:nvPr/>
        </p:nvCxnSpPr>
        <p:spPr>
          <a:xfrm flipH="1">
            <a:off x="2123277" y="4770714"/>
            <a:ext cx="570734"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2694011" y="5131022"/>
            <a:ext cx="990336" cy="342591"/>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納車日調整</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26" name="直線矢印コネクタ 25"/>
          <p:cNvCxnSpPr>
            <a:endCxn id="71" idx="1"/>
          </p:cNvCxnSpPr>
          <p:nvPr/>
        </p:nvCxnSpPr>
        <p:spPr>
          <a:xfrm flipV="1">
            <a:off x="846718" y="5302318"/>
            <a:ext cx="1847293" cy="32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2" name="正方形/長方形 71"/>
          <p:cNvSpPr/>
          <p:nvPr/>
        </p:nvSpPr>
        <p:spPr>
          <a:xfrm>
            <a:off x="2694011" y="5504414"/>
            <a:ext cx="990336" cy="33681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納車日の連絡</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73" name="直線矢印コネクタ 19"/>
          <p:cNvCxnSpPr>
            <a:stCxn id="72" idx="1"/>
          </p:cNvCxnSpPr>
          <p:nvPr/>
        </p:nvCxnSpPr>
        <p:spPr>
          <a:xfrm flipH="1">
            <a:off x="2144543" y="5672820"/>
            <a:ext cx="549468" cy="26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19"/>
          <p:cNvCxnSpPr>
            <a:stCxn id="72" idx="3"/>
          </p:cNvCxnSpPr>
          <p:nvPr/>
        </p:nvCxnSpPr>
        <p:spPr>
          <a:xfrm flipV="1">
            <a:off x="3684347" y="5671188"/>
            <a:ext cx="303506" cy="163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フローチャート : 書類 45"/>
          <p:cNvSpPr/>
          <p:nvPr/>
        </p:nvSpPr>
        <p:spPr>
          <a:xfrm>
            <a:off x="3987853" y="5460712"/>
            <a:ext cx="854307" cy="50601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KINTO</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への</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連絡書</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76" name="正方形/長方形 75"/>
          <p:cNvSpPr/>
          <p:nvPr/>
        </p:nvSpPr>
        <p:spPr>
          <a:xfrm>
            <a:off x="2697684" y="5883797"/>
            <a:ext cx="969193" cy="24920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登録</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80" name="フローチャート : 書類 74"/>
          <p:cNvSpPr/>
          <p:nvPr/>
        </p:nvSpPr>
        <p:spPr>
          <a:xfrm>
            <a:off x="3987853" y="6255491"/>
            <a:ext cx="854307" cy="360039"/>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車検証</a:t>
            </a:r>
          </a:p>
        </p:txBody>
      </p:sp>
      <p:sp>
        <p:nvSpPr>
          <p:cNvPr id="81" name="正方形/長方形 80"/>
          <p:cNvSpPr/>
          <p:nvPr/>
        </p:nvSpPr>
        <p:spPr>
          <a:xfrm>
            <a:off x="2689751" y="6270439"/>
            <a:ext cx="977126" cy="323619"/>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車検証</a:t>
            </a:r>
            <a:r>
              <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FAX</a:t>
            </a: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cxnSp>
        <p:nvCxnSpPr>
          <p:cNvPr id="82" name="直線矢印コネクタ 19"/>
          <p:cNvCxnSpPr>
            <a:stCxn id="81" idx="3"/>
            <a:endCxn id="80" idx="1"/>
          </p:cNvCxnSpPr>
          <p:nvPr/>
        </p:nvCxnSpPr>
        <p:spPr>
          <a:xfrm>
            <a:off x="3666877" y="6432249"/>
            <a:ext cx="320976" cy="326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 Box 11"/>
          <p:cNvSpPr txBox="1">
            <a:spLocks noChangeArrowheads="1"/>
          </p:cNvSpPr>
          <p:nvPr/>
        </p:nvSpPr>
        <p:spPr bwMode="auto">
          <a:xfrm>
            <a:off x="3708416" y="6474948"/>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FAX</a:t>
            </a:r>
            <a:endPar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85" name="Text Box 11"/>
          <p:cNvSpPr txBox="1">
            <a:spLocks noChangeArrowheads="1"/>
          </p:cNvSpPr>
          <p:nvPr/>
        </p:nvSpPr>
        <p:spPr bwMode="auto">
          <a:xfrm>
            <a:off x="3699434" y="5749476"/>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FAX</a:t>
            </a:r>
            <a:endPar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87" name="Text Box 11"/>
          <p:cNvSpPr txBox="1">
            <a:spLocks noChangeArrowheads="1"/>
          </p:cNvSpPr>
          <p:nvPr/>
        </p:nvSpPr>
        <p:spPr bwMode="auto">
          <a:xfrm>
            <a:off x="1879804" y="2713970"/>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TEL</a:t>
            </a:r>
            <a:endPar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sp>
        <p:nvSpPr>
          <p:cNvPr id="88" name="Text Box 11"/>
          <p:cNvSpPr txBox="1">
            <a:spLocks noChangeArrowheads="1"/>
          </p:cNvSpPr>
          <p:nvPr/>
        </p:nvSpPr>
        <p:spPr bwMode="auto">
          <a:xfrm>
            <a:off x="3699434" y="3307238"/>
            <a:ext cx="469779" cy="22256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FAX</a:t>
            </a:r>
            <a:endPar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p:txBody>
      </p:sp>
      <p:cxnSp>
        <p:nvCxnSpPr>
          <p:cNvPr id="67" name="直線矢印コネクタ 19"/>
          <p:cNvCxnSpPr>
            <a:stCxn id="76" idx="2"/>
            <a:endCxn id="81" idx="0"/>
          </p:cNvCxnSpPr>
          <p:nvPr/>
        </p:nvCxnSpPr>
        <p:spPr>
          <a:xfrm flipH="1">
            <a:off x="3178314" y="6133000"/>
            <a:ext cx="3967" cy="13743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スライド番号プレースホルダー 3"/>
          <p:cNvSpPr txBox="1">
            <a:spLocks/>
          </p:cNvSpPr>
          <p:nvPr/>
        </p:nvSpPr>
        <p:spPr>
          <a:xfrm>
            <a:off x="2041525" y="9496358"/>
            <a:ext cx="1543050" cy="527050"/>
          </a:xfrm>
          <a:prstGeom prst="rect">
            <a:avLst/>
          </a:prstGeom>
        </p:spPr>
        <p:txBody>
          <a:bodyPr vert="horz" wrap="square" lIns="91440" tIns="45720" rIns="91440" bIns="45720" numCol="1" anchor="ctr" anchorCtr="0" compatLnSpc="1">
            <a:prstTxWarp prst="textNoShape">
              <a:avLst/>
            </a:prstTxWarp>
          </a:bodyPr>
          <a:lstStyle>
            <a:defPPr>
              <a:defRPr lang="ja-JP"/>
            </a:defPPr>
            <a:lvl1pPr algn="r" defTabSz="538163" rtl="0" eaLnBrk="1" fontAlgn="base" hangingPunct="1">
              <a:spcBef>
                <a:spcPct val="0"/>
              </a:spcBef>
              <a:spcAft>
                <a:spcPct val="0"/>
              </a:spcAft>
              <a:defRPr kumimoji="1" sz="900" kern="1200">
                <a:solidFill>
                  <a:srgbClr val="898989"/>
                </a:solidFill>
                <a:latin typeface="Calibri" panose="020F0502020204030204" pitchFamily="34" charset="0"/>
                <a:ea typeface="ＭＳ Ｐゴシック" panose="020B0600070205080204" pitchFamily="50" charset="-128"/>
                <a:cs typeface="+mn-cs"/>
              </a:defRPr>
            </a:lvl1pPr>
            <a:lvl2pPr marL="268288" indent="188913"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2pPr>
            <a:lvl3pPr marL="538163" indent="376238"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3pPr>
            <a:lvl4pPr marL="806450" indent="565150"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4pPr>
            <a:lvl5pPr marL="1076325" indent="752475" algn="l" defTabSz="538163" rtl="0" eaLnBrk="0" fontAlgn="base" hangingPunct="0">
              <a:spcBef>
                <a:spcPct val="0"/>
              </a:spcBef>
              <a:spcAft>
                <a:spcPct val="0"/>
              </a:spcAft>
              <a:defRPr kumimoji="1" sz="1000"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sz="1000" kern="1200">
                <a:solidFill>
                  <a:schemeClr val="tx1"/>
                </a:solidFill>
                <a:latin typeface="Calibri" panose="020F0502020204030204" pitchFamily="34" charset="0"/>
                <a:ea typeface="ＭＳ Ｐゴシック" panose="020B0600070205080204" pitchFamily="50" charset="-128"/>
                <a:cs typeface="+mn-cs"/>
              </a:defRPr>
            </a:lvl9pPr>
          </a:lstStyle>
          <a:p>
            <a:pPr marL="0" marR="0" lvl="0" indent="0" algn="r" defTabSz="538163" rtl="0" eaLnBrk="1" fontAlgn="base" latinLnBrk="0" hangingPunct="1">
              <a:lnSpc>
                <a:spcPct val="100000"/>
              </a:lnSpc>
              <a:spcBef>
                <a:spcPct val="0"/>
              </a:spcBef>
              <a:spcAft>
                <a:spcPct val="0"/>
              </a:spcAft>
              <a:buClrTx/>
              <a:buSzTx/>
              <a:buFontTx/>
              <a:buNone/>
              <a:tabLst/>
              <a:defRPr/>
            </a:pPr>
            <a:fld id="{0B3C29FA-217C-4237-8B3F-0496B4C3EFA4}" type="slidenum">
              <a:rPr kumimoji="1" lang="ja-JP" altLang="en-US" sz="900" b="0" i="0" u="none" strike="noStrike" kern="1200" cap="none" spc="0" normalizeH="0" baseline="0" noProof="0" smtClean="0">
                <a:ln>
                  <a:noFill/>
                </a:ln>
                <a:solidFill>
                  <a:srgbClr val="898989"/>
                </a:solidFill>
                <a:effectLst/>
                <a:uLnTx/>
                <a:uFillTx/>
                <a:latin typeface="Calibri" panose="020F0502020204030204" pitchFamily="34" charset="0"/>
                <a:ea typeface="ＭＳ Ｐゴシック" panose="020B0600070205080204" pitchFamily="50" charset="-128"/>
                <a:cs typeface="+mn-cs"/>
              </a:rPr>
              <a:pPr marL="0" marR="0" lvl="0" indent="0" algn="r" defTabSz="538163" rtl="0" eaLnBrk="1" fontAlgn="base" latinLnBrk="0" hangingPunct="1">
                <a:lnSpc>
                  <a:spcPct val="100000"/>
                </a:lnSpc>
                <a:spcBef>
                  <a:spcPct val="0"/>
                </a:spcBef>
                <a:spcAft>
                  <a:spcPct val="0"/>
                </a:spcAft>
                <a:buClrTx/>
                <a:buSzTx/>
                <a:buFontTx/>
                <a:buNone/>
                <a:tabLst/>
                <a:defRPr/>
              </a:pPr>
              <a:t>14</a:t>
            </a:fld>
            <a:endParaRPr kumimoji="1" lang="ja-JP" altLang="en-US" sz="9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50" charset="-128"/>
              <a:cs typeface="+mn-cs"/>
            </a:endParaRPr>
          </a:p>
        </p:txBody>
      </p:sp>
      <p:sp>
        <p:nvSpPr>
          <p:cNvPr id="61" name="角丸四角形 60"/>
          <p:cNvSpPr/>
          <p:nvPr/>
        </p:nvSpPr>
        <p:spPr>
          <a:xfrm>
            <a:off x="340251" y="8215470"/>
            <a:ext cx="1018120" cy="474894"/>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HP</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で住所変更</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販売店変更</a:t>
            </a:r>
          </a:p>
        </p:txBody>
      </p:sp>
      <p:sp>
        <p:nvSpPr>
          <p:cNvPr id="77" name="正方形/長方形 76"/>
          <p:cNvSpPr/>
          <p:nvPr/>
        </p:nvSpPr>
        <p:spPr>
          <a:xfrm>
            <a:off x="4068565" y="8271765"/>
            <a:ext cx="6336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受付</a:t>
            </a:r>
          </a:p>
        </p:txBody>
      </p:sp>
      <p:cxnSp>
        <p:nvCxnSpPr>
          <p:cNvPr id="78" name="カギ線コネクタ 77"/>
          <p:cNvCxnSpPr>
            <a:stCxn id="77" idx="2"/>
            <a:endCxn id="89" idx="3"/>
          </p:cNvCxnSpPr>
          <p:nvPr/>
        </p:nvCxnSpPr>
        <p:spPr>
          <a:xfrm rot="5400000">
            <a:off x="3273085" y="7766403"/>
            <a:ext cx="246918" cy="197764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フローチャート : 書類 45"/>
          <p:cNvSpPr/>
          <p:nvPr/>
        </p:nvSpPr>
        <p:spPr>
          <a:xfrm>
            <a:off x="1575643" y="8620866"/>
            <a:ext cx="832079" cy="51563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担当販売店</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変更連絡書</a:t>
            </a:r>
          </a:p>
        </p:txBody>
      </p:sp>
      <p:cxnSp>
        <p:nvCxnSpPr>
          <p:cNvPr id="110" name="直線矢印コネクタ 19"/>
          <p:cNvCxnSpPr>
            <a:stCxn id="61" idx="3"/>
            <a:endCxn id="77" idx="1"/>
          </p:cNvCxnSpPr>
          <p:nvPr/>
        </p:nvCxnSpPr>
        <p:spPr>
          <a:xfrm flipV="1">
            <a:off x="1358371" y="8451765"/>
            <a:ext cx="2710194" cy="115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 Box 11"/>
          <p:cNvSpPr txBox="1">
            <a:spLocks noChangeArrowheads="1"/>
          </p:cNvSpPr>
          <p:nvPr/>
        </p:nvSpPr>
        <p:spPr bwMode="auto">
          <a:xfrm>
            <a:off x="3033109" y="8890511"/>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FAX</a:t>
            </a:r>
            <a:endPar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704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15</a:t>
            </a:fld>
            <a:endParaRPr lang="ja-JP" altLang="en-US"/>
          </a:p>
        </p:txBody>
      </p:sp>
      <p:sp>
        <p:nvSpPr>
          <p:cNvPr id="115" name="正方形/長方形 114"/>
          <p:cNvSpPr/>
          <p:nvPr/>
        </p:nvSpPr>
        <p:spPr>
          <a:xfrm>
            <a:off x="1620638" y="2424922"/>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お客様が</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en-US" altLang="ja-JP">
                <a:solidFill>
                  <a:schemeClr val="tx1"/>
                </a:solidFill>
                <a:latin typeface="Meiryo UI" pitchFamily="50" charset="-128"/>
                <a:ea typeface="Meiryo UI" pitchFamily="50" charset="-128"/>
                <a:cs typeface="Meiryo UI" pitchFamily="50" charset="-128"/>
              </a:rPr>
              <a:t>My</a:t>
            </a:r>
            <a:r>
              <a:rPr kumimoji="1" lang="ja-JP" altLang="en-US">
                <a:solidFill>
                  <a:schemeClr val="tx1"/>
                </a:solidFill>
                <a:latin typeface="Meiryo UI" pitchFamily="50" charset="-128"/>
                <a:ea typeface="Meiryo UI" pitchFamily="50" charset="-128"/>
                <a:cs typeface="Meiryo UI" pitchFamily="50" charset="-128"/>
              </a:rPr>
              <a:t> </a:t>
            </a:r>
            <a:r>
              <a:rPr kumimoji="1" lang="en-US" altLang="ja-JP">
                <a:solidFill>
                  <a:schemeClr val="tx1"/>
                </a:solidFill>
                <a:latin typeface="Meiryo UI" pitchFamily="50" charset="-128"/>
                <a:ea typeface="Meiryo UI" pitchFamily="50" charset="-128"/>
                <a:cs typeface="Meiryo UI" pitchFamily="50" charset="-128"/>
              </a:rPr>
              <a:t>KINTO</a:t>
            </a:r>
          </a:p>
          <a:p>
            <a:pPr algn="ctr">
              <a:lnSpc>
                <a:spcPts val="1300"/>
              </a:lnSpc>
            </a:pPr>
            <a:r>
              <a:rPr lang="ja-JP" altLang="en-US">
                <a:solidFill>
                  <a:schemeClr val="tx1"/>
                </a:solidFill>
                <a:latin typeface="Meiryo UI" pitchFamily="50" charset="-128"/>
                <a:ea typeface="Meiryo UI" pitchFamily="50" charset="-128"/>
                <a:cs typeface="Meiryo UI" pitchFamily="50" charset="-128"/>
              </a:rPr>
              <a:t>へログイン</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116" name="正方形/長方形 115"/>
          <p:cNvSpPr/>
          <p:nvPr/>
        </p:nvSpPr>
        <p:spPr>
          <a:xfrm>
            <a:off x="260648" y="1132291"/>
            <a:ext cx="6372000" cy="646331"/>
          </a:xfrm>
          <a:prstGeom prst="rect">
            <a:avLst/>
          </a:prstGeom>
          <a:noFill/>
        </p:spPr>
        <p:txBody>
          <a:bodyPr wrap="square">
            <a:spAutoFit/>
          </a:bodyPr>
          <a:lstStyle/>
          <a:p>
            <a:r>
              <a:rPr lang="ja-JP" altLang="en-US" sz="1200">
                <a:latin typeface="Meiryo UI" panose="020B0604030504040204" pitchFamily="50" charset="-128"/>
                <a:ea typeface="Meiryo UI" panose="020B0604030504040204" pitchFamily="50" charset="-128"/>
              </a:rPr>
              <a:t>乗換え手続きは、</a:t>
            </a:r>
            <a:r>
              <a:rPr lang="en-US" altLang="ja-JP" sz="1200">
                <a:latin typeface="Meiryo UI" panose="020B0604030504040204" pitchFamily="50" charset="-128"/>
                <a:ea typeface="Meiryo UI" panose="020B0604030504040204" pitchFamily="50" charset="-128"/>
              </a:rPr>
              <a:t>My</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KINTO</a:t>
            </a:r>
            <a:r>
              <a:rPr lang="ja-JP" altLang="en-US" sz="1200">
                <a:latin typeface="Meiryo UI" panose="020B0604030504040204" pitchFamily="50" charset="-128"/>
                <a:ea typeface="Meiryo UI" panose="020B0604030504040204" pitchFamily="50" charset="-128"/>
              </a:rPr>
              <a:t>のお客様の乗換えページからお手続き頂きますのでご注意下さい</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乗換え申込み</a:t>
            </a:r>
            <a:r>
              <a:rPr lang="en-US" altLang="ja-JP" sz="120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クレジットカード決済以降の、現在利用中の車両の返却、及び次契約の車両の</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登録・納車手続きは、</a:t>
            </a:r>
            <a:r>
              <a:rPr lang="en-US" altLang="ja-JP" sz="1200">
                <a:latin typeface="Meiryo UI" panose="020B0604030504040204" pitchFamily="50" charset="-128"/>
                <a:ea typeface="Meiryo UI" panose="020B0604030504040204" pitchFamily="50" charset="-128"/>
              </a:rPr>
              <a:t>KINTO</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ONE</a:t>
            </a:r>
            <a:r>
              <a:rPr lang="ja-JP" altLang="en-US" sz="1200">
                <a:latin typeface="Meiryo UI" panose="020B0604030504040204" pitchFamily="50" charset="-128"/>
                <a:ea typeface="Meiryo UI" panose="020B0604030504040204" pitchFamily="50" charset="-128"/>
              </a:rPr>
              <a:t>の新規申込みのフロー同様となります。</a:t>
            </a:r>
          </a:p>
        </p:txBody>
      </p:sp>
      <p:sp>
        <p:nvSpPr>
          <p:cNvPr id="117" name="正方形/長方形 116"/>
          <p:cNvSpPr/>
          <p:nvPr/>
        </p:nvSpPr>
        <p:spPr>
          <a:xfrm>
            <a:off x="4527200" y="340787"/>
            <a:ext cx="2109192" cy="461665"/>
          </a:xfrm>
          <a:prstGeom prst="rect">
            <a:avLst/>
          </a:prstGeom>
          <a:solidFill>
            <a:srgbClr val="FFC000"/>
          </a:solidFill>
        </p:spPr>
        <p:txBody>
          <a:bodyPr wrap="square">
            <a:spAutoFit/>
          </a:bodyPr>
          <a:lstStyle/>
          <a:p>
            <a:r>
              <a:rPr lang="ja-JP" altLang="en-US" sz="1200">
                <a:solidFill>
                  <a:sysClr val="windowText" lastClr="000000"/>
                </a:solidFill>
                <a:latin typeface="Meiryo UI" panose="020B0604030504040204" pitchFamily="50" charset="-128"/>
                <a:ea typeface="Meiryo UI" panose="020B0604030504040204" pitchFamily="50" charset="-128"/>
              </a:rPr>
              <a:t>現在システム構築中故、一部変更となる場合が御座います。</a:t>
            </a:r>
          </a:p>
        </p:txBody>
      </p:sp>
      <p:sp>
        <p:nvSpPr>
          <p:cNvPr id="118" name="正方形/長方形 117"/>
          <p:cNvSpPr/>
          <p:nvPr/>
        </p:nvSpPr>
        <p:spPr>
          <a:xfrm>
            <a:off x="2887468" y="2424921"/>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en-US" altLang="ja-JP">
                <a:solidFill>
                  <a:schemeClr val="tx1"/>
                </a:solidFill>
                <a:latin typeface="Meiryo UI" pitchFamily="50" charset="-128"/>
                <a:ea typeface="Meiryo UI" pitchFamily="50" charset="-128"/>
                <a:cs typeface="Meiryo UI" pitchFamily="50" charset="-128"/>
              </a:rPr>
              <a:t>My</a:t>
            </a:r>
            <a:r>
              <a:rPr kumimoji="1" lang="ja-JP" altLang="en-US">
                <a:solidFill>
                  <a:schemeClr val="tx1"/>
                </a:solidFill>
                <a:latin typeface="Meiryo UI" pitchFamily="50" charset="-128"/>
                <a:ea typeface="Meiryo UI" pitchFamily="50" charset="-128"/>
                <a:cs typeface="Meiryo UI" pitchFamily="50" charset="-128"/>
              </a:rPr>
              <a:t> ページ</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乗換え案内</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119" name="正方形/長方形 118"/>
          <p:cNvSpPr/>
          <p:nvPr/>
        </p:nvSpPr>
        <p:spPr>
          <a:xfrm>
            <a:off x="4171149" y="2424921"/>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車種</a:t>
            </a:r>
            <a:r>
              <a:rPr lang="en-US" altLang="ja-JP">
                <a:solidFill>
                  <a:schemeClr val="tx1"/>
                </a:solidFill>
                <a:latin typeface="Meiryo UI" pitchFamily="50" charset="-128"/>
                <a:ea typeface="Meiryo UI" pitchFamily="50" charset="-128"/>
                <a:cs typeface="Meiryo UI" pitchFamily="50" charset="-128"/>
              </a:rPr>
              <a:t>/</a:t>
            </a:r>
            <a:r>
              <a:rPr lang="ja-JP" altLang="en-US">
                <a:solidFill>
                  <a:schemeClr val="tx1"/>
                </a:solidFill>
                <a:latin typeface="Meiryo UI" pitchFamily="50" charset="-128"/>
                <a:ea typeface="Meiryo UI" pitchFamily="50" charset="-128"/>
                <a:cs typeface="Meiryo UI" pitchFamily="50" charset="-128"/>
              </a:rPr>
              <a:t>オプション</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等車両選択</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120" name="正方形/長方形 119"/>
          <p:cNvSpPr/>
          <p:nvPr/>
        </p:nvSpPr>
        <p:spPr>
          <a:xfrm>
            <a:off x="5469318" y="2424920"/>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審査申込</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121" name="正方形/長方形 120"/>
          <p:cNvSpPr/>
          <p:nvPr/>
        </p:nvSpPr>
        <p:spPr>
          <a:xfrm>
            <a:off x="1620640" y="3331776"/>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chemeClr val="tx1"/>
                </a:solidFill>
                <a:latin typeface="Meiryo UI" pitchFamily="50" charset="-128"/>
                <a:ea typeface="Meiryo UI" pitchFamily="50" charset="-128"/>
                <a:cs typeface="Meiryo UI" pitchFamily="50" charset="-128"/>
              </a:rPr>
              <a:t>My</a:t>
            </a:r>
            <a:r>
              <a:rPr lang="ja-JP" altLang="en-US">
                <a:solidFill>
                  <a:schemeClr val="tx1"/>
                </a:solidFill>
                <a:latin typeface="Meiryo UI" pitchFamily="50" charset="-128"/>
                <a:ea typeface="Meiryo UI" pitchFamily="50" charset="-128"/>
                <a:cs typeface="Meiryo UI" pitchFamily="50" charset="-128"/>
              </a:rPr>
              <a:t> </a:t>
            </a:r>
            <a:r>
              <a:rPr lang="en-US" altLang="ja-JP">
                <a:solidFill>
                  <a:schemeClr val="tx1"/>
                </a:solidFill>
                <a:latin typeface="Meiryo UI" pitchFamily="50" charset="-128"/>
                <a:ea typeface="Meiryo UI" pitchFamily="50" charset="-128"/>
                <a:cs typeface="Meiryo UI" pitchFamily="50" charset="-128"/>
              </a:rPr>
              <a:t>KINTO</a:t>
            </a:r>
          </a:p>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で承認確認</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122" name="正方形/長方形 121"/>
          <p:cNvSpPr/>
          <p:nvPr/>
        </p:nvSpPr>
        <p:spPr>
          <a:xfrm>
            <a:off x="310397" y="3331776"/>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審査確認メール</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受領</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123" name="正方形/長方形 122"/>
          <p:cNvSpPr/>
          <p:nvPr/>
        </p:nvSpPr>
        <p:spPr>
          <a:xfrm>
            <a:off x="2895325" y="3331776"/>
            <a:ext cx="1077790"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chemeClr val="tx1"/>
                </a:solidFill>
                <a:latin typeface="Meiryo UI" pitchFamily="50" charset="-128"/>
                <a:ea typeface="Meiryo UI" pitchFamily="50" charset="-128"/>
                <a:cs typeface="Meiryo UI" pitchFamily="50" charset="-128"/>
              </a:rPr>
              <a:t>My</a:t>
            </a:r>
            <a:r>
              <a:rPr lang="ja-JP" altLang="en-US">
                <a:solidFill>
                  <a:schemeClr val="tx1"/>
                </a:solidFill>
                <a:latin typeface="Meiryo UI" pitchFamily="50" charset="-128"/>
                <a:ea typeface="Meiryo UI" pitchFamily="50" charset="-128"/>
                <a:cs typeface="Meiryo UI" pitchFamily="50" charset="-128"/>
              </a:rPr>
              <a:t> </a:t>
            </a:r>
            <a:r>
              <a:rPr lang="en-US" altLang="ja-JP">
                <a:solidFill>
                  <a:schemeClr val="tx1"/>
                </a:solidFill>
                <a:latin typeface="Meiryo UI" pitchFamily="50" charset="-128"/>
                <a:ea typeface="Meiryo UI" pitchFamily="50" charset="-128"/>
                <a:cs typeface="Meiryo UI" pitchFamily="50" charset="-128"/>
              </a:rPr>
              <a:t>KINTO</a:t>
            </a:r>
            <a:r>
              <a:rPr lang="ja-JP" altLang="en-US">
                <a:solidFill>
                  <a:schemeClr val="tx1"/>
                </a:solidFill>
                <a:latin typeface="Meiryo UI" pitchFamily="50" charset="-128"/>
                <a:ea typeface="Meiryo UI" pitchFamily="50" charset="-128"/>
                <a:cs typeface="Meiryo UI" pitchFamily="50" charset="-128"/>
              </a:rPr>
              <a:t>で</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乗換え手数料の</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お支払い</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sz="1000">
                <a:solidFill>
                  <a:schemeClr val="tx1"/>
                </a:solidFill>
                <a:latin typeface="Meiryo UI" pitchFamily="50" charset="-128"/>
                <a:ea typeface="Meiryo UI" pitchFamily="50" charset="-128"/>
                <a:cs typeface="Meiryo UI" pitchFamily="50" charset="-128"/>
              </a:rPr>
              <a:t>（クレジットカード）</a:t>
            </a:r>
            <a:endParaRPr kumimoji="1" lang="en-US" altLang="ja-JP" sz="1000">
              <a:solidFill>
                <a:schemeClr val="tx1"/>
              </a:solidFill>
              <a:latin typeface="Meiryo UI" pitchFamily="50" charset="-128"/>
              <a:ea typeface="Meiryo UI" pitchFamily="50" charset="-128"/>
              <a:cs typeface="Meiryo UI" pitchFamily="50" charset="-128"/>
            </a:endParaRPr>
          </a:p>
        </p:txBody>
      </p:sp>
      <p:sp>
        <p:nvSpPr>
          <p:cNvPr id="124" name="正方形/長方形 123"/>
          <p:cNvSpPr/>
          <p:nvPr/>
        </p:nvSpPr>
        <p:spPr>
          <a:xfrm>
            <a:off x="5474705" y="3331776"/>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登録・納車</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手続き</a:t>
            </a:r>
            <a:endParaRPr kumimoji="1" lang="en-US" altLang="ja-JP">
              <a:solidFill>
                <a:schemeClr val="tx1"/>
              </a:solidFill>
              <a:latin typeface="Meiryo UI" pitchFamily="50" charset="-128"/>
              <a:ea typeface="Meiryo UI" pitchFamily="50" charset="-128"/>
              <a:cs typeface="Meiryo UI" pitchFamily="50" charset="-128"/>
            </a:endParaRPr>
          </a:p>
        </p:txBody>
      </p:sp>
      <p:sp>
        <p:nvSpPr>
          <p:cNvPr id="4" name="楕円 3"/>
          <p:cNvSpPr/>
          <p:nvPr/>
        </p:nvSpPr>
        <p:spPr>
          <a:xfrm>
            <a:off x="181582" y="2363556"/>
            <a:ext cx="1312229" cy="727512"/>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050">
                <a:solidFill>
                  <a:schemeClr val="tx1"/>
                </a:solidFill>
                <a:latin typeface="Meiryo UI" panose="020B0604030504040204" pitchFamily="50" charset="-128"/>
                <a:ea typeface="Meiryo UI" panose="020B0604030504040204" pitchFamily="50" charset="-128"/>
              </a:rPr>
              <a:t>乗換え申込み期間到来</a:t>
            </a:r>
            <a:endParaRPr kumimoji="1" lang="en-US" altLang="ja-JP" sz="1050">
              <a:solidFill>
                <a:schemeClr val="tx1"/>
              </a:solidFill>
              <a:latin typeface="Meiryo UI" panose="020B0604030504040204" pitchFamily="50" charset="-128"/>
              <a:ea typeface="Meiryo UI" panose="020B0604030504040204" pitchFamily="50" charset="-128"/>
            </a:endParaRPr>
          </a:p>
          <a:p>
            <a:pPr algn="ctr"/>
            <a:r>
              <a:rPr lang="ja-JP" altLang="en-US" sz="1050">
                <a:solidFill>
                  <a:schemeClr val="tx1"/>
                </a:solidFill>
                <a:latin typeface="Meiryo UI" panose="020B0604030504040204" pitchFamily="50" charset="-128"/>
                <a:ea typeface="Meiryo UI" panose="020B0604030504040204" pitchFamily="50" charset="-128"/>
              </a:rPr>
              <a:t>代替え商談</a:t>
            </a:r>
            <a:endParaRPr lang="en-US" altLang="ja-JP" sz="1050">
              <a:solidFill>
                <a:schemeClr val="tx1"/>
              </a:solidFill>
              <a:latin typeface="Meiryo UI" panose="020B0604030504040204" pitchFamily="50" charset="-128"/>
              <a:ea typeface="Meiryo UI" panose="020B0604030504040204" pitchFamily="50" charset="-128"/>
            </a:endParaRPr>
          </a:p>
          <a:p>
            <a:pPr algn="ctr"/>
            <a:r>
              <a:rPr kumimoji="1" lang="ja-JP" altLang="en-US" sz="1050">
                <a:solidFill>
                  <a:schemeClr val="tx1"/>
                </a:solidFill>
                <a:latin typeface="Meiryo UI" panose="020B0604030504040204" pitchFamily="50" charset="-128"/>
                <a:ea typeface="Meiryo UI" panose="020B0604030504040204" pitchFamily="50" charset="-128"/>
              </a:rPr>
              <a:t>開始</a:t>
            </a:r>
          </a:p>
        </p:txBody>
      </p:sp>
      <p:cxnSp>
        <p:nvCxnSpPr>
          <p:cNvPr id="6" name="直線矢印コネクタ 5"/>
          <p:cNvCxnSpPr>
            <a:stCxn id="115" idx="3"/>
            <a:endCxn id="118" idx="1"/>
          </p:cNvCxnSpPr>
          <p:nvPr/>
        </p:nvCxnSpPr>
        <p:spPr>
          <a:xfrm flipV="1">
            <a:off x="2697203" y="2750300"/>
            <a:ext cx="19026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8" idx="3"/>
            <a:endCxn id="119" idx="1"/>
          </p:cNvCxnSpPr>
          <p:nvPr/>
        </p:nvCxnSpPr>
        <p:spPr>
          <a:xfrm>
            <a:off x="3964033" y="2750300"/>
            <a:ext cx="2071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stCxn id="119" idx="3"/>
            <a:endCxn id="120" idx="1"/>
          </p:cNvCxnSpPr>
          <p:nvPr/>
        </p:nvCxnSpPr>
        <p:spPr>
          <a:xfrm flipV="1">
            <a:off x="5247714" y="2750299"/>
            <a:ext cx="22160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122" idx="3"/>
            <a:endCxn id="121" idx="1"/>
          </p:cNvCxnSpPr>
          <p:nvPr/>
        </p:nvCxnSpPr>
        <p:spPr>
          <a:xfrm>
            <a:off x="1386962" y="3657155"/>
            <a:ext cx="2336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曲線コネクタ 14"/>
          <p:cNvCxnSpPr>
            <a:stCxn id="122" idx="3"/>
            <a:endCxn id="121" idx="1"/>
          </p:cNvCxnSpPr>
          <p:nvPr/>
        </p:nvCxnSpPr>
        <p:spPr>
          <a:xfrm flipH="1">
            <a:off x="325238" y="2750298"/>
            <a:ext cx="6267226" cy="906857"/>
          </a:xfrm>
          <a:prstGeom prst="curvedConnector5">
            <a:avLst>
              <a:gd name="adj1" fmla="val -3648"/>
              <a:gd name="adj2" fmla="val 41597"/>
              <a:gd name="adj3" fmla="val 10364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1" idx="3"/>
            <a:endCxn id="123" idx="1"/>
          </p:cNvCxnSpPr>
          <p:nvPr/>
        </p:nvCxnSpPr>
        <p:spPr>
          <a:xfrm>
            <a:off x="2697205" y="3657155"/>
            <a:ext cx="1981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3" idx="3"/>
            <a:endCxn id="124" idx="1"/>
          </p:cNvCxnSpPr>
          <p:nvPr/>
        </p:nvCxnSpPr>
        <p:spPr>
          <a:xfrm>
            <a:off x="3973115" y="3657155"/>
            <a:ext cx="15015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2" name="楕円 131"/>
          <p:cNvSpPr/>
          <p:nvPr/>
        </p:nvSpPr>
        <p:spPr>
          <a:xfrm>
            <a:off x="4083755" y="3401053"/>
            <a:ext cx="1241779" cy="49183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050">
                <a:solidFill>
                  <a:schemeClr val="tx1"/>
                </a:solidFill>
                <a:latin typeface="Meiryo UI" panose="020B0604030504040204" pitchFamily="50" charset="-128"/>
                <a:ea typeface="Meiryo UI" panose="020B0604030504040204" pitchFamily="50" charset="-128"/>
              </a:rPr>
              <a:t>販売店様で</a:t>
            </a:r>
            <a:endParaRPr kumimoji="1" lang="en-US" altLang="ja-JP" sz="1050">
              <a:solidFill>
                <a:schemeClr val="tx1"/>
              </a:solidFill>
              <a:latin typeface="Meiryo UI" panose="020B0604030504040204" pitchFamily="50" charset="-128"/>
              <a:ea typeface="Meiryo UI" panose="020B0604030504040204" pitchFamily="50" charset="-128"/>
            </a:endParaRPr>
          </a:p>
          <a:p>
            <a:pPr algn="ctr"/>
            <a:r>
              <a:rPr lang="ja-JP" altLang="en-US" sz="1050">
                <a:solidFill>
                  <a:schemeClr val="tx1"/>
                </a:solidFill>
                <a:latin typeface="Meiryo UI" panose="020B0604030504040204" pitchFamily="50" charset="-128"/>
                <a:ea typeface="Meiryo UI" panose="020B0604030504040204" pitchFamily="50" charset="-128"/>
              </a:rPr>
              <a:t>車両発注</a:t>
            </a:r>
            <a:endParaRPr lang="en-US" altLang="ja-JP" sz="1050">
              <a:solidFill>
                <a:schemeClr val="tx1"/>
              </a:solidFill>
              <a:latin typeface="Meiryo UI" panose="020B0604030504040204" pitchFamily="50" charset="-128"/>
              <a:ea typeface="Meiryo UI" panose="020B0604030504040204" pitchFamily="50" charset="-128"/>
            </a:endParaRPr>
          </a:p>
          <a:p>
            <a:pPr algn="ctr"/>
            <a:r>
              <a:rPr kumimoji="1" lang="ja-JP" altLang="en-US" sz="1050">
                <a:solidFill>
                  <a:schemeClr val="tx1"/>
                </a:solidFill>
                <a:latin typeface="Meiryo UI" panose="020B0604030504040204" pitchFamily="50" charset="-128"/>
                <a:ea typeface="Meiryo UI" panose="020B0604030504040204" pitchFamily="50" charset="-128"/>
              </a:rPr>
              <a:t>登録</a:t>
            </a:r>
            <a:r>
              <a:rPr lang="ja-JP" altLang="en-US" sz="1050">
                <a:solidFill>
                  <a:schemeClr val="tx1"/>
                </a:solidFill>
                <a:latin typeface="Meiryo UI" panose="020B0604030504040204" pitchFamily="50" charset="-128"/>
                <a:ea typeface="Meiryo UI" panose="020B0604030504040204" pitchFamily="50" charset="-128"/>
              </a:rPr>
              <a:t>手配</a:t>
            </a:r>
            <a:endParaRPr kumimoji="1" lang="ja-JP" altLang="en-US" sz="1050">
              <a:solidFill>
                <a:schemeClr val="tx1"/>
              </a:solidFill>
              <a:latin typeface="Meiryo UI" panose="020B0604030504040204" pitchFamily="50" charset="-128"/>
              <a:ea typeface="Meiryo UI" panose="020B0604030504040204" pitchFamily="50" charset="-128"/>
            </a:endParaRPr>
          </a:p>
        </p:txBody>
      </p:sp>
      <p:sp>
        <p:nvSpPr>
          <p:cNvPr id="24" name="正方形/長方形 23"/>
          <p:cNvSpPr/>
          <p:nvPr/>
        </p:nvSpPr>
        <p:spPr>
          <a:xfrm>
            <a:off x="260647" y="722434"/>
            <a:ext cx="6285235"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5-1</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乗換え：　来店～商談～乗換申込（店頭商流の場合）</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260648" y="1911480"/>
            <a:ext cx="6372000" cy="338554"/>
          </a:xfrm>
          <a:prstGeom prst="rect">
            <a:avLst/>
          </a:prstGeom>
          <a:noFill/>
        </p:spPr>
        <p:txBody>
          <a:bodyPr wrap="square">
            <a:spAutoFit/>
          </a:bodyPr>
          <a:lstStyle/>
          <a:p>
            <a:r>
              <a:rPr lang="ja-JP" altLang="en-US" sz="1600" b="1">
                <a:latin typeface="Meiryo UI" panose="020B0604030504040204" pitchFamily="50" charset="-128"/>
                <a:ea typeface="Meiryo UI" panose="020B0604030504040204" pitchFamily="50" charset="-128"/>
              </a:rPr>
              <a:t>■乗換え申込みのフロー</a:t>
            </a:r>
          </a:p>
        </p:txBody>
      </p:sp>
      <p:cxnSp>
        <p:nvCxnSpPr>
          <p:cNvPr id="29" name="直線矢印コネクタ 28"/>
          <p:cNvCxnSpPr>
            <a:endCxn id="115" idx="1"/>
          </p:cNvCxnSpPr>
          <p:nvPr/>
        </p:nvCxnSpPr>
        <p:spPr>
          <a:xfrm>
            <a:off x="1400572" y="2746828"/>
            <a:ext cx="220066" cy="34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25238" y="4130817"/>
            <a:ext cx="6372000" cy="338554"/>
          </a:xfrm>
          <a:prstGeom prst="rect">
            <a:avLst/>
          </a:prstGeom>
          <a:noFill/>
        </p:spPr>
        <p:txBody>
          <a:bodyPr wrap="square">
            <a:spAutoFit/>
          </a:bodyPr>
          <a:lstStyle/>
          <a:p>
            <a:r>
              <a:rPr lang="ja-JP" altLang="en-US" sz="1600" b="1">
                <a:latin typeface="Meiryo UI" panose="020B0604030504040204" pitchFamily="50" charset="-128"/>
                <a:ea typeface="Meiryo UI" panose="020B0604030504040204" pitchFamily="50" charset="-128"/>
              </a:rPr>
              <a:t>■</a:t>
            </a:r>
            <a:r>
              <a:rPr lang="en-US" altLang="ja-JP" sz="1600" b="1">
                <a:latin typeface="Meiryo UI" panose="020B0604030504040204" pitchFamily="50" charset="-128"/>
                <a:ea typeface="Meiryo UI" panose="020B0604030504040204" pitchFamily="50" charset="-128"/>
              </a:rPr>
              <a:t>My</a:t>
            </a:r>
            <a:r>
              <a:rPr lang="ja-JP" altLang="en-US" sz="1600" b="1">
                <a:latin typeface="Meiryo UI" panose="020B0604030504040204" pitchFamily="50" charset="-128"/>
                <a:ea typeface="Meiryo UI" panose="020B0604030504040204" pitchFamily="50" charset="-128"/>
              </a:rPr>
              <a:t> </a:t>
            </a:r>
            <a:r>
              <a:rPr lang="en-US" altLang="ja-JP" sz="1600" b="1">
                <a:latin typeface="Meiryo UI" panose="020B0604030504040204" pitchFamily="50" charset="-128"/>
                <a:ea typeface="Meiryo UI" panose="020B0604030504040204" pitchFamily="50" charset="-128"/>
              </a:rPr>
              <a:t>KINTO</a:t>
            </a:r>
            <a:r>
              <a:rPr lang="ja-JP" altLang="en-US" sz="1600" b="1">
                <a:latin typeface="Meiryo UI" panose="020B0604030504040204" pitchFamily="50" charset="-128"/>
                <a:ea typeface="Meiryo UI" panose="020B0604030504040204" pitchFamily="50" charset="-128"/>
              </a:rPr>
              <a:t>上　乗換え申込み画面イメージ（サンプル）</a:t>
            </a:r>
          </a:p>
        </p:txBody>
      </p:sp>
      <p:pic>
        <p:nvPicPr>
          <p:cNvPr id="5" name="図 4"/>
          <p:cNvPicPr>
            <a:picLocks noChangeAspect="1"/>
          </p:cNvPicPr>
          <p:nvPr/>
        </p:nvPicPr>
        <p:blipFill>
          <a:blip r:embed="rId2"/>
          <a:stretch>
            <a:fillRect/>
          </a:stretch>
        </p:blipFill>
        <p:spPr>
          <a:xfrm>
            <a:off x="1308578" y="4577708"/>
            <a:ext cx="3838188" cy="4862157"/>
          </a:xfrm>
          <a:prstGeom prst="rect">
            <a:avLst/>
          </a:prstGeom>
        </p:spPr>
      </p:pic>
    </p:spTree>
    <p:extLst>
      <p:ext uri="{BB962C8B-B14F-4D97-AF65-F5344CB8AC3E}">
        <p14:creationId xmlns:p14="http://schemas.microsoft.com/office/powerpoint/2010/main" val="99826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extLst>
              <p:ext uri="{D42A27DB-BD31-4B8C-83A1-F6EECF244321}">
                <p14:modId xmlns:p14="http://schemas.microsoft.com/office/powerpoint/2010/main" val="1612913322"/>
              </p:ext>
            </p:extLst>
          </p:nvPr>
        </p:nvGraphicFramePr>
        <p:xfrm>
          <a:off x="310631" y="1214970"/>
          <a:ext cx="6336000" cy="82440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68000">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dirty="0">
                          <a:solidFill>
                            <a:schemeClr val="bg1"/>
                          </a:solidFill>
                          <a:latin typeface="Meiryo UI" pitchFamily="50" charset="-128"/>
                          <a:ea typeface="Meiryo UI" pitchFamily="50" charset="-128"/>
                          <a:cs typeface="Meiryo UI" pitchFamily="50" charset="-128"/>
                        </a:rPr>
                        <a:t>KINTO</a:t>
                      </a:r>
                      <a:endParaRPr kumimoji="1" lang="ja-JP" altLang="en-US" sz="1050" b="0" dirty="0">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88000">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dirty="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smtClean="0">
                          <a:solidFill>
                            <a:schemeClr val="tx1"/>
                          </a:solidFill>
                          <a:latin typeface="Meiryo UI" pitchFamily="50" charset="-128"/>
                          <a:ea typeface="Meiryo UI" pitchFamily="50" charset="-128"/>
                          <a:cs typeface="Meiryo UI" pitchFamily="50" charset="-128"/>
                        </a:rPr>
                        <a:t>・申込時より、</a:t>
                      </a:r>
                      <a:r>
                        <a:rPr kumimoji="1" lang="en-US" altLang="ja-JP" sz="1100" b="0" dirty="0" smtClean="0">
                          <a:solidFill>
                            <a:schemeClr val="tx1"/>
                          </a:solidFill>
                          <a:latin typeface="Meiryo UI" pitchFamily="50" charset="-128"/>
                          <a:ea typeface="Meiryo UI" pitchFamily="50" charset="-128"/>
                          <a:cs typeface="Meiryo UI" pitchFamily="50" charset="-128"/>
                        </a:rPr>
                        <a:t>2</a:t>
                      </a:r>
                      <a:r>
                        <a:rPr kumimoji="1" lang="ja-JP" altLang="en-US" sz="1100" b="0" dirty="0" smtClean="0">
                          <a:solidFill>
                            <a:schemeClr val="tx1"/>
                          </a:solidFill>
                          <a:latin typeface="Meiryo UI" pitchFamily="50" charset="-128"/>
                          <a:ea typeface="Meiryo UI" pitchFamily="50" charset="-128"/>
                          <a:cs typeface="Meiryo UI" pitchFamily="50" charset="-128"/>
                        </a:rPr>
                        <a:t>ヶ月以降左記の</a:t>
                      </a:r>
                      <a:endParaRPr kumimoji="1" lang="en-US" altLang="ja-JP" sz="1100" b="0" dirty="0" smtClean="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smtClean="0">
                          <a:solidFill>
                            <a:schemeClr val="tx1"/>
                          </a:solidFill>
                          <a:latin typeface="Meiryo UI" pitchFamily="50" charset="-128"/>
                          <a:ea typeface="Meiryo UI" pitchFamily="50" charset="-128"/>
                          <a:cs typeface="Meiryo UI" pitchFamily="50" charset="-128"/>
                        </a:rPr>
                        <a:t>　乗換え日を指定し、申込み</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a:t>
                      </a:r>
                      <a:r>
                        <a:rPr kumimoji="1" lang="en-US" altLang="ja-JP" sz="1100" b="0" dirty="0">
                          <a:solidFill>
                            <a:schemeClr val="tx1"/>
                          </a:solidFill>
                          <a:latin typeface="Meiryo UI" pitchFamily="50" charset="-128"/>
                          <a:ea typeface="Meiryo UI" pitchFamily="50" charset="-128"/>
                          <a:cs typeface="Meiryo UI" pitchFamily="50" charset="-128"/>
                        </a:rPr>
                        <a:t>PAL</a:t>
                      </a:r>
                      <a:r>
                        <a:rPr kumimoji="1" lang="ja-JP" altLang="en-US" sz="1100" b="0" dirty="0">
                          <a:solidFill>
                            <a:schemeClr val="tx1"/>
                          </a:solidFill>
                          <a:latin typeface="Meiryo UI" pitchFamily="50" charset="-128"/>
                          <a:ea typeface="Meiryo UI" pitchFamily="50" charset="-128"/>
                          <a:cs typeface="Meiryo UI" pitchFamily="50" charset="-128"/>
                        </a:rPr>
                        <a:t>機で</a:t>
                      </a:r>
                      <a:r>
                        <a:rPr kumimoji="1" lang="en-US" altLang="ja-JP" sz="1100" b="0" dirty="0" smtClean="0">
                          <a:solidFill>
                            <a:schemeClr val="tx1"/>
                          </a:solidFill>
                          <a:latin typeface="Meiryo UI" pitchFamily="50" charset="-128"/>
                          <a:ea typeface="Meiryo UI" pitchFamily="50" charset="-128"/>
                          <a:cs typeface="Meiryo UI" pitchFamily="50" charset="-128"/>
                        </a:rPr>
                        <a:t>KINTO</a:t>
                      </a:r>
                      <a:r>
                        <a:rPr kumimoji="1" lang="ja-JP" altLang="en-US" sz="1100" b="0" strike="noStrike" baseline="0" dirty="0" smtClean="0">
                          <a:solidFill>
                            <a:srgbClr val="FF0000"/>
                          </a:solidFill>
                          <a:latin typeface="Meiryo UI" pitchFamily="50" charset="-128"/>
                          <a:ea typeface="Meiryo UI" pitchFamily="50" charset="-128"/>
                          <a:cs typeface="Meiryo UI" pitchFamily="50" charset="-128"/>
                        </a:rPr>
                        <a:t> </a:t>
                      </a:r>
                      <a:r>
                        <a:rPr kumimoji="1" lang="en-US" altLang="ja-JP" sz="1100" b="0" dirty="0" smtClean="0">
                          <a:solidFill>
                            <a:schemeClr val="tx1"/>
                          </a:solidFill>
                          <a:latin typeface="Meiryo UI" pitchFamily="50" charset="-128"/>
                          <a:ea typeface="Meiryo UI" pitchFamily="50" charset="-128"/>
                          <a:cs typeface="Meiryo UI" pitchFamily="50" charset="-128"/>
                        </a:rPr>
                        <a:t>ONE </a:t>
                      </a:r>
                      <a:r>
                        <a:rPr kumimoji="1" lang="ja-JP" altLang="en-US" sz="1100" b="0" dirty="0" smtClean="0">
                          <a:solidFill>
                            <a:schemeClr val="tx1"/>
                          </a:solidFill>
                          <a:latin typeface="Meiryo UI" pitchFamily="50" charset="-128"/>
                          <a:ea typeface="Meiryo UI" pitchFamily="50" charset="-128"/>
                          <a:cs typeface="Meiryo UI" pitchFamily="50" charset="-128"/>
                        </a:rPr>
                        <a:t>商談</a:t>
                      </a:r>
                      <a:endParaRPr kumimoji="1" lang="en-US" altLang="ja-JP" sz="1100" b="0" dirty="0" smtClean="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smtClean="0">
                          <a:solidFill>
                            <a:schemeClr val="tx1"/>
                          </a:solidFill>
                          <a:latin typeface="Meiryo UI" pitchFamily="50" charset="-128"/>
                          <a:ea typeface="Meiryo UI" pitchFamily="50" charset="-128"/>
                          <a:cs typeface="Meiryo UI" pitchFamily="50" charset="-128"/>
                        </a:rPr>
                        <a:t>　サイト</a:t>
                      </a:r>
                      <a:r>
                        <a:rPr kumimoji="1" lang="en-US" altLang="ja-JP" sz="1100" b="0" dirty="0" smtClean="0">
                          <a:solidFill>
                            <a:schemeClr val="tx1"/>
                          </a:solidFill>
                          <a:latin typeface="Meiryo UI" pitchFamily="50" charset="-128"/>
                          <a:ea typeface="Meiryo UI" pitchFamily="50" charset="-128"/>
                          <a:cs typeface="Meiryo UI" pitchFamily="50" charset="-128"/>
                        </a:rPr>
                        <a:t>(</a:t>
                      </a:r>
                      <a:r>
                        <a:rPr kumimoji="1" lang="ja-JP" altLang="en-US" sz="1100" b="0" dirty="0" smtClean="0">
                          <a:solidFill>
                            <a:schemeClr val="tx1"/>
                          </a:solidFill>
                          <a:latin typeface="Meiryo UI" pitchFamily="50" charset="-128"/>
                          <a:ea typeface="Meiryo UI" pitchFamily="50" charset="-128"/>
                          <a:cs typeface="Meiryo UI" pitchFamily="50" charset="-128"/>
                        </a:rPr>
                        <a:t>販売店用</a:t>
                      </a:r>
                      <a:r>
                        <a:rPr kumimoji="1" lang="en-US" altLang="ja-JP" sz="1100" b="0" dirty="0" smtClean="0">
                          <a:solidFill>
                            <a:schemeClr val="tx1"/>
                          </a:solidFill>
                          <a:latin typeface="Meiryo UI" pitchFamily="50" charset="-128"/>
                          <a:ea typeface="Meiryo UI" pitchFamily="50" charset="-128"/>
                          <a:cs typeface="Meiryo UI" pitchFamily="50" charset="-128"/>
                        </a:rPr>
                        <a:t>)</a:t>
                      </a:r>
                      <a:r>
                        <a:rPr kumimoji="1" lang="ja-JP" altLang="en-US" sz="1100" b="0" dirty="0" smtClean="0">
                          <a:solidFill>
                            <a:schemeClr val="tx1"/>
                          </a:solidFill>
                          <a:latin typeface="Meiryo UI" pitchFamily="50" charset="-128"/>
                          <a:ea typeface="Meiryo UI" pitchFamily="50" charset="-128"/>
                          <a:cs typeface="Meiryo UI" pitchFamily="50" charset="-128"/>
                        </a:rPr>
                        <a:t>を</a:t>
                      </a:r>
                      <a:r>
                        <a:rPr kumimoji="1" lang="ja-JP" altLang="en-US" sz="1100" b="0" dirty="0">
                          <a:solidFill>
                            <a:schemeClr val="tx1"/>
                          </a:solidFill>
                          <a:latin typeface="Meiryo UI" pitchFamily="50" charset="-128"/>
                          <a:ea typeface="Meiryo UI" pitchFamily="50" charset="-128"/>
                          <a:cs typeface="Meiryo UI" pitchFamily="50" charset="-128"/>
                        </a:rPr>
                        <a:t>立ち上げ</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乗換の仕組みを説明</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・お客様に</a:t>
                      </a:r>
                      <a:r>
                        <a:rPr kumimoji="1" lang="en-US" altLang="ja-JP" sz="1100" b="1" dirty="0">
                          <a:solidFill>
                            <a:schemeClr val="tx1"/>
                          </a:solidFill>
                          <a:latin typeface="Meiryo UI" pitchFamily="50" charset="-128"/>
                          <a:ea typeface="Meiryo UI" pitchFamily="50" charset="-128"/>
                          <a:cs typeface="Meiryo UI" pitchFamily="50" charset="-128"/>
                        </a:rPr>
                        <a:t>My</a:t>
                      </a:r>
                      <a:r>
                        <a:rPr kumimoji="1" lang="ja-JP" altLang="en-US" sz="1100" b="1" dirty="0">
                          <a:solidFill>
                            <a:schemeClr val="tx1"/>
                          </a:solidFill>
                          <a:latin typeface="Meiryo UI" pitchFamily="50" charset="-128"/>
                          <a:ea typeface="Meiryo UI" pitchFamily="50" charset="-128"/>
                          <a:cs typeface="Meiryo UI" pitchFamily="50" charset="-128"/>
                        </a:rPr>
                        <a:t> </a:t>
                      </a:r>
                      <a:r>
                        <a:rPr kumimoji="1" lang="en-US" altLang="ja-JP" sz="1100" b="1" dirty="0">
                          <a:solidFill>
                            <a:schemeClr val="tx1"/>
                          </a:solidFill>
                          <a:latin typeface="Meiryo UI" pitchFamily="50" charset="-128"/>
                          <a:ea typeface="Meiryo UI" pitchFamily="50" charset="-128"/>
                          <a:cs typeface="Meiryo UI" pitchFamily="50" charset="-128"/>
                        </a:rPr>
                        <a:t>KINTO</a:t>
                      </a:r>
                      <a:r>
                        <a:rPr kumimoji="1" lang="ja-JP" altLang="en-US" sz="1100" b="1" dirty="0">
                          <a:solidFill>
                            <a:schemeClr val="tx1"/>
                          </a:solidFill>
                          <a:latin typeface="Meiryo UI" pitchFamily="50" charset="-128"/>
                          <a:ea typeface="Meiryo UI" pitchFamily="50" charset="-128"/>
                          <a:cs typeface="Meiryo UI" pitchFamily="50" charset="-128"/>
                        </a:rPr>
                        <a:t>にログイン</a:t>
                      </a:r>
                      <a:endParaRPr kumimoji="1" lang="en-US" altLang="ja-JP" sz="1100" b="1"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dirty="0">
                          <a:solidFill>
                            <a:schemeClr val="tx1"/>
                          </a:solidFill>
                          <a:latin typeface="Meiryo UI" pitchFamily="50" charset="-128"/>
                          <a:ea typeface="Meiryo UI" pitchFamily="50" charset="-128"/>
                          <a:cs typeface="Meiryo UI" pitchFamily="50" charset="-128"/>
                        </a:rPr>
                        <a:t>　頂き、車種・</a:t>
                      </a:r>
                      <a:r>
                        <a:rPr kumimoji="1" lang="ja-JP" altLang="en-US" sz="1100" b="0" dirty="0">
                          <a:solidFill>
                            <a:schemeClr val="tx1"/>
                          </a:solidFill>
                          <a:latin typeface="Meiryo UI" pitchFamily="50" charset="-128"/>
                          <a:ea typeface="Meiryo UI" pitchFamily="50" charset="-128"/>
                          <a:cs typeface="Meiryo UI" pitchFamily="50" charset="-128"/>
                        </a:rPr>
                        <a:t>付属品・支払方法・</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ご来店店舗等を選択</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・店頭でお申込みされた際には、</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忘れず販売店コードを入力</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・入力後、</a:t>
                      </a:r>
                      <a:r>
                        <a:rPr kumimoji="1" lang="en-US" altLang="ja-JP" sz="1100" b="0" dirty="0">
                          <a:solidFill>
                            <a:schemeClr val="tx1"/>
                          </a:solidFill>
                          <a:latin typeface="Meiryo UI" pitchFamily="50" charset="-128"/>
                          <a:ea typeface="Meiryo UI" pitchFamily="50" charset="-128"/>
                          <a:cs typeface="Meiryo UI" pitchFamily="50" charset="-128"/>
                        </a:rPr>
                        <a:t>PAL</a:t>
                      </a:r>
                      <a:r>
                        <a:rPr kumimoji="1" lang="ja-JP" altLang="en-US" sz="1100" b="0" dirty="0">
                          <a:solidFill>
                            <a:schemeClr val="tx1"/>
                          </a:solidFill>
                          <a:latin typeface="Meiryo UI" pitchFamily="50" charset="-128"/>
                          <a:ea typeface="Meiryo UI" pitchFamily="50" charset="-128"/>
                          <a:cs typeface="Meiryo UI" pitchFamily="50" charset="-128"/>
                        </a:rPr>
                        <a:t>機をお客様に</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お渡し、お客様情報等を</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ご自身で入力</a:t>
                      </a:r>
                      <a:endParaRPr kumimoji="1" lang="en-US" altLang="ja-JP" sz="1100" b="0" dirty="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888000">
                <a:tc>
                  <a:txBody>
                    <a:bodyPr/>
                    <a:lstStyle/>
                    <a:p>
                      <a:pPr algn="l"/>
                      <a:endParaRPr kumimoji="1" lang="zh-TW"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dirty="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・担当販売店は、お客様の現担当</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が自動反映されます</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・登録したアドレスにお礼メールが</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送信されるため、メールに記載</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の</a:t>
                      </a:r>
                      <a:r>
                        <a:rPr kumimoji="1" lang="en-US" altLang="ja-JP" sz="1100" b="0" baseline="0" dirty="0">
                          <a:solidFill>
                            <a:schemeClr val="tx1"/>
                          </a:solidFill>
                          <a:latin typeface="Meiryo UI" pitchFamily="50" charset="-128"/>
                          <a:ea typeface="Meiryo UI" pitchFamily="50" charset="-128"/>
                          <a:cs typeface="Meiryo UI" pitchFamily="50" charset="-128"/>
                        </a:rPr>
                        <a:t>URL</a:t>
                      </a:r>
                      <a:r>
                        <a:rPr kumimoji="1" lang="ja-JP" altLang="en-US" sz="1100" b="0" baseline="0" dirty="0">
                          <a:solidFill>
                            <a:schemeClr val="tx1"/>
                          </a:solidFill>
                          <a:latin typeface="Meiryo UI" pitchFamily="50" charset="-128"/>
                          <a:ea typeface="Meiryo UI" pitchFamily="50" charset="-128"/>
                          <a:cs typeface="Meiryo UI" pitchFamily="50" charset="-128"/>
                        </a:rPr>
                        <a:t>をクリックしていただく</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a:t>
                      </a:r>
                      <a:r>
                        <a:rPr kumimoji="1" lang="en-US" altLang="ja-JP" sz="1100" b="1" dirty="0">
                          <a:solidFill>
                            <a:schemeClr val="tx1"/>
                          </a:solidFill>
                          <a:latin typeface="Meiryo UI" pitchFamily="50" charset="-128"/>
                          <a:ea typeface="Meiryo UI" pitchFamily="50" charset="-128"/>
                          <a:cs typeface="Meiryo UI" pitchFamily="50" charset="-128"/>
                        </a:rPr>
                        <a:t>URL</a:t>
                      </a:r>
                      <a:r>
                        <a:rPr kumimoji="1" lang="ja-JP" altLang="en-US" sz="1100" b="1" dirty="0">
                          <a:solidFill>
                            <a:schemeClr val="tx1"/>
                          </a:solidFill>
                          <a:latin typeface="Meiryo UI" pitchFamily="50" charset="-128"/>
                          <a:ea typeface="Meiryo UI" pitchFamily="50" charset="-128"/>
                          <a:cs typeface="Meiryo UI" pitchFamily="50" charset="-128"/>
                        </a:rPr>
                        <a:t>クリック</a:t>
                      </a:r>
                      <a:r>
                        <a:rPr kumimoji="1" lang="en-US" altLang="ja-JP" sz="1100" b="1" dirty="0">
                          <a:solidFill>
                            <a:schemeClr val="tx1"/>
                          </a:solidFill>
                          <a:latin typeface="Meiryo UI" pitchFamily="50" charset="-128"/>
                          <a:ea typeface="Meiryo UI" pitchFamily="50" charset="-128"/>
                          <a:cs typeface="Meiryo UI" pitchFamily="50" charset="-128"/>
                        </a:rPr>
                        <a:t>(</a:t>
                      </a:r>
                      <a:r>
                        <a:rPr kumimoji="1" lang="ja-JP" altLang="en-US" sz="1100" b="1" dirty="0">
                          <a:solidFill>
                            <a:schemeClr val="tx1"/>
                          </a:solidFill>
                          <a:latin typeface="Meiryo UI" pitchFamily="50" charset="-128"/>
                          <a:ea typeface="Meiryo UI" pitchFamily="50" charset="-128"/>
                          <a:cs typeface="Meiryo UI" pitchFamily="50" charset="-128"/>
                        </a:rPr>
                        <a:t>申込確定</a:t>
                      </a:r>
                      <a:r>
                        <a:rPr kumimoji="1" lang="en-US" altLang="ja-JP" sz="1100" b="1" dirty="0">
                          <a:solidFill>
                            <a:schemeClr val="tx1"/>
                          </a:solidFill>
                          <a:latin typeface="Meiryo UI" pitchFamily="50" charset="-128"/>
                          <a:ea typeface="Meiryo UI" pitchFamily="50" charset="-128"/>
                          <a:cs typeface="Meiryo UI" pitchFamily="50" charset="-128"/>
                        </a:rPr>
                        <a:t>)</a:t>
                      </a:r>
                      <a:r>
                        <a:rPr kumimoji="1" lang="ja-JP" altLang="en-US" sz="1100" b="1" dirty="0">
                          <a:solidFill>
                            <a:schemeClr val="tx1"/>
                          </a:solidFill>
                          <a:latin typeface="Meiryo UI" pitchFamily="50" charset="-128"/>
                          <a:ea typeface="Meiryo UI" pitchFamily="50" charset="-128"/>
                          <a:cs typeface="Meiryo UI" pitchFamily="50" charset="-128"/>
                        </a:rPr>
                        <a:t>後、</a:t>
                      </a:r>
                      <a:endParaRPr kumimoji="1" lang="en-US" altLang="ja-JP" sz="1100" b="1"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dirty="0">
                          <a:solidFill>
                            <a:schemeClr val="tx1"/>
                          </a:solidFill>
                          <a:latin typeface="Meiryo UI" pitchFamily="50" charset="-128"/>
                          <a:ea typeface="Meiryo UI" pitchFamily="50" charset="-128"/>
                          <a:cs typeface="Meiryo UI" pitchFamily="50" charset="-128"/>
                        </a:rPr>
                        <a:t>　</a:t>
                      </a:r>
                      <a:r>
                        <a:rPr kumimoji="1" lang="en-US" altLang="ja-JP" sz="1100" b="1" dirty="0">
                          <a:solidFill>
                            <a:schemeClr val="tx1"/>
                          </a:solidFill>
                          <a:latin typeface="Meiryo UI" pitchFamily="50" charset="-128"/>
                          <a:ea typeface="Meiryo UI" pitchFamily="50" charset="-128"/>
                          <a:cs typeface="Meiryo UI" pitchFamily="50" charset="-128"/>
                        </a:rPr>
                        <a:t>KINTO</a:t>
                      </a:r>
                      <a:r>
                        <a:rPr kumimoji="1" lang="ja-JP" altLang="en-US" sz="1100" b="1" dirty="0">
                          <a:solidFill>
                            <a:schemeClr val="tx1"/>
                          </a:solidFill>
                          <a:latin typeface="Meiryo UI" pitchFamily="50" charset="-128"/>
                          <a:ea typeface="Meiryo UI" pitchFamily="50" charset="-128"/>
                          <a:cs typeface="Meiryo UI" pitchFamily="50" charset="-128"/>
                        </a:rPr>
                        <a:t>クレジットデスクへ</a:t>
                      </a:r>
                      <a:endParaRPr kumimoji="1" lang="en-US" altLang="ja-JP" sz="1100" b="1"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dirty="0">
                          <a:solidFill>
                            <a:schemeClr val="tx1"/>
                          </a:solidFill>
                          <a:latin typeface="Meiryo UI" pitchFamily="50" charset="-128"/>
                          <a:ea typeface="Meiryo UI" pitchFamily="50" charset="-128"/>
                          <a:cs typeface="Meiryo UI" pitchFamily="50" charset="-128"/>
                        </a:rPr>
                        <a:t>　申込した旨を電話連絡</a:t>
                      </a:r>
                      <a:endParaRPr kumimoji="1" lang="en-US" altLang="ja-JP" sz="1100" b="1"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・お客様に以下</a:t>
                      </a:r>
                      <a:r>
                        <a:rPr kumimoji="1" lang="en-US" altLang="ja-JP" sz="1100" b="0" dirty="0">
                          <a:solidFill>
                            <a:schemeClr val="tx1"/>
                          </a:solidFill>
                          <a:latin typeface="Meiryo UI" pitchFamily="50" charset="-128"/>
                          <a:ea typeface="Meiryo UI" pitchFamily="50" charset="-128"/>
                          <a:cs typeface="Meiryo UI" pitchFamily="50" charset="-128"/>
                        </a:rPr>
                        <a:t>2</a:t>
                      </a:r>
                      <a:r>
                        <a:rPr kumimoji="1" lang="ja-JP" altLang="en-US" sz="1100" b="0" dirty="0">
                          <a:solidFill>
                            <a:schemeClr val="tx1"/>
                          </a:solidFill>
                          <a:latin typeface="Meiryo UI" pitchFamily="50" charset="-128"/>
                          <a:ea typeface="Meiryo UI" pitchFamily="50" charset="-128"/>
                          <a:cs typeface="Meiryo UI" pitchFamily="50" charset="-128"/>
                        </a:rPr>
                        <a:t>点をお伝え</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①審査結果は、</a:t>
                      </a:r>
                      <a:r>
                        <a:rPr kumimoji="1" lang="en-US" altLang="ja-JP" sz="1100" b="0" dirty="0">
                          <a:solidFill>
                            <a:schemeClr val="tx1"/>
                          </a:solidFill>
                          <a:latin typeface="Meiryo UI" pitchFamily="50" charset="-128"/>
                          <a:ea typeface="Meiryo UI" pitchFamily="50" charset="-128"/>
                          <a:cs typeface="Meiryo UI" pitchFamily="50" charset="-128"/>
                        </a:rPr>
                        <a:t>HP</a:t>
                      </a:r>
                      <a:r>
                        <a:rPr kumimoji="1" lang="ja-JP" altLang="en-US" sz="1100" b="0" dirty="0">
                          <a:solidFill>
                            <a:schemeClr val="tx1"/>
                          </a:solidFill>
                          <a:latin typeface="Meiryo UI" pitchFamily="50" charset="-128"/>
                          <a:ea typeface="Meiryo UI" pitchFamily="50" charset="-128"/>
                          <a:cs typeface="Meiryo UI" pitchFamily="50" charset="-128"/>
                        </a:rPr>
                        <a:t>のお客様専用</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ページ</a:t>
                      </a:r>
                      <a:r>
                        <a:rPr kumimoji="1" lang="en-US" altLang="ja-JP" sz="1100" b="0" dirty="0">
                          <a:solidFill>
                            <a:schemeClr val="tx1"/>
                          </a:solidFill>
                          <a:latin typeface="Meiryo UI" pitchFamily="50" charset="-128"/>
                          <a:ea typeface="Meiryo UI" pitchFamily="50" charset="-128"/>
                          <a:cs typeface="Meiryo UI" pitchFamily="50" charset="-128"/>
                        </a:rPr>
                        <a:t>(My KINTO)</a:t>
                      </a:r>
                      <a:r>
                        <a:rPr kumimoji="1" lang="ja-JP" altLang="en-US" sz="1100" b="0" dirty="0">
                          <a:solidFill>
                            <a:schemeClr val="tx1"/>
                          </a:solidFill>
                          <a:latin typeface="Meiryo UI" pitchFamily="50" charset="-128"/>
                          <a:ea typeface="Meiryo UI" pitchFamily="50" charset="-128"/>
                          <a:cs typeface="Meiryo UI" pitchFamily="50" charset="-128"/>
                        </a:rPr>
                        <a:t>でご確認</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a:t>
                      </a:r>
                      <a:r>
                        <a:rPr kumimoji="1" lang="ja-JP" altLang="en-US" sz="1100" b="0" baseline="0" dirty="0">
                          <a:solidFill>
                            <a:schemeClr val="tx1"/>
                          </a:solidFill>
                          <a:latin typeface="Meiryo UI" pitchFamily="50" charset="-128"/>
                          <a:ea typeface="Meiryo UI" pitchFamily="50" charset="-128"/>
                          <a:cs typeface="Meiryo UI" pitchFamily="50" charset="-128"/>
                        </a:rPr>
                        <a:t> </a:t>
                      </a:r>
                      <a:r>
                        <a:rPr kumimoji="1" lang="ja-JP" altLang="en-US" sz="1100" b="0" dirty="0">
                          <a:solidFill>
                            <a:schemeClr val="tx1"/>
                          </a:solidFill>
                          <a:latin typeface="Meiryo UI" pitchFamily="50" charset="-128"/>
                          <a:ea typeface="Meiryo UI" pitchFamily="50" charset="-128"/>
                          <a:cs typeface="Meiryo UI" pitchFamily="50" charset="-128"/>
                        </a:rPr>
                        <a:t>可能、またメールでもご連絡</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②審査承認の場合、</a:t>
                      </a:r>
                      <a:r>
                        <a:rPr kumimoji="1" lang="en-US" altLang="ja-JP" sz="1100" b="0" dirty="0">
                          <a:solidFill>
                            <a:schemeClr val="tx1"/>
                          </a:solidFill>
                          <a:latin typeface="Meiryo UI" pitchFamily="50" charset="-128"/>
                          <a:ea typeface="Meiryo UI" pitchFamily="50" charset="-128"/>
                          <a:cs typeface="Meiryo UI" pitchFamily="50" charset="-128"/>
                        </a:rPr>
                        <a:t>My KINTO</a:t>
                      </a: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から本契約手続きをしていただく</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手続きの流れ（予定）</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5-2</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来店～商談～乗換申込（店頭商流の場合）</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13330" y="2383235"/>
            <a:ext cx="642807" cy="36004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来店</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9" name="角丸四角形 18"/>
          <p:cNvSpPr/>
          <p:nvPr/>
        </p:nvSpPr>
        <p:spPr>
          <a:xfrm>
            <a:off x="1816690" y="2716187"/>
            <a:ext cx="1080000" cy="527134"/>
          </a:xfrm>
          <a:prstGeom prst="roundRect">
            <a:avLst/>
          </a:prstGeom>
          <a:solidFill>
            <a:srgbClr val="FFC000"/>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My KINTO</a:t>
            </a: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ログイン後</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乗換えページ</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16</a:t>
            </a:fld>
            <a:endParaRPr lang="ja-JP" altLang="en-US"/>
          </a:p>
        </p:txBody>
      </p:sp>
      <p:pic>
        <p:nvPicPr>
          <p:cNvPr id="50" name="Object 3">
            <a:extLst>
              <a:ext uri="{63B3BB69-23CF-44E3-9099-C40C66FF867C}">
                <a14:compatExt xmlns:a14="http://schemas.microsoft.com/office/drawing/2010/main" spid="_x0000_s2085"/>
              </a:ext>
            </a:extLst>
          </p:cNvPr>
          <p:cNvPicPr>
            <a:picLocks noChangeAspect="1"/>
          </p:cNvPicPr>
          <p:nvPr/>
        </p:nvPicPr>
        <p:blipFill>
          <a:blip r:embed="rId2"/>
          <a:stretch>
            <a:fillRect/>
          </a:stretch>
        </p:blipFill>
        <p:spPr>
          <a:xfrm>
            <a:off x="2885214" y="2814305"/>
            <a:ext cx="438150" cy="381000"/>
          </a:xfrm>
          <a:prstGeom prst="rect">
            <a:avLst/>
          </a:prstGeom>
        </p:spPr>
      </p:pic>
      <p:sp>
        <p:nvSpPr>
          <p:cNvPr id="64" name="Text Box 11"/>
          <p:cNvSpPr txBox="1">
            <a:spLocks noChangeArrowheads="1"/>
          </p:cNvSpPr>
          <p:nvPr/>
        </p:nvSpPr>
        <p:spPr bwMode="auto">
          <a:xfrm>
            <a:off x="2789964" y="3097237"/>
            <a:ext cx="62865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PAL</a:t>
            </a:r>
            <a:endParaRPr lang="ja-JP" altLang="en-US" sz="1050">
              <a:latin typeface="Meiryo UI" pitchFamily="50" charset="-128"/>
              <a:ea typeface="Meiryo UI" pitchFamily="50" charset="-128"/>
              <a:cs typeface="Meiryo UI" pitchFamily="50" charset="-128"/>
            </a:endParaRPr>
          </a:p>
        </p:txBody>
      </p:sp>
      <p:sp>
        <p:nvSpPr>
          <p:cNvPr id="70" name="角丸四角形 69"/>
          <p:cNvSpPr/>
          <p:nvPr/>
        </p:nvSpPr>
        <p:spPr>
          <a:xfrm>
            <a:off x="1823133" y="3855413"/>
            <a:ext cx="1080000" cy="360040"/>
          </a:xfrm>
          <a:prstGeom prst="roundRect">
            <a:avLst/>
          </a:prstGeom>
          <a:solidFill>
            <a:srgbClr val="FFC000"/>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支払方法選択</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72" name="角丸四角形 71"/>
          <p:cNvSpPr/>
          <p:nvPr/>
        </p:nvSpPr>
        <p:spPr>
          <a:xfrm>
            <a:off x="1816690" y="3374961"/>
            <a:ext cx="1080000" cy="360040"/>
          </a:xfrm>
          <a:prstGeom prst="roundRect">
            <a:avLst/>
          </a:prstGeom>
          <a:solidFill>
            <a:srgbClr val="FFC000"/>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車両選択</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73" name="直線矢印コネクタ 19"/>
          <p:cNvCxnSpPr>
            <a:stCxn id="72" idx="2"/>
            <a:endCxn id="70" idx="0"/>
          </p:cNvCxnSpPr>
          <p:nvPr/>
        </p:nvCxnSpPr>
        <p:spPr>
          <a:xfrm>
            <a:off x="2356690" y="3735001"/>
            <a:ext cx="6443" cy="12041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線矢印コネクタ 19"/>
          <p:cNvCxnSpPr>
            <a:stCxn id="70" idx="2"/>
          </p:cNvCxnSpPr>
          <p:nvPr/>
        </p:nvCxnSpPr>
        <p:spPr>
          <a:xfrm>
            <a:off x="2363133" y="4215453"/>
            <a:ext cx="6707" cy="10818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1816690" y="4924520"/>
            <a:ext cx="1076565"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PAL</a:t>
            </a:r>
            <a:r>
              <a:rPr lang="ja-JP" altLang="en-US">
                <a:solidFill>
                  <a:sysClr val="windowText" lastClr="000000"/>
                </a:solidFill>
                <a:latin typeface="Meiryo UI" pitchFamily="50" charset="-128"/>
                <a:ea typeface="Meiryo UI" pitchFamily="50" charset="-128"/>
                <a:cs typeface="Meiryo UI" pitchFamily="50" charset="-128"/>
              </a:rPr>
              <a:t>機をお客様へお渡し</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7" name="角丸四角形 86"/>
          <p:cNvSpPr/>
          <p:nvPr/>
        </p:nvSpPr>
        <p:spPr>
          <a:xfrm>
            <a:off x="409493" y="5706458"/>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お客様情報入力</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90" name="角丸四角形 89"/>
          <p:cNvSpPr/>
          <p:nvPr/>
        </p:nvSpPr>
        <p:spPr>
          <a:xfrm>
            <a:off x="412928" y="6258978"/>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入力内容確認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1" name="直線矢印コネクタ 19"/>
          <p:cNvCxnSpPr>
            <a:stCxn id="90" idx="2"/>
            <a:endCxn id="128" idx="0"/>
          </p:cNvCxnSpPr>
          <p:nvPr/>
        </p:nvCxnSpPr>
        <p:spPr>
          <a:xfrm>
            <a:off x="952928" y="6618978"/>
            <a:ext cx="3056" cy="13898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2" name="Object 3">
            <a:extLst>
              <a:ext uri="{63B3BB69-23CF-44E3-9099-C40C66FF867C}">
                <a14:compatExt xmlns:a14="http://schemas.microsoft.com/office/drawing/2010/main" spid="_x0000_s2085"/>
              </a:ext>
            </a:extLst>
          </p:cNvPr>
          <p:cNvPicPr>
            <a:picLocks noChangeAspect="1"/>
          </p:cNvPicPr>
          <p:nvPr/>
        </p:nvPicPr>
        <p:blipFill>
          <a:blip r:embed="rId2"/>
          <a:stretch>
            <a:fillRect/>
          </a:stretch>
        </p:blipFill>
        <p:spPr>
          <a:xfrm>
            <a:off x="1057834" y="4681643"/>
            <a:ext cx="438150" cy="381000"/>
          </a:xfrm>
          <a:prstGeom prst="rect">
            <a:avLst/>
          </a:prstGeom>
        </p:spPr>
      </p:pic>
      <p:sp>
        <p:nvSpPr>
          <p:cNvPr id="93" name="Text Box 11"/>
          <p:cNvSpPr txBox="1">
            <a:spLocks noChangeArrowheads="1"/>
          </p:cNvSpPr>
          <p:nvPr/>
        </p:nvSpPr>
        <p:spPr bwMode="auto">
          <a:xfrm>
            <a:off x="971487" y="4975143"/>
            <a:ext cx="62865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PAL</a:t>
            </a:r>
            <a:endParaRPr lang="ja-JP" altLang="en-US" sz="1050">
              <a:latin typeface="Meiryo UI" pitchFamily="50" charset="-128"/>
              <a:ea typeface="Meiryo UI" pitchFamily="50" charset="-128"/>
              <a:cs typeface="Meiryo UI" pitchFamily="50" charset="-128"/>
            </a:endParaRPr>
          </a:p>
        </p:txBody>
      </p:sp>
      <p:cxnSp>
        <p:nvCxnSpPr>
          <p:cNvPr id="102" name="直線矢印コネクタ 19"/>
          <p:cNvCxnSpPr>
            <a:stCxn id="79" idx="1"/>
            <a:endCxn id="87" idx="0"/>
          </p:cNvCxnSpPr>
          <p:nvPr/>
        </p:nvCxnSpPr>
        <p:spPr>
          <a:xfrm rot="10800000" flipV="1">
            <a:off x="949494" y="5176520"/>
            <a:ext cx="867197" cy="529938"/>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415984" y="6757963"/>
            <a:ext cx="1080000" cy="46051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審査申込ボタンをクリック</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34" name="角丸四角形 133"/>
          <p:cNvSpPr/>
          <p:nvPr/>
        </p:nvSpPr>
        <p:spPr>
          <a:xfrm>
            <a:off x="1840946" y="4330390"/>
            <a:ext cx="1080000" cy="439808"/>
          </a:xfrm>
          <a:prstGeom prst="roundRect">
            <a:avLst/>
          </a:prstGeom>
          <a:solidFill>
            <a:srgbClr val="FFC000"/>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販売店コードを入力</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75" name="Text Box 11"/>
          <p:cNvSpPr txBox="1">
            <a:spLocks noChangeArrowheads="1"/>
          </p:cNvSpPr>
          <p:nvPr/>
        </p:nvSpPr>
        <p:spPr bwMode="auto">
          <a:xfrm>
            <a:off x="1821820" y="6998391"/>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審査申込</a:t>
            </a:r>
          </a:p>
        </p:txBody>
      </p:sp>
      <p:sp>
        <p:nvSpPr>
          <p:cNvPr id="45" name="Text Box 11"/>
          <p:cNvSpPr txBox="1">
            <a:spLocks noChangeArrowheads="1"/>
          </p:cNvSpPr>
          <p:nvPr/>
        </p:nvSpPr>
        <p:spPr bwMode="auto">
          <a:xfrm>
            <a:off x="503828" y="8619017"/>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次頁へ続く</a:t>
            </a:r>
          </a:p>
        </p:txBody>
      </p:sp>
      <p:cxnSp>
        <p:nvCxnSpPr>
          <p:cNvPr id="57" name="直線矢印コネクタ 19"/>
          <p:cNvCxnSpPr>
            <a:stCxn id="19" idx="2"/>
            <a:endCxn id="72" idx="0"/>
          </p:cNvCxnSpPr>
          <p:nvPr/>
        </p:nvCxnSpPr>
        <p:spPr>
          <a:xfrm>
            <a:off x="2356690" y="3243321"/>
            <a:ext cx="0" cy="13164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19"/>
          <p:cNvCxnSpPr/>
          <p:nvPr/>
        </p:nvCxnSpPr>
        <p:spPr>
          <a:xfrm>
            <a:off x="2350433" y="4806142"/>
            <a:ext cx="6707" cy="10818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19"/>
          <p:cNvCxnSpPr>
            <a:stCxn id="87" idx="2"/>
            <a:endCxn id="90" idx="0"/>
          </p:cNvCxnSpPr>
          <p:nvPr/>
        </p:nvCxnSpPr>
        <p:spPr>
          <a:xfrm>
            <a:off x="949493" y="6066458"/>
            <a:ext cx="3435" cy="19252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3320150" y="7317602"/>
            <a:ext cx="1076565" cy="650757"/>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お礼</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申込確認</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メールを送信</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en-US" altLang="ja-JP">
                <a:solidFill>
                  <a:schemeClr val="tx1"/>
                </a:solidFill>
                <a:latin typeface="Meiryo UI" pitchFamily="50" charset="-128"/>
                <a:ea typeface="Meiryo UI" pitchFamily="50" charset="-128"/>
                <a:cs typeface="Meiryo UI" pitchFamily="50" charset="-128"/>
              </a:rPr>
              <a:t>※</a:t>
            </a:r>
            <a:r>
              <a:rPr kumimoji="1" lang="ja-JP" altLang="en-US">
                <a:solidFill>
                  <a:schemeClr val="tx1"/>
                </a:solidFill>
                <a:latin typeface="Meiryo UI" pitchFamily="50" charset="-128"/>
                <a:ea typeface="Meiryo UI" pitchFamily="50" charset="-128"/>
                <a:cs typeface="Meiryo UI" pitchFamily="50" charset="-128"/>
              </a:rPr>
              <a:t>自動送信</a:t>
            </a:r>
          </a:p>
        </p:txBody>
      </p:sp>
      <p:pic>
        <p:nvPicPr>
          <p:cNvPr id="59" name="図 58"/>
          <p:cNvPicPr>
            <a:picLocks noChangeAspect="1"/>
          </p:cNvPicPr>
          <p:nvPr/>
        </p:nvPicPr>
        <p:blipFill>
          <a:blip r:embed="rId3"/>
          <a:stretch>
            <a:fillRect/>
          </a:stretch>
        </p:blipFill>
        <p:spPr>
          <a:xfrm>
            <a:off x="1018834" y="8498777"/>
            <a:ext cx="205184" cy="364306"/>
          </a:xfrm>
          <a:prstGeom prst="rect">
            <a:avLst/>
          </a:prstGeom>
        </p:spPr>
      </p:pic>
      <p:pic>
        <p:nvPicPr>
          <p:cNvPr id="60" name="Picture 120" descr="C:\WINNT\Profiles\10111\Application Data\Microsoft\Media Catalog\IDW012.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24" y="8498777"/>
            <a:ext cx="390525" cy="314325"/>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直線矢印コネクタ 19"/>
          <p:cNvCxnSpPr>
            <a:endCxn id="67" idx="0"/>
          </p:cNvCxnSpPr>
          <p:nvPr/>
        </p:nvCxnSpPr>
        <p:spPr>
          <a:xfrm rot="10800000" flipV="1">
            <a:off x="956108" y="7491178"/>
            <a:ext cx="2364043" cy="134838"/>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11"/>
          <p:cNvSpPr txBox="1">
            <a:spLocks noChangeArrowheads="1"/>
          </p:cNvSpPr>
          <p:nvPr/>
        </p:nvSpPr>
        <p:spPr bwMode="auto">
          <a:xfrm>
            <a:off x="600624" y="8838031"/>
            <a:ext cx="88738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p>
        </p:txBody>
      </p:sp>
      <p:sp>
        <p:nvSpPr>
          <p:cNvPr id="65" name="正方形/長方形 64"/>
          <p:cNvSpPr/>
          <p:nvPr/>
        </p:nvSpPr>
        <p:spPr>
          <a:xfrm>
            <a:off x="1834346" y="8891598"/>
            <a:ext cx="1080000" cy="360040"/>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お客様へご説明</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66" name="直線矢印コネクタ 19"/>
          <p:cNvCxnSpPr>
            <a:stCxn id="65" idx="1"/>
          </p:cNvCxnSpPr>
          <p:nvPr/>
        </p:nvCxnSpPr>
        <p:spPr>
          <a:xfrm flipH="1">
            <a:off x="1419084" y="9071618"/>
            <a:ext cx="41526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a:xfrm>
            <a:off x="416107" y="7626016"/>
            <a:ext cx="1080000" cy="829684"/>
          </a:xfrm>
          <a:prstGeom prst="round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メール開封、</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en-US" altLang="ja-JP">
                <a:solidFill>
                  <a:schemeClr val="tx1"/>
                </a:solidFill>
                <a:latin typeface="Meiryo UI" pitchFamily="50" charset="-128"/>
                <a:ea typeface="Meiryo UI" pitchFamily="50" charset="-128"/>
                <a:cs typeface="Meiryo UI" pitchFamily="50" charset="-128"/>
              </a:rPr>
              <a:t>URL</a:t>
            </a:r>
            <a:r>
              <a:rPr lang="ja-JP" altLang="en-US">
                <a:solidFill>
                  <a:schemeClr val="tx1"/>
                </a:solidFill>
                <a:latin typeface="Meiryo UI" pitchFamily="50" charset="-128"/>
                <a:ea typeface="Meiryo UI" pitchFamily="50" charset="-128"/>
                <a:cs typeface="Meiryo UI" pitchFamily="50" charset="-128"/>
              </a:rPr>
              <a:t>をクリック、</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ｽﾃｰﾀｽ確認</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en-US" altLang="ja-JP">
                <a:solidFill>
                  <a:schemeClr val="tx1"/>
                </a:solidFill>
                <a:latin typeface="Meiryo UI" pitchFamily="50" charset="-128"/>
                <a:ea typeface="Meiryo UI" pitchFamily="50" charset="-128"/>
                <a:cs typeface="Meiryo UI" pitchFamily="50" charset="-128"/>
              </a:rPr>
              <a:t>(</a:t>
            </a:r>
            <a:r>
              <a:rPr lang="ja-JP" altLang="en-US">
                <a:solidFill>
                  <a:schemeClr val="tx1"/>
                </a:solidFill>
                <a:latin typeface="Meiryo UI" pitchFamily="50" charset="-128"/>
                <a:ea typeface="Meiryo UI" pitchFamily="50" charset="-128"/>
                <a:cs typeface="Meiryo UI" pitchFamily="50" charset="-128"/>
              </a:rPr>
              <a:t>申込確定</a:t>
            </a:r>
            <a:r>
              <a:rPr lang="en-US" altLang="ja-JP">
                <a:solidFill>
                  <a:schemeClr val="tx1"/>
                </a:solidFill>
                <a:latin typeface="Meiryo UI" pitchFamily="50" charset="-128"/>
                <a:ea typeface="Meiryo UI" pitchFamily="50" charset="-128"/>
                <a:cs typeface="Meiryo UI" pitchFamily="50" charset="-128"/>
              </a:rPr>
              <a:t>)</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69" name="正方形/長方形 68"/>
          <p:cNvSpPr/>
          <p:nvPr/>
        </p:nvSpPr>
        <p:spPr>
          <a:xfrm>
            <a:off x="3320149" y="8888135"/>
            <a:ext cx="1076565" cy="360000"/>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受付・審査</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71" name="直線矢印コネクタ 19"/>
          <p:cNvCxnSpPr>
            <a:stCxn id="67" idx="3"/>
            <a:endCxn id="76" idx="0"/>
          </p:cNvCxnSpPr>
          <p:nvPr/>
        </p:nvCxnSpPr>
        <p:spPr>
          <a:xfrm>
            <a:off x="1496107" y="8040858"/>
            <a:ext cx="878239" cy="190054"/>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1834346" y="8230912"/>
            <a:ext cx="1080000" cy="360040"/>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200" b="1">
                <a:solidFill>
                  <a:schemeClr val="tx1"/>
                </a:solidFill>
                <a:latin typeface="Meiryo UI" pitchFamily="50" charset="-128"/>
                <a:ea typeface="Meiryo UI" pitchFamily="50" charset="-128"/>
                <a:cs typeface="Meiryo UI" pitchFamily="50" charset="-128"/>
              </a:rPr>
              <a:t>電話連絡</a:t>
            </a:r>
            <a:endParaRPr kumimoji="1" lang="ja-JP" altLang="en-US" sz="1200" b="1">
              <a:solidFill>
                <a:schemeClr val="tx1"/>
              </a:solidFill>
              <a:latin typeface="Meiryo UI" pitchFamily="50" charset="-128"/>
              <a:ea typeface="Meiryo UI" pitchFamily="50" charset="-128"/>
              <a:cs typeface="Meiryo UI" pitchFamily="50" charset="-128"/>
            </a:endParaRPr>
          </a:p>
        </p:txBody>
      </p:sp>
      <p:cxnSp>
        <p:nvCxnSpPr>
          <p:cNvPr id="77" name="直線矢印コネクタ 19"/>
          <p:cNvCxnSpPr>
            <a:stCxn id="76" idx="3"/>
            <a:endCxn id="69" idx="0"/>
          </p:cNvCxnSpPr>
          <p:nvPr/>
        </p:nvCxnSpPr>
        <p:spPr>
          <a:xfrm>
            <a:off x="2914346" y="8410932"/>
            <a:ext cx="944086" cy="47720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19"/>
          <p:cNvCxnSpPr>
            <a:stCxn id="76" idx="2"/>
            <a:endCxn id="65" idx="0"/>
          </p:cNvCxnSpPr>
          <p:nvPr/>
        </p:nvCxnSpPr>
        <p:spPr>
          <a:xfrm>
            <a:off x="2374346" y="8590952"/>
            <a:ext cx="0" cy="30064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19"/>
          <p:cNvCxnSpPr>
            <a:stCxn id="128" idx="3"/>
            <a:endCxn id="58" idx="0"/>
          </p:cNvCxnSpPr>
          <p:nvPr/>
        </p:nvCxnSpPr>
        <p:spPr>
          <a:xfrm>
            <a:off x="1495984" y="6988219"/>
            <a:ext cx="2362449" cy="32938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a:off x="2944213" y="6998089"/>
            <a:ext cx="1004869" cy="34705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TFC</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p:cNvSpPr/>
          <p:nvPr/>
        </p:nvSpPr>
        <p:spPr>
          <a:xfrm>
            <a:off x="2989477" y="8542813"/>
            <a:ext cx="1004869" cy="34705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TFC</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正方形/長方形 93"/>
          <p:cNvSpPr/>
          <p:nvPr/>
        </p:nvSpPr>
        <p:spPr>
          <a:xfrm>
            <a:off x="3320148" y="1954051"/>
            <a:ext cx="1076565" cy="501986"/>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乗換申込受付</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開始のご案内</a:t>
            </a:r>
            <a:endParaRPr kumimoji="1" lang="en-US" altLang="ja-JP">
              <a:solidFill>
                <a:schemeClr val="tx1"/>
              </a:solidFill>
              <a:latin typeface="Meiryo UI" pitchFamily="50" charset="-128"/>
              <a:ea typeface="Meiryo UI" pitchFamily="50" charset="-128"/>
              <a:cs typeface="Meiryo UI" pitchFamily="50" charset="-128"/>
            </a:endParaRPr>
          </a:p>
        </p:txBody>
      </p:sp>
      <p:cxnSp>
        <p:nvCxnSpPr>
          <p:cNvPr id="95" name="直線矢印コネクタ 19"/>
          <p:cNvCxnSpPr>
            <a:stCxn id="94" idx="1"/>
            <a:endCxn id="13" idx="0"/>
          </p:cNvCxnSpPr>
          <p:nvPr/>
        </p:nvCxnSpPr>
        <p:spPr>
          <a:xfrm rot="10800000" flipV="1">
            <a:off x="934734" y="2205043"/>
            <a:ext cx="2385414" cy="178191"/>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 Box 11"/>
          <p:cNvSpPr txBox="1">
            <a:spLocks noChangeArrowheads="1"/>
          </p:cNvSpPr>
          <p:nvPr/>
        </p:nvSpPr>
        <p:spPr bwMode="auto">
          <a:xfrm>
            <a:off x="503828" y="9225075"/>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次頁へ続く</a:t>
            </a:r>
          </a:p>
        </p:txBody>
      </p:sp>
      <p:sp>
        <p:nvSpPr>
          <p:cNvPr id="98" name="Text Box 11"/>
          <p:cNvSpPr txBox="1">
            <a:spLocks noChangeArrowheads="1"/>
          </p:cNvSpPr>
          <p:nvPr/>
        </p:nvSpPr>
        <p:spPr bwMode="auto">
          <a:xfrm>
            <a:off x="2252725" y="2002490"/>
            <a:ext cx="500032"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メール</a:t>
            </a:r>
            <a:endParaRPr lang="ja-JP" altLang="en-US" sz="1050">
              <a:solidFill>
                <a:srgbClr val="0000FF"/>
              </a:solidFill>
              <a:latin typeface="Meiryo UI" pitchFamily="50" charset="-128"/>
              <a:ea typeface="Meiryo UI" pitchFamily="50" charset="-128"/>
              <a:cs typeface="Meiryo UI" pitchFamily="50" charset="-128"/>
            </a:endParaRPr>
          </a:p>
        </p:txBody>
      </p:sp>
      <p:sp>
        <p:nvSpPr>
          <p:cNvPr id="51" name="正方形/長方形 50"/>
          <p:cNvSpPr/>
          <p:nvPr/>
        </p:nvSpPr>
        <p:spPr>
          <a:xfrm>
            <a:off x="4523713" y="259318"/>
            <a:ext cx="2109192" cy="461665"/>
          </a:xfrm>
          <a:prstGeom prst="rect">
            <a:avLst/>
          </a:prstGeom>
          <a:solidFill>
            <a:srgbClr val="FFC000"/>
          </a:solidFill>
        </p:spPr>
        <p:txBody>
          <a:bodyPr wrap="square">
            <a:spAutoFit/>
          </a:bodyPr>
          <a:lstStyle/>
          <a:p>
            <a:r>
              <a:rPr lang="ja-JP" altLang="en-US" sz="1200" dirty="0">
                <a:solidFill>
                  <a:sysClr val="windowText" lastClr="000000"/>
                </a:solidFill>
                <a:latin typeface="Meiryo UI" panose="020B0604030504040204" pitchFamily="50" charset="-128"/>
                <a:ea typeface="Meiryo UI" panose="020B0604030504040204" pitchFamily="50" charset="-128"/>
              </a:rPr>
              <a:t>現在システム構築中故、一部変更となる場合が御座います。</a:t>
            </a:r>
          </a:p>
        </p:txBody>
      </p:sp>
      <p:cxnSp>
        <p:nvCxnSpPr>
          <p:cNvPr id="80" name="直線矢印コネクタ 19"/>
          <p:cNvCxnSpPr>
            <a:stCxn id="13" idx="3"/>
            <a:endCxn id="19" idx="0"/>
          </p:cNvCxnSpPr>
          <p:nvPr/>
        </p:nvCxnSpPr>
        <p:spPr>
          <a:xfrm>
            <a:off x="1256137" y="2563255"/>
            <a:ext cx="1100553" cy="15293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横巻き 6"/>
          <p:cNvSpPr/>
          <p:nvPr/>
        </p:nvSpPr>
        <p:spPr>
          <a:xfrm>
            <a:off x="2789964" y="2517122"/>
            <a:ext cx="1055007" cy="311219"/>
          </a:xfrm>
          <a:prstGeom prst="horizontalScroll">
            <a:avLst/>
          </a:prstGeom>
          <a:ln/>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050" dirty="0">
                <a:solidFill>
                  <a:schemeClr val="bg1"/>
                </a:solidFill>
                <a:latin typeface="Meiryo UI" panose="020B0604030504040204" pitchFamily="50" charset="-128"/>
                <a:ea typeface="Meiryo UI" panose="020B0604030504040204" pitchFamily="50" charset="-128"/>
              </a:rPr>
              <a:t>乗換え固有</a:t>
            </a:r>
          </a:p>
        </p:txBody>
      </p:sp>
    </p:spTree>
    <p:extLst>
      <p:ext uri="{BB962C8B-B14F-4D97-AF65-F5344CB8AC3E}">
        <p14:creationId xmlns:p14="http://schemas.microsoft.com/office/powerpoint/2010/main" val="130809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nvGraphicFramePr>
        <p:xfrm>
          <a:off x="310631" y="1214970"/>
          <a:ext cx="6336000" cy="7276242"/>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72242">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r>
                        <a:rPr kumimoji="1" lang="ja-JP" altLang="en-US" sz="1200" b="1">
                          <a:solidFill>
                            <a:schemeClr val="bg1"/>
                          </a:solidFill>
                          <a:latin typeface="Meiryo UI" pitchFamily="50" charset="-128"/>
                          <a:ea typeface="Meiryo UI" pitchFamily="50" charset="-128"/>
                          <a:cs typeface="Meiryo UI" pitchFamily="50" charset="-128"/>
                        </a:rPr>
                        <a:t>ｸﾚｼﾞｯﾄ</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ﾃﾞｽｸ</a:t>
                      </a:r>
                      <a:r>
                        <a:rPr kumimoji="1" lang="en-US" altLang="ja-JP" sz="1050" b="0">
                          <a:solidFill>
                            <a:schemeClr val="bg1"/>
                          </a:solidFill>
                          <a:latin typeface="Meiryo UI" pitchFamily="50" charset="-128"/>
                          <a:ea typeface="Meiryo UI" pitchFamily="50" charset="-128"/>
                          <a:cs typeface="Meiryo UI" pitchFamily="50" charset="-128"/>
                        </a:rPr>
                        <a:t>(TFC</a:t>
                      </a:r>
                      <a:r>
                        <a:rPr kumimoji="1" lang="ja-JP" altLang="en-US" sz="1050" b="0">
                          <a:solidFill>
                            <a:schemeClr val="bg1"/>
                          </a:solidFill>
                          <a:latin typeface="Meiryo UI" pitchFamily="50" charset="-128"/>
                          <a:ea typeface="Meiryo UI" pitchFamily="50" charset="-128"/>
                          <a:cs typeface="Meiryo UI" pitchFamily="50" charset="-128"/>
                        </a:rPr>
                        <a:t>）</a:t>
                      </a:r>
                    </a:p>
                  </a:txBody>
                  <a:tcPr marL="0" marR="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04000">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・審査結果</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承認</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を連絡します</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ので、お客様へ乗換契約を申込</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いただくようご連絡</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＊契約申込はお客様専用ページ</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でお客様に手続きいただきます</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＊乗換契約の申込</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＊審査申込内容に不備がある</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場合、お客様への確認を</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店舗</a:t>
                      </a:r>
                      <a:r>
                        <a:rPr kumimoji="1" lang="ja-JP" altLang="en-US" sz="1100" b="0">
                          <a:solidFill>
                            <a:schemeClr val="tx1"/>
                          </a:solidFill>
                          <a:latin typeface="Meiryo UI" pitchFamily="50" charset="-128"/>
                          <a:ea typeface="Meiryo UI" pitchFamily="50" charset="-128"/>
                          <a:cs typeface="Meiryo UI" pitchFamily="50" charset="-128"/>
                        </a:rPr>
                        <a:t>に依頼させていただきます</a:t>
                      </a:r>
                      <a:r>
                        <a:rPr kumimoji="1" lang="ja-JP" altLang="en-US" sz="1100" b="1">
                          <a:solidFill>
                            <a:schemeClr val="tx1"/>
                          </a:solidFill>
                          <a:latin typeface="Meiryo UI" pitchFamily="50" charset="-128"/>
                          <a:ea typeface="Meiryo UI" pitchFamily="50" charset="-128"/>
                          <a:cs typeface="Meiryo UI" pitchFamily="50" charset="-128"/>
                        </a:rPr>
                        <a:t>　  </a:t>
                      </a:r>
                      <a:endParaRPr kumimoji="1" lang="en-US" altLang="ja-JP" sz="1100" b="1">
                        <a:solidFill>
                          <a:schemeClr val="tx1"/>
                        </a:solidFill>
                        <a:latin typeface="Meiryo UI" pitchFamily="50" charset="-128"/>
                        <a:ea typeface="Meiryo UI" pitchFamily="50" charset="-128"/>
                        <a:cs typeface="Meiryo UI" pitchFamily="50" charset="-128"/>
                      </a:endParaRPr>
                    </a:p>
                    <a:p>
                      <a:pPr>
                        <a:lnSpc>
                          <a:spcPct val="100000"/>
                        </a:lnSpc>
                      </a:pPr>
                      <a:r>
                        <a:rPr kumimoji="1" lang="en-US" altLang="ja-JP" sz="1100" b="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PAL</a:t>
                      </a:r>
                      <a:r>
                        <a:rPr kumimoji="1" lang="ja-JP" altLang="en-US" sz="1100" b="0">
                          <a:solidFill>
                            <a:schemeClr val="tx1"/>
                          </a:solidFill>
                          <a:latin typeface="Meiryo UI" pitchFamily="50" charset="-128"/>
                          <a:ea typeface="Meiryo UI" pitchFamily="50" charset="-128"/>
                          <a:cs typeface="Meiryo UI" pitchFamily="50" charset="-128"/>
                        </a:rPr>
                        <a:t>機のインターネット環境で</a:t>
                      </a: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カード登録が行えなかった場合、　</a:t>
                      </a: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お客様のインターネット環境</a:t>
                      </a: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ご自宅の</a:t>
                      </a:r>
                      <a:r>
                        <a:rPr kumimoji="1" lang="en-US" altLang="ja-JP" sz="1100" b="0">
                          <a:solidFill>
                            <a:schemeClr val="tx1"/>
                          </a:solidFill>
                          <a:latin typeface="Meiryo UI" pitchFamily="50" charset="-128"/>
                          <a:ea typeface="Meiryo UI" pitchFamily="50" charset="-128"/>
                          <a:cs typeface="Meiryo UI" pitchFamily="50" charset="-128"/>
                        </a:rPr>
                        <a:t>PC</a:t>
                      </a:r>
                      <a:r>
                        <a:rPr kumimoji="1" lang="ja-JP" altLang="en-US" sz="1100" b="0">
                          <a:solidFill>
                            <a:schemeClr val="tx1"/>
                          </a:solidFill>
                          <a:latin typeface="Meiryo UI" pitchFamily="50" charset="-128"/>
                          <a:ea typeface="Meiryo UI" pitchFamily="50" charset="-128"/>
                          <a:cs typeface="Meiryo UI" pitchFamily="50" charset="-128"/>
                        </a:rPr>
                        <a:t>・スマホ等</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で</a:t>
                      </a: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手続きください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・乗換希望日とともに、担当販売店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へ受注を通知</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・ご担当者にご連絡いたします。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担当者の方が</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にログイン</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し注文連絡書を印刷してください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・受注の確認ができた旨をお客様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に連絡</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1">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8" y="722434"/>
            <a:ext cx="636028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5-3</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審査～乗換契約の申込（</a:t>
            </a:r>
            <a:r>
              <a:rPr lang="ja-JP" altLang="en-US" sz="1600" b="1">
                <a:solidFill>
                  <a:prstClr val="black"/>
                </a:solidFill>
                <a:latin typeface="Meiryo UI" panose="020B0604030504040204" pitchFamily="50" charset="-128"/>
                <a:ea typeface="Meiryo UI" panose="020B0604030504040204" pitchFamily="50" charset="-128"/>
                <a:cs typeface="Meiryo UI" panose="020B0604030504040204" pitchFamily="50" charset="-128"/>
              </a:rPr>
              <a:t>店頭商流・</a:t>
            </a:r>
            <a:r>
              <a:rPr lang="en-US" altLang="ja-JP" sz="1600" b="1">
                <a:solidFill>
                  <a:prstClr val="black"/>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a:solidFill>
                  <a:prstClr val="black"/>
                </a:solidFill>
                <a:latin typeface="Meiryo UI" panose="020B0604030504040204" pitchFamily="50" charset="-128"/>
                <a:ea typeface="Meiryo UI" panose="020B0604030504040204" pitchFamily="50" charset="-128"/>
                <a:cs typeface="Meiryo UI" panose="020B0604030504040204" pitchFamily="50" charset="-128"/>
              </a:rPr>
              <a:t>商流共通</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5" name="直線矢印コネクタ 19"/>
          <p:cNvCxnSpPr>
            <a:stCxn id="86" idx="2"/>
            <a:endCxn id="88" idx="0"/>
          </p:cNvCxnSpPr>
          <p:nvPr/>
        </p:nvCxnSpPr>
        <p:spPr>
          <a:xfrm>
            <a:off x="936967" y="3858943"/>
            <a:ext cx="8993" cy="24136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角丸四角形 85"/>
          <p:cNvSpPr/>
          <p:nvPr/>
        </p:nvSpPr>
        <p:spPr>
          <a:xfrm>
            <a:off x="396967" y="3498943"/>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審査結果の確認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8" name="角丸四角形 87"/>
          <p:cNvSpPr/>
          <p:nvPr/>
        </p:nvSpPr>
        <p:spPr>
          <a:xfrm>
            <a:off x="405960" y="4100312"/>
            <a:ext cx="1080000" cy="504000"/>
          </a:xfrm>
          <a:prstGeom prst="roundRect">
            <a:avLst/>
          </a:prstGeom>
          <a:solidFill>
            <a:srgbClr val="FFC000"/>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クレジットカードで</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乗換手数料</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のお支払い</a:t>
            </a:r>
          </a:p>
        </p:txBody>
      </p:sp>
      <p:cxnSp>
        <p:nvCxnSpPr>
          <p:cNvPr id="89" name="直線矢印コネクタ 19"/>
          <p:cNvCxnSpPr>
            <a:stCxn id="88" idx="2"/>
            <a:endCxn id="109" idx="0"/>
          </p:cNvCxnSpPr>
          <p:nvPr/>
        </p:nvCxnSpPr>
        <p:spPr>
          <a:xfrm>
            <a:off x="945960" y="4604312"/>
            <a:ext cx="6565" cy="18801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線矢印コネクタ 19"/>
          <p:cNvCxnSpPr>
            <a:stCxn id="78" idx="1"/>
            <a:endCxn id="86" idx="3"/>
          </p:cNvCxnSpPr>
          <p:nvPr/>
        </p:nvCxnSpPr>
        <p:spPr>
          <a:xfrm flipH="1" flipV="1">
            <a:off x="1476967" y="3678943"/>
            <a:ext cx="1843181" cy="418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320148" y="3431127"/>
            <a:ext cx="1076565"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HP</a:t>
            </a:r>
            <a:r>
              <a:rPr lang="ja-JP" altLang="en-US">
                <a:solidFill>
                  <a:sysClr val="windowText" lastClr="000000"/>
                </a:solidFill>
                <a:latin typeface="Meiryo UI" pitchFamily="50" charset="-128"/>
                <a:ea typeface="Meiryo UI" pitchFamily="50" charset="-128"/>
                <a:cs typeface="Meiryo UI" pitchFamily="50" charset="-128"/>
              </a:rPr>
              <a:t>のｽﾃｰﾀｽ更新とメール連絡</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1" name="直線矢印コネクタ 19"/>
          <p:cNvCxnSpPr>
            <a:stCxn id="65" idx="2"/>
            <a:endCxn id="94" idx="0"/>
          </p:cNvCxnSpPr>
          <p:nvPr/>
        </p:nvCxnSpPr>
        <p:spPr>
          <a:xfrm>
            <a:off x="3858433" y="2463369"/>
            <a:ext cx="0" cy="12967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3320150" y="2593040"/>
            <a:ext cx="1076565" cy="504000"/>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審査結果を</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電話連絡</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6" name="直線矢印コネクタ 19"/>
          <p:cNvCxnSpPr>
            <a:stCxn id="94" idx="1"/>
            <a:endCxn id="97" idx="3"/>
          </p:cNvCxnSpPr>
          <p:nvPr/>
        </p:nvCxnSpPr>
        <p:spPr>
          <a:xfrm flipH="1" flipV="1">
            <a:off x="2914346" y="2840881"/>
            <a:ext cx="405804" cy="41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1903956" y="2415793"/>
            <a:ext cx="1010390" cy="850176"/>
          </a:xfrm>
          <a:prstGeom prst="rect">
            <a:avLst/>
          </a:prstGeom>
          <a:solidFill>
            <a:schemeClr val="bg1"/>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My KINTO</a:t>
            </a: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ログイン後</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乗換の契約申込</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いただくよう</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お客様へご説明</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03" name="直線矢印コネクタ 19"/>
          <p:cNvCxnSpPr>
            <a:stCxn id="97" idx="1"/>
          </p:cNvCxnSpPr>
          <p:nvPr/>
        </p:nvCxnSpPr>
        <p:spPr>
          <a:xfrm flipH="1">
            <a:off x="1474733" y="2840881"/>
            <a:ext cx="42922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角丸四角形 108"/>
          <p:cNvSpPr/>
          <p:nvPr/>
        </p:nvSpPr>
        <p:spPr>
          <a:xfrm>
            <a:off x="412525" y="4792328"/>
            <a:ext cx="1080000" cy="504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乗換契約の</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申込ボタン</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をクリック</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22" name="Text Box 11"/>
          <p:cNvSpPr txBox="1">
            <a:spLocks noChangeArrowheads="1"/>
          </p:cNvSpPr>
          <p:nvPr/>
        </p:nvSpPr>
        <p:spPr bwMode="auto">
          <a:xfrm>
            <a:off x="1564640" y="5068713"/>
            <a:ext cx="1738414"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契約申込</a:t>
            </a: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へ伝送</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125" name="Text Box 11"/>
          <p:cNvSpPr txBox="1">
            <a:spLocks noChangeArrowheads="1"/>
          </p:cNvSpPr>
          <p:nvPr/>
        </p:nvSpPr>
        <p:spPr bwMode="auto">
          <a:xfrm>
            <a:off x="371915" y="5407311"/>
            <a:ext cx="1238850" cy="39596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050">
                <a:latin typeface="Meiryo UI" pitchFamily="50" charset="-128"/>
                <a:ea typeface="Meiryo UI" pitchFamily="50" charset="-128"/>
                <a:cs typeface="Meiryo UI" pitchFamily="50" charset="-128"/>
              </a:rPr>
              <a:t>契約申込手続き完了</a:t>
            </a:r>
            <a:endParaRPr lang="en-US" altLang="ja-JP" sz="1050">
              <a:latin typeface="Meiryo UI" pitchFamily="50" charset="-128"/>
              <a:ea typeface="Meiryo UI" pitchFamily="50" charset="-128"/>
              <a:cs typeface="Meiryo UI" pitchFamily="50" charset="-128"/>
            </a:endParaRPr>
          </a:p>
          <a:p>
            <a:pPr algn="ctr" rtl="0">
              <a:lnSpc>
                <a:spcPts val="1300"/>
              </a:lnSpc>
              <a:defRPr sz="1000"/>
            </a:pPr>
            <a:r>
              <a:rPr lang="ja-JP" altLang="en-US" sz="1050">
                <a:latin typeface="Meiryo UI" pitchFamily="50" charset="-128"/>
                <a:ea typeface="Meiryo UI" pitchFamily="50" charset="-128"/>
                <a:cs typeface="Meiryo UI" pitchFamily="50" charset="-128"/>
              </a:rPr>
              <a:t>（</a:t>
            </a:r>
            <a:r>
              <a:rPr lang="ja-JP" altLang="en-US" sz="1050" b="1">
                <a:latin typeface="Meiryo UI" pitchFamily="50" charset="-128"/>
                <a:ea typeface="Meiryo UI" pitchFamily="50" charset="-128"/>
                <a:cs typeface="Meiryo UI" pitchFamily="50" charset="-128"/>
              </a:rPr>
              <a:t>契約成立</a:t>
            </a:r>
            <a:r>
              <a:rPr lang="ja-JP" altLang="en-US" sz="1050">
                <a:latin typeface="Meiryo UI" pitchFamily="50" charset="-128"/>
                <a:ea typeface="Meiryo UI" pitchFamily="50" charset="-128"/>
                <a:cs typeface="Meiryo UI" pitchFamily="50" charset="-128"/>
              </a:rPr>
              <a:t>）</a:t>
            </a:r>
          </a:p>
        </p:txBody>
      </p:sp>
      <p:sp>
        <p:nvSpPr>
          <p:cNvPr id="40" name="Text Box 11"/>
          <p:cNvSpPr txBox="1">
            <a:spLocks noChangeArrowheads="1"/>
          </p:cNvSpPr>
          <p:nvPr/>
        </p:nvSpPr>
        <p:spPr bwMode="auto">
          <a:xfrm>
            <a:off x="1983178" y="3647193"/>
            <a:ext cx="1005848"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HP</a:t>
            </a:r>
            <a:r>
              <a:rPr lang="ja-JP" altLang="en-US" sz="1050">
                <a:latin typeface="Meiryo UI" pitchFamily="50" charset="-128"/>
                <a:ea typeface="Meiryo UI" pitchFamily="50" charset="-128"/>
                <a:cs typeface="Meiryo UI" pitchFamily="50" charset="-128"/>
              </a:rPr>
              <a:t>更新、メール</a:t>
            </a:r>
          </a:p>
        </p:txBody>
      </p:sp>
      <p:sp>
        <p:nvSpPr>
          <p:cNvPr id="42" name="Text Box 11"/>
          <p:cNvSpPr txBox="1">
            <a:spLocks noChangeArrowheads="1"/>
          </p:cNvSpPr>
          <p:nvPr/>
        </p:nvSpPr>
        <p:spPr bwMode="auto">
          <a:xfrm>
            <a:off x="2964329" y="2887152"/>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電話</a:t>
            </a:r>
          </a:p>
        </p:txBody>
      </p:sp>
      <p:sp>
        <p:nvSpPr>
          <p:cNvPr id="41" name="Text Box 11"/>
          <p:cNvSpPr txBox="1">
            <a:spLocks noChangeArrowheads="1"/>
          </p:cNvSpPr>
          <p:nvPr/>
        </p:nvSpPr>
        <p:spPr bwMode="auto">
          <a:xfrm>
            <a:off x="1877278" y="3185513"/>
            <a:ext cx="1280897" cy="50236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00">
                <a:latin typeface="Meiryo UI" pitchFamily="50" charset="-128"/>
                <a:ea typeface="Meiryo UI" pitchFamily="50" charset="-128"/>
                <a:cs typeface="Meiryo UI" pitchFamily="50" charset="-128"/>
              </a:rPr>
              <a:t>＊否決の場合も店舗</a:t>
            </a:r>
            <a:endParaRPr lang="en-US" altLang="ja-JP" sz="1000">
              <a:latin typeface="Meiryo UI" pitchFamily="50" charset="-128"/>
              <a:ea typeface="Meiryo UI" pitchFamily="50" charset="-128"/>
              <a:cs typeface="Meiryo UI" pitchFamily="50" charset="-128"/>
            </a:endParaRPr>
          </a:p>
          <a:p>
            <a:pPr rtl="0">
              <a:lnSpc>
                <a:spcPts val="1000"/>
              </a:lnSpc>
              <a:defRPr sz="1000"/>
            </a:pPr>
            <a:r>
              <a:rPr lang="ja-JP" altLang="en-US" sz="1000">
                <a:latin typeface="Meiryo UI" pitchFamily="50" charset="-128"/>
                <a:ea typeface="Meiryo UI" pitchFamily="50" charset="-128"/>
                <a:cs typeface="Meiryo UI" pitchFamily="50" charset="-128"/>
              </a:rPr>
              <a:t>　 からお客様へご説明</a:t>
            </a:r>
            <a:endParaRPr lang="en-US" altLang="ja-JP" sz="1000">
              <a:latin typeface="Meiryo UI" pitchFamily="50" charset="-128"/>
              <a:ea typeface="Meiryo UI" pitchFamily="50" charset="-128"/>
              <a:cs typeface="Meiryo UI" pitchFamily="50" charset="-128"/>
            </a:endParaRPr>
          </a:p>
        </p:txBody>
      </p:sp>
      <p:cxnSp>
        <p:nvCxnSpPr>
          <p:cNvPr id="58" name="直線矢印コネクタ 19"/>
          <p:cNvCxnSpPr>
            <a:stCxn id="94" idx="2"/>
            <a:endCxn id="78" idx="0"/>
          </p:cNvCxnSpPr>
          <p:nvPr/>
        </p:nvCxnSpPr>
        <p:spPr>
          <a:xfrm flipH="1">
            <a:off x="3858431" y="3097040"/>
            <a:ext cx="2" cy="334087"/>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17</a:t>
            </a:fld>
            <a:endParaRPr lang="ja-JP" altLang="en-US"/>
          </a:p>
        </p:txBody>
      </p:sp>
      <p:sp>
        <p:nvSpPr>
          <p:cNvPr id="65" name="正方形/長方形 64"/>
          <p:cNvSpPr/>
          <p:nvPr/>
        </p:nvSpPr>
        <p:spPr>
          <a:xfrm>
            <a:off x="3320150" y="2103369"/>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審査完了</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承認</a:t>
            </a:r>
            <a:r>
              <a:rPr lang="en-US" altLang="ja-JP">
                <a:solidFill>
                  <a:sysClr val="windowText" lastClr="000000"/>
                </a:solidFill>
                <a:latin typeface="Meiryo UI" pitchFamily="50" charset="-128"/>
                <a:ea typeface="Meiryo UI" pitchFamily="50" charset="-128"/>
                <a:cs typeface="Meiryo UI" pitchFamily="50" charset="-128"/>
              </a:rPr>
              <a:t>)</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59" name="正方形/長方形 58"/>
          <p:cNvSpPr/>
          <p:nvPr/>
        </p:nvSpPr>
        <p:spPr>
          <a:xfrm>
            <a:off x="2944213" y="1752058"/>
            <a:ext cx="1004869" cy="34705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TFC</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3382780" y="6102446"/>
            <a:ext cx="938699" cy="451111"/>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車両発注</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受諾通知</a:t>
            </a:r>
          </a:p>
        </p:txBody>
      </p:sp>
      <p:cxnSp>
        <p:nvCxnSpPr>
          <p:cNvPr id="61" name="直線矢印コネクタ 19"/>
          <p:cNvCxnSpPr>
            <a:stCxn id="60" idx="1"/>
            <a:endCxn id="67" idx="3"/>
          </p:cNvCxnSpPr>
          <p:nvPr/>
        </p:nvCxnSpPr>
        <p:spPr>
          <a:xfrm flipH="1">
            <a:off x="1474733" y="6328002"/>
            <a:ext cx="1908047" cy="118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11"/>
          <p:cNvSpPr txBox="1">
            <a:spLocks noChangeArrowheads="1"/>
          </p:cNvSpPr>
          <p:nvPr/>
        </p:nvSpPr>
        <p:spPr bwMode="auto">
          <a:xfrm>
            <a:off x="1852684" y="6115899"/>
            <a:ext cx="1143821" cy="25211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HP</a:t>
            </a: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更新、メール</a:t>
            </a:r>
          </a:p>
        </p:txBody>
      </p:sp>
      <p:sp>
        <p:nvSpPr>
          <p:cNvPr id="63" name="正方形/長方形 62"/>
          <p:cNvSpPr/>
          <p:nvPr/>
        </p:nvSpPr>
        <p:spPr>
          <a:xfrm>
            <a:off x="3382780" y="6731869"/>
            <a:ext cx="938699" cy="252278"/>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発注依頼</a:t>
            </a:r>
          </a:p>
        </p:txBody>
      </p:sp>
      <p:cxnSp>
        <p:nvCxnSpPr>
          <p:cNvPr id="64" name="直線矢印コネクタ 19"/>
          <p:cNvCxnSpPr>
            <a:endCxn id="63" idx="0"/>
          </p:cNvCxnSpPr>
          <p:nvPr/>
        </p:nvCxnSpPr>
        <p:spPr>
          <a:xfrm>
            <a:off x="3852130" y="6571037"/>
            <a:ext cx="0" cy="16083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a:xfrm>
            <a:off x="394733" y="6095182"/>
            <a:ext cx="1080000" cy="468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ｽﾃｰﾀｽ確認</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契約完了</a:t>
            </a: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endPar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68" name="正方形/長方形 67"/>
          <p:cNvSpPr/>
          <p:nvPr/>
        </p:nvSpPr>
        <p:spPr>
          <a:xfrm>
            <a:off x="1819874" y="7313579"/>
            <a:ext cx="1076565" cy="360000"/>
          </a:xfrm>
          <a:prstGeom prst="rect">
            <a:avLst/>
          </a:prstGeom>
          <a:solidFill>
            <a:sysClr val="window" lastClr="FF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注文連絡書確認</a:t>
            </a:r>
          </a:p>
        </p:txBody>
      </p:sp>
      <p:cxnSp>
        <p:nvCxnSpPr>
          <p:cNvPr id="70" name="直線矢印コネクタ 19"/>
          <p:cNvCxnSpPr>
            <a:stCxn id="63" idx="1"/>
            <a:endCxn id="71" idx="3"/>
          </p:cNvCxnSpPr>
          <p:nvPr/>
        </p:nvCxnSpPr>
        <p:spPr>
          <a:xfrm flipH="1">
            <a:off x="2894798" y="6858008"/>
            <a:ext cx="487982" cy="5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1818233" y="6694557"/>
            <a:ext cx="1076565" cy="327962"/>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lang="ja-JP" altLang="en-US">
                <a:solidFill>
                  <a:schemeClr val="tx1"/>
                </a:solidFill>
                <a:latin typeface="Meiryo UI" pitchFamily="50" charset="-128"/>
                <a:ea typeface="Meiryo UI" pitchFamily="50" charset="-128"/>
                <a:cs typeface="Meiryo UI" pitchFamily="50" charset="-128"/>
              </a:rPr>
              <a:t>乗換の</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受注確認</a:t>
            </a:r>
          </a:p>
        </p:txBody>
      </p:sp>
      <p:cxnSp>
        <p:nvCxnSpPr>
          <p:cNvPr id="72" name="直線矢印コネクタ 71"/>
          <p:cNvCxnSpPr>
            <a:stCxn id="71" idx="2"/>
            <a:endCxn id="68" idx="0"/>
          </p:cNvCxnSpPr>
          <p:nvPr/>
        </p:nvCxnSpPr>
        <p:spPr>
          <a:xfrm>
            <a:off x="2356516" y="7022519"/>
            <a:ext cx="1641" cy="291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3" name="図 72"/>
          <p:cNvPicPr>
            <a:picLocks noChangeAspect="1"/>
          </p:cNvPicPr>
          <p:nvPr/>
        </p:nvPicPr>
        <p:blipFill>
          <a:blip r:embed="rId2"/>
          <a:stretch>
            <a:fillRect/>
          </a:stretch>
        </p:blipFill>
        <p:spPr>
          <a:xfrm>
            <a:off x="2933813" y="7151962"/>
            <a:ext cx="476250" cy="352425"/>
          </a:xfrm>
          <a:prstGeom prst="rect">
            <a:avLst/>
          </a:prstGeom>
        </p:spPr>
      </p:pic>
      <p:cxnSp>
        <p:nvCxnSpPr>
          <p:cNvPr id="74" name="直線矢印コネクタ 19"/>
          <p:cNvCxnSpPr>
            <a:stCxn id="109" idx="3"/>
            <a:endCxn id="60" idx="0"/>
          </p:cNvCxnSpPr>
          <p:nvPr/>
        </p:nvCxnSpPr>
        <p:spPr>
          <a:xfrm>
            <a:off x="1492525" y="5044328"/>
            <a:ext cx="2359605" cy="1058118"/>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1819874" y="7889340"/>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お客様へご連絡</a:t>
            </a:r>
          </a:p>
        </p:txBody>
      </p:sp>
      <p:cxnSp>
        <p:nvCxnSpPr>
          <p:cNvPr id="82" name="直線矢印コネクタ 19"/>
          <p:cNvCxnSpPr>
            <a:stCxn id="80" idx="1"/>
          </p:cNvCxnSpPr>
          <p:nvPr/>
        </p:nvCxnSpPr>
        <p:spPr>
          <a:xfrm flipH="1">
            <a:off x="1325685" y="8069340"/>
            <a:ext cx="494189"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68" idx="2"/>
            <a:endCxn id="80" idx="0"/>
          </p:cNvCxnSpPr>
          <p:nvPr/>
        </p:nvCxnSpPr>
        <p:spPr>
          <a:xfrm>
            <a:off x="2358157" y="7673579"/>
            <a:ext cx="0" cy="215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4523713" y="259318"/>
            <a:ext cx="2109192" cy="461665"/>
          </a:xfrm>
          <a:prstGeom prst="rect">
            <a:avLst/>
          </a:prstGeom>
          <a:solidFill>
            <a:srgbClr val="FFC000"/>
          </a:solidFill>
        </p:spPr>
        <p:txBody>
          <a:bodyPr wrap="square">
            <a:spAutoFit/>
          </a:bodyPr>
          <a:lstStyle/>
          <a:p>
            <a:r>
              <a:rPr lang="ja-JP" altLang="en-US" sz="1200">
                <a:solidFill>
                  <a:sysClr val="windowText" lastClr="000000"/>
                </a:solidFill>
                <a:latin typeface="Meiryo UI" panose="020B0604030504040204" pitchFamily="50" charset="-128"/>
                <a:ea typeface="Meiryo UI" panose="020B0604030504040204" pitchFamily="50" charset="-128"/>
              </a:rPr>
              <a:t>現在システム構築中故、一部変更となる場合が御座います。</a:t>
            </a:r>
          </a:p>
        </p:txBody>
      </p:sp>
      <p:sp>
        <p:nvSpPr>
          <p:cNvPr id="48" name="横巻き 47"/>
          <p:cNvSpPr/>
          <p:nvPr/>
        </p:nvSpPr>
        <p:spPr>
          <a:xfrm>
            <a:off x="1455674" y="4019909"/>
            <a:ext cx="1055007" cy="350548"/>
          </a:xfrm>
          <a:prstGeom prst="horizontalScroll">
            <a:avLst/>
          </a:prstGeom>
          <a:ln/>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050">
                <a:solidFill>
                  <a:schemeClr val="bg1"/>
                </a:solidFill>
                <a:latin typeface="Meiryo UI" panose="020B0604030504040204" pitchFamily="50" charset="-128"/>
                <a:ea typeface="Meiryo UI" panose="020B0604030504040204" pitchFamily="50" charset="-128"/>
              </a:rPr>
              <a:t>乗換え固有</a:t>
            </a:r>
          </a:p>
        </p:txBody>
      </p:sp>
    </p:spTree>
    <p:extLst>
      <p:ext uri="{BB962C8B-B14F-4D97-AF65-F5344CB8AC3E}">
        <p14:creationId xmlns:p14="http://schemas.microsoft.com/office/powerpoint/2010/main" val="40436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nvGraphicFramePr>
        <p:xfrm>
          <a:off x="334695" y="947987"/>
          <a:ext cx="6336000" cy="8634518"/>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281051">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8353467">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6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8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8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・乗換希望日に合わせて、注文連絡書を基に商談メモ作成・</a:t>
                      </a:r>
                      <a:r>
                        <a:rPr kumimoji="1" lang="en-US" altLang="ja-JP" sz="1100" b="0">
                          <a:solidFill>
                            <a:schemeClr val="tx1"/>
                          </a:solidFill>
                          <a:latin typeface="Meiryo UI" pitchFamily="50" charset="-128"/>
                          <a:ea typeface="Meiryo UI" pitchFamily="50" charset="-128"/>
                          <a:cs typeface="Meiryo UI" pitchFamily="50" charset="-128"/>
                        </a:rPr>
                        <a:t>PAL</a:t>
                      </a:r>
                      <a:r>
                        <a:rPr kumimoji="1" lang="ja-JP" altLang="en-US" sz="1100" b="0">
                          <a:solidFill>
                            <a:schemeClr val="tx1"/>
                          </a:solidFill>
                          <a:latin typeface="Meiryo UI" pitchFamily="50" charset="-128"/>
                          <a:ea typeface="Meiryo UI" pitchFamily="50" charset="-128"/>
                          <a:cs typeface="Meiryo UI" pitchFamily="50" charset="-128"/>
                        </a:rPr>
                        <a:t>入力・発注処理　</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注文書は破棄</a:t>
                      </a:r>
                      <a:r>
                        <a:rPr kumimoji="1" lang="en-US" altLang="ja-JP" sz="1100" b="0">
                          <a:solidFill>
                            <a:schemeClr val="tx1"/>
                          </a:solidFill>
                          <a:latin typeface="Meiryo UI" pitchFamily="50" charset="-128"/>
                          <a:ea typeface="Meiryo UI" pitchFamily="50" charset="-128"/>
                          <a:cs typeface="Meiryo UI" pitchFamily="50" charset="-128"/>
                        </a:rPr>
                        <a:t>)</a:t>
                      </a:r>
                      <a:endParaRPr kumimoji="1" lang="en-US" altLang="ja-JP" sz="9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・上記処理後に注文確定情報（重量税等</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を</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に入力し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送信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ja-JP" altLang="en-US"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i="0" u="none">
                          <a:solidFill>
                            <a:schemeClr val="tx1"/>
                          </a:solidFill>
                          <a:latin typeface="Meiryo UI" pitchFamily="50" charset="-128"/>
                          <a:ea typeface="Meiryo UI" pitchFamily="50" charset="-128"/>
                          <a:cs typeface="Meiryo UI" pitchFamily="50" charset="-128"/>
                        </a:rPr>
                        <a:t>・発注処理後、「注文連絡書」に</a:t>
                      </a: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i="0" u="none">
                          <a:solidFill>
                            <a:schemeClr val="tx1"/>
                          </a:solidFill>
                          <a:latin typeface="Meiryo UI" pitchFamily="50" charset="-128"/>
                          <a:ea typeface="Meiryo UI" pitchFamily="50" charset="-128"/>
                          <a:cs typeface="Meiryo UI" pitchFamily="50" charset="-128"/>
                        </a:rPr>
                        <a:t>　記載の情報に基づき、</a:t>
                      </a: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i="0" u="none">
                          <a:solidFill>
                            <a:schemeClr val="tx1"/>
                          </a:solidFill>
                          <a:latin typeface="Meiryo UI" pitchFamily="50" charset="-128"/>
                          <a:ea typeface="Meiryo UI" pitchFamily="50" charset="-128"/>
                          <a:cs typeface="Meiryo UI" pitchFamily="50" charset="-128"/>
                        </a:rPr>
                        <a:t>　</a:t>
                      </a:r>
                      <a:r>
                        <a:rPr kumimoji="1" lang="en-US" altLang="ja-JP" sz="1100" b="0" i="0" u="none">
                          <a:solidFill>
                            <a:schemeClr val="tx1"/>
                          </a:solidFill>
                          <a:latin typeface="Meiryo UI" pitchFamily="50" charset="-128"/>
                          <a:ea typeface="Meiryo UI" pitchFamily="50" charset="-128"/>
                          <a:cs typeface="Meiryo UI" pitchFamily="50" charset="-128"/>
                        </a:rPr>
                        <a:t>T-Connect</a:t>
                      </a:r>
                      <a:r>
                        <a:rPr kumimoji="1" lang="ja-JP" altLang="en-US" sz="1100" b="0" i="0" u="none">
                          <a:solidFill>
                            <a:schemeClr val="tx1"/>
                          </a:solidFill>
                          <a:latin typeface="Meiryo UI" pitchFamily="50" charset="-128"/>
                          <a:ea typeface="Meiryo UI" pitchFamily="50" charset="-128"/>
                          <a:cs typeface="Meiryo UI" pitchFamily="50" charset="-128"/>
                        </a:rPr>
                        <a:t>申込手続を実施</a:t>
                      </a: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・車台番号が確定次第、</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に車台番号・自賠責</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始期・登録地を入力</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＊自賠責証明書発行</a:t>
                      </a:r>
                      <a:r>
                        <a:rPr kumimoji="1" lang="ja-JP" altLang="en-US" sz="1100" b="0" baseline="0">
                          <a:solidFill>
                            <a:schemeClr val="tx1"/>
                          </a:solidFill>
                          <a:latin typeface="Meiryo UI" pitchFamily="50" charset="-128"/>
                          <a:ea typeface="Meiryo UI" pitchFamily="50" charset="-128"/>
                          <a:cs typeface="Meiryo UI" pitchFamily="50" charset="-128"/>
                        </a:rPr>
                        <a:t>手続きは</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en-US" altLang="ja-JP" sz="1100" b="0" baseline="0">
                          <a:solidFill>
                            <a:schemeClr val="tx1"/>
                          </a:solidFill>
                          <a:latin typeface="Meiryo UI" pitchFamily="50" charset="-128"/>
                          <a:ea typeface="Meiryo UI" pitchFamily="50" charset="-128"/>
                          <a:cs typeface="Meiryo UI" pitchFamily="50" charset="-128"/>
                        </a:rPr>
                        <a:t>KINTO</a:t>
                      </a:r>
                      <a:r>
                        <a:rPr kumimoji="1" lang="ja-JP" altLang="en-US" sz="1100" b="0" baseline="0">
                          <a:solidFill>
                            <a:schemeClr val="tx1"/>
                          </a:solidFill>
                          <a:latin typeface="Meiryo UI" pitchFamily="50" charset="-128"/>
                          <a:ea typeface="Meiryo UI" pitchFamily="50" charset="-128"/>
                          <a:cs typeface="Meiryo UI" pitchFamily="50" charset="-128"/>
                        </a:rPr>
                        <a:t>から</a:t>
                      </a:r>
                      <a:r>
                        <a:rPr kumimoji="1" lang="en-US" altLang="ja-JP" sz="1100" b="0" baseline="0">
                          <a:solidFill>
                            <a:schemeClr val="tx1"/>
                          </a:solidFill>
                          <a:latin typeface="Meiryo UI" pitchFamily="50" charset="-128"/>
                          <a:ea typeface="Meiryo UI" pitchFamily="50" charset="-128"/>
                          <a:cs typeface="Meiryo UI" pitchFamily="50" charset="-128"/>
                        </a:rPr>
                        <a:t>TFC</a:t>
                      </a:r>
                      <a:r>
                        <a:rPr kumimoji="1" lang="ja-JP" altLang="en-US" sz="1100" b="0" baseline="0">
                          <a:solidFill>
                            <a:schemeClr val="tx1"/>
                          </a:solidFill>
                          <a:latin typeface="Meiryo UI" pitchFamily="50" charset="-128"/>
                          <a:ea typeface="Meiryo UI" pitchFamily="50" charset="-128"/>
                          <a:cs typeface="Meiryo UI" pitchFamily="50" charset="-128"/>
                        </a:rPr>
                        <a:t>へ依頼</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登録書類・自賠責は</a:t>
                      </a:r>
                      <a:r>
                        <a:rPr kumimoji="1" lang="ja-JP" altLang="en-US" sz="1100" b="0">
                          <a:solidFill>
                            <a:schemeClr val="tx1"/>
                          </a:solidFill>
                          <a:latin typeface="Meiryo UI" pitchFamily="50" charset="-128"/>
                          <a:ea typeface="Meiryo UI" pitchFamily="50" charset="-128"/>
                          <a:cs typeface="Meiryo UI" pitchFamily="50" charset="-128"/>
                        </a:rPr>
                        <a:t>毎営業</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日</a:t>
                      </a:r>
                      <a:r>
                        <a:rPr kumimoji="1" lang="en-US" altLang="ja-JP" sz="1100" b="0">
                          <a:solidFill>
                            <a:schemeClr val="tx1"/>
                          </a:solidFill>
                          <a:latin typeface="Meiryo UI" pitchFamily="50" charset="-128"/>
                          <a:ea typeface="Meiryo UI" pitchFamily="50" charset="-128"/>
                          <a:cs typeface="Meiryo UI" pitchFamily="50" charset="-128"/>
                        </a:rPr>
                        <a:t>16</a:t>
                      </a:r>
                      <a:r>
                        <a:rPr kumimoji="1" lang="ja-JP" altLang="en-US" sz="1100" b="0">
                          <a:solidFill>
                            <a:schemeClr val="tx1"/>
                          </a:solidFill>
                          <a:latin typeface="Meiryo UI" pitchFamily="50" charset="-128"/>
                          <a:ea typeface="Meiryo UI" pitchFamily="50" charset="-128"/>
                          <a:cs typeface="Meiryo UI" pitchFamily="50" charset="-128"/>
                        </a:rPr>
                        <a:t>時受付締の、翌営業日</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17</a:t>
                      </a:r>
                      <a:r>
                        <a:rPr kumimoji="1" lang="ja-JP" altLang="en-US" sz="1100" b="0">
                          <a:solidFill>
                            <a:schemeClr val="tx1"/>
                          </a:solidFill>
                          <a:latin typeface="Meiryo UI" pitchFamily="50" charset="-128"/>
                          <a:ea typeface="Meiryo UI" pitchFamily="50" charset="-128"/>
                          <a:cs typeface="Meiryo UI" pitchFamily="50" charset="-128"/>
                        </a:rPr>
                        <a:t>時に名古屋市から発送　</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（土日祝は休業）</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TFC</a:t>
                      </a:r>
                      <a:r>
                        <a:rPr kumimoji="1" lang="ja-JP" altLang="en-US" sz="1100" b="0">
                          <a:solidFill>
                            <a:schemeClr val="tx1"/>
                          </a:solidFill>
                          <a:latin typeface="Meiryo UI" pitchFamily="50" charset="-128"/>
                          <a:ea typeface="Meiryo UI" pitchFamily="50" charset="-128"/>
                          <a:cs typeface="Meiryo UI" pitchFamily="50" charset="-128"/>
                        </a:rPr>
                        <a:t>からの登録・自賠責関係</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書類の受領後、車両登録</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＊所有者＝</a:t>
                      </a:r>
                      <a:r>
                        <a:rPr kumimoji="1" lang="en-US" altLang="ja-JP" sz="1100" b="0">
                          <a:solidFill>
                            <a:schemeClr val="tx1"/>
                          </a:solidFill>
                          <a:latin typeface="Meiryo UI" pitchFamily="50" charset="-128"/>
                          <a:ea typeface="Meiryo UI" pitchFamily="50" charset="-128"/>
                          <a:cs typeface="Meiryo UI" pitchFamily="50" charset="-128"/>
                        </a:rPr>
                        <a:t>KINTO</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使用者＝お客様</a:t>
                      </a: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8" y="57805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538163" rtl="0" eaLnBrk="0" fontAlgn="base" latinLnBrk="0" hangingPunct="0">
              <a:lnSpc>
                <a:spcPct val="100000"/>
              </a:lnSpc>
              <a:spcBef>
                <a:spcPct val="0"/>
              </a:spcBef>
              <a:spcAft>
                <a:spcPct val="0"/>
              </a:spcAft>
              <a:buClrTx/>
              <a:buSzTx/>
              <a:buFontTx/>
              <a:buNone/>
              <a:tabLst/>
              <a:defRPr/>
            </a:pP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5-4</a:t>
            </a:r>
            <a:r>
              <a:rPr kumimoji="1" lang="ja-JP" altLang="en-US" sz="1600" b="1" i="0" u="none" strike="noStrike" kern="1200" cap="none" spc="0" normalizeH="0" baseline="0" noProof="0" err="1">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発注～</a:t>
            </a:r>
            <a:r>
              <a:rPr lang="ja-JP" altLang="en-US" sz="1600" b="1">
                <a:solidFill>
                  <a:prstClr val="black"/>
                </a:solidFill>
                <a:latin typeface="Meiryo UI" panose="020B0604030504040204" pitchFamily="50" charset="-128"/>
                <a:ea typeface="Meiryo UI" panose="020B0604030504040204" pitchFamily="50" charset="-128"/>
                <a:cs typeface="Meiryo UI" panose="020B0604030504040204" pitchFamily="50" charset="-128"/>
              </a:rPr>
              <a:t>登録</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（店頭商流・</a:t>
            </a: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商流共通）</a:t>
            </a:r>
            <a:endParaRPr kumimoji="1" lang="zh-TW"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602130"/>
            <a:ext cx="1543050" cy="527050"/>
          </a:xfrm>
        </p:spPr>
        <p:txBody>
          <a:bodyPr/>
          <a:lstStyle/>
          <a:p>
            <a:pPr marL="0" marR="0" lvl="0" indent="0" algn="r" defTabSz="538163" rtl="0" eaLnBrk="1" fontAlgn="base" latinLnBrk="0" hangingPunct="1">
              <a:lnSpc>
                <a:spcPct val="100000"/>
              </a:lnSpc>
              <a:spcBef>
                <a:spcPct val="0"/>
              </a:spcBef>
              <a:spcAft>
                <a:spcPct val="0"/>
              </a:spcAft>
              <a:buClrTx/>
              <a:buSzTx/>
              <a:buFontTx/>
              <a:buNone/>
              <a:tabLst/>
              <a:defRPr/>
            </a:pPr>
            <a:fld id="{0B3C29FA-217C-4237-8B3F-0496B4C3EFA4}" type="slidenum">
              <a:rPr kumimoji="1" lang="ja-JP" altLang="en-US" sz="900" b="0" i="0" u="none" strike="noStrike" kern="1200" cap="none" spc="0" normalizeH="0" baseline="0" noProof="0" smtClean="0">
                <a:ln>
                  <a:noFill/>
                </a:ln>
                <a:solidFill>
                  <a:srgbClr val="898989"/>
                </a:solidFill>
                <a:effectLst/>
                <a:uLnTx/>
                <a:uFillTx/>
                <a:latin typeface="Calibri" panose="020F0502020204030204" pitchFamily="34" charset="0"/>
                <a:ea typeface="ＭＳ Ｐゴシック" panose="020B0600070205080204" pitchFamily="50" charset="-128"/>
                <a:cs typeface="+mn-cs"/>
              </a:rPr>
              <a:pPr marL="0" marR="0" lvl="0" indent="0" algn="r" defTabSz="538163" rtl="0" eaLnBrk="1" fontAlgn="base" latinLnBrk="0" hangingPunct="1">
                <a:lnSpc>
                  <a:spcPct val="100000"/>
                </a:lnSpc>
                <a:spcBef>
                  <a:spcPct val="0"/>
                </a:spcBef>
                <a:spcAft>
                  <a:spcPct val="0"/>
                </a:spcAft>
                <a:buClrTx/>
                <a:buSzTx/>
                <a:buFontTx/>
                <a:buNone/>
                <a:tabLst/>
                <a:defRPr/>
              </a:pPr>
              <a:t>18</a:t>
            </a:fld>
            <a:endParaRPr kumimoji="1" lang="ja-JP" altLang="en-US" sz="9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50" charset="-128"/>
              <a:cs typeface="+mn-cs"/>
            </a:endParaRPr>
          </a:p>
        </p:txBody>
      </p:sp>
      <p:sp>
        <p:nvSpPr>
          <p:cNvPr id="65" name="正方形/長方形 64"/>
          <p:cNvSpPr/>
          <p:nvPr/>
        </p:nvSpPr>
        <p:spPr>
          <a:xfrm>
            <a:off x="3322154" y="2944885"/>
            <a:ext cx="1080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注文書類の送付</a:t>
            </a:r>
          </a:p>
        </p:txBody>
      </p:sp>
      <p:sp>
        <p:nvSpPr>
          <p:cNvPr id="59" name="正方形/長方形 58"/>
          <p:cNvSpPr/>
          <p:nvPr/>
        </p:nvSpPr>
        <p:spPr>
          <a:xfrm>
            <a:off x="1822495" y="1842876"/>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商談メモ作成</a:t>
            </a:r>
          </a:p>
        </p:txBody>
      </p:sp>
      <p:cxnSp>
        <p:nvCxnSpPr>
          <p:cNvPr id="70" name="直線矢印コネクタ 19"/>
          <p:cNvCxnSpPr>
            <a:stCxn id="65" idx="2"/>
            <a:endCxn id="82" idx="3"/>
          </p:cNvCxnSpPr>
          <p:nvPr/>
        </p:nvCxnSpPr>
        <p:spPr>
          <a:xfrm rot="5400000">
            <a:off x="2849568" y="3539767"/>
            <a:ext cx="1247468" cy="77770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フローチャート : 書類 74"/>
          <p:cNvSpPr/>
          <p:nvPr/>
        </p:nvSpPr>
        <p:spPr>
          <a:xfrm>
            <a:off x="1798963" y="4201469"/>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注文書</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リース</a:t>
            </a:r>
            <a:r>
              <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a:t>
            </a: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80" name="Text Box 11"/>
          <p:cNvSpPr txBox="1">
            <a:spLocks noChangeArrowheads="1"/>
          </p:cNvSpPr>
          <p:nvPr/>
        </p:nvSpPr>
        <p:spPr bwMode="auto">
          <a:xfrm>
            <a:off x="3478596" y="4250117"/>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郵送</a:t>
            </a:r>
          </a:p>
        </p:txBody>
      </p:sp>
      <p:sp>
        <p:nvSpPr>
          <p:cNvPr id="82" name="フローチャート : 書類 81"/>
          <p:cNvSpPr/>
          <p:nvPr/>
        </p:nvSpPr>
        <p:spPr>
          <a:xfrm>
            <a:off x="2381683" y="4283099"/>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zh-TW"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注文請書兼請求書</a:t>
            </a: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02" name="正方形/長方形 101"/>
          <p:cNvSpPr/>
          <p:nvPr/>
        </p:nvSpPr>
        <p:spPr>
          <a:xfrm>
            <a:off x="1788001" y="5413607"/>
            <a:ext cx="1304399" cy="5319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登録関係書類</a:t>
            </a: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T-Connect</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帳票</a:t>
            </a: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のデリバリー</a:t>
            </a:r>
          </a:p>
        </p:txBody>
      </p:sp>
      <p:sp>
        <p:nvSpPr>
          <p:cNvPr id="104" name="フローチャート : 書類 103"/>
          <p:cNvSpPr/>
          <p:nvPr/>
        </p:nvSpPr>
        <p:spPr>
          <a:xfrm>
            <a:off x="652066" y="5284607"/>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05" name="フローチャート : 書類 104"/>
          <p:cNvSpPr/>
          <p:nvPr/>
        </p:nvSpPr>
        <p:spPr>
          <a:xfrm>
            <a:off x="610857" y="5371080"/>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登録関係書類</a:t>
            </a:r>
          </a:p>
        </p:txBody>
      </p:sp>
      <p:cxnSp>
        <p:nvCxnSpPr>
          <p:cNvPr id="106" name="直線矢印コネクタ 19"/>
          <p:cNvCxnSpPr>
            <a:stCxn id="102" idx="1"/>
          </p:cNvCxnSpPr>
          <p:nvPr/>
        </p:nvCxnSpPr>
        <p:spPr>
          <a:xfrm flipH="1" flipV="1">
            <a:off x="1366864" y="5674177"/>
            <a:ext cx="421137" cy="539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407604" y="6100108"/>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必要書類用意等</a:t>
            </a:r>
          </a:p>
        </p:txBody>
      </p:sp>
      <p:sp>
        <p:nvSpPr>
          <p:cNvPr id="111" name="正方形/長方形 110"/>
          <p:cNvSpPr/>
          <p:nvPr/>
        </p:nvSpPr>
        <p:spPr>
          <a:xfrm>
            <a:off x="407604" y="6718874"/>
            <a:ext cx="1076565" cy="444246"/>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記入・押印、</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返送</a:t>
            </a:r>
          </a:p>
        </p:txBody>
      </p:sp>
      <p:cxnSp>
        <p:nvCxnSpPr>
          <p:cNvPr id="114" name="直線矢印コネクタ 19"/>
          <p:cNvCxnSpPr>
            <a:stCxn id="111" idx="3"/>
          </p:cNvCxnSpPr>
          <p:nvPr/>
        </p:nvCxnSpPr>
        <p:spPr>
          <a:xfrm>
            <a:off x="1484169" y="6940997"/>
            <a:ext cx="390452" cy="194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9"/>
          <p:cNvCxnSpPr>
            <a:stCxn id="108" idx="2"/>
            <a:endCxn id="111" idx="0"/>
          </p:cNvCxnSpPr>
          <p:nvPr/>
        </p:nvCxnSpPr>
        <p:spPr>
          <a:xfrm>
            <a:off x="945887" y="6460108"/>
            <a:ext cx="0" cy="25876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フローチャート : 書類 118"/>
          <p:cNvSpPr/>
          <p:nvPr/>
        </p:nvSpPr>
        <p:spPr>
          <a:xfrm>
            <a:off x="2159356" y="6665850"/>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21" name="フローチャート : 書類 120"/>
          <p:cNvSpPr/>
          <p:nvPr/>
        </p:nvSpPr>
        <p:spPr>
          <a:xfrm>
            <a:off x="2095251" y="6741299"/>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20" name="フローチャート : 書類 119"/>
          <p:cNvSpPr/>
          <p:nvPr/>
        </p:nvSpPr>
        <p:spPr>
          <a:xfrm>
            <a:off x="1886653" y="6498277"/>
            <a:ext cx="860793" cy="648689"/>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・印鑑証明</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l"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・委任状　等</a:t>
            </a:r>
          </a:p>
        </p:txBody>
      </p:sp>
      <p:sp>
        <p:nvSpPr>
          <p:cNvPr id="45" name="Text Box 11"/>
          <p:cNvSpPr txBox="1">
            <a:spLocks noChangeArrowheads="1"/>
          </p:cNvSpPr>
          <p:nvPr/>
        </p:nvSpPr>
        <p:spPr bwMode="auto">
          <a:xfrm>
            <a:off x="487508" y="7472526"/>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次頁へ続く</a:t>
            </a:r>
          </a:p>
        </p:txBody>
      </p:sp>
      <p:sp>
        <p:nvSpPr>
          <p:cNvPr id="54" name="正方形/長方形 53"/>
          <p:cNvSpPr/>
          <p:nvPr/>
        </p:nvSpPr>
        <p:spPr>
          <a:xfrm>
            <a:off x="1859124" y="7290569"/>
            <a:ext cx="1076565" cy="46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車庫証明取得</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手続き等</a:t>
            </a:r>
          </a:p>
        </p:txBody>
      </p:sp>
      <p:sp>
        <p:nvSpPr>
          <p:cNvPr id="64" name="正方形/長方形 63"/>
          <p:cNvSpPr/>
          <p:nvPr/>
        </p:nvSpPr>
        <p:spPr>
          <a:xfrm>
            <a:off x="1830446" y="2332129"/>
            <a:ext cx="1076565" cy="420625"/>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注文書作成</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車両発注</a:t>
            </a: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endPar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69" name="直線矢印コネクタ 19"/>
          <p:cNvCxnSpPr>
            <a:stCxn id="59" idx="2"/>
            <a:endCxn id="64" idx="0"/>
          </p:cNvCxnSpPr>
          <p:nvPr/>
        </p:nvCxnSpPr>
        <p:spPr>
          <a:xfrm>
            <a:off x="2360778" y="2202876"/>
            <a:ext cx="7951" cy="12925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1711165" y="3503921"/>
            <a:ext cx="1341688" cy="369617"/>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1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T-Connect</a:t>
            </a:r>
          </a:p>
          <a:p>
            <a:pPr marL="0" marR="0" lvl="0" indent="0" algn="ctr" defTabSz="538163" rtl="0" eaLnBrk="0" fontAlgn="base" latinLnBrk="0" hangingPunct="0">
              <a:lnSpc>
                <a:spcPts val="11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申込手続・帳票印刷</a:t>
            </a:r>
          </a:p>
        </p:txBody>
      </p:sp>
      <p:cxnSp>
        <p:nvCxnSpPr>
          <p:cNvPr id="74" name="直線矢印コネクタ 19"/>
          <p:cNvCxnSpPr>
            <a:endCxn id="73" idx="0"/>
          </p:cNvCxnSpPr>
          <p:nvPr/>
        </p:nvCxnSpPr>
        <p:spPr>
          <a:xfrm>
            <a:off x="2375770" y="2752754"/>
            <a:ext cx="0" cy="18499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フローチャート : 書類 55"/>
          <p:cNvSpPr/>
          <p:nvPr/>
        </p:nvSpPr>
        <p:spPr>
          <a:xfrm>
            <a:off x="2863516" y="1638186"/>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注文連絡書</a:t>
            </a:r>
          </a:p>
        </p:txBody>
      </p:sp>
      <p:sp>
        <p:nvSpPr>
          <p:cNvPr id="73" name="正方形/長方形 72"/>
          <p:cNvSpPr/>
          <p:nvPr/>
        </p:nvSpPr>
        <p:spPr>
          <a:xfrm rot="10800000" flipV="1">
            <a:off x="1820849" y="2937752"/>
            <a:ext cx="1109842" cy="385924"/>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注文確定</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情報入力</a:t>
            </a:r>
          </a:p>
        </p:txBody>
      </p:sp>
      <p:pic>
        <p:nvPicPr>
          <p:cNvPr id="91" name="図 90"/>
          <p:cNvPicPr>
            <a:picLocks noChangeAspect="1"/>
          </p:cNvPicPr>
          <p:nvPr/>
        </p:nvPicPr>
        <p:blipFill>
          <a:blip r:embed="rId3"/>
          <a:stretch>
            <a:fillRect/>
          </a:stretch>
        </p:blipFill>
        <p:spPr>
          <a:xfrm>
            <a:off x="2967704" y="2495323"/>
            <a:ext cx="476250" cy="352425"/>
          </a:xfrm>
          <a:prstGeom prst="rect">
            <a:avLst/>
          </a:prstGeom>
        </p:spPr>
      </p:pic>
      <p:cxnSp>
        <p:nvCxnSpPr>
          <p:cNvPr id="19" name="直線矢印コネクタ 18"/>
          <p:cNvCxnSpPr>
            <a:endCxn id="66" idx="0"/>
          </p:cNvCxnSpPr>
          <p:nvPr/>
        </p:nvCxnSpPr>
        <p:spPr>
          <a:xfrm>
            <a:off x="2375770" y="3334308"/>
            <a:ext cx="6239" cy="169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73" idx="1"/>
            <a:endCxn id="65" idx="1"/>
          </p:cNvCxnSpPr>
          <p:nvPr/>
        </p:nvCxnSpPr>
        <p:spPr>
          <a:xfrm flipV="1">
            <a:off x="2930691" y="3124885"/>
            <a:ext cx="391463" cy="5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 Box 11"/>
          <p:cNvSpPr txBox="1">
            <a:spLocks noChangeArrowheads="1"/>
          </p:cNvSpPr>
          <p:nvPr/>
        </p:nvSpPr>
        <p:spPr bwMode="auto">
          <a:xfrm>
            <a:off x="1627772" y="1422353"/>
            <a:ext cx="2282256" cy="16431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rtl="0">
              <a:lnSpc>
                <a:spcPts val="1000"/>
              </a:lnSpc>
              <a:defRPr sz="1000"/>
            </a:pPr>
            <a:r>
              <a:rPr lang="ja-JP" altLang="en-US" sz="1050">
                <a:latin typeface="Meiryo UI" pitchFamily="50" charset="-128"/>
                <a:ea typeface="Meiryo UI" pitchFamily="50" charset="-128"/>
                <a:cs typeface="Meiryo UI" pitchFamily="50" charset="-128"/>
              </a:rPr>
              <a:t>＜乗換希望時期に合わせて車両を発注＞</a:t>
            </a:r>
          </a:p>
        </p:txBody>
      </p:sp>
      <p:sp>
        <p:nvSpPr>
          <p:cNvPr id="77" name="正方形/長方形 76"/>
          <p:cNvSpPr/>
          <p:nvPr/>
        </p:nvSpPr>
        <p:spPr>
          <a:xfrm>
            <a:off x="3389403" y="8805177"/>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書類送付</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2" name="直線矢印コネクタ 19"/>
          <p:cNvCxnSpPr>
            <a:stCxn id="93" idx="2"/>
            <a:endCxn id="77" idx="0"/>
          </p:cNvCxnSpPr>
          <p:nvPr/>
        </p:nvCxnSpPr>
        <p:spPr>
          <a:xfrm>
            <a:off x="3870896" y="8384603"/>
            <a:ext cx="4507" cy="42057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正方形/長方形 92"/>
          <p:cNvSpPr/>
          <p:nvPr/>
        </p:nvSpPr>
        <p:spPr>
          <a:xfrm>
            <a:off x="3384896" y="7880603"/>
            <a:ext cx="972000"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自賠責証明書発行手続き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4" name="直線矢印コネクタ 19"/>
          <p:cNvCxnSpPr>
            <a:stCxn id="77" idx="1"/>
            <a:endCxn id="96" idx="3"/>
          </p:cNvCxnSpPr>
          <p:nvPr/>
        </p:nvCxnSpPr>
        <p:spPr>
          <a:xfrm flipH="1">
            <a:off x="3002178" y="8985177"/>
            <a:ext cx="387225" cy="332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 Box 11"/>
          <p:cNvSpPr txBox="1">
            <a:spLocks noChangeArrowheads="1"/>
          </p:cNvSpPr>
          <p:nvPr/>
        </p:nvSpPr>
        <p:spPr bwMode="auto">
          <a:xfrm>
            <a:off x="3034509" y="9013821"/>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96" name="フローチャート : 書類 97"/>
          <p:cNvSpPr/>
          <p:nvPr/>
        </p:nvSpPr>
        <p:spPr>
          <a:xfrm>
            <a:off x="1764480" y="8494045"/>
            <a:ext cx="1237698" cy="98891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97" name="フローチャート : 書類 61"/>
          <p:cNvSpPr/>
          <p:nvPr/>
        </p:nvSpPr>
        <p:spPr>
          <a:xfrm>
            <a:off x="1739602" y="8444668"/>
            <a:ext cx="1207189" cy="98528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nSpc>
                <a:spcPts val="1300"/>
              </a:lnSpc>
            </a:pPr>
            <a:r>
              <a:rPr lang="ja-JP" altLang="en-US">
                <a:solidFill>
                  <a:schemeClr val="tx1"/>
                </a:solidFill>
                <a:latin typeface="Meiryo UI" pitchFamily="50" charset="-128"/>
                <a:ea typeface="Meiryo UI" pitchFamily="50" charset="-128"/>
                <a:cs typeface="Meiryo UI" pitchFamily="50" charset="-128"/>
              </a:rPr>
              <a:t>・委任状・印鑑証明</a:t>
            </a:r>
            <a:endParaRPr lang="en-US" altLang="ja-JP">
              <a:solidFill>
                <a:schemeClr val="tx1"/>
              </a:solidFill>
              <a:latin typeface="Meiryo UI" pitchFamily="50" charset="-128"/>
              <a:ea typeface="Meiryo UI" pitchFamily="50" charset="-128"/>
              <a:cs typeface="Meiryo UI" pitchFamily="50" charset="-128"/>
            </a:endParaRPr>
          </a:p>
          <a:p>
            <a:pPr>
              <a:lnSpc>
                <a:spcPts val="1300"/>
              </a:lnSpc>
            </a:pPr>
            <a:r>
              <a:rPr lang="ja-JP" altLang="en-US">
                <a:solidFill>
                  <a:schemeClr val="tx1"/>
                </a:solidFill>
                <a:latin typeface="Meiryo UI" pitchFamily="50" charset="-128"/>
                <a:ea typeface="Meiryo UI" pitchFamily="50" charset="-128"/>
                <a:cs typeface="Meiryo UI" pitchFamily="50" charset="-128"/>
              </a:rPr>
              <a:t>・自賠責証明書</a:t>
            </a:r>
            <a:endParaRPr lang="en-US" altLang="ja-JP">
              <a:solidFill>
                <a:schemeClr val="tx1"/>
              </a:solidFill>
              <a:latin typeface="Meiryo UI" pitchFamily="50" charset="-128"/>
              <a:ea typeface="Meiryo UI" pitchFamily="50" charset="-128"/>
              <a:cs typeface="Meiryo UI" pitchFamily="50" charset="-128"/>
            </a:endParaRPr>
          </a:p>
          <a:p>
            <a:pPr>
              <a:lnSpc>
                <a:spcPts val="1300"/>
              </a:lnSpc>
            </a:pPr>
            <a:r>
              <a:rPr lang="ja-JP" altLang="en-US">
                <a:solidFill>
                  <a:schemeClr val="tx1"/>
                </a:solidFill>
                <a:latin typeface="Meiryo UI" pitchFamily="50" charset="-128"/>
                <a:ea typeface="Meiryo UI" pitchFamily="50" charset="-128"/>
                <a:cs typeface="Meiryo UI" pitchFamily="50" charset="-128"/>
              </a:rPr>
              <a:t>・保険・緊急対応</a:t>
            </a:r>
            <a:endParaRPr lang="en-US" altLang="ja-JP">
              <a:solidFill>
                <a:schemeClr val="tx1"/>
              </a:solidFill>
              <a:latin typeface="Meiryo UI" pitchFamily="50" charset="-128"/>
              <a:ea typeface="Meiryo UI" pitchFamily="50" charset="-128"/>
              <a:cs typeface="Meiryo UI" pitchFamily="50" charset="-128"/>
            </a:endParaRPr>
          </a:p>
          <a:p>
            <a:pPr>
              <a:lnSpc>
                <a:spcPts val="1300"/>
              </a:lnSpc>
            </a:pPr>
            <a:r>
              <a:rPr lang="ja-JP" altLang="en-US">
                <a:solidFill>
                  <a:schemeClr val="tx1"/>
                </a:solidFill>
                <a:latin typeface="Meiryo UI" pitchFamily="50" charset="-128"/>
                <a:ea typeface="Meiryo UI" pitchFamily="50" charset="-128"/>
                <a:cs typeface="Meiryo UI" pitchFamily="50" charset="-128"/>
              </a:rPr>
              <a:t>　関連同封物</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98" name="正方形/長方形 97"/>
          <p:cNvSpPr/>
          <p:nvPr/>
        </p:nvSpPr>
        <p:spPr>
          <a:xfrm>
            <a:off x="3070407" y="8518623"/>
            <a:ext cx="1004869" cy="34705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TFC</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1" name="図 100"/>
          <p:cNvPicPr>
            <a:picLocks noChangeAspect="1"/>
          </p:cNvPicPr>
          <p:nvPr/>
        </p:nvPicPr>
        <p:blipFill rotWithShape="1">
          <a:blip r:embed="rId3"/>
          <a:srcRect l="3017" r="-1285"/>
          <a:stretch/>
        </p:blipFill>
        <p:spPr>
          <a:xfrm>
            <a:off x="3265851" y="7472526"/>
            <a:ext cx="468000" cy="352425"/>
          </a:xfrm>
          <a:prstGeom prst="rect">
            <a:avLst/>
          </a:prstGeom>
        </p:spPr>
      </p:pic>
      <p:sp>
        <p:nvSpPr>
          <p:cNvPr id="103" name="正方形/長方形 102"/>
          <p:cNvSpPr/>
          <p:nvPr/>
        </p:nvSpPr>
        <p:spPr>
          <a:xfrm>
            <a:off x="1854120" y="7917750"/>
            <a:ext cx="1076565" cy="425417"/>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登録書類・自賠責発行依頼</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107" name="直線矢印コネクタ 106"/>
          <p:cNvCxnSpPr>
            <a:stCxn id="103" idx="3"/>
            <a:endCxn id="93" idx="1"/>
          </p:cNvCxnSpPr>
          <p:nvPr/>
        </p:nvCxnSpPr>
        <p:spPr>
          <a:xfrm>
            <a:off x="2930685" y="8130459"/>
            <a:ext cx="454211" cy="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54" idx="2"/>
            <a:endCxn id="103" idx="0"/>
          </p:cNvCxnSpPr>
          <p:nvPr/>
        </p:nvCxnSpPr>
        <p:spPr>
          <a:xfrm flipH="1">
            <a:off x="2392403" y="7758569"/>
            <a:ext cx="5004" cy="159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正方形/長方形 112"/>
          <p:cNvSpPr/>
          <p:nvPr/>
        </p:nvSpPr>
        <p:spPr>
          <a:xfrm>
            <a:off x="1810289" y="4931913"/>
            <a:ext cx="1282111" cy="38485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お客様へご連絡</a:t>
            </a:r>
          </a:p>
        </p:txBody>
      </p:sp>
      <p:cxnSp>
        <p:nvCxnSpPr>
          <p:cNvPr id="115" name="直線矢印コネクタ 19"/>
          <p:cNvCxnSpPr>
            <a:stCxn id="113" idx="1"/>
          </p:cNvCxnSpPr>
          <p:nvPr/>
        </p:nvCxnSpPr>
        <p:spPr>
          <a:xfrm flipH="1">
            <a:off x="1366864" y="5124338"/>
            <a:ext cx="443425" cy="1062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4523713" y="259318"/>
            <a:ext cx="2109192" cy="461665"/>
          </a:xfrm>
          <a:prstGeom prst="rect">
            <a:avLst/>
          </a:prstGeom>
          <a:solidFill>
            <a:srgbClr val="FFC000"/>
          </a:solidFill>
        </p:spPr>
        <p:txBody>
          <a:bodyPr wrap="square">
            <a:spAutoFit/>
          </a:bodyPr>
          <a:lstStyle/>
          <a:p>
            <a:r>
              <a:rPr lang="ja-JP" altLang="en-US" sz="1200">
                <a:solidFill>
                  <a:sysClr val="windowText" lastClr="000000"/>
                </a:solidFill>
                <a:latin typeface="Meiryo UI" panose="020B0604030504040204" pitchFamily="50" charset="-128"/>
                <a:ea typeface="Meiryo UI" panose="020B0604030504040204" pitchFamily="50" charset="-128"/>
              </a:rPr>
              <a:t>現在システム構築中故、一部変更となる場合が御座います。</a:t>
            </a:r>
          </a:p>
        </p:txBody>
      </p:sp>
    </p:spTree>
    <p:extLst>
      <p:ext uri="{BB962C8B-B14F-4D97-AF65-F5344CB8AC3E}">
        <p14:creationId xmlns:p14="http://schemas.microsoft.com/office/powerpoint/2010/main" val="409584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nvGraphicFramePr>
        <p:xfrm>
          <a:off x="298599" y="1166843"/>
          <a:ext cx="6300000" cy="828366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71660">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472000">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3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・乗換日が確定次第、</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に乗換日を入力</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・査定士の派遣日を乗換日に</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で調整</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・登録後、車検証を</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へ</a:t>
                      </a:r>
                      <a:r>
                        <a:rPr kumimoji="1" lang="en-US" altLang="ja-JP" sz="1100" b="0">
                          <a:solidFill>
                            <a:schemeClr val="tx1"/>
                          </a:solidFill>
                          <a:latin typeface="Meiryo UI" pitchFamily="50" charset="-128"/>
                          <a:ea typeface="Meiryo UI" pitchFamily="50" charset="-128"/>
                          <a:cs typeface="Meiryo UI" pitchFamily="50" charset="-128"/>
                        </a:rPr>
                        <a:t>FAX  </a:t>
                      </a:r>
                    </a:p>
                    <a:p>
                      <a:pPr algn="l">
                        <a:lnSpc>
                          <a:spcPct val="100000"/>
                        </a:lnSpc>
                      </a:pPr>
                      <a:r>
                        <a:rPr kumimoji="1" lang="en-US" altLang="ja-JP" sz="1100" b="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＊任意保険付保手続きは</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で実施</a:t>
                      </a: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0">
                          <a:solidFill>
                            <a:schemeClr val="tx1"/>
                          </a:solidFill>
                          <a:latin typeface="Meiryo UI" pitchFamily="50" charset="-128"/>
                          <a:ea typeface="Meiryo UI" pitchFamily="50" charset="-128"/>
                          <a:cs typeface="Meiryo UI" pitchFamily="50" charset="-128"/>
                        </a:rPr>
                        <a:t>KINTO(SMAS)</a:t>
                      </a:r>
                      <a:r>
                        <a:rPr kumimoji="1" lang="ja-JP" altLang="en-US" sz="1100" b="0">
                          <a:solidFill>
                            <a:schemeClr val="tx1"/>
                          </a:solidFill>
                          <a:latin typeface="Meiryo UI" pitchFamily="50" charset="-128"/>
                          <a:ea typeface="Meiryo UI" pitchFamily="50" charset="-128"/>
                          <a:cs typeface="Meiryo UI" pitchFamily="50" charset="-128"/>
                        </a:rPr>
                        <a:t>から店頭へ</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「自動車メンテナンスサービス</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業務委託連絡書」を郵送</a:t>
                      </a: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・返却日にお客様から車両を受領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T-Connect</a:t>
                      </a:r>
                      <a:r>
                        <a:rPr kumimoji="1" lang="ja-JP" altLang="en-US" sz="1100" b="0">
                          <a:solidFill>
                            <a:schemeClr val="tx1"/>
                          </a:solidFill>
                          <a:latin typeface="Meiryo UI" pitchFamily="50" charset="-128"/>
                          <a:ea typeface="Meiryo UI" pitchFamily="50" charset="-128"/>
                          <a:cs typeface="Meiryo UI" pitchFamily="50" charset="-128"/>
                        </a:rPr>
                        <a:t>対象車種の場合、</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en-US" altLang="ja-JP" sz="1100" b="0" baseline="0">
                          <a:solidFill>
                            <a:schemeClr val="tx1"/>
                          </a:solidFill>
                          <a:latin typeface="Meiryo UI" pitchFamily="50" charset="-128"/>
                          <a:ea typeface="Meiryo UI" pitchFamily="50" charset="-128"/>
                          <a:cs typeface="Meiryo UI" pitchFamily="50" charset="-128"/>
                        </a:rPr>
                        <a:t>T-Connect</a:t>
                      </a:r>
                      <a:r>
                        <a:rPr kumimoji="1" lang="ja-JP" altLang="en-US" sz="1100" b="0" baseline="0" err="1">
                          <a:solidFill>
                            <a:schemeClr val="tx1"/>
                          </a:solidFill>
                          <a:latin typeface="Meiryo UI" pitchFamily="50" charset="-128"/>
                          <a:ea typeface="Meiryo UI" pitchFamily="50" charset="-128"/>
                          <a:cs typeface="Meiryo UI" pitchFamily="50" charset="-128"/>
                        </a:rPr>
                        <a:t>の解</a:t>
                      </a:r>
                      <a:r>
                        <a:rPr kumimoji="1" lang="ja-JP" altLang="en-US" sz="1100" b="0" baseline="0">
                          <a:solidFill>
                            <a:schemeClr val="tx1"/>
                          </a:solidFill>
                          <a:latin typeface="Meiryo UI" pitchFamily="50" charset="-128"/>
                          <a:ea typeface="Meiryo UI" pitchFamily="50" charset="-128"/>
                          <a:cs typeface="Meiryo UI" pitchFamily="50" charset="-128"/>
                        </a:rPr>
                        <a:t>約手続きを</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baseline="0">
                          <a:solidFill>
                            <a:schemeClr val="tx1"/>
                          </a:solidFill>
                          <a:latin typeface="Meiryo UI" pitchFamily="50" charset="-128"/>
                          <a:ea typeface="Meiryo UI" pitchFamily="50" charset="-128"/>
                          <a:cs typeface="Meiryo UI" pitchFamily="50" charset="-128"/>
                        </a:rPr>
                        <a:t>　　 お願いします</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・車両は一時的に販売店にて保管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・お客様に来店いただき、納車。</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「車両受領書」を受領</a:t>
                      </a:r>
                      <a:endParaRPr kumimoji="1" lang="en-US" altLang="ja-JP" sz="11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err="1">
                          <a:solidFill>
                            <a:schemeClr val="tx1"/>
                          </a:solidFill>
                          <a:latin typeface="Meiryo UI" pitchFamily="50" charset="-128"/>
                          <a:ea typeface="Meiryo UI" pitchFamily="50" charset="-128"/>
                          <a:cs typeface="Meiryo UI" pitchFamily="50" charset="-128"/>
                        </a:rPr>
                        <a:t>に納</a:t>
                      </a:r>
                      <a:r>
                        <a:rPr kumimoji="1" lang="ja-JP" altLang="en-US" sz="1100" b="0">
                          <a:solidFill>
                            <a:schemeClr val="tx1"/>
                          </a:solidFill>
                          <a:latin typeface="Meiryo UI" pitchFamily="50" charset="-128"/>
                          <a:ea typeface="Meiryo UI" pitchFamily="50" charset="-128"/>
                          <a:cs typeface="Meiryo UI" pitchFamily="50" charset="-128"/>
                        </a:rPr>
                        <a:t>車完了報告入力</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T-Connect</a:t>
                      </a:r>
                      <a:r>
                        <a:rPr kumimoji="1" lang="ja-JP" altLang="en-US" sz="1100" b="0">
                          <a:solidFill>
                            <a:schemeClr val="tx1"/>
                          </a:solidFill>
                          <a:latin typeface="Meiryo UI" pitchFamily="50" charset="-128"/>
                          <a:ea typeface="Meiryo UI" pitchFamily="50" charset="-128"/>
                          <a:cs typeface="Meiryo UI" pitchFamily="50" charset="-128"/>
                        </a:rPr>
                        <a:t>対象車種の場合、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開通</a:t>
                      </a:r>
                      <a:r>
                        <a:rPr kumimoji="1" lang="ja-JP" altLang="en-US" sz="1100" b="0" baseline="0">
                          <a:solidFill>
                            <a:schemeClr val="tx1"/>
                          </a:solidFill>
                          <a:latin typeface="Meiryo UI" pitchFamily="50" charset="-128"/>
                          <a:ea typeface="Meiryo UI" pitchFamily="50" charset="-128"/>
                          <a:cs typeface="Meiryo UI" pitchFamily="50" charset="-128"/>
                        </a:rPr>
                        <a:t>手続きをお願いしま</a:t>
                      </a:r>
                      <a:endParaRPr kumimoji="1" lang="en-US" altLang="ja-JP" sz="1100" b="0" baseline="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40000">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・受注時にお送りした「注文請書兼</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請求書」に押印（捨印含む）し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en-US" altLang="ja-JP" sz="1100" b="0">
                          <a:solidFill>
                            <a:schemeClr val="tx1"/>
                          </a:solidFill>
                          <a:latin typeface="Meiryo UI" pitchFamily="50" charset="-128"/>
                          <a:ea typeface="Meiryo UI" pitchFamily="50" charset="-128"/>
                          <a:cs typeface="Meiryo UI" pitchFamily="50" charset="-128"/>
                        </a:rPr>
                        <a:t>KINTO</a:t>
                      </a:r>
                      <a:r>
                        <a:rPr kumimoji="1" lang="ja-JP" altLang="en-US" sz="1100" b="0">
                          <a:solidFill>
                            <a:schemeClr val="tx1"/>
                          </a:solidFill>
                          <a:latin typeface="Meiryo UI" pitchFamily="50" charset="-128"/>
                          <a:ea typeface="Meiryo UI" pitchFamily="50" charset="-128"/>
                          <a:cs typeface="Meiryo UI" pitchFamily="50" charset="-128"/>
                        </a:rPr>
                        <a:t>に送付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＊車両本体価格等は記入済。</a:t>
                      </a:r>
                      <a:endParaRPr kumimoji="1" lang="en-US" altLang="ja-JP" sz="1100" b="0">
                        <a:solidFill>
                          <a:schemeClr val="tx1"/>
                        </a:solidFill>
                        <a:latin typeface="Meiryo UI" pitchFamily="50" charset="-128"/>
                        <a:ea typeface="Meiryo UI" pitchFamily="50" charset="-128"/>
                        <a:cs typeface="Meiryo UI" pitchFamily="50" charset="-128"/>
                      </a:endParaRPr>
                    </a:p>
                    <a:p>
                      <a:r>
                        <a:rPr kumimoji="1" lang="ja-JP" altLang="en-US" sz="1100" b="0">
                          <a:solidFill>
                            <a:schemeClr val="tx1"/>
                          </a:solidFill>
                          <a:latin typeface="Meiryo UI" pitchFamily="50" charset="-128"/>
                          <a:ea typeface="Meiryo UI" pitchFamily="50" charset="-128"/>
                          <a:cs typeface="Meiryo UI" pitchFamily="50" charset="-128"/>
                        </a:rPr>
                        <a:t>　　必要事項（</a:t>
                      </a:r>
                      <a:r>
                        <a:rPr lang="ja-JP" altLang="en-US" sz="1100">
                          <a:solidFill>
                            <a:schemeClr val="tx1"/>
                          </a:solidFill>
                          <a:latin typeface="Meiryo UI" pitchFamily="50" charset="-128"/>
                          <a:ea typeface="Meiryo UI" pitchFamily="50" charset="-128"/>
                          <a:cs typeface="Meiryo UI" pitchFamily="50" charset="-128"/>
                        </a:rPr>
                        <a:t>登録月・自動車税</a:t>
                      </a:r>
                      <a:endParaRPr lang="en-US" altLang="ja-JP" sz="1100">
                        <a:solidFill>
                          <a:schemeClr val="tx1"/>
                        </a:solidFill>
                        <a:latin typeface="Meiryo UI" pitchFamily="50" charset="-128"/>
                        <a:ea typeface="Meiryo UI" pitchFamily="50" charset="-128"/>
                        <a:cs typeface="Meiryo UI" pitchFamily="50" charset="-128"/>
                      </a:endParaRPr>
                    </a:p>
                    <a:p>
                      <a:r>
                        <a:rPr lang="ja-JP" altLang="en-US" sz="1100">
                          <a:solidFill>
                            <a:schemeClr val="tx1"/>
                          </a:solidFill>
                          <a:latin typeface="Meiryo UI" pitchFamily="50" charset="-128"/>
                          <a:ea typeface="Meiryo UI" pitchFamily="50" charset="-128"/>
                          <a:cs typeface="Meiryo UI" pitchFamily="50" charset="-128"/>
                        </a:rPr>
                        <a:t>　　種別割・諸費用合計・支払代</a:t>
                      </a:r>
                      <a:endParaRPr lang="en-US" altLang="ja-JP" sz="1100">
                        <a:solidFill>
                          <a:schemeClr val="tx1"/>
                        </a:solidFill>
                        <a:latin typeface="Meiryo UI" pitchFamily="50" charset="-128"/>
                        <a:ea typeface="Meiryo UI" pitchFamily="50" charset="-128"/>
                        <a:cs typeface="Meiryo UI" pitchFamily="50" charset="-128"/>
                      </a:endParaRPr>
                    </a:p>
                    <a:p>
                      <a:r>
                        <a:rPr lang="ja-JP" altLang="en-US" sz="1100">
                          <a:solidFill>
                            <a:schemeClr val="tx1"/>
                          </a:solidFill>
                          <a:latin typeface="Meiryo UI" pitchFamily="50" charset="-128"/>
                          <a:ea typeface="Meiryo UI" pitchFamily="50" charset="-128"/>
                          <a:cs typeface="Meiryo UI" pitchFamily="50" charset="-128"/>
                        </a:rPr>
                        <a:t>　　金税込総額を</a:t>
                      </a:r>
                      <a:r>
                        <a:rPr kumimoji="1" lang="ja-JP" altLang="en-US" sz="1100" b="0">
                          <a:solidFill>
                            <a:schemeClr val="tx1"/>
                          </a:solidFill>
                          <a:latin typeface="Meiryo UI" pitchFamily="50" charset="-128"/>
                          <a:ea typeface="Meiryo UI" pitchFamily="50" charset="-128"/>
                          <a:cs typeface="Meiryo UI" pitchFamily="50" charset="-128"/>
                        </a:rPr>
                        <a:t>追記ください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＊登録月末締め翌月末払いで</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店頭指定口座へ振込</a:t>
                      </a: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04581715"/>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7" y="722434"/>
            <a:ext cx="6741285"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5-5</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返却</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乗換え日調整</a:t>
            </a:r>
            <a:r>
              <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車両返却～</a:t>
            </a:r>
            <a:r>
              <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納車</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（店頭商流・</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商流共通）</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565360"/>
            <a:ext cx="1543050" cy="527050"/>
          </a:xfrm>
        </p:spPr>
        <p:txBody>
          <a:bodyPr/>
          <a:lstStyle/>
          <a:p>
            <a:fld id="{0B3C29FA-217C-4237-8B3F-0496B4C3EFA4}" type="slidenum">
              <a:rPr lang="ja-JP" altLang="en-US" smtClean="0"/>
              <a:pPr/>
              <a:t>19</a:t>
            </a:fld>
            <a:endParaRPr lang="ja-JP" altLang="en-US"/>
          </a:p>
        </p:txBody>
      </p:sp>
      <p:sp>
        <p:nvSpPr>
          <p:cNvPr id="75" name="フローチャート : 書類 74"/>
          <p:cNvSpPr/>
          <p:nvPr/>
        </p:nvSpPr>
        <p:spPr>
          <a:xfrm>
            <a:off x="3437434" y="3087755"/>
            <a:ext cx="702766" cy="39779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車検証</a:t>
            </a:r>
          </a:p>
        </p:txBody>
      </p:sp>
      <p:sp>
        <p:nvSpPr>
          <p:cNvPr id="90" name="正方形/長方形 89"/>
          <p:cNvSpPr/>
          <p:nvPr/>
        </p:nvSpPr>
        <p:spPr>
          <a:xfrm>
            <a:off x="1829276" y="3131399"/>
            <a:ext cx="1008000" cy="32362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車検証</a:t>
            </a:r>
            <a:r>
              <a:rPr lang="en-US" altLang="ja-JP">
                <a:solidFill>
                  <a:sysClr val="windowText" lastClr="000000"/>
                </a:solidFill>
                <a:latin typeface="Meiryo UI" pitchFamily="50" charset="-128"/>
                <a:ea typeface="Meiryo UI" pitchFamily="50" charset="-128"/>
                <a:cs typeface="Meiryo UI" pitchFamily="50" charset="-128"/>
              </a:rPr>
              <a:t>FAX</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2" name="直線矢印コネクタ 19"/>
          <p:cNvCxnSpPr>
            <a:stCxn id="90" idx="3"/>
            <a:endCxn id="75" idx="1"/>
          </p:cNvCxnSpPr>
          <p:nvPr/>
        </p:nvCxnSpPr>
        <p:spPr>
          <a:xfrm flipV="1">
            <a:off x="2837276" y="3286652"/>
            <a:ext cx="600158" cy="655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1829276" y="2737950"/>
            <a:ext cx="1008000" cy="243689"/>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登録</a:t>
            </a:r>
          </a:p>
        </p:txBody>
      </p:sp>
      <p:sp>
        <p:nvSpPr>
          <p:cNvPr id="72" name="Text Box 11"/>
          <p:cNvSpPr txBox="1">
            <a:spLocks noChangeArrowheads="1"/>
          </p:cNvSpPr>
          <p:nvPr/>
        </p:nvSpPr>
        <p:spPr bwMode="auto">
          <a:xfrm>
            <a:off x="2903628" y="3291045"/>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sp>
        <p:nvSpPr>
          <p:cNvPr id="73" name="正方形/長方形 72"/>
          <p:cNvSpPr/>
          <p:nvPr/>
        </p:nvSpPr>
        <p:spPr>
          <a:xfrm>
            <a:off x="1857705" y="5680910"/>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納車</a:t>
            </a:r>
            <a:endParaRPr kumimoji="1" lang="ja-JP" altLang="en-US">
              <a:solidFill>
                <a:schemeClr val="tx1"/>
              </a:solidFill>
              <a:latin typeface="Meiryo UI" pitchFamily="50" charset="-128"/>
              <a:ea typeface="Meiryo UI" pitchFamily="50" charset="-128"/>
              <a:cs typeface="Meiryo UI" pitchFamily="50" charset="-128"/>
            </a:endParaRPr>
          </a:p>
        </p:txBody>
      </p:sp>
      <p:pic>
        <p:nvPicPr>
          <p:cNvPr id="74" name="図 73"/>
          <p:cNvPicPr>
            <a:picLocks noChangeAspect="1"/>
          </p:cNvPicPr>
          <p:nvPr/>
        </p:nvPicPr>
        <p:blipFill>
          <a:blip r:embed="rId2"/>
          <a:stretch>
            <a:fillRect/>
          </a:stretch>
        </p:blipFill>
        <p:spPr>
          <a:xfrm>
            <a:off x="923428" y="5668725"/>
            <a:ext cx="498030" cy="298818"/>
          </a:xfrm>
          <a:prstGeom prst="rect">
            <a:avLst/>
          </a:prstGeom>
        </p:spPr>
      </p:pic>
      <p:cxnSp>
        <p:nvCxnSpPr>
          <p:cNvPr id="76" name="直線矢印コネクタ 19"/>
          <p:cNvCxnSpPr>
            <a:stCxn id="73" idx="1"/>
            <a:endCxn id="74" idx="3"/>
          </p:cNvCxnSpPr>
          <p:nvPr/>
        </p:nvCxnSpPr>
        <p:spPr>
          <a:xfrm flipH="1" flipV="1">
            <a:off x="1421458" y="5818134"/>
            <a:ext cx="436247" cy="233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19"/>
          <p:cNvCxnSpPr>
            <a:stCxn id="85" idx="3"/>
            <a:endCxn id="87" idx="1"/>
          </p:cNvCxnSpPr>
          <p:nvPr/>
        </p:nvCxnSpPr>
        <p:spPr>
          <a:xfrm flipV="1">
            <a:off x="1391428" y="6208547"/>
            <a:ext cx="466277" cy="49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455428" y="5992309"/>
            <a:ext cx="936000" cy="44237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受領書に</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署名捺印</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7" name="正方形/長方形 86"/>
          <p:cNvSpPr/>
          <p:nvPr/>
        </p:nvSpPr>
        <p:spPr>
          <a:xfrm>
            <a:off x="1857705" y="6068985"/>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書類受領</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9" name="直線矢印コネクタ 19"/>
          <p:cNvCxnSpPr>
            <a:stCxn id="99" idx="2"/>
            <a:endCxn id="90" idx="0"/>
          </p:cNvCxnSpPr>
          <p:nvPr/>
        </p:nvCxnSpPr>
        <p:spPr>
          <a:xfrm>
            <a:off x="2333276" y="2981639"/>
            <a:ext cx="0" cy="14976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19"/>
          <p:cNvCxnSpPr>
            <a:stCxn id="73" idx="2"/>
            <a:endCxn id="87" idx="0"/>
          </p:cNvCxnSpPr>
          <p:nvPr/>
        </p:nvCxnSpPr>
        <p:spPr>
          <a:xfrm>
            <a:off x="2361705" y="5960034"/>
            <a:ext cx="0" cy="1089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333939" y="3769350"/>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メンテ委託</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56" name="直線矢印コネクタ 19"/>
          <p:cNvCxnSpPr>
            <a:stCxn id="53" idx="1"/>
            <a:endCxn id="63" idx="3"/>
          </p:cNvCxnSpPr>
          <p:nvPr/>
        </p:nvCxnSpPr>
        <p:spPr>
          <a:xfrm flipH="1" flipV="1">
            <a:off x="2855540" y="3947685"/>
            <a:ext cx="478399" cy="16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 Box 11"/>
          <p:cNvSpPr txBox="1">
            <a:spLocks noChangeArrowheads="1"/>
          </p:cNvSpPr>
          <p:nvPr/>
        </p:nvSpPr>
        <p:spPr bwMode="auto">
          <a:xfrm>
            <a:off x="2893955" y="3720568"/>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63" name="フローチャート : 書類 45"/>
          <p:cNvSpPr/>
          <p:nvPr/>
        </p:nvSpPr>
        <p:spPr>
          <a:xfrm>
            <a:off x="1872592" y="3681929"/>
            <a:ext cx="982948" cy="53151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000">
                <a:solidFill>
                  <a:schemeClr val="tx1"/>
                </a:solidFill>
                <a:latin typeface="Meiryo UI" pitchFamily="50" charset="-128"/>
                <a:ea typeface="Meiryo UI" pitchFamily="50" charset="-128"/>
                <a:cs typeface="Meiryo UI" pitchFamily="50" charset="-128"/>
              </a:rPr>
              <a:t>メンテナンス業務</a:t>
            </a:r>
          </a:p>
          <a:p>
            <a:pPr algn="ctr">
              <a:lnSpc>
                <a:spcPts val="1300"/>
              </a:lnSpc>
            </a:pPr>
            <a:r>
              <a:rPr lang="ja-JP" altLang="en-US" sz="1000">
                <a:solidFill>
                  <a:schemeClr val="tx1"/>
                </a:solidFill>
                <a:latin typeface="Meiryo UI" pitchFamily="50" charset="-128"/>
                <a:ea typeface="Meiryo UI" pitchFamily="50" charset="-128"/>
                <a:cs typeface="Meiryo UI" pitchFamily="50" charset="-128"/>
              </a:rPr>
              <a:t>委託連絡書</a:t>
            </a:r>
          </a:p>
        </p:txBody>
      </p:sp>
      <p:sp>
        <p:nvSpPr>
          <p:cNvPr id="77" name="正方形/長方形 76"/>
          <p:cNvSpPr/>
          <p:nvPr/>
        </p:nvSpPr>
        <p:spPr>
          <a:xfrm>
            <a:off x="1838968" y="1901341"/>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乗換日調整</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78" name="直線矢印コネクタ 19"/>
          <p:cNvCxnSpPr>
            <a:stCxn id="77" idx="1"/>
          </p:cNvCxnSpPr>
          <p:nvPr/>
        </p:nvCxnSpPr>
        <p:spPr>
          <a:xfrm flipH="1" flipV="1">
            <a:off x="1146091" y="2036378"/>
            <a:ext cx="692877" cy="4525"/>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3083715" y="3469849"/>
            <a:ext cx="1222224" cy="358339"/>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SMAS</a:t>
            </a: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正方形/長方形 102"/>
          <p:cNvSpPr/>
          <p:nvPr/>
        </p:nvSpPr>
        <p:spPr>
          <a:xfrm>
            <a:off x="1844029" y="2321681"/>
            <a:ext cx="994021" cy="254441"/>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lang="ja-JP" altLang="en-US">
                <a:solidFill>
                  <a:schemeClr val="tx1"/>
                </a:solidFill>
                <a:latin typeface="Meiryo UI" pitchFamily="50" charset="-128"/>
                <a:ea typeface="Meiryo UI" pitchFamily="50" charset="-128"/>
                <a:cs typeface="Meiryo UI" pitchFamily="50" charset="-128"/>
              </a:rPr>
              <a:t>乗換</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日　入力</a:t>
            </a:r>
          </a:p>
        </p:txBody>
      </p:sp>
      <p:sp>
        <p:nvSpPr>
          <p:cNvPr id="106" name="正方形/長方形 105"/>
          <p:cNvSpPr/>
          <p:nvPr/>
        </p:nvSpPr>
        <p:spPr>
          <a:xfrm>
            <a:off x="1889969" y="6468152"/>
            <a:ext cx="944496" cy="333425"/>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納車完了</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報告</a:t>
            </a:r>
          </a:p>
        </p:txBody>
      </p:sp>
      <p:cxnSp>
        <p:nvCxnSpPr>
          <p:cNvPr id="107" name="カギ線コネクタ 106"/>
          <p:cNvCxnSpPr>
            <a:stCxn id="87" idx="2"/>
            <a:endCxn id="106" idx="0"/>
          </p:cNvCxnSpPr>
          <p:nvPr/>
        </p:nvCxnSpPr>
        <p:spPr>
          <a:xfrm rot="16200000" flipH="1">
            <a:off x="2301940" y="6407874"/>
            <a:ext cx="120043" cy="5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8" name="図 107"/>
          <p:cNvPicPr>
            <a:picLocks noChangeAspect="1"/>
          </p:cNvPicPr>
          <p:nvPr/>
        </p:nvPicPr>
        <p:blipFill>
          <a:blip r:embed="rId3"/>
          <a:stretch>
            <a:fillRect/>
          </a:stretch>
        </p:blipFill>
        <p:spPr>
          <a:xfrm>
            <a:off x="2879758" y="6197104"/>
            <a:ext cx="476250" cy="352425"/>
          </a:xfrm>
          <a:prstGeom prst="rect">
            <a:avLst/>
          </a:prstGeom>
        </p:spPr>
      </p:pic>
      <p:pic>
        <p:nvPicPr>
          <p:cNvPr id="109" name="図 108"/>
          <p:cNvPicPr>
            <a:picLocks noChangeAspect="1"/>
          </p:cNvPicPr>
          <p:nvPr/>
        </p:nvPicPr>
        <p:blipFill rotWithShape="1">
          <a:blip r:embed="rId3"/>
          <a:srcRect l="3017" r="-1285"/>
          <a:stretch/>
        </p:blipFill>
        <p:spPr>
          <a:xfrm>
            <a:off x="2873584" y="2200017"/>
            <a:ext cx="468000" cy="352425"/>
          </a:xfrm>
          <a:prstGeom prst="rect">
            <a:avLst/>
          </a:prstGeom>
        </p:spPr>
      </p:pic>
      <p:cxnSp>
        <p:nvCxnSpPr>
          <p:cNvPr id="11" name="直線矢印コネクタ 10"/>
          <p:cNvCxnSpPr>
            <a:stCxn id="77" idx="2"/>
            <a:endCxn id="103" idx="0"/>
          </p:cNvCxnSpPr>
          <p:nvPr/>
        </p:nvCxnSpPr>
        <p:spPr>
          <a:xfrm flipH="1">
            <a:off x="2341040" y="2180465"/>
            <a:ext cx="1928" cy="141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103" idx="2"/>
            <a:endCxn id="99" idx="0"/>
          </p:cNvCxnSpPr>
          <p:nvPr/>
        </p:nvCxnSpPr>
        <p:spPr>
          <a:xfrm flipH="1">
            <a:off x="2333276" y="2576122"/>
            <a:ext cx="7764" cy="161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99" idx="3"/>
            <a:endCxn id="104" idx="1"/>
          </p:cNvCxnSpPr>
          <p:nvPr/>
        </p:nvCxnSpPr>
        <p:spPr>
          <a:xfrm flipV="1">
            <a:off x="2837276" y="2856838"/>
            <a:ext cx="561763" cy="2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2833107" y="6657174"/>
            <a:ext cx="520309" cy="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a:off x="3399039" y="2676838"/>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査定士派遣</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ja-JP" altLang="en-US">
                <a:solidFill>
                  <a:schemeClr val="tx1"/>
                </a:solidFill>
                <a:latin typeface="Meiryo UI" pitchFamily="50" charset="-128"/>
                <a:ea typeface="Meiryo UI" pitchFamily="50" charset="-128"/>
                <a:cs typeface="Meiryo UI" pitchFamily="50" charset="-128"/>
              </a:rPr>
              <a:t>調整</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116" name="正方形/長方形 115"/>
          <p:cNvSpPr/>
          <p:nvPr/>
        </p:nvSpPr>
        <p:spPr>
          <a:xfrm>
            <a:off x="451327" y="4449840"/>
            <a:ext cx="1008000" cy="2791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車両返却</a:t>
            </a:r>
            <a:endParaRPr kumimoji="1" lang="ja-JP" altLang="en-US">
              <a:solidFill>
                <a:schemeClr val="tx1"/>
              </a:solidFill>
              <a:latin typeface="Meiryo UI" pitchFamily="50" charset="-128"/>
              <a:ea typeface="Meiryo UI" pitchFamily="50" charset="-128"/>
              <a:cs typeface="Meiryo UI" pitchFamily="50" charset="-128"/>
            </a:endParaRPr>
          </a:p>
        </p:txBody>
      </p:sp>
      <p:cxnSp>
        <p:nvCxnSpPr>
          <p:cNvPr id="119" name="直線矢印コネクタ 118"/>
          <p:cNvCxnSpPr>
            <a:endCxn id="122" idx="1"/>
          </p:cNvCxnSpPr>
          <p:nvPr/>
        </p:nvCxnSpPr>
        <p:spPr>
          <a:xfrm>
            <a:off x="1459327" y="4598401"/>
            <a:ext cx="401696" cy="4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正方形/長方形 121"/>
          <p:cNvSpPr/>
          <p:nvPr/>
        </p:nvSpPr>
        <p:spPr>
          <a:xfrm>
            <a:off x="1861023" y="4423004"/>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車両受領</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来店</a:t>
            </a:r>
            <a:r>
              <a:rPr lang="en-US" altLang="ja-JP">
                <a:solidFill>
                  <a:sysClr val="windowText" lastClr="000000"/>
                </a:solidFill>
                <a:latin typeface="Meiryo UI" pitchFamily="50" charset="-128"/>
                <a:ea typeface="Meiryo UI" pitchFamily="50" charset="-128"/>
                <a:cs typeface="Meiryo UI" pitchFamily="50" charset="-128"/>
              </a:rPr>
              <a:t>)</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23" name="正方形/長方形 122"/>
          <p:cNvSpPr/>
          <p:nvPr/>
        </p:nvSpPr>
        <p:spPr>
          <a:xfrm>
            <a:off x="1841313" y="4994932"/>
            <a:ext cx="1116000" cy="425455"/>
          </a:xfrm>
          <a:prstGeom prst="rec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査定機関等による査定</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124" name="正方形/長方形 123"/>
          <p:cNvSpPr/>
          <p:nvPr/>
        </p:nvSpPr>
        <p:spPr>
          <a:xfrm>
            <a:off x="3387285" y="5043031"/>
            <a:ext cx="972000" cy="32727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査定依頼</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25" name="直線矢印コネクタ 19"/>
          <p:cNvCxnSpPr>
            <a:stCxn id="124" idx="1"/>
            <a:endCxn id="123" idx="3"/>
          </p:cNvCxnSpPr>
          <p:nvPr/>
        </p:nvCxnSpPr>
        <p:spPr>
          <a:xfrm flipH="1">
            <a:off x="2957313" y="5206668"/>
            <a:ext cx="429972" cy="99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19"/>
          <p:cNvCxnSpPr>
            <a:stCxn id="122" idx="2"/>
            <a:endCxn id="123" idx="0"/>
          </p:cNvCxnSpPr>
          <p:nvPr/>
        </p:nvCxnSpPr>
        <p:spPr>
          <a:xfrm>
            <a:off x="2399306" y="4783004"/>
            <a:ext cx="7" cy="21192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1864006" y="7674525"/>
            <a:ext cx="1008000" cy="46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請求書押印・</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返送</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3" name="直線矢印コネクタ 19"/>
          <p:cNvCxnSpPr>
            <a:stCxn id="81" idx="3"/>
            <a:endCxn id="105" idx="1"/>
          </p:cNvCxnSpPr>
          <p:nvPr/>
        </p:nvCxnSpPr>
        <p:spPr>
          <a:xfrm flipV="1">
            <a:off x="2872006" y="7906201"/>
            <a:ext cx="649896" cy="232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 Box 11"/>
          <p:cNvSpPr txBox="1">
            <a:spLocks noChangeArrowheads="1"/>
          </p:cNvSpPr>
          <p:nvPr/>
        </p:nvSpPr>
        <p:spPr bwMode="auto">
          <a:xfrm>
            <a:off x="2911579" y="7924004"/>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95" name="正方形/長方形 94"/>
          <p:cNvSpPr/>
          <p:nvPr/>
        </p:nvSpPr>
        <p:spPr>
          <a:xfrm>
            <a:off x="3365287" y="8221413"/>
            <a:ext cx="972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送金</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7" name="直線矢印コネクタ 19"/>
          <p:cNvCxnSpPr>
            <a:stCxn id="95" idx="1"/>
            <a:endCxn id="100" idx="4"/>
          </p:cNvCxnSpPr>
          <p:nvPr/>
        </p:nvCxnSpPr>
        <p:spPr>
          <a:xfrm flipH="1">
            <a:off x="2819400" y="8401413"/>
            <a:ext cx="545887" cy="51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フローチャート : 磁気ディスク 117"/>
          <p:cNvSpPr/>
          <p:nvPr/>
        </p:nvSpPr>
        <p:spPr>
          <a:xfrm>
            <a:off x="1935617" y="8193285"/>
            <a:ext cx="883783" cy="426622"/>
          </a:xfrm>
          <a:prstGeom prst="flowChartMagneticDisk">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100"/>
              </a:lnSpc>
            </a:pPr>
            <a:r>
              <a:rPr kumimoji="1" lang="ja-JP" altLang="en-US" sz="1050">
                <a:solidFill>
                  <a:sysClr val="windowText" lastClr="000000"/>
                </a:solidFill>
                <a:latin typeface="Meiryo UI" pitchFamily="50" charset="-128"/>
                <a:ea typeface="Meiryo UI" pitchFamily="50" charset="-128"/>
                <a:cs typeface="Meiryo UI" pitchFamily="50" charset="-128"/>
              </a:rPr>
              <a:t>￥車両代等</a:t>
            </a:r>
          </a:p>
        </p:txBody>
      </p:sp>
      <p:sp>
        <p:nvSpPr>
          <p:cNvPr id="105" name="フローチャート : 書類 53"/>
          <p:cNvSpPr/>
          <p:nvPr/>
        </p:nvSpPr>
        <p:spPr>
          <a:xfrm>
            <a:off x="3521902" y="7636947"/>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zh-TW" altLang="en-US">
                <a:solidFill>
                  <a:sysClr val="windowText" lastClr="000000"/>
                </a:solidFill>
                <a:latin typeface="Meiryo UI" pitchFamily="50" charset="-128"/>
                <a:ea typeface="Meiryo UI" pitchFamily="50" charset="-128"/>
                <a:cs typeface="Meiryo UI" pitchFamily="50" charset="-128"/>
              </a:rPr>
              <a:t>注文請書兼請求書</a:t>
            </a:r>
          </a:p>
        </p:txBody>
      </p:sp>
      <p:pic>
        <p:nvPicPr>
          <p:cNvPr id="120" name="Picture 120" descr="C:\WINNT\Profiles\10111\Application Data\Microsoft\Media Catalog\IDW012.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358" y="7463585"/>
            <a:ext cx="3905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121" name="図 120"/>
          <p:cNvPicPr>
            <a:picLocks noChangeAspect="1"/>
          </p:cNvPicPr>
          <p:nvPr/>
        </p:nvPicPr>
        <p:blipFill>
          <a:blip r:embed="rId5"/>
          <a:stretch>
            <a:fillRect/>
          </a:stretch>
        </p:blipFill>
        <p:spPr>
          <a:xfrm>
            <a:off x="882135" y="7438595"/>
            <a:ext cx="205184" cy="364306"/>
          </a:xfrm>
          <a:prstGeom prst="rect">
            <a:avLst/>
          </a:prstGeom>
        </p:spPr>
      </p:pic>
      <p:sp>
        <p:nvSpPr>
          <p:cNvPr id="126" name="Text Box 11"/>
          <p:cNvSpPr txBox="1">
            <a:spLocks noChangeArrowheads="1"/>
          </p:cNvSpPr>
          <p:nvPr/>
        </p:nvSpPr>
        <p:spPr bwMode="auto">
          <a:xfrm>
            <a:off x="507942" y="7797500"/>
            <a:ext cx="88738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p>
        </p:txBody>
      </p:sp>
      <p:sp>
        <p:nvSpPr>
          <p:cNvPr id="54" name="正方形/長方形 53"/>
          <p:cNvSpPr/>
          <p:nvPr/>
        </p:nvSpPr>
        <p:spPr>
          <a:xfrm>
            <a:off x="4523713" y="259318"/>
            <a:ext cx="2109192" cy="461665"/>
          </a:xfrm>
          <a:prstGeom prst="rect">
            <a:avLst/>
          </a:prstGeom>
          <a:solidFill>
            <a:srgbClr val="FFC000"/>
          </a:solidFill>
        </p:spPr>
        <p:txBody>
          <a:bodyPr wrap="square">
            <a:spAutoFit/>
          </a:bodyPr>
          <a:lstStyle/>
          <a:p>
            <a:r>
              <a:rPr lang="ja-JP" altLang="en-US" sz="1200">
                <a:solidFill>
                  <a:sysClr val="windowText" lastClr="000000"/>
                </a:solidFill>
                <a:latin typeface="Meiryo UI" panose="020B0604030504040204" pitchFamily="50" charset="-128"/>
                <a:ea typeface="Meiryo UI" panose="020B0604030504040204" pitchFamily="50" charset="-128"/>
              </a:rPr>
              <a:t>現在システム構築中故、一部変更となる場合が御座います。</a:t>
            </a:r>
          </a:p>
        </p:txBody>
      </p:sp>
      <p:sp>
        <p:nvSpPr>
          <p:cNvPr id="57" name="楕円 56"/>
          <p:cNvSpPr/>
          <p:nvPr/>
        </p:nvSpPr>
        <p:spPr>
          <a:xfrm>
            <a:off x="3260110" y="2484142"/>
            <a:ext cx="439438" cy="249967"/>
          </a:xfrm>
          <a:prstGeom prst="ellipse">
            <a:avLst/>
          </a:prstGeom>
          <a:solidFill>
            <a:srgbClr val="C0000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b="1">
                <a:solidFill>
                  <a:schemeClr val="bg1"/>
                </a:solidFill>
                <a:latin typeface="Meiryo UI" panose="020B0604030504040204" pitchFamily="50" charset="-128"/>
                <a:ea typeface="Meiryo UI" panose="020B0604030504040204" pitchFamily="50" charset="-128"/>
              </a:rPr>
              <a:t>NEW</a:t>
            </a:r>
            <a:endParaRPr kumimoji="1" lang="ja-JP" altLang="en-US" b="1">
              <a:solidFill>
                <a:schemeClr val="bg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260649" y="1166843"/>
            <a:ext cx="6372000" cy="8398517"/>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eiryo UI" panose="020B0604030504040204" pitchFamily="50" charset="-128"/>
                <a:ea typeface="Meiryo UI" panose="020B0604030504040204" pitchFamily="50" charset="-128"/>
              </a:rPr>
              <a:t>現契約車両の返却・査定</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及び</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次契約車両の納車</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手続きは</a:t>
            </a:r>
            <a:r>
              <a:rPr kumimoji="1" lang="ja-JP" altLang="en-US" sz="1600" dirty="0">
                <a:solidFill>
                  <a:schemeClr val="tx1"/>
                </a:solidFill>
                <a:latin typeface="Meiryo UI" panose="020B0604030504040204" pitchFamily="50" charset="-128"/>
                <a:ea typeface="Meiryo UI" panose="020B0604030504040204" pitchFamily="50" charset="-128"/>
              </a:rPr>
              <a:t>通常の流れと同様となります。</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夫々以下項目をご参照下さい；</a:t>
            </a:r>
            <a:endParaRPr lang="en-US" altLang="ja-JP" sz="1600" dirty="0">
              <a:solidFill>
                <a:schemeClr val="tx1"/>
              </a:solidFill>
              <a:latin typeface="Meiryo UI" panose="020B0604030504040204" pitchFamily="50" charset="-128"/>
              <a:ea typeface="Meiryo UI" panose="020B0604030504040204" pitchFamily="50" charset="-128"/>
            </a:endParaRPr>
          </a:p>
          <a:p>
            <a:pPr algn="ct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返却・査定　⇒　</a:t>
            </a:r>
            <a:r>
              <a:rPr lang="en-US" altLang="ja-JP" sz="1600" dirty="0">
                <a:solidFill>
                  <a:schemeClr val="tx1"/>
                </a:solidFill>
                <a:latin typeface="Meiryo UI" panose="020B0604030504040204" pitchFamily="50" charset="-128"/>
                <a:ea typeface="Meiryo UI" panose="020B0604030504040204" pitchFamily="50" charset="-128"/>
              </a:rPr>
              <a:t>7 </a:t>
            </a:r>
            <a:r>
              <a:rPr lang="ja-JP" altLang="en-US" sz="1600" dirty="0">
                <a:solidFill>
                  <a:schemeClr val="tx1"/>
                </a:solidFill>
                <a:latin typeface="Meiryo UI" panose="020B0604030504040204" pitchFamily="50" charset="-128"/>
                <a:ea typeface="Meiryo UI" panose="020B0604030504040204" pitchFamily="50" charset="-128"/>
              </a:rPr>
              <a:t>リース満了</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車両返却</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納車手続き⇒　</a:t>
            </a:r>
            <a:r>
              <a:rPr lang="en-US" altLang="ja-JP" sz="1600" dirty="0">
                <a:solidFill>
                  <a:schemeClr val="tx1"/>
                </a:solidFill>
                <a:latin typeface="Meiryo UI" panose="020B0604030504040204" pitchFamily="50" charset="-128"/>
                <a:ea typeface="Meiryo UI" panose="020B0604030504040204" pitchFamily="50" charset="-128"/>
              </a:rPr>
              <a:t>2</a:t>
            </a:r>
            <a:r>
              <a:rPr lang="ja-JP" altLang="en-US" sz="1600" dirty="0">
                <a:solidFill>
                  <a:schemeClr val="tx1"/>
                </a:solidFill>
                <a:latin typeface="Meiryo UI" panose="020B0604030504040204" pitchFamily="50" charset="-128"/>
                <a:ea typeface="Meiryo UI" panose="020B0604030504040204" pitchFamily="50" charset="-128"/>
              </a:rPr>
              <a:t>　発注</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登録</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納車</a:t>
            </a:r>
            <a:endParaRPr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840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2</a:t>
            </a:fld>
            <a:endParaRPr lang="ja-JP" altLang="en-US"/>
          </a:p>
        </p:txBody>
      </p:sp>
      <p:sp>
        <p:nvSpPr>
          <p:cNvPr id="11" name="正方形/長方形 10"/>
          <p:cNvSpPr/>
          <p:nvPr/>
        </p:nvSpPr>
        <p:spPr>
          <a:xfrm>
            <a:off x="260647" y="200472"/>
            <a:ext cx="6372000" cy="492536"/>
          </a:xfrm>
          <a:prstGeom prst="rect">
            <a:avLst/>
          </a:prstGeom>
          <a:solidFill>
            <a:srgbClr val="006F86"/>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各種手続きの流れ　目次</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970757975"/>
              </p:ext>
            </p:extLst>
          </p:nvPr>
        </p:nvGraphicFramePr>
        <p:xfrm>
          <a:off x="260647" y="1070610"/>
          <a:ext cx="6372000" cy="4141470"/>
        </p:xfrm>
        <a:graphic>
          <a:graphicData uri="http://schemas.openxmlformats.org/drawingml/2006/table">
            <a:tbl>
              <a:tblPr>
                <a:tableStyleId>{5C22544A-7EE6-4342-B048-85BDC9FD1C3A}</a:tableStyleId>
              </a:tblPr>
              <a:tblGrid>
                <a:gridCol w="5271680">
                  <a:extLst>
                    <a:ext uri="{9D8B030D-6E8A-4147-A177-3AD203B41FA5}">
                      <a16:colId xmlns:a16="http://schemas.microsoft.com/office/drawing/2014/main" val="3668126209"/>
                    </a:ext>
                  </a:extLst>
                </a:gridCol>
                <a:gridCol w="476258">
                  <a:extLst>
                    <a:ext uri="{9D8B030D-6E8A-4147-A177-3AD203B41FA5}">
                      <a16:colId xmlns:a16="http://schemas.microsoft.com/office/drawing/2014/main" val="34764213"/>
                    </a:ext>
                  </a:extLst>
                </a:gridCol>
                <a:gridCol w="624062">
                  <a:extLst>
                    <a:ext uri="{9D8B030D-6E8A-4147-A177-3AD203B41FA5}">
                      <a16:colId xmlns:a16="http://schemas.microsoft.com/office/drawing/2014/main" val="1828876820"/>
                    </a:ext>
                  </a:extLst>
                </a:gridCol>
              </a:tblGrid>
              <a:tr h="276098">
                <a:tc>
                  <a:txBody>
                    <a:bodyPr/>
                    <a:lstStyle/>
                    <a:p>
                      <a:pPr algn="ctr" rtl="0" fontAlgn="b"/>
                      <a:r>
                        <a:rPr lang="ja-JP" altLang="en-US" sz="1200" u="none" strike="noStrike" dirty="0">
                          <a:effectLst/>
                          <a:latin typeface="Meiryo UI" panose="020B0604030504040204" pitchFamily="50" charset="-128"/>
                          <a:ea typeface="Meiryo UI" panose="020B0604030504040204" pitchFamily="50" charset="-128"/>
                        </a:rPr>
                        <a:t>目次</a:t>
                      </a:r>
                      <a:endParaRPr lang="ja-JP" altLang="en-US" sz="1200" b="1"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fontAlgn="b"/>
                      <a:r>
                        <a:rPr lang="ja-JP" altLang="en-US" sz="1200" u="none" strike="noStrike" dirty="0">
                          <a:effectLst/>
                          <a:latin typeface="Meiryo UI" panose="020B0604030504040204" pitchFamily="50" charset="-128"/>
                          <a:ea typeface="Meiryo UI" panose="020B0604030504040204" pitchFamily="50" charset="-128"/>
                        </a:rPr>
                        <a:t>更新</a:t>
                      </a:r>
                      <a:endParaRPr lang="ja-JP" altLang="en-US" sz="1200" b="1"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fontAlgn="b"/>
                      <a:r>
                        <a:rPr lang="ja-JP" altLang="en-US" sz="1200" u="none" strike="noStrike" dirty="0">
                          <a:effectLst/>
                          <a:latin typeface="Meiryo UI" panose="020B0604030504040204" pitchFamily="50" charset="-128"/>
                          <a:ea typeface="Meiryo UI" panose="020B0604030504040204" pitchFamily="50" charset="-128"/>
                        </a:rPr>
                        <a:t>ページ</a:t>
                      </a:r>
                      <a:endParaRPr lang="ja-JP" altLang="en-US" sz="1200" b="1"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24447969"/>
                  </a:ext>
                </a:extLst>
              </a:tr>
              <a:tr h="276098">
                <a:tc>
                  <a:txBody>
                    <a:bodyPr/>
                    <a:lstStyle/>
                    <a:p>
                      <a:pPr algn="l" rtl="0" fontAlgn="b"/>
                      <a:r>
                        <a:rPr lang="ja-JP" altLang="en-US" sz="1200" u="none" strike="noStrike" dirty="0">
                          <a:effectLst/>
                          <a:latin typeface="Meiryo UI" panose="020B0604030504040204" pitchFamily="50" charset="-128"/>
                          <a:ea typeface="Meiryo UI" panose="020B0604030504040204" pitchFamily="50" charset="-128"/>
                        </a:rPr>
                        <a:t>　■手続き全体の流れ</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b"/>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3</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2825734"/>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r>
                        <a:rPr lang="en-US" altLang="ja-JP" sz="1200" u="none" strike="noStrike">
                          <a:effectLst/>
                          <a:latin typeface="Meiryo UI" panose="020B0604030504040204" pitchFamily="50" charset="-128"/>
                          <a:ea typeface="Meiryo UI" panose="020B0604030504040204" pitchFamily="50" charset="-128"/>
                        </a:rPr>
                        <a:t>KINTO ONE</a:t>
                      </a:r>
                      <a:r>
                        <a:rPr lang="ja-JP" altLang="en-US" sz="1200" u="none" strike="noStrike">
                          <a:effectLst/>
                          <a:latin typeface="Meiryo UI" panose="020B0604030504040204" pitchFamily="50" charset="-128"/>
                          <a:ea typeface="Meiryo UI" panose="020B0604030504040204" pitchFamily="50" charset="-128"/>
                        </a:rPr>
                        <a:t>の商談における通常の商談との相違点</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en-US" altLang="ja-JP" sz="1200" u="none" strike="noStrike" dirty="0" smtClean="0">
                          <a:effectLst/>
                          <a:latin typeface="Meiryo UI" panose="020B0604030504040204" pitchFamily="50" charset="-128"/>
                          <a:ea typeface="Meiryo UI" panose="020B0604030504040204" pitchFamily="50" charset="-128"/>
                        </a:rPr>
                        <a:t>8/25</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3796734"/>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■新車注文時の取交し書類一覧</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dirty="0">
                          <a:effectLst/>
                          <a:latin typeface="Meiryo UI" panose="020B0604030504040204" pitchFamily="50" charset="-128"/>
                          <a:ea typeface="Meiryo UI" panose="020B0604030504040204" pitchFamily="50" charset="-128"/>
                        </a:rPr>
                        <a:t>　</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5</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7814252"/>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■お客様への</a:t>
                      </a:r>
                      <a:r>
                        <a:rPr lang="en-US" altLang="ja-JP" sz="1200" u="none" strike="noStrike">
                          <a:effectLst/>
                          <a:latin typeface="Meiryo UI" panose="020B0604030504040204" pitchFamily="50" charset="-128"/>
                          <a:ea typeface="Meiryo UI" panose="020B0604030504040204" pitchFamily="50" charset="-128"/>
                        </a:rPr>
                        <a:t>KINTO</a:t>
                      </a:r>
                      <a:r>
                        <a:rPr lang="ja-JP" altLang="en-US" sz="1200" u="none" strike="noStrike">
                          <a:effectLst/>
                          <a:latin typeface="Meiryo UI" panose="020B0604030504040204" pitchFamily="50" charset="-128"/>
                          <a:ea typeface="Meiryo UI" panose="020B0604030504040204" pitchFamily="50" charset="-128"/>
                        </a:rPr>
                        <a:t>からのメール一覧</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fontAlgn="ctr"/>
                      <a:r>
                        <a:rPr lang="en-US" altLang="ja-JP" sz="1200" u="none" strike="noStrike" dirty="0">
                          <a:effectLst/>
                          <a:latin typeface="Meiryo UI" panose="020B0604030504040204" pitchFamily="50" charset="-128"/>
                          <a:ea typeface="Meiryo UI" panose="020B0604030504040204" pitchFamily="50" charset="-128"/>
                        </a:rPr>
                        <a:t>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5480366"/>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１．来店～商談～審査・契約申込（店頭商流の場合）</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en-US" altLang="ja-JP" sz="1200" u="none" strike="noStrike" dirty="0" smtClean="0">
                          <a:effectLst/>
                          <a:latin typeface="Meiryo UI" panose="020B0604030504040204" pitchFamily="50" charset="-128"/>
                          <a:ea typeface="Meiryo UI" panose="020B0604030504040204" pitchFamily="50" charset="-128"/>
                        </a:rPr>
                        <a:t>8/25</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7</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616114"/>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２．発注～登録～納車（店頭商流・</a:t>
                      </a:r>
                      <a:r>
                        <a:rPr lang="en-US" altLang="ja-JP" sz="1200" u="none" strike="noStrike">
                          <a:effectLst/>
                          <a:latin typeface="Meiryo UI" panose="020B0604030504040204" pitchFamily="50" charset="-128"/>
                          <a:ea typeface="Meiryo UI" panose="020B0604030504040204" pitchFamily="50" charset="-128"/>
                        </a:rPr>
                        <a:t>WEB</a:t>
                      </a:r>
                      <a:r>
                        <a:rPr lang="ja-JP" altLang="en-US" sz="1200" u="none" strike="noStrike">
                          <a:effectLst/>
                          <a:latin typeface="Meiryo UI" panose="020B0604030504040204" pitchFamily="50" charset="-128"/>
                          <a:ea typeface="Meiryo UI" panose="020B0604030504040204" pitchFamily="50" charset="-128"/>
                        </a:rPr>
                        <a:t>商流共通）</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9</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493330"/>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r>
                        <a:rPr lang="en-US" altLang="ja-JP" sz="1200" u="none" strike="noStrike">
                          <a:effectLst/>
                          <a:latin typeface="Meiryo UI" panose="020B0604030504040204" pitchFamily="50" charset="-128"/>
                          <a:ea typeface="Meiryo UI" panose="020B0604030504040204" pitchFamily="50" charset="-128"/>
                        </a:rPr>
                        <a:t>※【</a:t>
                      </a:r>
                      <a:r>
                        <a:rPr lang="ja-JP" altLang="en-US" sz="1200" u="none" strike="noStrike">
                          <a:effectLst/>
                          <a:latin typeface="Meiryo UI" panose="020B0604030504040204" pitchFamily="50" charset="-128"/>
                          <a:ea typeface="Meiryo UI" panose="020B0604030504040204" pitchFamily="50" charset="-128"/>
                        </a:rPr>
                        <a:t>参考</a:t>
                      </a:r>
                      <a:r>
                        <a:rPr lang="en-US" altLang="ja-JP" sz="1200" u="none" strike="noStrike">
                          <a:effectLst/>
                          <a:latin typeface="Meiryo UI" panose="020B0604030504040204" pitchFamily="50" charset="-128"/>
                          <a:ea typeface="Meiryo UI" panose="020B0604030504040204" pitchFamily="50" charset="-128"/>
                        </a:rPr>
                        <a:t>】</a:t>
                      </a:r>
                      <a:r>
                        <a:rPr lang="ja-JP" altLang="en-US" sz="1200" u="none" strike="noStrike">
                          <a:effectLst/>
                          <a:latin typeface="Meiryo UI" panose="020B0604030504040204" pitchFamily="50" charset="-128"/>
                          <a:ea typeface="Meiryo UI" panose="020B0604030504040204" pitchFamily="50" charset="-128"/>
                        </a:rPr>
                        <a:t>　未成年者申込の審査申込～承認（店頭商流の場合）</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11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183711"/>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３．メンテナンス（店頭商流・</a:t>
                      </a:r>
                      <a:r>
                        <a:rPr lang="en-US" altLang="ja-JP" sz="1200" u="none" strike="noStrike">
                          <a:effectLst/>
                          <a:latin typeface="Meiryo UI" panose="020B0604030504040204" pitchFamily="50" charset="-128"/>
                          <a:ea typeface="Meiryo UI" panose="020B0604030504040204" pitchFamily="50" charset="-128"/>
                        </a:rPr>
                        <a:t>WEB</a:t>
                      </a:r>
                      <a:r>
                        <a:rPr lang="ja-JP" altLang="en-US" sz="1200" u="none" strike="noStrike">
                          <a:effectLst/>
                          <a:latin typeface="Meiryo UI" panose="020B0604030504040204" pitchFamily="50" charset="-128"/>
                          <a:ea typeface="Meiryo UI" panose="020B0604030504040204" pitchFamily="50" charset="-128"/>
                        </a:rPr>
                        <a:t>商流共通）</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12</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889841"/>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４．お客様転居等に伴う担当店舗変更（店頭商流・</a:t>
                      </a:r>
                      <a:r>
                        <a:rPr lang="en-US" altLang="ja-JP" sz="1200" u="none" strike="noStrike">
                          <a:effectLst/>
                          <a:latin typeface="Meiryo UI" panose="020B0604030504040204" pitchFamily="50" charset="-128"/>
                          <a:ea typeface="Meiryo UI" panose="020B0604030504040204" pitchFamily="50" charset="-128"/>
                        </a:rPr>
                        <a:t>WEB</a:t>
                      </a:r>
                      <a:r>
                        <a:rPr lang="ja-JP" altLang="en-US" sz="1200" u="none" strike="noStrike">
                          <a:effectLst/>
                          <a:latin typeface="Meiryo UI" panose="020B0604030504040204" pitchFamily="50" charset="-128"/>
                          <a:ea typeface="Meiryo UI" panose="020B0604030504040204" pitchFamily="50" charset="-128"/>
                        </a:rPr>
                        <a:t>商流共通）</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13</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6275281"/>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５．乗換え：乗換え時期到来・商談・申込みから納車まで</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en-US" altLang="ja-JP" sz="1200" b="0" i="0" u="none" strike="noStrike" dirty="0">
                          <a:solidFill>
                            <a:schemeClr val="dk1"/>
                          </a:solidFill>
                          <a:effectLst/>
                          <a:latin typeface="Meiryo UI" panose="020B0604030504040204" pitchFamily="50" charset="-128"/>
                          <a:ea typeface="Meiryo UI" panose="020B0604030504040204" pitchFamily="50" charset="-128"/>
                        </a:rPr>
                        <a:t>3/31</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15</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5113606"/>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６．中途解約：解約申込みから車両返却まで</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en-US" altLang="ja-JP" sz="1200" b="0" i="0" u="none" strike="noStrike" dirty="0">
                          <a:solidFill>
                            <a:schemeClr val="dk1"/>
                          </a:solidFill>
                          <a:effectLst/>
                          <a:latin typeface="Meiryo UI" panose="020B0604030504040204" pitchFamily="50" charset="-128"/>
                          <a:ea typeface="Meiryo UI" panose="020B0604030504040204" pitchFamily="50" charset="-128"/>
                        </a:rPr>
                        <a:t>3/31</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20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5764554"/>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７．リース満了～車両返却</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en-US" altLang="ja-JP" sz="1200" b="0" i="0" u="none" strike="noStrike" dirty="0">
                          <a:solidFill>
                            <a:schemeClr val="dk1"/>
                          </a:solidFill>
                          <a:effectLst/>
                          <a:latin typeface="Meiryo UI" panose="020B0604030504040204" pitchFamily="50" charset="-128"/>
                          <a:ea typeface="Meiryo UI" panose="020B0604030504040204" pitchFamily="50" charset="-128"/>
                        </a:rPr>
                        <a:t>3/31</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22</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5259807"/>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■帳票見本</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en-US" altLang="ja-JP" sz="1200" b="0" i="0" u="none" strike="noStrike" dirty="0">
                          <a:solidFill>
                            <a:schemeClr val="dk1"/>
                          </a:solidFill>
                          <a:effectLst/>
                          <a:latin typeface="Meiryo UI" panose="020B0604030504040204" pitchFamily="50" charset="-128"/>
                          <a:ea typeface="Meiryo UI" panose="020B0604030504040204" pitchFamily="50" charset="-128"/>
                        </a:rPr>
                        <a:t>3/31</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24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1910896"/>
                  </a:ext>
                </a:extLst>
              </a:tr>
              <a:tr h="276098">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■問合せ窓口</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rtl="0" fontAlgn="ctr"/>
                      <a:r>
                        <a:rPr lang="ja-JP" altLang="en-US" sz="1200" u="none" strike="noStrike">
                          <a:effectLst/>
                          <a:latin typeface="Meiryo UI" panose="020B0604030504040204" pitchFamily="50" charset="-128"/>
                          <a:ea typeface="Meiryo UI" panose="020B0604030504040204" pitchFamily="50" charset="-128"/>
                        </a:rPr>
                        <a:t>　</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fontAlgn="b"/>
                      <a:r>
                        <a:rPr lang="en-US" altLang="ja-JP" sz="1200" u="none" strike="noStrike" dirty="0">
                          <a:effectLst/>
                          <a:latin typeface="Meiryo UI" panose="020B0604030504040204" pitchFamily="50" charset="-128"/>
                          <a:ea typeface="Meiryo UI" panose="020B0604030504040204" pitchFamily="50" charset="-128"/>
                        </a:rPr>
                        <a:t>36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620" marT="762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853943"/>
                  </a:ext>
                </a:extLst>
              </a:tr>
            </a:tbl>
          </a:graphicData>
        </a:graphic>
      </p:graphicFrame>
    </p:spTree>
    <p:extLst>
      <p:ext uri="{BB962C8B-B14F-4D97-AF65-F5344CB8AC3E}">
        <p14:creationId xmlns:p14="http://schemas.microsoft.com/office/powerpoint/2010/main" val="402755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260648" y="1214970"/>
          <a:ext cx="6372000" cy="8297330"/>
        </p:xfrm>
        <a:graphic>
          <a:graphicData uri="http://schemas.openxmlformats.org/drawingml/2006/table">
            <a:tbl>
              <a:tblPr firstRow="1" bandRow="1">
                <a:tableStyleId>{5C22544A-7EE6-4342-B048-85BDC9FD1C3A}</a:tableStyleId>
              </a:tblPr>
              <a:tblGrid>
                <a:gridCol w="1277730">
                  <a:extLst>
                    <a:ext uri="{9D8B030D-6E8A-4147-A177-3AD203B41FA5}">
                      <a16:colId xmlns:a16="http://schemas.microsoft.com/office/drawing/2014/main" val="20000"/>
                    </a:ext>
                  </a:extLst>
                </a:gridCol>
                <a:gridCol w="1145033">
                  <a:extLst>
                    <a:ext uri="{9D8B030D-6E8A-4147-A177-3AD203B41FA5}">
                      <a16:colId xmlns:a16="http://schemas.microsoft.com/office/drawing/2014/main" val="20001"/>
                    </a:ext>
                  </a:extLst>
                </a:gridCol>
                <a:gridCol w="1095470">
                  <a:extLst>
                    <a:ext uri="{9D8B030D-6E8A-4147-A177-3AD203B41FA5}">
                      <a16:colId xmlns:a16="http://schemas.microsoft.com/office/drawing/2014/main" val="3058292122"/>
                    </a:ext>
                  </a:extLst>
                </a:gridCol>
                <a:gridCol w="1024125">
                  <a:extLst>
                    <a:ext uri="{9D8B030D-6E8A-4147-A177-3AD203B41FA5}">
                      <a16:colId xmlns:a16="http://schemas.microsoft.com/office/drawing/2014/main" val="3143475086"/>
                    </a:ext>
                  </a:extLst>
                </a:gridCol>
                <a:gridCol w="1829642">
                  <a:extLst>
                    <a:ext uri="{9D8B030D-6E8A-4147-A177-3AD203B41FA5}">
                      <a16:colId xmlns:a16="http://schemas.microsoft.com/office/drawing/2014/main" val="20003"/>
                    </a:ext>
                  </a:extLst>
                </a:gridCol>
              </a:tblGrid>
              <a:tr h="480797">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p>
                      <a:pPr algn="ctr"/>
                      <a:r>
                        <a:rPr kumimoji="1" lang="ja-JP" altLang="en-US" sz="700" b="1">
                          <a:solidFill>
                            <a:schemeClr val="bg1"/>
                          </a:solidFill>
                          <a:latin typeface="Meiryo UI" pitchFamily="50" charset="-128"/>
                          <a:ea typeface="Meiryo UI" pitchFamily="50" charset="-128"/>
                          <a:cs typeface="Meiryo UI" pitchFamily="50" charset="-128"/>
                        </a:rPr>
                        <a:t>（含ｵﾍﾟﾚｰｼｮﾝｾﾝﾀｰ）</a:t>
                      </a:r>
                      <a:endParaRPr kumimoji="1" lang="en-US" altLang="ja-JP" sz="7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トヨタ</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ユーゼック</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7816533">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6-1</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中途解約～車両返却</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20</a:t>
            </a:fld>
            <a:endParaRPr lang="ja-JP" altLang="en-US"/>
          </a:p>
        </p:txBody>
      </p:sp>
      <p:grpSp>
        <p:nvGrpSpPr>
          <p:cNvPr id="6" name="グループ化 5"/>
          <p:cNvGrpSpPr/>
          <p:nvPr/>
        </p:nvGrpSpPr>
        <p:grpSpPr>
          <a:xfrm>
            <a:off x="448973" y="2016034"/>
            <a:ext cx="887382" cy="921469"/>
            <a:chOff x="278730" y="4142371"/>
            <a:chExt cx="887382" cy="921469"/>
          </a:xfrm>
        </p:grpSpPr>
        <p:pic>
          <p:nvPicPr>
            <p:cNvPr id="7" name="Picture 120" descr="C:\WINNT\Profiles\10111\Application Data\Microsoft\Media Catalog\IDW012.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080" y="4142371"/>
              <a:ext cx="390525" cy="314325"/>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8" name="図 7"/>
            <p:cNvPicPr>
              <a:picLocks noChangeAspect="1"/>
            </p:cNvPicPr>
            <p:nvPr/>
          </p:nvPicPr>
          <p:blipFill>
            <a:blip r:embed="rId3"/>
            <a:stretch>
              <a:fillRect/>
            </a:stretch>
          </p:blipFill>
          <p:spPr>
            <a:xfrm>
              <a:off x="754690" y="4142371"/>
              <a:ext cx="205184" cy="364306"/>
            </a:xfrm>
            <a:prstGeom prst="rect">
              <a:avLst/>
            </a:prstGeom>
          </p:spPr>
        </p:pic>
        <p:sp>
          <p:nvSpPr>
            <p:cNvPr id="9" name="Text Box 11"/>
            <p:cNvSpPr txBox="1">
              <a:spLocks noChangeArrowheads="1"/>
            </p:cNvSpPr>
            <p:nvPr/>
          </p:nvSpPr>
          <p:spPr bwMode="auto">
            <a:xfrm>
              <a:off x="278730" y="4338363"/>
              <a:ext cx="887382" cy="72547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endParaRPr lang="en-US" altLang="ja-JP" sz="1050">
                <a:latin typeface="Meiryo UI" pitchFamily="50" charset="-128"/>
                <a:ea typeface="Meiryo UI" pitchFamily="50" charset="-128"/>
                <a:cs typeface="Meiryo UI" pitchFamily="50" charset="-128"/>
              </a:endParaRPr>
            </a:p>
            <a:p>
              <a:pPr algn="ctr" rtl="0">
                <a:lnSpc>
                  <a:spcPts val="1000"/>
                </a:lnSpc>
                <a:defRPr sz="1000"/>
              </a:pPr>
              <a:r>
                <a:rPr lang="en-US" altLang="ja-JP" sz="1050">
                  <a:latin typeface="Meiryo UI" pitchFamily="50" charset="-128"/>
                  <a:ea typeface="Meiryo UI" pitchFamily="50" charset="-128"/>
                  <a:cs typeface="Meiryo UI" pitchFamily="50" charset="-128"/>
                </a:rPr>
                <a:t>《</a:t>
              </a:r>
              <a:r>
                <a:rPr lang="en-US" altLang="ja-JP" sz="1050" err="1">
                  <a:latin typeface="Meiryo UI" pitchFamily="50" charset="-128"/>
                  <a:ea typeface="Meiryo UI" pitchFamily="50" charset="-128"/>
                  <a:cs typeface="Meiryo UI" pitchFamily="50" charset="-128"/>
                </a:rPr>
                <a:t>MyKINTO</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grpSp>
      <p:sp>
        <p:nvSpPr>
          <p:cNvPr id="10" name="正方形/長方形 9"/>
          <p:cNvSpPr/>
          <p:nvPr/>
        </p:nvSpPr>
        <p:spPr>
          <a:xfrm>
            <a:off x="404306" y="3008497"/>
            <a:ext cx="997493" cy="69355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中途解約申請</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・解約希望日</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入力</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12" name="正方形/長方形 11"/>
          <p:cNvSpPr/>
          <p:nvPr/>
        </p:nvSpPr>
        <p:spPr>
          <a:xfrm>
            <a:off x="493915" y="4038111"/>
            <a:ext cx="821244" cy="55716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解約合意</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返信</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13" name="正方形/長方形 12"/>
          <p:cNvSpPr/>
          <p:nvPr/>
        </p:nvSpPr>
        <p:spPr>
          <a:xfrm>
            <a:off x="493915" y="5263833"/>
            <a:ext cx="821244" cy="56056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捺印・返送</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14" name="正方形/長方形 13"/>
          <p:cNvSpPr/>
          <p:nvPr/>
        </p:nvSpPr>
        <p:spPr>
          <a:xfrm>
            <a:off x="492430" y="7009202"/>
            <a:ext cx="821244" cy="56056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中途解約</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精算金</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口座振込</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18" name="正方形/長方形 17"/>
          <p:cNvSpPr/>
          <p:nvPr/>
        </p:nvSpPr>
        <p:spPr>
          <a:xfrm>
            <a:off x="2825750" y="3621544"/>
            <a:ext cx="821244" cy="64028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解約見積</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・留意事項</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の連絡</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19" name="フローチャート : 書類 55"/>
          <p:cNvSpPr/>
          <p:nvPr/>
        </p:nvSpPr>
        <p:spPr>
          <a:xfrm>
            <a:off x="3446648" y="4066547"/>
            <a:ext cx="991151" cy="49783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900">
                <a:solidFill>
                  <a:sysClr val="windowText" lastClr="000000"/>
                </a:solidFill>
                <a:latin typeface="Meiryo UI" pitchFamily="50" charset="-128"/>
                <a:ea typeface="Meiryo UI" pitchFamily="50" charset="-128"/>
                <a:cs typeface="Meiryo UI" pitchFamily="50" charset="-128"/>
              </a:rPr>
              <a:t>中途解約における</a:t>
            </a:r>
            <a:endParaRPr lang="en-US" altLang="ja-JP" sz="9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kumimoji="1" lang="ja-JP" altLang="en-US" sz="9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精算金のご案内</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22" name="正方形/長方形 21"/>
          <p:cNvSpPr/>
          <p:nvPr/>
        </p:nvSpPr>
        <p:spPr>
          <a:xfrm>
            <a:off x="2855372" y="5165697"/>
            <a:ext cx="729203" cy="45272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帳票送付</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23" name="フローチャート : 書類 55"/>
          <p:cNvSpPr/>
          <p:nvPr/>
        </p:nvSpPr>
        <p:spPr>
          <a:xfrm>
            <a:off x="3203404" y="5562445"/>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900">
                <a:solidFill>
                  <a:sysClr val="windowText" lastClr="000000"/>
                </a:solidFill>
                <a:latin typeface="Meiryo UI" pitchFamily="50" charset="-128"/>
                <a:ea typeface="Meiryo UI" pitchFamily="50" charset="-128"/>
                <a:cs typeface="Meiryo UI" pitchFamily="50" charset="-128"/>
              </a:rPr>
              <a:t>請求書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24" name="フローチャート : 書類 55"/>
          <p:cNvSpPr/>
          <p:nvPr/>
        </p:nvSpPr>
        <p:spPr>
          <a:xfrm>
            <a:off x="2390196" y="5569548"/>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900">
                <a:solidFill>
                  <a:sysClr val="windowText" lastClr="000000"/>
                </a:solidFill>
                <a:latin typeface="Meiryo UI" pitchFamily="50" charset="-128"/>
                <a:ea typeface="Meiryo UI" pitchFamily="50" charset="-128"/>
                <a:cs typeface="Meiryo UI" pitchFamily="50" charset="-128"/>
              </a:rPr>
              <a:t>解約申込書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26" name="正方形/長方形 25"/>
          <p:cNvSpPr/>
          <p:nvPr/>
        </p:nvSpPr>
        <p:spPr>
          <a:xfrm>
            <a:off x="2872504" y="7146262"/>
            <a:ext cx="708549" cy="29124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入金確認</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27" name="正方形/長方形 26"/>
          <p:cNvSpPr/>
          <p:nvPr/>
        </p:nvSpPr>
        <p:spPr>
          <a:xfrm>
            <a:off x="2772561" y="8084055"/>
            <a:ext cx="935839" cy="59122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車両返却日程</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の調整依頼</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29" name="正方形/長方形 28"/>
          <p:cNvSpPr/>
          <p:nvPr/>
        </p:nvSpPr>
        <p:spPr>
          <a:xfrm>
            <a:off x="1656741" y="8993954"/>
            <a:ext cx="892793" cy="46978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車両返却の</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日程調整</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34" name="直線矢印コネクタ 19"/>
          <p:cNvCxnSpPr/>
          <p:nvPr/>
        </p:nvCxnSpPr>
        <p:spPr>
          <a:xfrm>
            <a:off x="917237" y="4600905"/>
            <a:ext cx="1955267" cy="240783"/>
          </a:xfrm>
          <a:prstGeom prst="bentConnector3">
            <a:avLst>
              <a:gd name="adj1" fmla="val -66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 Box 11"/>
          <p:cNvSpPr txBox="1">
            <a:spLocks noChangeArrowheads="1"/>
          </p:cNvSpPr>
          <p:nvPr/>
        </p:nvSpPr>
        <p:spPr bwMode="auto">
          <a:xfrm>
            <a:off x="2253048" y="4526452"/>
            <a:ext cx="365828"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cxnSp>
        <p:nvCxnSpPr>
          <p:cNvPr id="38" name="直線矢印コネクタ 19"/>
          <p:cNvCxnSpPr/>
          <p:nvPr/>
        </p:nvCxnSpPr>
        <p:spPr>
          <a:xfrm flipH="1">
            <a:off x="1320979" y="4168064"/>
            <a:ext cx="1504771"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 Box 11"/>
          <p:cNvSpPr txBox="1">
            <a:spLocks noChangeArrowheads="1"/>
          </p:cNvSpPr>
          <p:nvPr/>
        </p:nvSpPr>
        <p:spPr bwMode="auto">
          <a:xfrm>
            <a:off x="2274098" y="3879803"/>
            <a:ext cx="365828"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42" name="Text Box 11"/>
          <p:cNvSpPr txBox="1">
            <a:spLocks noChangeArrowheads="1"/>
          </p:cNvSpPr>
          <p:nvPr/>
        </p:nvSpPr>
        <p:spPr bwMode="auto">
          <a:xfrm>
            <a:off x="2274098" y="5125179"/>
            <a:ext cx="365828"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郵送</a:t>
            </a:r>
          </a:p>
        </p:txBody>
      </p:sp>
      <p:cxnSp>
        <p:nvCxnSpPr>
          <p:cNvPr id="47" name="直線矢印コネクタ 19"/>
          <p:cNvCxnSpPr>
            <a:stCxn id="22" idx="1"/>
          </p:cNvCxnSpPr>
          <p:nvPr/>
        </p:nvCxnSpPr>
        <p:spPr>
          <a:xfrm flipH="1" flipV="1">
            <a:off x="1320979" y="5392056"/>
            <a:ext cx="153439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19"/>
          <p:cNvCxnSpPr>
            <a:stCxn id="13" idx="2"/>
          </p:cNvCxnSpPr>
          <p:nvPr/>
        </p:nvCxnSpPr>
        <p:spPr>
          <a:xfrm rot="16200000" flipH="1">
            <a:off x="1547776" y="5181161"/>
            <a:ext cx="685011" cy="1971489"/>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11"/>
          <p:cNvSpPr txBox="1">
            <a:spLocks noChangeArrowheads="1"/>
          </p:cNvSpPr>
          <p:nvPr/>
        </p:nvSpPr>
        <p:spPr bwMode="auto">
          <a:xfrm>
            <a:off x="2262853" y="6228555"/>
            <a:ext cx="365828"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郵送</a:t>
            </a:r>
          </a:p>
        </p:txBody>
      </p:sp>
      <p:cxnSp>
        <p:nvCxnSpPr>
          <p:cNvPr id="57" name="直線矢印コネクタ 19"/>
          <p:cNvCxnSpPr>
            <a:stCxn id="14" idx="3"/>
            <a:endCxn id="26" idx="1"/>
          </p:cNvCxnSpPr>
          <p:nvPr/>
        </p:nvCxnSpPr>
        <p:spPr>
          <a:xfrm>
            <a:off x="1313674" y="7289486"/>
            <a:ext cx="1558830" cy="239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19"/>
          <p:cNvCxnSpPr/>
          <p:nvPr/>
        </p:nvCxnSpPr>
        <p:spPr>
          <a:xfrm flipH="1">
            <a:off x="2465209" y="8385367"/>
            <a:ext cx="307352" cy="5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 Box 11"/>
          <p:cNvSpPr txBox="1">
            <a:spLocks noChangeArrowheads="1"/>
          </p:cNvSpPr>
          <p:nvPr/>
        </p:nvSpPr>
        <p:spPr bwMode="auto">
          <a:xfrm>
            <a:off x="2450406" y="8185119"/>
            <a:ext cx="365828" cy="14558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cxnSp>
        <p:nvCxnSpPr>
          <p:cNvPr id="64" name="直線矢印コネクタ 19"/>
          <p:cNvCxnSpPr/>
          <p:nvPr/>
        </p:nvCxnSpPr>
        <p:spPr>
          <a:xfrm flipH="1">
            <a:off x="981089" y="9273997"/>
            <a:ext cx="67565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11"/>
          <p:cNvSpPr txBox="1">
            <a:spLocks noChangeArrowheads="1"/>
          </p:cNvSpPr>
          <p:nvPr/>
        </p:nvSpPr>
        <p:spPr bwMode="auto">
          <a:xfrm>
            <a:off x="1089941" y="8986695"/>
            <a:ext cx="365828"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TEL</a:t>
            </a:r>
            <a:endParaRPr lang="ja-JP" altLang="en-US" sz="1050">
              <a:latin typeface="Meiryo UI" pitchFamily="50" charset="-128"/>
              <a:ea typeface="Meiryo UI" pitchFamily="50" charset="-128"/>
              <a:cs typeface="Meiryo UI" pitchFamily="50" charset="-128"/>
            </a:endParaRPr>
          </a:p>
        </p:txBody>
      </p:sp>
      <p:cxnSp>
        <p:nvCxnSpPr>
          <p:cNvPr id="66" name="直線矢印コネクタ 19"/>
          <p:cNvCxnSpPr/>
          <p:nvPr/>
        </p:nvCxnSpPr>
        <p:spPr>
          <a:xfrm>
            <a:off x="1403226" y="3331087"/>
            <a:ext cx="1422524"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 Box 11"/>
          <p:cNvSpPr txBox="1">
            <a:spLocks noChangeArrowheads="1"/>
          </p:cNvSpPr>
          <p:nvPr/>
        </p:nvSpPr>
        <p:spPr bwMode="auto">
          <a:xfrm>
            <a:off x="1426132" y="2989181"/>
            <a:ext cx="1346429" cy="31483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解約希望受付メール</a:t>
            </a:r>
            <a:endParaRPr lang="en-US" altLang="ja-JP" sz="1050">
              <a:latin typeface="Meiryo UI" pitchFamily="50" charset="-128"/>
              <a:ea typeface="Meiryo UI" pitchFamily="50" charset="-128"/>
              <a:cs typeface="Meiryo UI" pitchFamily="50" charset="-128"/>
            </a:endParaRPr>
          </a:p>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自動発砲</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71" name="Text Box 11"/>
          <p:cNvSpPr txBox="1">
            <a:spLocks noChangeArrowheads="1"/>
          </p:cNvSpPr>
          <p:nvPr/>
        </p:nvSpPr>
        <p:spPr bwMode="auto">
          <a:xfrm>
            <a:off x="4997348" y="2692367"/>
            <a:ext cx="1659633" cy="132581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・お客様はマイページ</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a:t>
            </a:r>
            <a:r>
              <a:rPr lang="en-US" altLang="ja-JP" sz="1050" spc="170">
                <a:latin typeface="Meiryo UI" pitchFamily="50" charset="-128"/>
                <a:ea typeface="Meiryo UI" pitchFamily="50" charset="-128"/>
                <a:cs typeface="Meiryo UI" pitchFamily="50" charset="-128"/>
              </a:rPr>
              <a:t>(</a:t>
            </a:r>
            <a:r>
              <a:rPr lang="en-US" altLang="ja-JP" sz="1050" spc="170" err="1">
                <a:latin typeface="Meiryo UI" pitchFamily="50" charset="-128"/>
                <a:ea typeface="Meiryo UI" pitchFamily="50" charset="-128"/>
                <a:cs typeface="Meiryo UI" pitchFamily="50" charset="-128"/>
              </a:rPr>
              <a:t>MyKINTO</a:t>
            </a:r>
            <a:r>
              <a:rPr lang="en-US" altLang="ja-JP" sz="1050" spc="170">
                <a:latin typeface="Meiryo UI" pitchFamily="50" charset="-128"/>
                <a:ea typeface="Meiryo UI" pitchFamily="50" charset="-128"/>
                <a:cs typeface="Meiryo UI" pitchFamily="50" charset="-128"/>
              </a:rPr>
              <a:t>)</a:t>
            </a:r>
            <a:r>
              <a:rPr lang="ja-JP" altLang="en-US" sz="1050" spc="170">
                <a:latin typeface="Meiryo UI" pitchFamily="50" charset="-128"/>
                <a:ea typeface="Meiryo UI" pitchFamily="50" charset="-128"/>
                <a:cs typeface="Meiryo UI" pitchFamily="50" charset="-128"/>
              </a:rPr>
              <a:t>より、</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中途解約申請及び</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解約希望日を入力</a:t>
            </a:r>
            <a:endParaRPr lang="en-US" altLang="ja-JP" sz="1050" spc="170">
              <a:latin typeface="Meiryo UI" pitchFamily="50" charset="-128"/>
              <a:ea typeface="Meiryo UI" pitchFamily="50" charset="-128"/>
              <a:cs typeface="Meiryo UI" pitchFamily="50" charset="-128"/>
            </a:endParaRPr>
          </a:p>
          <a:p>
            <a:pPr rtl="0">
              <a:lnSpc>
                <a:spcPts val="1000"/>
              </a:lnSpc>
              <a:defRPr sz="1000"/>
            </a:pP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＊解約希望日は、入力</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en-US" altLang="ja-JP" sz="1050" spc="170">
                <a:latin typeface="Meiryo UI" pitchFamily="50" charset="-128"/>
                <a:ea typeface="Meiryo UI" pitchFamily="50" charset="-128"/>
                <a:cs typeface="Meiryo UI" pitchFamily="50" charset="-128"/>
              </a:rPr>
              <a:t>  </a:t>
            </a:r>
            <a:r>
              <a:rPr lang="ja-JP" altLang="en-US" sz="1050" spc="170">
                <a:latin typeface="Meiryo UI" pitchFamily="50" charset="-128"/>
                <a:ea typeface="Meiryo UI" pitchFamily="50" charset="-128"/>
                <a:cs typeface="Meiryo UI" pitchFamily="50" charset="-128"/>
              </a:rPr>
              <a:t>から</a:t>
            </a:r>
            <a:r>
              <a:rPr lang="en-US" altLang="ja-JP" sz="1050" spc="170">
                <a:latin typeface="Meiryo UI" pitchFamily="50" charset="-128"/>
                <a:ea typeface="Meiryo UI" pitchFamily="50" charset="-128"/>
                <a:cs typeface="Meiryo UI" pitchFamily="50" charset="-128"/>
              </a:rPr>
              <a:t>30</a:t>
            </a:r>
            <a:r>
              <a:rPr lang="ja-JP" altLang="en-US" sz="1050" spc="170">
                <a:latin typeface="Meiryo UI" pitchFamily="50" charset="-128"/>
                <a:ea typeface="Meiryo UI" pitchFamily="50" charset="-128"/>
                <a:cs typeface="Meiryo UI" pitchFamily="50" charset="-128"/>
              </a:rPr>
              <a:t>日以上先の</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en-US" altLang="ja-JP" sz="1050" spc="170">
                <a:latin typeface="Meiryo UI" pitchFamily="50" charset="-128"/>
                <a:ea typeface="Meiryo UI" pitchFamily="50" charset="-128"/>
                <a:cs typeface="Meiryo UI" pitchFamily="50" charset="-128"/>
              </a:rPr>
              <a:t>  </a:t>
            </a:r>
            <a:r>
              <a:rPr lang="ja-JP" altLang="en-US" sz="1050" spc="170">
                <a:latin typeface="Meiryo UI" pitchFamily="50" charset="-128"/>
                <a:ea typeface="Meiryo UI" pitchFamily="50" charset="-128"/>
                <a:cs typeface="Meiryo UI" pitchFamily="50" charset="-128"/>
              </a:rPr>
              <a:t>日程</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a:t>
            </a:r>
          </a:p>
        </p:txBody>
      </p:sp>
      <p:sp>
        <p:nvSpPr>
          <p:cNvPr id="72" name="Text Box 11"/>
          <p:cNvSpPr txBox="1">
            <a:spLocks noChangeArrowheads="1"/>
          </p:cNvSpPr>
          <p:nvPr/>
        </p:nvSpPr>
        <p:spPr bwMode="auto">
          <a:xfrm>
            <a:off x="4938383" y="7917781"/>
            <a:ext cx="1565026" cy="8314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・解約合意確認後、</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車両を返却いただく</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日程を調整</a:t>
            </a:r>
            <a:endParaRPr lang="en-US" altLang="ja-JP" sz="1050" spc="170">
              <a:latin typeface="Meiryo UI" pitchFamily="50" charset="-128"/>
              <a:ea typeface="Meiryo UI" pitchFamily="50" charset="-128"/>
              <a:cs typeface="Meiryo UI" pitchFamily="50" charset="-128"/>
            </a:endParaRPr>
          </a:p>
        </p:txBody>
      </p:sp>
      <p:sp>
        <p:nvSpPr>
          <p:cNvPr id="46" name="フローチャート : 書類 55"/>
          <p:cNvSpPr/>
          <p:nvPr/>
        </p:nvSpPr>
        <p:spPr>
          <a:xfrm>
            <a:off x="1617720" y="7855546"/>
            <a:ext cx="861043" cy="62129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車両・査定返却に</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関する調整依頼書</a:t>
            </a:r>
            <a:endParaRPr kumimoji="1" lang="ja-JP" altLang="en-US" sz="8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41" name="フローチャート : 書類 55"/>
          <p:cNvSpPr/>
          <p:nvPr/>
        </p:nvSpPr>
        <p:spPr>
          <a:xfrm>
            <a:off x="2876026" y="6262086"/>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900">
                <a:solidFill>
                  <a:sysClr val="windowText" lastClr="000000"/>
                </a:solidFill>
                <a:latin typeface="Meiryo UI" pitchFamily="50" charset="-128"/>
                <a:ea typeface="Meiryo UI" pitchFamily="50" charset="-128"/>
                <a:cs typeface="Meiryo UI" pitchFamily="50" charset="-128"/>
              </a:rPr>
              <a:t>解約申込書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43" name="フローチャート : 書類 55"/>
          <p:cNvSpPr/>
          <p:nvPr/>
        </p:nvSpPr>
        <p:spPr>
          <a:xfrm>
            <a:off x="1797980" y="8442323"/>
            <a:ext cx="677625" cy="48894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返却車両</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kumimoji="1" lang="ja-JP" altLang="en-US" sz="8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査定同意書</a:t>
            </a:r>
            <a:endParaRPr kumimoji="1" lang="ja-JP" altLang="en-US" sz="8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45" name="Text Box 11"/>
          <p:cNvSpPr txBox="1">
            <a:spLocks noChangeArrowheads="1"/>
          </p:cNvSpPr>
          <p:nvPr/>
        </p:nvSpPr>
        <p:spPr bwMode="auto">
          <a:xfrm>
            <a:off x="4903539" y="4823423"/>
            <a:ext cx="1659633" cy="73902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＊解約理由が</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・死亡</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・免許返納、</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・海外転勤等　の場合、</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以下対応となります</a:t>
            </a:r>
            <a:endParaRPr lang="en-US" altLang="ja-JP" sz="1050" spc="170">
              <a:latin typeface="Meiryo UI" pitchFamily="50" charset="-128"/>
              <a:ea typeface="Meiryo UI" pitchFamily="50" charset="-128"/>
              <a:cs typeface="Meiryo UI" pitchFamily="50" charset="-128"/>
            </a:endParaRPr>
          </a:p>
        </p:txBody>
      </p:sp>
      <p:sp>
        <p:nvSpPr>
          <p:cNvPr id="49" name="Text Box 11"/>
          <p:cNvSpPr txBox="1">
            <a:spLocks noChangeArrowheads="1"/>
          </p:cNvSpPr>
          <p:nvPr/>
        </p:nvSpPr>
        <p:spPr bwMode="auto">
          <a:xfrm>
            <a:off x="5037468" y="5616014"/>
            <a:ext cx="1607577" cy="55730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左記に加え、</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「中途解約申出書」</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を送付</a:t>
            </a:r>
            <a:endParaRPr lang="en-US" altLang="ja-JP" sz="1050" spc="170">
              <a:latin typeface="Meiryo UI" pitchFamily="50" charset="-128"/>
              <a:ea typeface="Meiryo UI" pitchFamily="50" charset="-128"/>
              <a:cs typeface="Meiryo UI" pitchFamily="50" charset="-128"/>
            </a:endParaRPr>
          </a:p>
        </p:txBody>
      </p:sp>
      <p:sp>
        <p:nvSpPr>
          <p:cNvPr id="51" name="Text Box 11"/>
          <p:cNvSpPr txBox="1">
            <a:spLocks noChangeArrowheads="1"/>
          </p:cNvSpPr>
          <p:nvPr/>
        </p:nvSpPr>
        <p:spPr bwMode="auto">
          <a:xfrm>
            <a:off x="4950044" y="6147922"/>
            <a:ext cx="1644505" cy="77030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左記に加え</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「中途解約申出書」・</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「返却事由証明書」も</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ご提出が必要</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a:ea typeface="Meiryo UI"/>
                <a:cs typeface="Meiryo UI" pitchFamily="50" charset="-128"/>
              </a:rPr>
              <a:t>　（P29参照）</a:t>
            </a:r>
            <a:endParaRPr lang="en-US" altLang="ja-JP" sz="1050" spc="170">
              <a:latin typeface="Meiryo UI"/>
              <a:ea typeface="Meiryo UI"/>
              <a:cs typeface="Meiryo UI" pitchFamily="50" charset="-128"/>
            </a:endParaRPr>
          </a:p>
        </p:txBody>
      </p:sp>
      <p:sp>
        <p:nvSpPr>
          <p:cNvPr id="55" name="Text Box 11"/>
          <p:cNvSpPr txBox="1">
            <a:spLocks noChangeArrowheads="1"/>
          </p:cNvSpPr>
          <p:nvPr/>
        </p:nvSpPr>
        <p:spPr bwMode="auto">
          <a:xfrm>
            <a:off x="4985622" y="6994081"/>
            <a:ext cx="1644505" cy="62457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解約精算金は不要</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（未払い利用料は</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お支払いいただきます）</a:t>
            </a:r>
            <a:endParaRPr lang="en-US" altLang="ja-JP" sz="1050" spc="170">
              <a:latin typeface="Meiryo UI" pitchFamily="50" charset="-128"/>
              <a:ea typeface="Meiryo UI" pitchFamily="50" charset="-128"/>
              <a:cs typeface="Meiryo UI" pitchFamily="50" charset="-128"/>
            </a:endParaRPr>
          </a:p>
        </p:txBody>
      </p:sp>
      <p:sp>
        <p:nvSpPr>
          <p:cNvPr id="16" name="正方形/長方形 15"/>
          <p:cNvSpPr/>
          <p:nvPr/>
        </p:nvSpPr>
        <p:spPr>
          <a:xfrm>
            <a:off x="4898028" y="4775412"/>
            <a:ext cx="1681867" cy="280652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61" name="Text Box 11"/>
          <p:cNvSpPr txBox="1">
            <a:spLocks noChangeArrowheads="1"/>
          </p:cNvSpPr>
          <p:nvPr/>
        </p:nvSpPr>
        <p:spPr bwMode="auto">
          <a:xfrm>
            <a:off x="130577" y="6799443"/>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解約希望日の前日迄</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56" name="フローチャート : 書類 55"/>
          <p:cNvSpPr/>
          <p:nvPr/>
        </p:nvSpPr>
        <p:spPr>
          <a:xfrm>
            <a:off x="3522904" y="5843515"/>
            <a:ext cx="673768" cy="406152"/>
          </a:xfrm>
          <a:prstGeom prst="flowChartDocumen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中途解約</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申出書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58" name="フローチャート : 書類 55"/>
          <p:cNvSpPr/>
          <p:nvPr/>
        </p:nvSpPr>
        <p:spPr>
          <a:xfrm>
            <a:off x="3482715" y="6485612"/>
            <a:ext cx="673768" cy="406152"/>
          </a:xfrm>
          <a:prstGeom prst="flowChartDocumen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返却事由</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証明書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11" name="直線矢印コネクタ 10"/>
          <p:cNvCxnSpPr/>
          <p:nvPr/>
        </p:nvCxnSpPr>
        <p:spPr>
          <a:xfrm flipV="1">
            <a:off x="4147923" y="5975700"/>
            <a:ext cx="736498" cy="7103"/>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V="1">
            <a:off x="4144394" y="6623662"/>
            <a:ext cx="736498" cy="7103"/>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540288" y="7298776"/>
            <a:ext cx="1363251" cy="7592"/>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448973" y="7599068"/>
            <a:ext cx="5865803" cy="1111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a:off x="3663723" y="4812551"/>
            <a:ext cx="847072" cy="3572816"/>
            <a:chOff x="3663723" y="4861229"/>
            <a:chExt cx="810594" cy="3428888"/>
          </a:xfrm>
        </p:grpSpPr>
        <p:grpSp>
          <p:nvGrpSpPr>
            <p:cNvPr id="82" name="グループ化 81"/>
            <p:cNvGrpSpPr/>
            <p:nvPr/>
          </p:nvGrpSpPr>
          <p:grpSpPr>
            <a:xfrm>
              <a:off x="3663723" y="4865702"/>
              <a:ext cx="810594" cy="3424415"/>
              <a:chOff x="3663723" y="4865702"/>
              <a:chExt cx="810594" cy="3424415"/>
            </a:xfrm>
          </p:grpSpPr>
          <p:cxnSp>
            <p:nvCxnSpPr>
              <p:cNvPr id="73" name="直線矢印コネクタ 19"/>
              <p:cNvCxnSpPr/>
              <p:nvPr/>
            </p:nvCxnSpPr>
            <p:spPr>
              <a:xfrm rot="10800000" flipV="1">
                <a:off x="3663723" y="7980990"/>
                <a:ext cx="804243" cy="309127"/>
              </a:xfrm>
              <a:prstGeom prst="bentConnector3">
                <a:avLst>
                  <a:gd name="adj1" fmla="val -53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flipV="1">
                <a:off x="4454130" y="4865702"/>
                <a:ext cx="20187" cy="3148091"/>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83" name="直線コネクタ 82"/>
            <p:cNvCxnSpPr/>
            <p:nvPr/>
          </p:nvCxnSpPr>
          <p:spPr>
            <a:xfrm flipH="1">
              <a:off x="3708400" y="4861229"/>
              <a:ext cx="740250" cy="4473"/>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Text Box 11"/>
          <p:cNvSpPr txBox="1">
            <a:spLocks noChangeArrowheads="1"/>
          </p:cNvSpPr>
          <p:nvPr/>
        </p:nvSpPr>
        <p:spPr bwMode="auto">
          <a:xfrm>
            <a:off x="3040139" y="4466894"/>
            <a:ext cx="1565026" cy="51926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700" spc="170">
                <a:latin typeface="Meiryo UI" pitchFamily="50" charset="-128"/>
                <a:ea typeface="Meiryo UI" pitchFamily="50" charset="-128"/>
                <a:cs typeface="Meiryo UI" pitchFamily="50" charset="-128"/>
              </a:rPr>
              <a:t>合意確認後、返却日程を調整</a:t>
            </a:r>
            <a:endParaRPr lang="en-US" altLang="ja-JP" sz="700" spc="170">
              <a:latin typeface="Meiryo UI" pitchFamily="50" charset="-128"/>
              <a:ea typeface="Meiryo UI" pitchFamily="50" charset="-128"/>
              <a:cs typeface="Meiryo UI" pitchFamily="50" charset="-128"/>
            </a:endParaRPr>
          </a:p>
        </p:txBody>
      </p:sp>
      <p:sp>
        <p:nvSpPr>
          <p:cNvPr id="94" name="Text Box 11"/>
          <p:cNvSpPr txBox="1">
            <a:spLocks noChangeArrowheads="1"/>
          </p:cNvSpPr>
          <p:nvPr/>
        </p:nvSpPr>
        <p:spPr bwMode="auto">
          <a:xfrm>
            <a:off x="1221577" y="8425715"/>
            <a:ext cx="573245"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000"/>
              </a:lnSpc>
              <a:defRPr sz="1000"/>
            </a:pPr>
            <a:r>
              <a:rPr lang="en-US" altLang="ja-JP" sz="1000">
                <a:latin typeface="Meiryo UI"/>
                <a:ea typeface="Meiryo UI"/>
                <a:cs typeface="Meiryo UI" pitchFamily="50" charset="-128"/>
              </a:rPr>
              <a:t>【</a:t>
            </a:r>
            <a:r>
              <a:rPr lang="ja-JP" altLang="en-US" sz="1000">
                <a:latin typeface="Meiryo UI"/>
                <a:ea typeface="Meiryo UI"/>
                <a:cs typeface="Meiryo UI" pitchFamily="50" charset="-128"/>
              </a:rPr>
              <a:t>帳票⑧</a:t>
            </a:r>
            <a:r>
              <a:rPr lang="en-US" altLang="ja-JP" sz="1000">
                <a:latin typeface="Meiryo UI"/>
                <a:ea typeface="Meiryo UI"/>
                <a:cs typeface="Meiryo UI" pitchFamily="50" charset="-128"/>
              </a:rPr>
              <a:t>】</a:t>
            </a:r>
            <a:endParaRPr lang="ja-JP" altLang="en-US" sz="700">
              <a:solidFill>
                <a:srgbClr val="FF0000"/>
              </a:solidFill>
              <a:latin typeface="Meiryo UI"/>
              <a:ea typeface="Meiryo UI"/>
              <a:cs typeface="Meiryo UI" pitchFamily="50" charset="-128"/>
            </a:endParaRPr>
          </a:p>
        </p:txBody>
      </p:sp>
      <p:sp>
        <p:nvSpPr>
          <p:cNvPr id="95" name="Text Box 11"/>
          <p:cNvSpPr txBox="1">
            <a:spLocks noChangeArrowheads="1"/>
          </p:cNvSpPr>
          <p:nvPr/>
        </p:nvSpPr>
        <p:spPr bwMode="auto">
          <a:xfrm>
            <a:off x="2457012" y="3385629"/>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約</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営業日以内</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96" name="Text Box 11"/>
          <p:cNvSpPr txBox="1">
            <a:spLocks noChangeArrowheads="1"/>
          </p:cNvSpPr>
          <p:nvPr/>
        </p:nvSpPr>
        <p:spPr bwMode="auto">
          <a:xfrm>
            <a:off x="2416744" y="7863052"/>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約</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営業日以内</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97" name="Text Box 11"/>
          <p:cNvSpPr txBox="1">
            <a:spLocks noChangeArrowheads="1"/>
          </p:cNvSpPr>
          <p:nvPr/>
        </p:nvSpPr>
        <p:spPr bwMode="auto">
          <a:xfrm>
            <a:off x="2465209" y="4953958"/>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約</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営業日以内</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98" name="フローチャート : 書類 55"/>
          <p:cNvSpPr/>
          <p:nvPr/>
        </p:nvSpPr>
        <p:spPr>
          <a:xfrm>
            <a:off x="2760324" y="6637186"/>
            <a:ext cx="673768" cy="406152"/>
          </a:xfrm>
          <a:prstGeom prst="flowChartDocument">
            <a:avLst/>
          </a:prstGeom>
          <a:solidFill>
            <a:sysClr val="window" lastClr="FFFFFF"/>
          </a:solidFill>
          <a:ln w="9525">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中途解約</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申出書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2" name="正方形/長方形 1">
            <a:extLst>
              <a:ext uri="{FF2B5EF4-FFF2-40B4-BE49-F238E27FC236}">
                <a16:creationId xmlns:a16="http://schemas.microsoft.com/office/drawing/2014/main" id="{338DE623-3E76-4E0C-B821-D9F0769FEEAA}"/>
              </a:ext>
            </a:extLst>
          </p:cNvPr>
          <p:cNvSpPr/>
          <p:nvPr/>
        </p:nvSpPr>
        <p:spPr>
          <a:xfrm>
            <a:off x="1196935" y="7628865"/>
            <a:ext cx="2322862" cy="342287"/>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UI"/>
                <a:ea typeface="Meiryo UI"/>
              </a:rPr>
              <a:t>【帳票⑦】帳票ｻﾝﾌﾟﾙP111～参照</a:t>
            </a:r>
            <a:endParaRPr lang="ja-JP" altLang="en-US">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011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260648" y="1319995"/>
          <a:ext cx="6372000" cy="8257643"/>
        </p:xfrm>
        <a:graphic>
          <a:graphicData uri="http://schemas.openxmlformats.org/drawingml/2006/table">
            <a:tbl>
              <a:tblPr firstRow="1" bandRow="1">
                <a:tableStyleId>{5C22544A-7EE6-4342-B048-85BDC9FD1C3A}</a:tableStyleId>
              </a:tblPr>
              <a:tblGrid>
                <a:gridCol w="1277730">
                  <a:extLst>
                    <a:ext uri="{9D8B030D-6E8A-4147-A177-3AD203B41FA5}">
                      <a16:colId xmlns:a16="http://schemas.microsoft.com/office/drawing/2014/main" val="20000"/>
                    </a:ext>
                  </a:extLst>
                </a:gridCol>
                <a:gridCol w="1145033">
                  <a:extLst>
                    <a:ext uri="{9D8B030D-6E8A-4147-A177-3AD203B41FA5}">
                      <a16:colId xmlns:a16="http://schemas.microsoft.com/office/drawing/2014/main" val="20001"/>
                    </a:ext>
                  </a:extLst>
                </a:gridCol>
                <a:gridCol w="1095470">
                  <a:extLst>
                    <a:ext uri="{9D8B030D-6E8A-4147-A177-3AD203B41FA5}">
                      <a16:colId xmlns:a16="http://schemas.microsoft.com/office/drawing/2014/main" val="3058292122"/>
                    </a:ext>
                  </a:extLst>
                </a:gridCol>
                <a:gridCol w="1171390">
                  <a:extLst>
                    <a:ext uri="{9D8B030D-6E8A-4147-A177-3AD203B41FA5}">
                      <a16:colId xmlns:a16="http://schemas.microsoft.com/office/drawing/2014/main" val="3143475086"/>
                    </a:ext>
                  </a:extLst>
                </a:gridCol>
                <a:gridCol w="1682377">
                  <a:extLst>
                    <a:ext uri="{9D8B030D-6E8A-4147-A177-3AD203B41FA5}">
                      <a16:colId xmlns:a16="http://schemas.microsoft.com/office/drawing/2014/main" val="20003"/>
                    </a:ext>
                  </a:extLst>
                </a:gridCol>
              </a:tblGrid>
              <a:tr h="630752">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p>
                      <a:pPr algn="ctr"/>
                      <a:r>
                        <a:rPr kumimoji="1" lang="ja-JP" altLang="en-US" sz="700" b="1">
                          <a:solidFill>
                            <a:schemeClr val="bg1"/>
                          </a:solidFill>
                          <a:latin typeface="Meiryo UI" pitchFamily="50" charset="-128"/>
                          <a:ea typeface="Meiryo UI" pitchFamily="50" charset="-128"/>
                          <a:cs typeface="Meiryo UI" pitchFamily="50" charset="-128"/>
                        </a:rPr>
                        <a:t>（含ｵﾍﾟﾚｰｼｮﾝｾﾝﾀｰ）</a:t>
                      </a:r>
                      <a:endParaRPr kumimoji="1" lang="en-US" altLang="ja-JP" sz="7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トヨタ</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ユーゼック</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7626891">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6-2</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中途解約～車両返却</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21</a:t>
            </a:fld>
            <a:endParaRPr lang="ja-JP" altLang="en-US"/>
          </a:p>
        </p:txBody>
      </p:sp>
      <p:sp>
        <p:nvSpPr>
          <p:cNvPr id="6" name="正方形/長方形 5"/>
          <p:cNvSpPr/>
          <p:nvPr/>
        </p:nvSpPr>
        <p:spPr>
          <a:xfrm>
            <a:off x="1558734" y="2077932"/>
            <a:ext cx="1027945"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車両返却日程</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の調整結果</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控</a:t>
            </a:r>
            <a:r>
              <a:rPr lang="en-US" altLang="ja-JP">
                <a:solidFill>
                  <a:sysClr val="windowText" lastClr="000000"/>
                </a:solidFill>
                <a:latin typeface="Meiryo UI" pitchFamily="50" charset="-128"/>
                <a:ea typeface="Meiryo UI" pitchFamily="50" charset="-128"/>
                <a:cs typeface="Meiryo UI" pitchFamily="50" charset="-128"/>
              </a:rPr>
              <a:t>)</a:t>
            </a: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を連絡</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7" name="正方形/長方形 6"/>
          <p:cNvSpPr/>
          <p:nvPr/>
        </p:nvSpPr>
        <p:spPr>
          <a:xfrm>
            <a:off x="2727142" y="2714270"/>
            <a:ext cx="1002402" cy="687935"/>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車両返却日程の</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調整結果</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(3</a:t>
            </a:r>
            <a:r>
              <a:rPr lang="ja-JP" altLang="en-US">
                <a:solidFill>
                  <a:sysClr val="windowText" lastClr="000000"/>
                </a:solidFill>
                <a:latin typeface="Meiryo UI" pitchFamily="50" charset="-128"/>
                <a:ea typeface="Meiryo UI" pitchFamily="50" charset="-128"/>
                <a:cs typeface="Meiryo UI" pitchFamily="50" charset="-128"/>
              </a:rPr>
              <a:t>案</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を連携</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8" name="正方形/長方形 7"/>
          <p:cNvSpPr/>
          <p:nvPr/>
        </p:nvSpPr>
        <p:spPr>
          <a:xfrm>
            <a:off x="3860806" y="3430709"/>
            <a:ext cx="994810" cy="603707"/>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査定訪問日程</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の調整・決定</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9" name="フローチャート : 書類 55"/>
          <p:cNvSpPr/>
          <p:nvPr/>
        </p:nvSpPr>
        <p:spPr>
          <a:xfrm>
            <a:off x="2874850" y="2029324"/>
            <a:ext cx="861043" cy="62129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車両・査定返却に</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関する調整依頼書</a:t>
            </a:r>
            <a:endParaRPr kumimoji="1" lang="ja-JP" altLang="en-US" sz="8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10" name="直線矢印コネクタ 19"/>
          <p:cNvCxnSpPr>
            <a:stCxn id="6" idx="3"/>
            <a:endCxn id="9" idx="1"/>
          </p:cNvCxnSpPr>
          <p:nvPr/>
        </p:nvCxnSpPr>
        <p:spPr>
          <a:xfrm>
            <a:off x="2586679" y="2338984"/>
            <a:ext cx="288171" cy="9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11"/>
          <p:cNvSpPr txBox="1">
            <a:spLocks noChangeArrowheads="1"/>
          </p:cNvSpPr>
          <p:nvPr/>
        </p:nvSpPr>
        <p:spPr bwMode="auto">
          <a:xfrm>
            <a:off x="2313047" y="2116025"/>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cxnSp>
        <p:nvCxnSpPr>
          <p:cNvPr id="16" name="直線矢印コネクタ 19"/>
          <p:cNvCxnSpPr/>
          <p:nvPr/>
        </p:nvCxnSpPr>
        <p:spPr>
          <a:xfrm flipH="1">
            <a:off x="2140061" y="3648130"/>
            <a:ext cx="1728251"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1"/>
          <p:cNvSpPr txBox="1">
            <a:spLocks noChangeArrowheads="1"/>
          </p:cNvSpPr>
          <p:nvPr/>
        </p:nvSpPr>
        <p:spPr bwMode="auto">
          <a:xfrm>
            <a:off x="2268692" y="3372959"/>
            <a:ext cx="365828" cy="32121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TEL</a:t>
            </a:r>
            <a:endParaRPr lang="ja-JP" altLang="en-US" sz="1050">
              <a:latin typeface="Meiryo UI" pitchFamily="50" charset="-128"/>
              <a:ea typeface="Meiryo UI" pitchFamily="50" charset="-128"/>
              <a:cs typeface="Meiryo UI" pitchFamily="50" charset="-128"/>
            </a:endParaRPr>
          </a:p>
        </p:txBody>
      </p:sp>
      <p:sp>
        <p:nvSpPr>
          <p:cNvPr id="22" name="Text Box 11"/>
          <p:cNvSpPr txBox="1">
            <a:spLocks noChangeArrowheads="1"/>
          </p:cNvSpPr>
          <p:nvPr/>
        </p:nvSpPr>
        <p:spPr bwMode="auto">
          <a:xfrm>
            <a:off x="4961163" y="2015554"/>
            <a:ext cx="1764107" cy="132581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・お客様と日程調整の上</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候補日時３案を</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a:t>
            </a:r>
            <a:r>
              <a:rPr lang="ja-JP" altLang="en-US" sz="1050">
                <a:latin typeface="Meiryo UI" pitchFamily="50" charset="-128"/>
                <a:ea typeface="Meiryo UI" pitchFamily="50" charset="-128"/>
                <a:cs typeface="Meiryo UI" pitchFamily="50" charset="-128"/>
              </a:rPr>
              <a:t>「車両・査定返却に関する</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調整依頼書」</a:t>
            </a:r>
            <a:r>
              <a:rPr lang="ja-JP" altLang="en-US" sz="1050" spc="170">
                <a:latin typeface="Meiryo UI" pitchFamily="50" charset="-128"/>
                <a:ea typeface="Meiryo UI" pitchFamily="50" charset="-128"/>
                <a:cs typeface="Meiryo UI" pitchFamily="50" charset="-128"/>
              </a:rPr>
              <a:t>に記入し、</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オペレーションセンターへ</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a:t>
            </a:r>
            <a:r>
              <a:rPr lang="en-US" altLang="ja-JP" sz="1050" spc="170">
                <a:latin typeface="Meiryo UI" pitchFamily="50" charset="-128"/>
                <a:ea typeface="Meiryo UI" pitchFamily="50" charset="-128"/>
                <a:cs typeface="Meiryo UI" pitchFamily="50" charset="-128"/>
              </a:rPr>
              <a:t>FAX</a:t>
            </a:r>
            <a:r>
              <a:rPr lang="ja-JP" altLang="en-US" sz="1050" spc="170">
                <a:latin typeface="Meiryo UI" pitchFamily="50" charset="-128"/>
                <a:ea typeface="Meiryo UI" pitchFamily="50" charset="-128"/>
                <a:cs typeface="Meiryo UI" pitchFamily="50" charset="-128"/>
              </a:rPr>
              <a:t>送付</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＊候補日時は、</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a:t>
            </a:r>
            <a:r>
              <a:rPr lang="en-US" altLang="ja-JP" sz="1050" spc="170">
                <a:latin typeface="Meiryo UI" pitchFamily="50" charset="-128"/>
                <a:ea typeface="Meiryo UI" pitchFamily="50" charset="-128"/>
                <a:cs typeface="Meiryo UI" pitchFamily="50" charset="-128"/>
              </a:rPr>
              <a:t>FAX</a:t>
            </a:r>
            <a:r>
              <a:rPr lang="ja-JP" altLang="en-US" sz="1050" spc="170">
                <a:latin typeface="Meiryo UI" pitchFamily="50" charset="-128"/>
                <a:ea typeface="Meiryo UI" pitchFamily="50" charset="-128"/>
                <a:cs typeface="Meiryo UI" pitchFamily="50" charset="-128"/>
              </a:rPr>
              <a:t>送付日より</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a:t>
            </a:r>
            <a:r>
              <a:rPr lang="en-US" altLang="ja-JP" sz="1050" spc="170">
                <a:latin typeface="Meiryo UI" pitchFamily="50" charset="-128"/>
                <a:ea typeface="Meiryo UI" pitchFamily="50" charset="-128"/>
                <a:cs typeface="Meiryo UI" pitchFamily="50" charset="-128"/>
              </a:rPr>
              <a:t>20</a:t>
            </a:r>
            <a:r>
              <a:rPr lang="ja-JP" altLang="en-US" sz="1050" spc="170">
                <a:latin typeface="Meiryo UI" pitchFamily="50" charset="-128"/>
                <a:ea typeface="Meiryo UI" pitchFamily="50" charset="-128"/>
                <a:cs typeface="Meiryo UI" pitchFamily="50" charset="-128"/>
              </a:rPr>
              <a:t>日以上先の日程</a:t>
            </a:r>
            <a:endParaRPr lang="en-US" altLang="ja-JP" sz="1050" spc="170">
              <a:latin typeface="Meiryo UI" pitchFamily="50" charset="-128"/>
              <a:ea typeface="Meiryo UI" pitchFamily="50" charset="-128"/>
              <a:cs typeface="Meiryo UI" pitchFamily="50" charset="-128"/>
            </a:endParaRPr>
          </a:p>
        </p:txBody>
      </p:sp>
      <p:sp>
        <p:nvSpPr>
          <p:cNvPr id="23" name="Text Box 11"/>
          <p:cNvSpPr txBox="1">
            <a:spLocks noChangeArrowheads="1"/>
          </p:cNvSpPr>
          <p:nvPr/>
        </p:nvSpPr>
        <p:spPr bwMode="auto">
          <a:xfrm>
            <a:off x="4987954" y="3197952"/>
            <a:ext cx="1758843" cy="98546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・候補日時３案の中で</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トヨタユーゼックの</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査定訪問可能日を連絡</a:t>
            </a:r>
            <a:endParaRPr lang="en-US" altLang="ja-JP" sz="1050" spc="170">
              <a:latin typeface="Meiryo UI" pitchFamily="50" charset="-128"/>
              <a:ea typeface="Meiryo UI" pitchFamily="50" charset="-128"/>
              <a:cs typeface="Meiryo UI" pitchFamily="50" charset="-128"/>
            </a:endParaRPr>
          </a:p>
        </p:txBody>
      </p:sp>
      <p:sp>
        <p:nvSpPr>
          <p:cNvPr id="25" name="正方形/長方形 24"/>
          <p:cNvSpPr/>
          <p:nvPr/>
        </p:nvSpPr>
        <p:spPr>
          <a:xfrm>
            <a:off x="503477" y="3648130"/>
            <a:ext cx="842634" cy="55223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車両返却</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26" name="正方形/長方形 25"/>
          <p:cNvSpPr/>
          <p:nvPr/>
        </p:nvSpPr>
        <p:spPr>
          <a:xfrm>
            <a:off x="521706" y="4313114"/>
            <a:ext cx="1644281" cy="42897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立会い査定</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27" name="フローチャート : 書類 55"/>
          <p:cNvSpPr/>
          <p:nvPr/>
        </p:nvSpPr>
        <p:spPr>
          <a:xfrm>
            <a:off x="1746067" y="4653900"/>
            <a:ext cx="673768" cy="26268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車両検査票</a:t>
            </a:r>
          </a:p>
        </p:txBody>
      </p:sp>
      <p:sp>
        <p:nvSpPr>
          <p:cNvPr id="28" name="正方形/長方形 27"/>
          <p:cNvSpPr/>
          <p:nvPr/>
        </p:nvSpPr>
        <p:spPr>
          <a:xfrm>
            <a:off x="3939026" y="4270520"/>
            <a:ext cx="842634" cy="55223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店舗訪問</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・査定</a:t>
            </a:r>
          </a:p>
        </p:txBody>
      </p:sp>
      <p:sp>
        <p:nvSpPr>
          <p:cNvPr id="29" name="正方形/長方形 28"/>
          <p:cNvSpPr/>
          <p:nvPr/>
        </p:nvSpPr>
        <p:spPr>
          <a:xfrm>
            <a:off x="1636194" y="4958862"/>
            <a:ext cx="946816" cy="55223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「返却車両査定</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同意書」の</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記入依頼</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30" name="正方形/長方形 29"/>
          <p:cNvSpPr/>
          <p:nvPr/>
        </p:nvSpPr>
        <p:spPr>
          <a:xfrm>
            <a:off x="431610" y="4966802"/>
            <a:ext cx="930054" cy="55223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「返却車両査定</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同意書」に</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署名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31" name="フローチャート : 書類 55"/>
          <p:cNvSpPr/>
          <p:nvPr/>
        </p:nvSpPr>
        <p:spPr>
          <a:xfrm>
            <a:off x="1444214" y="5501032"/>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返却車両</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査定同意書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32" name="正方形/長方形 31"/>
          <p:cNvSpPr/>
          <p:nvPr/>
        </p:nvSpPr>
        <p:spPr>
          <a:xfrm>
            <a:off x="4052416" y="6180674"/>
            <a:ext cx="711200" cy="55223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帳票類</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送付</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33" name="フローチャート : 書類 55"/>
          <p:cNvSpPr/>
          <p:nvPr/>
        </p:nvSpPr>
        <p:spPr>
          <a:xfrm>
            <a:off x="2837276" y="6490467"/>
            <a:ext cx="673551"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車両検査票</a:t>
            </a:r>
          </a:p>
        </p:txBody>
      </p:sp>
      <p:sp>
        <p:nvSpPr>
          <p:cNvPr id="34" name="フローチャート : 書類 55"/>
          <p:cNvSpPr/>
          <p:nvPr/>
        </p:nvSpPr>
        <p:spPr>
          <a:xfrm>
            <a:off x="2854163" y="6027806"/>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返却車両</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査定同意書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35" name="直線矢印コネクタ 19"/>
          <p:cNvCxnSpPr/>
          <p:nvPr/>
        </p:nvCxnSpPr>
        <p:spPr>
          <a:xfrm flipH="1" flipV="1">
            <a:off x="2149423" y="4412214"/>
            <a:ext cx="1773039" cy="1903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19"/>
          <p:cNvCxnSpPr>
            <a:stCxn id="29" idx="1"/>
            <a:endCxn id="30" idx="3"/>
          </p:cNvCxnSpPr>
          <p:nvPr/>
        </p:nvCxnSpPr>
        <p:spPr>
          <a:xfrm flipH="1">
            <a:off x="1361664" y="5234979"/>
            <a:ext cx="274530" cy="794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19"/>
          <p:cNvCxnSpPr>
            <a:stCxn id="30" idx="2"/>
          </p:cNvCxnSpPr>
          <p:nvPr/>
        </p:nvCxnSpPr>
        <p:spPr>
          <a:xfrm rot="16200000" flipH="1">
            <a:off x="2290075" y="4125597"/>
            <a:ext cx="414942" cy="3201818"/>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19"/>
          <p:cNvCxnSpPr/>
          <p:nvPr/>
        </p:nvCxnSpPr>
        <p:spPr>
          <a:xfrm>
            <a:off x="1349160" y="3927231"/>
            <a:ext cx="71650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1"/>
          <p:cNvSpPr txBox="1">
            <a:spLocks noChangeArrowheads="1"/>
          </p:cNvSpPr>
          <p:nvPr/>
        </p:nvSpPr>
        <p:spPr bwMode="auto">
          <a:xfrm>
            <a:off x="1450784" y="3667565"/>
            <a:ext cx="715203" cy="32731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来店</a:t>
            </a:r>
            <a:endParaRPr lang="en-US" altLang="ja-JP" sz="1050">
              <a:latin typeface="Meiryo UI" pitchFamily="50" charset="-128"/>
              <a:ea typeface="Meiryo UI" pitchFamily="50" charset="-128"/>
              <a:cs typeface="Meiryo UI" pitchFamily="50" charset="-128"/>
            </a:endParaRPr>
          </a:p>
        </p:txBody>
      </p:sp>
      <p:sp>
        <p:nvSpPr>
          <p:cNvPr id="40" name="Text Box 11"/>
          <p:cNvSpPr txBox="1">
            <a:spLocks noChangeArrowheads="1"/>
          </p:cNvSpPr>
          <p:nvPr/>
        </p:nvSpPr>
        <p:spPr bwMode="auto">
          <a:xfrm>
            <a:off x="2268453" y="5572991"/>
            <a:ext cx="1912552" cy="32731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帳票回収・譲渡</a:t>
            </a:r>
            <a:endParaRPr lang="en-US" altLang="ja-JP" sz="1050">
              <a:latin typeface="Meiryo UI" pitchFamily="50" charset="-128"/>
              <a:ea typeface="Meiryo UI" pitchFamily="50" charset="-128"/>
              <a:cs typeface="Meiryo UI" pitchFamily="50" charset="-128"/>
            </a:endParaRPr>
          </a:p>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写しをお客様へお渡し</a:t>
            </a:r>
            <a:r>
              <a:rPr lang="en-US" altLang="ja-JP" sz="1050">
                <a:latin typeface="Meiryo UI" pitchFamily="50" charset="-128"/>
                <a:ea typeface="Meiryo UI" pitchFamily="50" charset="-128"/>
                <a:cs typeface="Meiryo UI" pitchFamily="50" charset="-128"/>
              </a:rPr>
              <a:t>)</a:t>
            </a:r>
          </a:p>
        </p:txBody>
      </p:sp>
      <p:sp>
        <p:nvSpPr>
          <p:cNvPr id="41" name="Text Box 11"/>
          <p:cNvSpPr txBox="1">
            <a:spLocks noChangeArrowheads="1"/>
          </p:cNvSpPr>
          <p:nvPr/>
        </p:nvSpPr>
        <p:spPr bwMode="auto">
          <a:xfrm>
            <a:off x="3414965" y="6152949"/>
            <a:ext cx="715203" cy="32731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郵送</a:t>
            </a:r>
            <a:endParaRPr lang="en-US" altLang="ja-JP" sz="1050">
              <a:latin typeface="Meiryo UI" pitchFamily="50" charset="-128"/>
              <a:ea typeface="Meiryo UI" pitchFamily="50" charset="-128"/>
              <a:cs typeface="Meiryo UI" pitchFamily="50" charset="-128"/>
            </a:endParaRPr>
          </a:p>
        </p:txBody>
      </p:sp>
      <p:sp>
        <p:nvSpPr>
          <p:cNvPr id="42" name="Text Box 11"/>
          <p:cNvSpPr txBox="1">
            <a:spLocks noChangeArrowheads="1"/>
          </p:cNvSpPr>
          <p:nvPr/>
        </p:nvSpPr>
        <p:spPr bwMode="auto">
          <a:xfrm>
            <a:off x="4961078" y="4027943"/>
            <a:ext cx="1728271" cy="227815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・お客様の来店日時に</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合わせてユーゼックが訪問し、</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返却車両を査定</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・お客様と一緒に</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現車と車両検査票と</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査定結果を確認</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＊ユーゼックより</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査定内容をご説明</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・「返却車両査定同意書」に</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お客様の署名をいただき</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ユーゼック査定員に手渡し</a:t>
            </a:r>
            <a:endParaRPr lang="en-US" altLang="ja-JP" sz="1050">
              <a:latin typeface="Meiryo UI" pitchFamily="50" charset="-128"/>
              <a:ea typeface="Meiryo UI" pitchFamily="50" charset="-128"/>
              <a:cs typeface="Meiryo UI" pitchFamily="50" charset="-128"/>
            </a:endParaRPr>
          </a:p>
        </p:txBody>
      </p:sp>
      <p:cxnSp>
        <p:nvCxnSpPr>
          <p:cNvPr id="48" name="直線矢印コネクタ 19"/>
          <p:cNvCxnSpPr/>
          <p:nvPr/>
        </p:nvCxnSpPr>
        <p:spPr>
          <a:xfrm flipH="1">
            <a:off x="3523168" y="6483389"/>
            <a:ext cx="51957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2836109" y="7249918"/>
            <a:ext cx="829934" cy="501433"/>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特約精算金</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ja-JP" altLang="en-US" err="1">
                <a:solidFill>
                  <a:sysClr val="windowText" lastClr="000000"/>
                </a:solidFill>
                <a:latin typeface="Meiryo UI" pitchFamily="50" charset="-128"/>
                <a:ea typeface="Meiryo UI" pitchFamily="50" charset="-128"/>
                <a:cs typeface="Meiryo UI" pitchFamily="50" charset="-128"/>
              </a:rPr>
              <a:t>の算</a:t>
            </a:r>
            <a:r>
              <a:rPr kumimoji="1" lang="ja-JP" altLang="en-US">
                <a:solidFill>
                  <a:sysClr val="windowText" lastClr="000000"/>
                </a:solidFill>
                <a:latin typeface="Meiryo UI" pitchFamily="50" charset="-128"/>
                <a:ea typeface="Meiryo UI" pitchFamily="50" charset="-128"/>
                <a:cs typeface="Meiryo UI" pitchFamily="50" charset="-128"/>
              </a:rPr>
              <a:t>出</a:t>
            </a:r>
          </a:p>
        </p:txBody>
      </p:sp>
      <p:sp>
        <p:nvSpPr>
          <p:cNvPr id="55" name="正方形/長方形 54"/>
          <p:cNvSpPr/>
          <p:nvPr/>
        </p:nvSpPr>
        <p:spPr>
          <a:xfrm>
            <a:off x="2836109" y="8971259"/>
            <a:ext cx="782309" cy="44189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入金確認</a:t>
            </a:r>
          </a:p>
        </p:txBody>
      </p:sp>
      <p:sp>
        <p:nvSpPr>
          <p:cNvPr id="56" name="正方形/長方形 55"/>
          <p:cNvSpPr/>
          <p:nvPr/>
        </p:nvSpPr>
        <p:spPr>
          <a:xfrm>
            <a:off x="503047" y="8967258"/>
            <a:ext cx="782309" cy="441898"/>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特約精算金</a:t>
            </a:r>
            <a:endParaRPr kumimoji="1"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ja-JP" altLang="en-US">
                <a:solidFill>
                  <a:sysClr val="windowText" lastClr="000000"/>
                </a:solidFill>
                <a:latin typeface="Meiryo UI" pitchFamily="50" charset="-128"/>
                <a:ea typeface="Meiryo UI" pitchFamily="50" charset="-128"/>
                <a:cs typeface="Meiryo UI" pitchFamily="50" charset="-128"/>
              </a:rPr>
              <a:t>口座振込</a:t>
            </a:r>
          </a:p>
        </p:txBody>
      </p:sp>
      <p:cxnSp>
        <p:nvCxnSpPr>
          <p:cNvPr id="59" name="直線矢印コネクタ 19"/>
          <p:cNvCxnSpPr>
            <a:stCxn id="56" idx="3"/>
            <a:endCxn id="55" idx="1"/>
          </p:cNvCxnSpPr>
          <p:nvPr/>
        </p:nvCxnSpPr>
        <p:spPr>
          <a:xfrm>
            <a:off x="1285356" y="9188207"/>
            <a:ext cx="1550753" cy="400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 Box 11"/>
          <p:cNvSpPr txBox="1">
            <a:spLocks noChangeArrowheads="1"/>
          </p:cNvSpPr>
          <p:nvPr/>
        </p:nvSpPr>
        <p:spPr bwMode="auto">
          <a:xfrm>
            <a:off x="1791822" y="7697114"/>
            <a:ext cx="715203" cy="32731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郵送</a:t>
            </a:r>
            <a:endParaRPr lang="en-US" altLang="ja-JP" sz="1050">
              <a:latin typeface="Meiryo UI" pitchFamily="50" charset="-128"/>
              <a:ea typeface="Meiryo UI" pitchFamily="50" charset="-128"/>
              <a:cs typeface="Meiryo UI" pitchFamily="50" charset="-128"/>
            </a:endParaRPr>
          </a:p>
        </p:txBody>
      </p:sp>
      <p:sp>
        <p:nvSpPr>
          <p:cNvPr id="61" name="Text Box 11"/>
          <p:cNvSpPr txBox="1">
            <a:spLocks noChangeArrowheads="1"/>
          </p:cNvSpPr>
          <p:nvPr/>
        </p:nvSpPr>
        <p:spPr bwMode="auto">
          <a:xfrm>
            <a:off x="4961163" y="7054646"/>
            <a:ext cx="1647558" cy="132467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KINTO</a:t>
            </a:r>
            <a:r>
              <a:rPr lang="ja-JP" altLang="en-US" sz="1050" err="1">
                <a:latin typeface="Meiryo UI" pitchFamily="50" charset="-128"/>
                <a:ea typeface="Meiryo UI" pitchFamily="50" charset="-128"/>
                <a:cs typeface="Meiryo UI" pitchFamily="50" charset="-128"/>
              </a:rPr>
              <a:t>にて</a:t>
            </a:r>
            <a:r>
              <a:rPr lang="ja-JP" altLang="en-US" sz="1050">
                <a:latin typeface="Meiryo UI" pitchFamily="50" charset="-128"/>
                <a:ea typeface="Meiryo UI" pitchFamily="50" charset="-128"/>
                <a:cs typeface="Meiryo UI" pitchFamily="50" charset="-128"/>
              </a:rPr>
              <a:t>査定結果を基に</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特約精算金を算出の上、</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精算対象のお客様に</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請求書を送付</a:t>
            </a:r>
            <a:endParaRPr lang="en-US" altLang="ja-JP" sz="1050">
              <a:latin typeface="Meiryo UI" pitchFamily="50" charset="-128"/>
              <a:ea typeface="Meiryo UI" pitchFamily="50" charset="-128"/>
              <a:cs typeface="Meiryo UI" pitchFamily="50" charset="-128"/>
            </a:endParaRPr>
          </a:p>
          <a:p>
            <a:endParaRPr lang="en-US" altLang="ja-JP" sz="1050">
              <a:latin typeface="Meiryo UI" pitchFamily="50" charset="-128"/>
              <a:ea typeface="Meiryo UI" pitchFamily="50" charset="-128"/>
              <a:cs typeface="Meiryo UI" pitchFamily="50" charset="-128"/>
            </a:endParaRPr>
          </a:p>
          <a:p>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精算対象外のお客様</a:t>
            </a:r>
            <a:endParaRPr lang="en-US" altLang="ja-JP" sz="1050">
              <a:latin typeface="Meiryo UI" pitchFamily="50" charset="-128"/>
              <a:ea typeface="Meiryo UI" pitchFamily="50" charset="-128"/>
              <a:cs typeface="Meiryo UI" pitchFamily="50" charset="-128"/>
            </a:endParaRPr>
          </a:p>
          <a:p>
            <a:r>
              <a:rPr lang="ja-JP" altLang="en-US" sz="1050">
                <a:latin typeface="Meiryo UI" pitchFamily="50" charset="-128"/>
                <a:ea typeface="Meiryo UI" pitchFamily="50" charset="-128"/>
                <a:cs typeface="Meiryo UI" pitchFamily="50" charset="-128"/>
              </a:rPr>
              <a:t>　 </a:t>
            </a:r>
            <a:r>
              <a:rPr lang="ja-JP" altLang="en-US" sz="1050" err="1">
                <a:latin typeface="Meiryo UI" pitchFamily="50" charset="-128"/>
                <a:ea typeface="Meiryo UI" pitchFamily="50" charset="-128"/>
                <a:cs typeface="Meiryo UI" pitchFamily="50" charset="-128"/>
              </a:rPr>
              <a:t>への</a:t>
            </a:r>
            <a:r>
              <a:rPr lang="ja-JP" altLang="en-US" sz="1050">
                <a:latin typeface="Meiryo UI" pitchFamily="50" charset="-128"/>
                <a:ea typeface="Meiryo UI" pitchFamily="50" charset="-128"/>
                <a:cs typeface="Meiryo UI" pitchFamily="50" charset="-128"/>
              </a:rPr>
              <a:t>連絡はなし</a:t>
            </a:r>
            <a:endParaRPr lang="en-US" altLang="ja-JP" sz="1050">
              <a:latin typeface="Meiryo UI" pitchFamily="50" charset="-128"/>
              <a:ea typeface="Meiryo UI" pitchFamily="50" charset="-128"/>
              <a:cs typeface="Meiryo UI" pitchFamily="50" charset="-128"/>
            </a:endParaRPr>
          </a:p>
        </p:txBody>
      </p:sp>
      <p:sp>
        <p:nvSpPr>
          <p:cNvPr id="69" name="正方形/長方形 68"/>
          <p:cNvSpPr/>
          <p:nvPr/>
        </p:nvSpPr>
        <p:spPr>
          <a:xfrm>
            <a:off x="2880567" y="7863805"/>
            <a:ext cx="721984" cy="44525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請求書</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の送付</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51" name="フローチャート : 書類 55"/>
          <p:cNvSpPr/>
          <p:nvPr/>
        </p:nvSpPr>
        <p:spPr>
          <a:xfrm>
            <a:off x="938993" y="7570255"/>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特約精算金</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計算書</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52" name="フローチャート : 書類 55"/>
          <p:cNvSpPr/>
          <p:nvPr/>
        </p:nvSpPr>
        <p:spPr>
          <a:xfrm>
            <a:off x="288367" y="7564712"/>
            <a:ext cx="605834"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請求書</a:t>
            </a:r>
          </a:p>
        </p:txBody>
      </p:sp>
      <p:sp>
        <p:nvSpPr>
          <p:cNvPr id="53" name="フローチャート : 書類 55"/>
          <p:cNvSpPr/>
          <p:nvPr/>
        </p:nvSpPr>
        <p:spPr>
          <a:xfrm>
            <a:off x="1006962" y="8038800"/>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車両検査票</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（写し）</a:t>
            </a:r>
            <a:endPar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54" name="フローチャート : 書類 55"/>
          <p:cNvSpPr/>
          <p:nvPr/>
        </p:nvSpPr>
        <p:spPr>
          <a:xfrm>
            <a:off x="288367" y="8038800"/>
            <a:ext cx="662316" cy="614149"/>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返却車両</a:t>
            </a:r>
            <a:endParaRPr kumimoji="1" lang="en-US" altLang="ja-JP"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lvl="0" algn="ctr">
              <a:lnSpc>
                <a:spcPts val="1300"/>
              </a:lnSpc>
              <a:defRPr/>
            </a:pPr>
            <a:r>
              <a:rPr lang="ja-JP" altLang="en-US" sz="900">
                <a:solidFill>
                  <a:schemeClr val="tx1"/>
                </a:solidFill>
                <a:latin typeface="Meiryo UI" pitchFamily="50" charset="-128"/>
                <a:ea typeface="Meiryo UI" pitchFamily="50" charset="-128"/>
                <a:cs typeface="Meiryo UI" pitchFamily="50" charset="-128"/>
              </a:rPr>
              <a:t>査定同意書</a:t>
            </a:r>
            <a:endParaRPr lang="en-US" altLang="ja-JP" sz="900">
              <a:solidFill>
                <a:schemeClr val="tx1"/>
              </a:solidFill>
              <a:latin typeface="Meiryo UI" pitchFamily="50" charset="-128"/>
              <a:ea typeface="Meiryo UI" pitchFamily="50" charset="-128"/>
              <a:cs typeface="Meiryo UI" pitchFamily="50" charset="-128"/>
            </a:endParaRPr>
          </a:p>
          <a:p>
            <a:pPr lvl="0" algn="ctr">
              <a:lnSpc>
                <a:spcPts val="1300"/>
              </a:lnSpc>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（写し）</a:t>
            </a:r>
          </a:p>
        </p:txBody>
      </p:sp>
      <p:cxnSp>
        <p:nvCxnSpPr>
          <p:cNvPr id="58" name="直線矢印コネクタ 19"/>
          <p:cNvCxnSpPr/>
          <p:nvPr/>
        </p:nvCxnSpPr>
        <p:spPr>
          <a:xfrm flipH="1">
            <a:off x="1543641" y="7977903"/>
            <a:ext cx="1385324" cy="638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19"/>
          <p:cNvCxnSpPr>
            <a:stCxn id="7" idx="3"/>
            <a:endCxn id="64" idx="1"/>
          </p:cNvCxnSpPr>
          <p:nvPr/>
        </p:nvCxnSpPr>
        <p:spPr>
          <a:xfrm flipV="1">
            <a:off x="3729544" y="3057952"/>
            <a:ext cx="292903" cy="28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 Box 11"/>
          <p:cNvSpPr txBox="1">
            <a:spLocks noChangeArrowheads="1"/>
          </p:cNvSpPr>
          <p:nvPr/>
        </p:nvSpPr>
        <p:spPr bwMode="auto">
          <a:xfrm>
            <a:off x="3455264" y="2820419"/>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sp>
        <p:nvSpPr>
          <p:cNvPr id="64" name="フローチャート : 書類 55"/>
          <p:cNvSpPr/>
          <p:nvPr/>
        </p:nvSpPr>
        <p:spPr>
          <a:xfrm>
            <a:off x="4022447" y="2747304"/>
            <a:ext cx="861043" cy="62129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車両・査定返却に</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関する調整依頼書</a:t>
            </a:r>
            <a:endParaRPr kumimoji="1" lang="ja-JP" altLang="en-US" sz="8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67" name="Text Box 11"/>
          <p:cNvSpPr txBox="1">
            <a:spLocks noChangeArrowheads="1"/>
          </p:cNvSpPr>
          <p:nvPr/>
        </p:nvSpPr>
        <p:spPr bwMode="auto">
          <a:xfrm>
            <a:off x="2556038" y="6946724"/>
            <a:ext cx="1496378" cy="34881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査定日から約</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営業日</a:t>
            </a:r>
            <a:r>
              <a:rPr lang="en-US" altLang="ja-JP" sz="1050">
                <a:latin typeface="Meiryo UI" pitchFamily="50" charset="-128"/>
                <a:ea typeface="Meiryo UI" pitchFamily="50" charset="-128"/>
                <a:cs typeface="Meiryo UI" pitchFamily="50" charset="-128"/>
              </a:rPr>
              <a:t>〉</a:t>
            </a:r>
          </a:p>
        </p:txBody>
      </p:sp>
      <p:sp>
        <p:nvSpPr>
          <p:cNvPr id="70" name="Text Box 11"/>
          <p:cNvSpPr txBox="1">
            <a:spLocks noChangeArrowheads="1"/>
          </p:cNvSpPr>
          <p:nvPr/>
        </p:nvSpPr>
        <p:spPr bwMode="auto">
          <a:xfrm>
            <a:off x="151860" y="8767625"/>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査定日から</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週間以内</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71" name="Text Box 11"/>
          <p:cNvSpPr txBox="1">
            <a:spLocks noChangeArrowheads="1"/>
          </p:cNvSpPr>
          <p:nvPr/>
        </p:nvSpPr>
        <p:spPr bwMode="auto">
          <a:xfrm>
            <a:off x="151860" y="7176599"/>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査定日から約</a:t>
            </a:r>
            <a:r>
              <a:rPr lang="en-US" altLang="ja-JP" sz="1050">
                <a:latin typeface="Meiryo UI" pitchFamily="50" charset="-128"/>
                <a:ea typeface="Meiryo UI" pitchFamily="50" charset="-128"/>
                <a:cs typeface="Meiryo UI" pitchFamily="50" charset="-128"/>
              </a:rPr>
              <a:t>7</a:t>
            </a:r>
            <a:r>
              <a:rPr lang="ja-JP" altLang="en-US" sz="1050">
                <a:latin typeface="Meiryo UI" pitchFamily="50" charset="-128"/>
                <a:ea typeface="Meiryo UI" pitchFamily="50" charset="-128"/>
                <a:cs typeface="Meiryo UI" pitchFamily="50" charset="-128"/>
              </a:rPr>
              <a:t>日以内</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cxnSp>
        <p:nvCxnSpPr>
          <p:cNvPr id="57" name="直線矢印コネクタ 19"/>
          <p:cNvCxnSpPr/>
          <p:nvPr/>
        </p:nvCxnSpPr>
        <p:spPr>
          <a:xfrm>
            <a:off x="3239017" y="7714519"/>
            <a:ext cx="0" cy="17955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11"/>
          <p:cNvSpPr txBox="1">
            <a:spLocks noChangeArrowheads="1"/>
          </p:cNvSpPr>
          <p:nvPr/>
        </p:nvSpPr>
        <p:spPr bwMode="auto">
          <a:xfrm>
            <a:off x="2141633" y="4392558"/>
            <a:ext cx="573245"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1000"/>
              </a:lnSpc>
              <a:defRPr sz="1000"/>
            </a:pPr>
            <a:r>
              <a:rPr lang="en-US" altLang="ja-JP" sz="1000">
                <a:latin typeface="Meiryo UI"/>
                <a:ea typeface="Meiryo UI"/>
                <a:cs typeface="Meiryo UI" pitchFamily="50" charset="-128"/>
              </a:rPr>
              <a:t>【</a:t>
            </a:r>
            <a:r>
              <a:rPr lang="ja-JP" altLang="en-US" sz="1000">
                <a:latin typeface="Meiryo UI"/>
                <a:ea typeface="Meiryo UI"/>
                <a:cs typeface="Meiryo UI" pitchFamily="50" charset="-128"/>
              </a:rPr>
              <a:t>帳票⑨</a:t>
            </a:r>
            <a:r>
              <a:rPr lang="en-US" altLang="ja-JP" sz="1000">
                <a:latin typeface="Meiryo UI"/>
                <a:ea typeface="Meiryo UI"/>
                <a:cs typeface="Meiryo UI" pitchFamily="50" charset="-128"/>
              </a:rPr>
              <a:t>】</a:t>
            </a:r>
            <a:endParaRPr lang="ja-JP" altLang="en-US" sz="700">
              <a:solidFill>
                <a:srgbClr val="FF0000"/>
              </a:solidFill>
              <a:latin typeface="Meiryo UI"/>
              <a:ea typeface="Meiryo UI"/>
              <a:cs typeface="Meiryo UI" pitchFamily="50" charset="-128"/>
            </a:endParaRPr>
          </a:p>
        </p:txBody>
      </p:sp>
      <p:sp>
        <p:nvSpPr>
          <p:cNvPr id="66" name="Text Box 11"/>
          <p:cNvSpPr txBox="1">
            <a:spLocks noChangeArrowheads="1"/>
          </p:cNvSpPr>
          <p:nvPr/>
        </p:nvSpPr>
        <p:spPr bwMode="auto">
          <a:xfrm>
            <a:off x="260648" y="7295271"/>
            <a:ext cx="573245"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00">
                <a:latin typeface="Meiryo UI"/>
                <a:ea typeface="Meiryo UI"/>
                <a:cs typeface="Meiryo UI" pitchFamily="50" charset="-128"/>
              </a:rPr>
              <a:t>【</a:t>
            </a:r>
            <a:r>
              <a:rPr lang="ja-JP" altLang="en-US" sz="1000">
                <a:latin typeface="Meiryo UI"/>
                <a:ea typeface="Meiryo UI"/>
                <a:cs typeface="Meiryo UI" pitchFamily="50" charset="-128"/>
              </a:rPr>
              <a:t>帳票⑩</a:t>
            </a:r>
            <a:r>
              <a:rPr lang="en-US" altLang="ja-JP" sz="1000">
                <a:latin typeface="Meiryo UI"/>
                <a:ea typeface="Meiryo UI"/>
                <a:cs typeface="Meiryo UI" pitchFamily="50" charset="-128"/>
              </a:rPr>
              <a:t>】</a:t>
            </a:r>
            <a:endParaRPr lang="ja-JP" altLang="en-US" sz="700">
              <a:solidFill>
                <a:srgbClr val="FF0000"/>
              </a:solidFill>
              <a:latin typeface="Meiryo UI"/>
              <a:ea typeface="Meiryo UI"/>
              <a:cs typeface="Meiryo UI" pitchFamily="50" charset="-128"/>
            </a:endParaRPr>
          </a:p>
        </p:txBody>
      </p:sp>
      <p:sp>
        <p:nvSpPr>
          <p:cNvPr id="72" name="Text Box 11"/>
          <p:cNvSpPr txBox="1">
            <a:spLocks noChangeArrowheads="1"/>
          </p:cNvSpPr>
          <p:nvPr/>
        </p:nvSpPr>
        <p:spPr bwMode="auto">
          <a:xfrm>
            <a:off x="921920" y="7301170"/>
            <a:ext cx="573245" cy="3392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00">
                <a:latin typeface="Meiryo UI"/>
                <a:ea typeface="Meiryo UI"/>
                <a:cs typeface="Meiryo UI" pitchFamily="50" charset="-128"/>
              </a:rPr>
              <a:t>【</a:t>
            </a:r>
            <a:r>
              <a:rPr lang="ja-JP" altLang="en-US" sz="1000">
                <a:latin typeface="Meiryo UI"/>
                <a:ea typeface="Meiryo UI"/>
                <a:cs typeface="Meiryo UI" pitchFamily="50" charset="-128"/>
              </a:rPr>
              <a:t>帳票⑪</a:t>
            </a:r>
            <a:r>
              <a:rPr lang="en-US" altLang="ja-JP" sz="1000">
                <a:latin typeface="Meiryo UI"/>
                <a:ea typeface="Meiryo UI"/>
                <a:cs typeface="Meiryo UI" pitchFamily="50" charset="-128"/>
              </a:rPr>
              <a:t>】</a:t>
            </a:r>
            <a:endParaRPr lang="ja-JP" altLang="en-US" sz="700">
              <a:solidFill>
                <a:srgbClr val="FF0000"/>
              </a:solidFill>
              <a:latin typeface="Meiryo UI"/>
              <a:ea typeface="Meiryo UI"/>
              <a:cs typeface="Meiryo UI" pitchFamily="50" charset="-128"/>
            </a:endParaRPr>
          </a:p>
        </p:txBody>
      </p:sp>
    </p:spTree>
    <p:extLst>
      <p:ext uri="{BB962C8B-B14F-4D97-AF65-F5344CB8AC3E}">
        <p14:creationId xmlns:p14="http://schemas.microsoft.com/office/powerpoint/2010/main" val="263741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260648" y="1195920"/>
          <a:ext cx="6372000" cy="8133818"/>
        </p:xfrm>
        <a:graphic>
          <a:graphicData uri="http://schemas.openxmlformats.org/drawingml/2006/table">
            <a:tbl>
              <a:tblPr firstRow="1" bandRow="1">
                <a:tableStyleId>{5C22544A-7EE6-4342-B048-85BDC9FD1C3A}</a:tableStyleId>
              </a:tblPr>
              <a:tblGrid>
                <a:gridCol w="1565527">
                  <a:extLst>
                    <a:ext uri="{9D8B030D-6E8A-4147-A177-3AD203B41FA5}">
                      <a16:colId xmlns:a16="http://schemas.microsoft.com/office/drawing/2014/main" val="20000"/>
                    </a:ext>
                  </a:extLst>
                </a:gridCol>
                <a:gridCol w="1402941">
                  <a:extLst>
                    <a:ext uri="{9D8B030D-6E8A-4147-A177-3AD203B41FA5}">
                      <a16:colId xmlns:a16="http://schemas.microsoft.com/office/drawing/2014/main" val="20001"/>
                    </a:ext>
                  </a:extLst>
                </a:gridCol>
                <a:gridCol w="1342215">
                  <a:extLst>
                    <a:ext uri="{9D8B030D-6E8A-4147-A177-3AD203B41FA5}">
                      <a16:colId xmlns:a16="http://schemas.microsoft.com/office/drawing/2014/main" val="3058292122"/>
                    </a:ext>
                  </a:extLst>
                </a:gridCol>
                <a:gridCol w="2061317">
                  <a:extLst>
                    <a:ext uri="{9D8B030D-6E8A-4147-A177-3AD203B41FA5}">
                      <a16:colId xmlns:a16="http://schemas.microsoft.com/office/drawing/2014/main" val="20003"/>
                    </a:ext>
                  </a:extLst>
                </a:gridCol>
              </a:tblGrid>
              <a:tr h="700917">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7432901">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67" name="正方形/長方形 66"/>
          <p:cNvSpPr/>
          <p:nvPr/>
        </p:nvSpPr>
        <p:spPr>
          <a:xfrm>
            <a:off x="499054" y="3129468"/>
            <a:ext cx="1009650" cy="852625"/>
          </a:xfrm>
          <a:prstGeom prst="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20" name="正方形/長方形 19"/>
          <p:cNvSpPr/>
          <p:nvPr/>
        </p:nvSpPr>
        <p:spPr>
          <a:xfrm>
            <a:off x="260648" y="722434"/>
            <a:ext cx="6372000"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7-1</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リース満了～車両返却（販売店様が車両買取する場合）</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22</a:t>
            </a:fld>
            <a:endParaRPr lang="ja-JP" altLang="en-US"/>
          </a:p>
        </p:txBody>
      </p:sp>
      <p:sp>
        <p:nvSpPr>
          <p:cNvPr id="6" name="正方形/長方形 5"/>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grpSp>
        <p:nvGrpSpPr>
          <p:cNvPr id="14" name="グループ化 13"/>
          <p:cNvGrpSpPr/>
          <p:nvPr/>
        </p:nvGrpSpPr>
        <p:grpSpPr>
          <a:xfrm>
            <a:off x="584550" y="3185975"/>
            <a:ext cx="887382" cy="921469"/>
            <a:chOff x="278730" y="4142371"/>
            <a:chExt cx="887382" cy="921469"/>
          </a:xfrm>
        </p:grpSpPr>
        <p:pic>
          <p:nvPicPr>
            <p:cNvPr id="15" name="Picture 120" descr="C:\WINNT\Profiles\10111\Application Data\Microsoft\Media Catalog\IDW012.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080" y="4142371"/>
              <a:ext cx="390525" cy="314325"/>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6" name="図 15"/>
            <p:cNvPicPr>
              <a:picLocks noChangeAspect="1"/>
            </p:cNvPicPr>
            <p:nvPr/>
          </p:nvPicPr>
          <p:blipFill>
            <a:blip r:embed="rId3"/>
            <a:stretch>
              <a:fillRect/>
            </a:stretch>
          </p:blipFill>
          <p:spPr>
            <a:xfrm>
              <a:off x="754690" y="4142371"/>
              <a:ext cx="205184" cy="364306"/>
            </a:xfrm>
            <a:prstGeom prst="rect">
              <a:avLst/>
            </a:prstGeom>
          </p:spPr>
        </p:pic>
        <p:sp>
          <p:nvSpPr>
            <p:cNvPr id="17" name="Text Box 11"/>
            <p:cNvSpPr txBox="1">
              <a:spLocks noChangeArrowheads="1"/>
            </p:cNvSpPr>
            <p:nvPr/>
          </p:nvSpPr>
          <p:spPr bwMode="auto">
            <a:xfrm>
              <a:off x="278730" y="4338363"/>
              <a:ext cx="887382" cy="72547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endParaRPr lang="en-US" altLang="ja-JP" sz="1050">
                <a:latin typeface="Meiryo UI" pitchFamily="50" charset="-128"/>
                <a:ea typeface="Meiryo UI" pitchFamily="50" charset="-128"/>
                <a:cs typeface="Meiryo UI" pitchFamily="50" charset="-128"/>
              </a:endParaRPr>
            </a:p>
            <a:p>
              <a:pPr algn="ctr" rtl="0">
                <a:lnSpc>
                  <a:spcPts val="1000"/>
                </a:lnSpc>
                <a:defRPr sz="1000"/>
              </a:pPr>
              <a:r>
                <a:rPr lang="ja-JP" altLang="en-US" sz="1050">
                  <a:latin typeface="Meiryo UI" pitchFamily="50" charset="-128"/>
                  <a:ea typeface="Meiryo UI" pitchFamily="50" charset="-128"/>
                  <a:cs typeface="Meiryo UI" pitchFamily="50" charset="-128"/>
                </a:rPr>
                <a:t>通知の確認</a:t>
              </a:r>
            </a:p>
          </p:txBody>
        </p:sp>
      </p:grpSp>
      <p:sp>
        <p:nvSpPr>
          <p:cNvPr id="18" name="フローチャート : 書類 55"/>
          <p:cNvSpPr/>
          <p:nvPr/>
        </p:nvSpPr>
        <p:spPr>
          <a:xfrm>
            <a:off x="2080996" y="2287516"/>
            <a:ext cx="865404" cy="49893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満了対象</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kumimoji="1" lang="ja-JP" altLang="en-US" sz="8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車両リスト</a:t>
            </a:r>
            <a:endParaRPr kumimoji="1" lang="ja-JP" altLang="en-US" sz="8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19" name="正方形/長方形 18"/>
          <p:cNvSpPr/>
          <p:nvPr/>
        </p:nvSpPr>
        <p:spPr>
          <a:xfrm>
            <a:off x="3344933" y="2277042"/>
            <a:ext cx="1112767"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満了対象</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車両リストの送付</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22" name="直線矢印コネクタ 19"/>
          <p:cNvCxnSpPr>
            <a:stCxn id="19" idx="1"/>
            <a:endCxn id="18" idx="3"/>
          </p:cNvCxnSpPr>
          <p:nvPr/>
        </p:nvCxnSpPr>
        <p:spPr>
          <a:xfrm flipH="1" flipV="1">
            <a:off x="2946400" y="2536981"/>
            <a:ext cx="398533" cy="111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1"/>
          <p:cNvSpPr txBox="1">
            <a:spLocks noChangeArrowheads="1"/>
          </p:cNvSpPr>
          <p:nvPr/>
        </p:nvSpPr>
        <p:spPr bwMode="auto">
          <a:xfrm>
            <a:off x="2766461" y="2301734"/>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24" name="Text Box 11"/>
          <p:cNvSpPr txBox="1">
            <a:spLocks noChangeArrowheads="1"/>
          </p:cNvSpPr>
          <p:nvPr/>
        </p:nvSpPr>
        <p:spPr bwMode="auto">
          <a:xfrm>
            <a:off x="3398128" y="2036839"/>
            <a:ext cx="958574"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a:t>
            </a:r>
            <a:r>
              <a:rPr lang="en-US" altLang="ja-JP" sz="1050">
                <a:latin typeface="Meiryo UI" pitchFamily="50" charset="-128"/>
                <a:ea typeface="Meiryo UI" pitchFamily="50" charset="-128"/>
                <a:cs typeface="Meiryo UI" pitchFamily="50" charset="-128"/>
              </a:rPr>
              <a:t>6</a:t>
            </a:r>
            <a:r>
              <a:rPr lang="ja-JP" altLang="en-US" sz="1050">
                <a:latin typeface="Meiryo UI" pitchFamily="50" charset="-128"/>
                <a:ea typeface="Meiryo UI" pitchFamily="50" charset="-128"/>
                <a:cs typeface="Meiryo UI" pitchFamily="50" charset="-128"/>
              </a:rPr>
              <a:t>カ月前</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25" name="正方形/長方形 24"/>
          <p:cNvSpPr/>
          <p:nvPr/>
        </p:nvSpPr>
        <p:spPr>
          <a:xfrm>
            <a:off x="3349895" y="3312117"/>
            <a:ext cx="1112767" cy="46758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満了案内通知</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26" name="直線矢印コネクタ 19"/>
          <p:cNvCxnSpPr/>
          <p:nvPr/>
        </p:nvCxnSpPr>
        <p:spPr>
          <a:xfrm flipH="1">
            <a:off x="1519414" y="3547769"/>
            <a:ext cx="1830482" cy="801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11"/>
          <p:cNvSpPr txBox="1">
            <a:spLocks noChangeArrowheads="1"/>
          </p:cNvSpPr>
          <p:nvPr/>
        </p:nvSpPr>
        <p:spPr bwMode="auto">
          <a:xfrm>
            <a:off x="2612673" y="3343159"/>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28" name="Text Box 11"/>
          <p:cNvSpPr txBox="1">
            <a:spLocks noChangeArrowheads="1"/>
          </p:cNvSpPr>
          <p:nvPr/>
        </p:nvSpPr>
        <p:spPr bwMode="auto">
          <a:xfrm>
            <a:off x="3407123" y="3050934"/>
            <a:ext cx="989643" cy="2731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カ月前</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33" name="フローチャート : 書類 55"/>
          <p:cNvSpPr/>
          <p:nvPr/>
        </p:nvSpPr>
        <p:spPr>
          <a:xfrm>
            <a:off x="2091706" y="4395310"/>
            <a:ext cx="865404" cy="49893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適用買取価格</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通知書</a:t>
            </a:r>
            <a:endParaRPr lang="en-US" altLang="ja-JP" sz="800">
              <a:solidFill>
                <a:sysClr val="windowText" lastClr="000000"/>
              </a:solidFill>
              <a:latin typeface="Meiryo UI" pitchFamily="50" charset="-128"/>
              <a:ea typeface="Meiryo UI" pitchFamily="50" charset="-128"/>
              <a:cs typeface="Meiryo UI" pitchFamily="50" charset="-128"/>
            </a:endParaRPr>
          </a:p>
        </p:txBody>
      </p:sp>
      <p:sp>
        <p:nvSpPr>
          <p:cNvPr id="34" name="正方形/長方形 33"/>
          <p:cNvSpPr/>
          <p:nvPr/>
        </p:nvSpPr>
        <p:spPr>
          <a:xfrm>
            <a:off x="3355643" y="4384836"/>
            <a:ext cx="1112767"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販売店買取価格</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の通知</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36" name="Text Box 11"/>
          <p:cNvSpPr txBox="1">
            <a:spLocks noChangeArrowheads="1"/>
          </p:cNvSpPr>
          <p:nvPr/>
        </p:nvSpPr>
        <p:spPr bwMode="auto">
          <a:xfrm>
            <a:off x="3383438" y="4144633"/>
            <a:ext cx="1034938" cy="23733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〈2</a:t>
            </a:r>
            <a:r>
              <a:rPr lang="ja-JP" altLang="en-US" sz="1050">
                <a:latin typeface="Meiryo UI" pitchFamily="50" charset="-128"/>
                <a:ea typeface="Meiryo UI" pitchFamily="50" charset="-128"/>
                <a:cs typeface="Meiryo UI" pitchFamily="50" charset="-128"/>
              </a:rPr>
              <a:t>月、</a:t>
            </a:r>
            <a:r>
              <a:rPr lang="en-US" altLang="ja-JP" sz="1050">
                <a:latin typeface="Meiryo UI" pitchFamily="50" charset="-128"/>
                <a:ea typeface="Meiryo UI" pitchFamily="50" charset="-128"/>
                <a:cs typeface="Meiryo UI" pitchFamily="50" charset="-128"/>
              </a:rPr>
              <a:t>8</a:t>
            </a:r>
            <a:r>
              <a:rPr lang="ja-JP" altLang="en-US" sz="1050">
                <a:latin typeface="Meiryo UI" pitchFamily="50" charset="-128"/>
                <a:ea typeface="Meiryo UI" pitchFamily="50" charset="-128"/>
                <a:cs typeface="Meiryo UI" pitchFamily="50" charset="-128"/>
              </a:rPr>
              <a:t>月に通知</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cxnSp>
        <p:nvCxnSpPr>
          <p:cNvPr id="37" name="直線矢印コネクタ 19"/>
          <p:cNvCxnSpPr/>
          <p:nvPr/>
        </p:nvCxnSpPr>
        <p:spPr>
          <a:xfrm flipH="1" flipV="1">
            <a:off x="2951362" y="4639962"/>
            <a:ext cx="398533" cy="111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2120674" y="5158260"/>
            <a:ext cx="830688"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買取意向</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を回答</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39" name="正方形/長方形 38"/>
          <p:cNvSpPr/>
          <p:nvPr/>
        </p:nvSpPr>
        <p:spPr>
          <a:xfrm>
            <a:off x="3536035" y="5158260"/>
            <a:ext cx="730872"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回答受領</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41" name="直線矢印コネクタ 19"/>
          <p:cNvCxnSpPr>
            <a:stCxn id="38" idx="3"/>
          </p:cNvCxnSpPr>
          <p:nvPr/>
        </p:nvCxnSpPr>
        <p:spPr>
          <a:xfrm>
            <a:off x="2951362" y="5419312"/>
            <a:ext cx="59538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角丸四角形 44"/>
          <p:cNvSpPr/>
          <p:nvPr/>
        </p:nvSpPr>
        <p:spPr>
          <a:xfrm>
            <a:off x="993617" y="5763666"/>
            <a:ext cx="4489450" cy="623609"/>
          </a:xfrm>
          <a:prstGeom prst="roundRect">
            <a:avLst/>
          </a:prstGeom>
          <a:pattFill prst="wdUpDiag">
            <a:fgClr>
              <a:srgbClr val="CCECFF"/>
            </a:fgClr>
            <a:bgClr>
              <a:schemeClr val="bg1"/>
            </a:bgClr>
          </a:patt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車両返却日程調整～車両返却・査定～特約精算金請求の流れは、</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a:ea typeface="Meiryo UI"/>
              </a:rPr>
              <a:t>中途解約時と同様 （P</a:t>
            </a:r>
            <a:r>
              <a:rPr lang="en-US" altLang="ja-JP" sz="1200" dirty="0">
                <a:solidFill>
                  <a:schemeClr val="tx1"/>
                </a:solidFill>
                <a:latin typeface="Meiryo UI"/>
                <a:ea typeface="Meiryo UI"/>
              </a:rPr>
              <a:t>20</a:t>
            </a:r>
            <a:r>
              <a:rPr lang="ja-JP" altLang="en-US" sz="1200" dirty="0">
                <a:solidFill>
                  <a:schemeClr val="tx1"/>
                </a:solidFill>
                <a:latin typeface="Meiryo UI"/>
                <a:ea typeface="Meiryo UI"/>
              </a:rPr>
              <a:t>-</a:t>
            </a:r>
            <a:r>
              <a:rPr lang="en-US" altLang="ja-JP" sz="1200" dirty="0">
                <a:solidFill>
                  <a:schemeClr val="tx1"/>
                </a:solidFill>
                <a:latin typeface="Meiryo UI"/>
                <a:ea typeface="Meiryo UI"/>
              </a:rPr>
              <a:t>21</a:t>
            </a:r>
            <a:r>
              <a:rPr lang="ja-JP" altLang="en-US" sz="1200" dirty="0">
                <a:solidFill>
                  <a:schemeClr val="tx1"/>
                </a:solidFill>
                <a:latin typeface="Meiryo UI"/>
                <a:ea typeface="Meiryo UI"/>
              </a:rPr>
              <a:t>）</a:t>
            </a:r>
            <a:endParaRPr lang="en-US" altLang="ja-JP" sz="1200" dirty="0">
              <a:solidFill>
                <a:schemeClr val="tx1"/>
              </a:solidFill>
              <a:latin typeface="Meiryo UI"/>
              <a:ea typeface="Meiryo UI"/>
            </a:endParaRPr>
          </a:p>
        </p:txBody>
      </p:sp>
      <p:sp>
        <p:nvSpPr>
          <p:cNvPr id="47" name="正方形/長方形 46"/>
          <p:cNvSpPr/>
          <p:nvPr/>
        </p:nvSpPr>
        <p:spPr>
          <a:xfrm>
            <a:off x="3413554" y="6812709"/>
            <a:ext cx="927722" cy="46758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書類の送付</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48" name="直線矢印コネクタ 19"/>
          <p:cNvCxnSpPr>
            <a:stCxn id="47" idx="1"/>
          </p:cNvCxnSpPr>
          <p:nvPr/>
        </p:nvCxnSpPr>
        <p:spPr>
          <a:xfrm flipH="1">
            <a:off x="3020611" y="7046500"/>
            <a:ext cx="39294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11"/>
          <p:cNvSpPr txBox="1">
            <a:spLocks noChangeArrowheads="1"/>
          </p:cNvSpPr>
          <p:nvPr/>
        </p:nvSpPr>
        <p:spPr bwMode="auto">
          <a:xfrm>
            <a:off x="2869382" y="6834269"/>
            <a:ext cx="737921"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郵送</a:t>
            </a:r>
          </a:p>
        </p:txBody>
      </p:sp>
      <p:sp>
        <p:nvSpPr>
          <p:cNvPr id="53" name="正方形/長方形 52"/>
          <p:cNvSpPr/>
          <p:nvPr/>
        </p:nvSpPr>
        <p:spPr>
          <a:xfrm>
            <a:off x="3339185" y="7717643"/>
            <a:ext cx="1112767" cy="46758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車両代金の</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請求書を送付</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56" name="直線矢印コネクタ 19"/>
          <p:cNvCxnSpPr/>
          <p:nvPr/>
        </p:nvCxnSpPr>
        <p:spPr>
          <a:xfrm flipH="1" flipV="1">
            <a:off x="2940652" y="7948319"/>
            <a:ext cx="398533" cy="111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フローチャート : 書類 55"/>
          <p:cNvSpPr/>
          <p:nvPr/>
        </p:nvSpPr>
        <p:spPr>
          <a:xfrm>
            <a:off x="2355850" y="7736386"/>
            <a:ext cx="590550" cy="40431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車両代金</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請求書</a:t>
            </a:r>
            <a:endParaRPr lang="en-US" altLang="ja-JP" sz="800">
              <a:solidFill>
                <a:sysClr val="windowText" lastClr="000000"/>
              </a:solidFill>
              <a:latin typeface="Meiryo UI" pitchFamily="50" charset="-128"/>
              <a:ea typeface="Meiryo UI" pitchFamily="50" charset="-128"/>
              <a:cs typeface="Meiryo UI" pitchFamily="50" charset="-128"/>
            </a:endParaRPr>
          </a:p>
        </p:txBody>
      </p:sp>
      <p:sp>
        <p:nvSpPr>
          <p:cNvPr id="59" name="Text Box 11"/>
          <p:cNvSpPr txBox="1">
            <a:spLocks noChangeArrowheads="1"/>
          </p:cNvSpPr>
          <p:nvPr/>
        </p:nvSpPr>
        <p:spPr bwMode="auto">
          <a:xfrm>
            <a:off x="3108908" y="7493383"/>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満了月の翌月</a:t>
            </a:r>
            <a:r>
              <a:rPr lang="en-US" altLang="ja-JP" sz="1050">
                <a:latin typeface="Meiryo UI" pitchFamily="50" charset="-128"/>
                <a:ea typeface="Meiryo UI" pitchFamily="50" charset="-128"/>
                <a:cs typeface="Meiryo UI" pitchFamily="50" charset="-128"/>
              </a:rPr>
              <a:t>10</a:t>
            </a:r>
            <a:r>
              <a:rPr lang="ja-JP" altLang="en-US" sz="1050">
                <a:latin typeface="Meiryo UI" pitchFamily="50" charset="-128"/>
                <a:ea typeface="Meiryo UI" pitchFamily="50" charset="-128"/>
                <a:cs typeface="Meiryo UI" pitchFamily="50" charset="-128"/>
              </a:rPr>
              <a:t>日頃</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60" name="正方形/長方形 59"/>
          <p:cNvSpPr/>
          <p:nvPr/>
        </p:nvSpPr>
        <p:spPr>
          <a:xfrm>
            <a:off x="3428085" y="8546648"/>
            <a:ext cx="951621"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車両代金</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受領確認</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61" name="直線矢印コネクタ 19"/>
          <p:cNvCxnSpPr>
            <a:endCxn id="60" idx="1"/>
          </p:cNvCxnSpPr>
          <p:nvPr/>
        </p:nvCxnSpPr>
        <p:spPr>
          <a:xfrm>
            <a:off x="2951362" y="8807700"/>
            <a:ext cx="47672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2057400" y="8539500"/>
            <a:ext cx="930937"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車両代金</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口座振込</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65" name="Text Box 11"/>
          <p:cNvSpPr txBox="1">
            <a:spLocks noChangeArrowheads="1"/>
          </p:cNvSpPr>
          <p:nvPr/>
        </p:nvSpPr>
        <p:spPr bwMode="auto">
          <a:xfrm>
            <a:off x="1740543" y="8326162"/>
            <a:ext cx="1573320" cy="21914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満了月の翌月末</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72" name="Text Box 11"/>
          <p:cNvSpPr txBox="1">
            <a:spLocks noChangeArrowheads="1"/>
          </p:cNvSpPr>
          <p:nvPr/>
        </p:nvSpPr>
        <p:spPr bwMode="auto">
          <a:xfrm>
            <a:off x="4575798" y="1941248"/>
            <a:ext cx="2087186" cy="187832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・リース満了日の</a:t>
            </a:r>
            <a:r>
              <a:rPr lang="en-US" altLang="ja-JP" sz="1050">
                <a:latin typeface="Meiryo UI" pitchFamily="50" charset="-128"/>
                <a:ea typeface="Meiryo UI" pitchFamily="50" charset="-128"/>
                <a:cs typeface="Meiryo UI" pitchFamily="50" charset="-128"/>
              </a:rPr>
              <a:t>6</a:t>
            </a:r>
            <a:r>
              <a:rPr lang="ja-JP" altLang="en-US" sz="1050">
                <a:latin typeface="Meiryo UI" pitchFamily="50" charset="-128"/>
                <a:ea typeface="Meiryo UI" pitchFamily="50" charset="-128"/>
                <a:cs typeface="Meiryo UI" pitchFamily="50" charset="-128"/>
              </a:rPr>
              <a:t>カ月前に</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から届く</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「満了対象車両リスト」を確認</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＊販売店単位・半期毎にまとめて送付</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例</a:t>
            </a:r>
            <a:r>
              <a:rPr lang="en-US" altLang="ja-JP" sz="1050">
                <a:latin typeface="Meiryo UI" pitchFamily="50" charset="-128"/>
                <a:ea typeface="Meiryo UI" pitchFamily="50" charset="-128"/>
                <a:cs typeface="Meiryo UI" pitchFamily="50" charset="-128"/>
              </a:rPr>
              <a:t>)21</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9</a:t>
            </a:r>
            <a:r>
              <a:rPr lang="ja-JP" altLang="en-US" sz="1050">
                <a:latin typeface="Meiryo UI" pitchFamily="50" charset="-128"/>
                <a:ea typeface="Meiryo UI" pitchFamily="50" charset="-128"/>
                <a:cs typeface="Meiryo UI" pitchFamily="50" charset="-128"/>
              </a:rPr>
              <a:t>月満了車両</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20</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9</a:t>
            </a:r>
            <a:r>
              <a:rPr lang="ja-JP" altLang="en-US" sz="1050">
                <a:latin typeface="Meiryo UI" pitchFamily="50" charset="-128"/>
                <a:ea typeface="Meiryo UI" pitchFamily="50" charset="-128"/>
                <a:cs typeface="Meiryo UI" pitchFamily="50" charset="-128"/>
              </a:rPr>
              <a:t>月末にリスト送付</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21</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10</a:t>
            </a:r>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月満了車両</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21</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月末にリスト送付</a:t>
            </a:r>
            <a:endParaRPr lang="en-US" altLang="ja-JP" sz="1050">
              <a:latin typeface="Meiryo UI" pitchFamily="50" charset="-128"/>
              <a:ea typeface="Meiryo UI" pitchFamily="50" charset="-128"/>
              <a:cs typeface="Meiryo UI" pitchFamily="50" charset="-128"/>
            </a:endParaRPr>
          </a:p>
          <a:p>
            <a:pPr>
              <a:lnSpc>
                <a:spcPts val="1000"/>
              </a:lnSpc>
              <a:defRPr sz="1000"/>
            </a:pP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・満了月の</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カ月前に</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お客様にメールして、満了のご案内</a:t>
            </a:r>
            <a:endParaRPr lang="en-US" altLang="ja-JP" sz="1050">
              <a:latin typeface="Meiryo UI" pitchFamily="50" charset="-128"/>
              <a:ea typeface="Meiryo UI" pitchFamily="50" charset="-128"/>
              <a:cs typeface="Meiryo UI" pitchFamily="50" charset="-128"/>
            </a:endParaRPr>
          </a:p>
        </p:txBody>
      </p:sp>
      <p:sp>
        <p:nvSpPr>
          <p:cNvPr id="73" name="Text Box 11"/>
          <p:cNvSpPr txBox="1">
            <a:spLocks noChangeArrowheads="1"/>
          </p:cNvSpPr>
          <p:nvPr/>
        </p:nvSpPr>
        <p:spPr bwMode="auto">
          <a:xfrm>
            <a:off x="4581010" y="3948828"/>
            <a:ext cx="2087186" cy="153081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より送付の</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「適用買取価格通知書」</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をご確認の上、貴社にて買取判断</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＊買取は車名単位、</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半年分をまとめてのご判断となります</a:t>
            </a:r>
            <a:endParaRPr lang="en-US" altLang="ja-JP" sz="1050">
              <a:latin typeface="Meiryo UI" pitchFamily="50" charset="-128"/>
              <a:ea typeface="Meiryo UI" pitchFamily="50" charset="-128"/>
              <a:cs typeface="Meiryo UI" pitchFamily="50" charset="-128"/>
            </a:endParaRPr>
          </a:p>
        </p:txBody>
      </p:sp>
      <p:sp>
        <p:nvSpPr>
          <p:cNvPr id="42" name="Text Box 11"/>
          <p:cNvSpPr txBox="1">
            <a:spLocks noChangeArrowheads="1"/>
          </p:cNvSpPr>
          <p:nvPr/>
        </p:nvSpPr>
        <p:spPr bwMode="auto">
          <a:xfrm>
            <a:off x="2745565" y="4414925"/>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43" name="Text Box 11"/>
          <p:cNvSpPr txBox="1">
            <a:spLocks noChangeArrowheads="1"/>
          </p:cNvSpPr>
          <p:nvPr/>
        </p:nvSpPr>
        <p:spPr bwMode="auto">
          <a:xfrm>
            <a:off x="2830405" y="5197133"/>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46" name="フローチャート : 書類 55"/>
          <p:cNvSpPr/>
          <p:nvPr/>
        </p:nvSpPr>
        <p:spPr>
          <a:xfrm>
            <a:off x="2455876" y="6680915"/>
            <a:ext cx="590550" cy="40431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売買約書</a:t>
            </a:r>
            <a:endParaRPr lang="en-US" altLang="ja-JP" sz="800">
              <a:solidFill>
                <a:sysClr val="windowText" lastClr="000000"/>
              </a:solidFill>
              <a:latin typeface="Meiryo UI" pitchFamily="50" charset="-128"/>
              <a:ea typeface="Meiryo UI" pitchFamily="50" charset="-128"/>
              <a:cs typeface="Meiryo UI" pitchFamily="50" charset="-128"/>
            </a:endParaRPr>
          </a:p>
        </p:txBody>
      </p:sp>
      <p:sp>
        <p:nvSpPr>
          <p:cNvPr id="50" name="フローチャート : 書類 55"/>
          <p:cNvSpPr/>
          <p:nvPr/>
        </p:nvSpPr>
        <p:spPr>
          <a:xfrm>
            <a:off x="2449478" y="7101744"/>
            <a:ext cx="590550" cy="40431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譲渡書類</a:t>
            </a:r>
            <a:endParaRPr lang="en-US" altLang="ja-JP" sz="800">
              <a:solidFill>
                <a:sysClr val="windowText" lastClr="000000"/>
              </a:solidFill>
              <a:latin typeface="Meiryo UI" pitchFamily="50" charset="-128"/>
              <a:ea typeface="Meiryo UI" pitchFamily="50" charset="-128"/>
              <a:cs typeface="Meiryo UI" pitchFamily="50" charset="-128"/>
            </a:endParaRPr>
          </a:p>
        </p:txBody>
      </p:sp>
      <p:sp>
        <p:nvSpPr>
          <p:cNvPr id="52" name="フローチャート : 書類 55"/>
          <p:cNvSpPr/>
          <p:nvPr/>
        </p:nvSpPr>
        <p:spPr>
          <a:xfrm>
            <a:off x="1834990" y="6899587"/>
            <a:ext cx="590550" cy="404314"/>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請求書</a:t>
            </a:r>
            <a:endParaRPr lang="en-US" altLang="ja-JP" sz="800">
              <a:solidFill>
                <a:sysClr val="windowText" lastClr="00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265858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60648" y="722434"/>
            <a:ext cx="6372000"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7-2</a:t>
            </a:r>
            <a:r>
              <a:rPr lang="ja-JP" altLang="en-US" sz="1600" b="1"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リース満了～車両返却（</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が車両処分する場合）</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23</a:t>
            </a:fld>
            <a:endParaRPr lang="ja-JP" altLang="en-US"/>
          </a:p>
        </p:txBody>
      </p:sp>
      <p:graphicFrame>
        <p:nvGraphicFramePr>
          <p:cNvPr id="6" name="表 5"/>
          <p:cNvGraphicFramePr>
            <a:graphicFrameLocks noGrp="1"/>
          </p:cNvGraphicFramePr>
          <p:nvPr/>
        </p:nvGraphicFramePr>
        <p:xfrm>
          <a:off x="260648" y="1189570"/>
          <a:ext cx="6372000" cy="8133818"/>
        </p:xfrm>
        <a:graphic>
          <a:graphicData uri="http://schemas.openxmlformats.org/drawingml/2006/table">
            <a:tbl>
              <a:tblPr firstRow="1" bandRow="1">
                <a:tableStyleId>{5C22544A-7EE6-4342-B048-85BDC9FD1C3A}</a:tableStyleId>
              </a:tblPr>
              <a:tblGrid>
                <a:gridCol w="1565527">
                  <a:extLst>
                    <a:ext uri="{9D8B030D-6E8A-4147-A177-3AD203B41FA5}">
                      <a16:colId xmlns:a16="http://schemas.microsoft.com/office/drawing/2014/main" val="20000"/>
                    </a:ext>
                  </a:extLst>
                </a:gridCol>
                <a:gridCol w="1402941">
                  <a:extLst>
                    <a:ext uri="{9D8B030D-6E8A-4147-A177-3AD203B41FA5}">
                      <a16:colId xmlns:a16="http://schemas.microsoft.com/office/drawing/2014/main" val="20001"/>
                    </a:ext>
                  </a:extLst>
                </a:gridCol>
                <a:gridCol w="1342215">
                  <a:extLst>
                    <a:ext uri="{9D8B030D-6E8A-4147-A177-3AD203B41FA5}">
                      <a16:colId xmlns:a16="http://schemas.microsoft.com/office/drawing/2014/main" val="3058292122"/>
                    </a:ext>
                  </a:extLst>
                </a:gridCol>
                <a:gridCol w="2061317">
                  <a:extLst>
                    <a:ext uri="{9D8B030D-6E8A-4147-A177-3AD203B41FA5}">
                      <a16:colId xmlns:a16="http://schemas.microsoft.com/office/drawing/2014/main" val="20003"/>
                    </a:ext>
                  </a:extLst>
                </a:gridCol>
              </a:tblGrid>
              <a:tr h="700917">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貴社</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7432901">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7" name="正方形/長方形 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p>
        </p:txBody>
      </p:sp>
      <p:sp>
        <p:nvSpPr>
          <p:cNvPr id="15" name="正方形/長方形 14"/>
          <p:cNvSpPr/>
          <p:nvPr/>
        </p:nvSpPr>
        <p:spPr>
          <a:xfrm>
            <a:off x="3376798" y="2429831"/>
            <a:ext cx="1023752"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満了対象車両</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リストの送付</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16" name="フローチャート : 書類 55"/>
          <p:cNvSpPr/>
          <p:nvPr/>
        </p:nvSpPr>
        <p:spPr>
          <a:xfrm>
            <a:off x="2089150" y="2452225"/>
            <a:ext cx="748686" cy="475125"/>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満了対象</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車両リスト</a:t>
            </a:r>
            <a:endParaRPr kumimoji="1" lang="ja-JP" altLang="en-US" sz="8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17" name="直線矢印コネクタ 19"/>
          <p:cNvCxnSpPr/>
          <p:nvPr/>
        </p:nvCxnSpPr>
        <p:spPr>
          <a:xfrm>
            <a:off x="3028013" y="8693974"/>
            <a:ext cx="37911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19"/>
          <p:cNvCxnSpPr>
            <a:stCxn id="15" idx="1"/>
            <a:endCxn id="16" idx="3"/>
          </p:cNvCxnSpPr>
          <p:nvPr/>
        </p:nvCxnSpPr>
        <p:spPr>
          <a:xfrm flipH="1" flipV="1">
            <a:off x="2837836" y="2689788"/>
            <a:ext cx="538962" cy="109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1"/>
          <p:cNvSpPr txBox="1">
            <a:spLocks noChangeArrowheads="1"/>
          </p:cNvSpPr>
          <p:nvPr/>
        </p:nvSpPr>
        <p:spPr bwMode="auto">
          <a:xfrm>
            <a:off x="3410828" y="2201939"/>
            <a:ext cx="958574"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a:t>
            </a:r>
            <a:r>
              <a:rPr lang="en-US" altLang="ja-JP" sz="1050">
                <a:latin typeface="Meiryo UI" pitchFamily="50" charset="-128"/>
                <a:ea typeface="Meiryo UI" pitchFamily="50" charset="-128"/>
                <a:cs typeface="Meiryo UI" pitchFamily="50" charset="-128"/>
              </a:rPr>
              <a:t>6</a:t>
            </a:r>
            <a:r>
              <a:rPr lang="ja-JP" altLang="en-US" sz="1050">
                <a:latin typeface="Meiryo UI" pitchFamily="50" charset="-128"/>
                <a:ea typeface="Meiryo UI" pitchFamily="50" charset="-128"/>
                <a:cs typeface="Meiryo UI" pitchFamily="50" charset="-128"/>
              </a:rPr>
              <a:t>カ月前</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grpSp>
        <p:nvGrpSpPr>
          <p:cNvPr id="31" name="グループ化 30"/>
          <p:cNvGrpSpPr/>
          <p:nvPr/>
        </p:nvGrpSpPr>
        <p:grpSpPr>
          <a:xfrm>
            <a:off x="584550" y="3516175"/>
            <a:ext cx="887382" cy="921469"/>
            <a:chOff x="278730" y="4142371"/>
            <a:chExt cx="887382" cy="921469"/>
          </a:xfrm>
        </p:grpSpPr>
        <p:pic>
          <p:nvPicPr>
            <p:cNvPr id="32" name="Picture 120" descr="C:\WINNT\Profiles\10111\Application Data\Microsoft\Media Catalog\IDW012.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080" y="4142371"/>
              <a:ext cx="390525" cy="314325"/>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33" name="図 32"/>
            <p:cNvPicPr>
              <a:picLocks noChangeAspect="1"/>
            </p:cNvPicPr>
            <p:nvPr/>
          </p:nvPicPr>
          <p:blipFill>
            <a:blip r:embed="rId3"/>
            <a:stretch>
              <a:fillRect/>
            </a:stretch>
          </p:blipFill>
          <p:spPr>
            <a:xfrm>
              <a:off x="754690" y="4142371"/>
              <a:ext cx="205184" cy="364306"/>
            </a:xfrm>
            <a:prstGeom prst="rect">
              <a:avLst/>
            </a:prstGeom>
          </p:spPr>
        </p:pic>
        <p:sp>
          <p:nvSpPr>
            <p:cNvPr id="34" name="Text Box 11"/>
            <p:cNvSpPr txBox="1">
              <a:spLocks noChangeArrowheads="1"/>
            </p:cNvSpPr>
            <p:nvPr/>
          </p:nvSpPr>
          <p:spPr bwMode="auto">
            <a:xfrm>
              <a:off x="278730" y="4338363"/>
              <a:ext cx="887382" cy="72547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endParaRPr lang="en-US" altLang="ja-JP" sz="1050">
                <a:latin typeface="Meiryo UI" pitchFamily="50" charset="-128"/>
                <a:ea typeface="Meiryo UI" pitchFamily="50" charset="-128"/>
                <a:cs typeface="Meiryo UI" pitchFamily="50" charset="-128"/>
              </a:endParaRPr>
            </a:p>
            <a:p>
              <a:pPr algn="ctr" rtl="0">
                <a:lnSpc>
                  <a:spcPts val="1000"/>
                </a:lnSpc>
                <a:defRPr sz="1000"/>
              </a:pPr>
              <a:r>
                <a:rPr lang="ja-JP" altLang="en-US" sz="1050">
                  <a:latin typeface="Meiryo UI" pitchFamily="50" charset="-128"/>
                  <a:ea typeface="Meiryo UI" pitchFamily="50" charset="-128"/>
                  <a:cs typeface="Meiryo UI" pitchFamily="50" charset="-128"/>
                </a:rPr>
                <a:t>通知の確認</a:t>
              </a:r>
            </a:p>
          </p:txBody>
        </p:sp>
      </p:grpSp>
      <p:sp>
        <p:nvSpPr>
          <p:cNvPr id="35" name="正方形/長方形 34"/>
          <p:cNvSpPr/>
          <p:nvPr/>
        </p:nvSpPr>
        <p:spPr>
          <a:xfrm>
            <a:off x="3349895" y="3642317"/>
            <a:ext cx="1112767" cy="467582"/>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満了案内通知</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36" name="直線矢印コネクタ 19"/>
          <p:cNvCxnSpPr/>
          <p:nvPr/>
        </p:nvCxnSpPr>
        <p:spPr>
          <a:xfrm flipH="1">
            <a:off x="1519414" y="3877969"/>
            <a:ext cx="1830482" cy="801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 Box 11"/>
          <p:cNvSpPr txBox="1">
            <a:spLocks noChangeArrowheads="1"/>
          </p:cNvSpPr>
          <p:nvPr/>
        </p:nvSpPr>
        <p:spPr bwMode="auto">
          <a:xfrm>
            <a:off x="2612673" y="3654309"/>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38" name="Text Box 11"/>
          <p:cNvSpPr txBox="1">
            <a:spLocks noChangeArrowheads="1"/>
          </p:cNvSpPr>
          <p:nvPr/>
        </p:nvSpPr>
        <p:spPr bwMode="auto">
          <a:xfrm>
            <a:off x="3407123" y="3381134"/>
            <a:ext cx="989643" cy="2731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カ月前</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sp>
        <p:nvSpPr>
          <p:cNvPr id="39" name="フローチャート : 書類 55"/>
          <p:cNvSpPr/>
          <p:nvPr/>
        </p:nvSpPr>
        <p:spPr>
          <a:xfrm>
            <a:off x="2091706" y="4738210"/>
            <a:ext cx="865404" cy="498930"/>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適用買取価格</a:t>
            </a:r>
            <a:endParaRPr lang="en-US" altLang="ja-JP" sz="800">
              <a:solidFill>
                <a:sysClr val="windowText" lastClr="000000"/>
              </a:solidFill>
              <a:latin typeface="Meiryo UI" pitchFamily="50" charset="-128"/>
              <a:ea typeface="Meiryo UI" pitchFamily="50" charset="-128"/>
              <a:cs typeface="Meiryo UI" pitchFamily="50" charset="-128"/>
            </a:endParaRPr>
          </a:p>
          <a:p>
            <a:pPr lvl="0" algn="ctr">
              <a:lnSpc>
                <a:spcPts val="1300"/>
              </a:lnSpc>
              <a:defRPr/>
            </a:pPr>
            <a:r>
              <a:rPr lang="ja-JP" altLang="en-US" sz="800">
                <a:solidFill>
                  <a:sysClr val="windowText" lastClr="000000"/>
                </a:solidFill>
                <a:latin typeface="Meiryo UI" pitchFamily="50" charset="-128"/>
                <a:ea typeface="Meiryo UI" pitchFamily="50" charset="-128"/>
                <a:cs typeface="Meiryo UI" pitchFamily="50" charset="-128"/>
              </a:rPr>
              <a:t>通知書</a:t>
            </a:r>
            <a:endParaRPr lang="en-US" altLang="ja-JP" sz="800">
              <a:solidFill>
                <a:sysClr val="windowText" lastClr="000000"/>
              </a:solidFill>
              <a:latin typeface="Meiryo UI" pitchFamily="50" charset="-128"/>
              <a:ea typeface="Meiryo UI" pitchFamily="50" charset="-128"/>
              <a:cs typeface="Meiryo UI" pitchFamily="50" charset="-128"/>
            </a:endParaRPr>
          </a:p>
        </p:txBody>
      </p:sp>
      <p:sp>
        <p:nvSpPr>
          <p:cNvPr id="40" name="正方形/長方形 39"/>
          <p:cNvSpPr/>
          <p:nvPr/>
        </p:nvSpPr>
        <p:spPr>
          <a:xfrm>
            <a:off x="3355643" y="4727736"/>
            <a:ext cx="1112767"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販売店買取価格</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の通知</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41" name="Text Box 11"/>
          <p:cNvSpPr txBox="1">
            <a:spLocks noChangeArrowheads="1"/>
          </p:cNvSpPr>
          <p:nvPr/>
        </p:nvSpPr>
        <p:spPr bwMode="auto">
          <a:xfrm>
            <a:off x="3383438" y="4487533"/>
            <a:ext cx="1034938" cy="23733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a:t>
            </a:r>
            <a:r>
              <a:rPr lang="ja-JP" altLang="en-US" sz="1050">
                <a:latin typeface="Meiryo UI" pitchFamily="50" charset="-128"/>
                <a:ea typeface="Meiryo UI" pitchFamily="50" charset="-128"/>
                <a:cs typeface="Meiryo UI" pitchFamily="50" charset="-128"/>
              </a:rPr>
              <a:t>満了</a:t>
            </a:r>
            <a:r>
              <a:rPr lang="en-US" altLang="ja-JP" sz="1050">
                <a:latin typeface="Meiryo UI" pitchFamily="50" charset="-128"/>
                <a:ea typeface="Meiryo UI" pitchFamily="50" charset="-128"/>
                <a:cs typeface="Meiryo UI" pitchFamily="50" charset="-128"/>
              </a:rPr>
              <a:t>2</a:t>
            </a:r>
            <a:r>
              <a:rPr lang="ja-JP" altLang="en-US" sz="1050">
                <a:latin typeface="Meiryo UI" pitchFamily="50" charset="-128"/>
                <a:ea typeface="Meiryo UI" pitchFamily="50" charset="-128"/>
                <a:cs typeface="Meiryo UI" pitchFamily="50" charset="-128"/>
              </a:rPr>
              <a:t>カ月前</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cxnSp>
        <p:nvCxnSpPr>
          <p:cNvPr id="42" name="直線矢印コネクタ 19"/>
          <p:cNvCxnSpPr/>
          <p:nvPr/>
        </p:nvCxnSpPr>
        <p:spPr>
          <a:xfrm flipH="1" flipV="1">
            <a:off x="2951362" y="4982862"/>
            <a:ext cx="398533" cy="111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2120674" y="5634510"/>
            <a:ext cx="830688"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非買取意向</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を回答</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44" name="正方形/長方形 43"/>
          <p:cNvSpPr/>
          <p:nvPr/>
        </p:nvSpPr>
        <p:spPr>
          <a:xfrm>
            <a:off x="3536035" y="5634510"/>
            <a:ext cx="730872"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回答受領</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45" name="Text Box 11"/>
          <p:cNvSpPr txBox="1">
            <a:spLocks noChangeArrowheads="1"/>
          </p:cNvSpPr>
          <p:nvPr/>
        </p:nvSpPr>
        <p:spPr bwMode="auto">
          <a:xfrm>
            <a:off x="4581010" y="1905701"/>
            <a:ext cx="2087186" cy="216132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・リース満了日の</a:t>
            </a:r>
            <a:r>
              <a:rPr lang="en-US" altLang="ja-JP" sz="1050">
                <a:latin typeface="Meiryo UI" pitchFamily="50" charset="-128"/>
                <a:ea typeface="Meiryo UI" pitchFamily="50" charset="-128"/>
                <a:cs typeface="Meiryo UI" pitchFamily="50" charset="-128"/>
              </a:rPr>
              <a:t>6</a:t>
            </a:r>
            <a:r>
              <a:rPr lang="ja-JP" altLang="en-US" sz="1050">
                <a:latin typeface="Meiryo UI" pitchFamily="50" charset="-128"/>
                <a:ea typeface="Meiryo UI" pitchFamily="50" charset="-128"/>
                <a:cs typeface="Meiryo UI" pitchFamily="50" charset="-128"/>
              </a:rPr>
              <a:t>カ月前に</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から届く</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「満了対象車両リスト」を確認</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＊販売店単位・半期毎にまとめて送付</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例</a:t>
            </a:r>
            <a:r>
              <a:rPr lang="en-US" altLang="ja-JP" sz="1050">
                <a:latin typeface="Meiryo UI" pitchFamily="50" charset="-128"/>
                <a:ea typeface="Meiryo UI" pitchFamily="50" charset="-128"/>
                <a:cs typeface="Meiryo UI" pitchFamily="50" charset="-128"/>
              </a:rPr>
              <a:t>)21</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9</a:t>
            </a:r>
            <a:r>
              <a:rPr lang="ja-JP" altLang="en-US" sz="1050">
                <a:latin typeface="Meiryo UI" pitchFamily="50" charset="-128"/>
                <a:ea typeface="Meiryo UI" pitchFamily="50" charset="-128"/>
                <a:cs typeface="Meiryo UI" pitchFamily="50" charset="-128"/>
              </a:rPr>
              <a:t>月満了車両</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20</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9</a:t>
            </a:r>
            <a:r>
              <a:rPr lang="ja-JP" altLang="en-US" sz="1050">
                <a:latin typeface="Meiryo UI" pitchFamily="50" charset="-128"/>
                <a:ea typeface="Meiryo UI" pitchFamily="50" charset="-128"/>
                <a:cs typeface="Meiryo UI" pitchFamily="50" charset="-128"/>
              </a:rPr>
              <a:t>月末にリスト送付</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21</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10</a:t>
            </a:r>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月満了車両</a:t>
            </a: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　　　⇒</a:t>
            </a:r>
            <a:r>
              <a:rPr lang="en-US" altLang="ja-JP" sz="1050">
                <a:latin typeface="Meiryo UI" pitchFamily="50" charset="-128"/>
                <a:ea typeface="Meiryo UI" pitchFamily="50" charset="-128"/>
                <a:cs typeface="Meiryo UI" pitchFamily="50" charset="-128"/>
              </a:rPr>
              <a:t>21</a:t>
            </a:r>
            <a:r>
              <a:rPr lang="ja-JP" altLang="en-US" sz="1050">
                <a:latin typeface="Meiryo UI" pitchFamily="50" charset="-128"/>
                <a:ea typeface="Meiryo UI" pitchFamily="50" charset="-128"/>
                <a:cs typeface="Meiryo UI" pitchFamily="50" charset="-128"/>
              </a:rPr>
              <a:t>年</a:t>
            </a:r>
            <a:r>
              <a:rPr lang="en-US" altLang="ja-JP" sz="1050">
                <a:latin typeface="Meiryo UI" pitchFamily="50" charset="-128"/>
                <a:ea typeface="Meiryo UI" pitchFamily="50" charset="-128"/>
                <a:cs typeface="Meiryo UI" pitchFamily="50" charset="-128"/>
              </a:rPr>
              <a:t>3</a:t>
            </a:r>
            <a:r>
              <a:rPr lang="ja-JP" altLang="en-US" sz="1050">
                <a:latin typeface="Meiryo UI" pitchFamily="50" charset="-128"/>
                <a:ea typeface="Meiryo UI" pitchFamily="50" charset="-128"/>
                <a:cs typeface="Meiryo UI" pitchFamily="50" charset="-128"/>
              </a:rPr>
              <a:t>月末にリスト送付</a:t>
            </a:r>
            <a:endParaRPr lang="en-US" altLang="ja-JP" sz="1050">
              <a:latin typeface="Meiryo UI" pitchFamily="50" charset="-128"/>
              <a:ea typeface="Meiryo UI" pitchFamily="50" charset="-128"/>
              <a:cs typeface="Meiryo UI" pitchFamily="50" charset="-128"/>
            </a:endParaRPr>
          </a:p>
          <a:p>
            <a:pPr>
              <a:lnSpc>
                <a:spcPts val="1000"/>
              </a:lnSpc>
              <a:defRPr sz="1000"/>
            </a:pPr>
            <a:endParaRPr lang="en-US" altLang="ja-JP" sz="1050">
              <a:latin typeface="Meiryo UI" pitchFamily="50" charset="-128"/>
              <a:ea typeface="Meiryo UI" pitchFamily="50" charset="-128"/>
              <a:cs typeface="Meiryo UI" pitchFamily="50" charset="-128"/>
            </a:endParaRPr>
          </a:p>
          <a:p>
            <a:pPr>
              <a:lnSpc>
                <a:spcPts val="1000"/>
              </a:lnSpc>
              <a:defRPr sz="1000"/>
            </a:pPr>
            <a:r>
              <a:rPr lang="ja-JP" altLang="en-US" sz="1050">
                <a:latin typeface="Meiryo UI" pitchFamily="50" charset="-128"/>
                <a:ea typeface="Meiryo UI" pitchFamily="50" charset="-128"/>
                <a:cs typeface="Meiryo UI" pitchFamily="50" charset="-128"/>
              </a:rPr>
              <a:t>・満了日の</a:t>
            </a:r>
            <a:r>
              <a:rPr lang="en-US" altLang="ja-JP" sz="1050">
                <a:latin typeface="Meiryo UI" pitchFamily="50" charset="-128"/>
                <a:ea typeface="Meiryo UI" pitchFamily="50" charset="-128"/>
                <a:cs typeface="Meiryo UI" pitchFamily="50" charset="-128"/>
              </a:rPr>
              <a:t>4</a:t>
            </a:r>
            <a:r>
              <a:rPr lang="ja-JP" altLang="en-US" sz="1050">
                <a:latin typeface="Meiryo UI" pitchFamily="50" charset="-128"/>
                <a:ea typeface="Meiryo UI" pitchFamily="50" charset="-128"/>
                <a:cs typeface="Meiryo UI" pitchFamily="50" charset="-128"/>
              </a:rPr>
              <a:t>カ月前にお客様に</a:t>
            </a:r>
            <a:endParaRPr lang="en-US" altLang="ja-JP" sz="1050">
              <a:latin typeface="Meiryo UI" pitchFamily="50" charset="-128"/>
              <a:ea typeface="Meiryo UI" pitchFamily="50" charset="-128"/>
              <a:cs typeface="Meiryo UI" pitchFamily="50" charset="-128"/>
            </a:endParaRPr>
          </a:p>
          <a:p>
            <a:pPr>
              <a:lnSpc>
                <a:spcPts val="1000"/>
              </a:lnSpc>
              <a:defRPr sz="1000"/>
            </a:pPr>
            <a:r>
              <a:rPr lang="en-US" altLang="ja-JP" sz="1050">
                <a:latin typeface="Meiryo UI" pitchFamily="50" charset="-128"/>
                <a:ea typeface="Meiryo UI" pitchFamily="50" charset="-128"/>
                <a:cs typeface="Meiryo UI" pitchFamily="50" charset="-128"/>
              </a:rPr>
              <a:t> </a:t>
            </a:r>
            <a:r>
              <a:rPr lang="ja-JP" altLang="en-US" sz="1050">
                <a:latin typeface="Meiryo UI" pitchFamily="50" charset="-128"/>
                <a:ea typeface="Meiryo UI" pitchFamily="50" charset="-128"/>
                <a:cs typeface="Meiryo UI" pitchFamily="50" charset="-128"/>
              </a:rPr>
              <a:t>メールにて満了のご案内</a:t>
            </a:r>
            <a:endParaRPr lang="en-US" altLang="ja-JP" sz="1050">
              <a:latin typeface="Meiryo UI" pitchFamily="50" charset="-128"/>
              <a:ea typeface="Meiryo UI" pitchFamily="50" charset="-128"/>
              <a:cs typeface="Meiryo UI" pitchFamily="50" charset="-128"/>
            </a:endParaRPr>
          </a:p>
        </p:txBody>
      </p:sp>
      <p:sp>
        <p:nvSpPr>
          <p:cNvPr id="47" name="角丸四角形 46"/>
          <p:cNvSpPr/>
          <p:nvPr/>
        </p:nvSpPr>
        <p:spPr>
          <a:xfrm>
            <a:off x="978049" y="6504793"/>
            <a:ext cx="4489450" cy="623609"/>
          </a:xfrm>
          <a:prstGeom prst="roundRect">
            <a:avLst/>
          </a:prstGeom>
          <a:pattFill prst="wdUpDiag">
            <a:fgClr>
              <a:srgbClr val="CCECFF"/>
            </a:fgClr>
            <a:bgClr>
              <a:schemeClr val="bg1"/>
            </a:bgClr>
          </a:patt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車両返却日程調整～特約精算金請求の流れは、</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a:ea typeface="Meiryo UI"/>
              </a:rPr>
              <a:t>中途解約時と同様 （P</a:t>
            </a:r>
            <a:r>
              <a:rPr lang="en-US" altLang="ja-JP" sz="1200" dirty="0">
                <a:solidFill>
                  <a:schemeClr val="tx1"/>
                </a:solidFill>
                <a:latin typeface="Meiryo UI"/>
                <a:ea typeface="Meiryo UI"/>
              </a:rPr>
              <a:t>20</a:t>
            </a:r>
            <a:r>
              <a:rPr lang="ja-JP" altLang="en-US" sz="1200" dirty="0">
                <a:solidFill>
                  <a:schemeClr val="tx1"/>
                </a:solidFill>
                <a:latin typeface="Meiryo UI"/>
                <a:ea typeface="Meiryo UI"/>
              </a:rPr>
              <a:t>-</a:t>
            </a:r>
            <a:r>
              <a:rPr lang="en-US" altLang="ja-JP" sz="1200" dirty="0">
                <a:solidFill>
                  <a:schemeClr val="tx1"/>
                </a:solidFill>
                <a:latin typeface="Meiryo UI"/>
                <a:ea typeface="Meiryo UI"/>
              </a:rPr>
              <a:t>21</a:t>
            </a:r>
            <a:r>
              <a:rPr lang="ja-JP" altLang="en-US" sz="1200" dirty="0">
                <a:solidFill>
                  <a:schemeClr val="tx1"/>
                </a:solidFill>
                <a:latin typeface="Meiryo UI"/>
                <a:ea typeface="Meiryo UI"/>
              </a:rPr>
              <a:t>）</a:t>
            </a:r>
            <a:endParaRPr lang="en-US" altLang="ja-JP" sz="1200" dirty="0">
              <a:solidFill>
                <a:schemeClr val="tx1"/>
              </a:solidFill>
              <a:latin typeface="Meiryo UI"/>
              <a:ea typeface="Meiryo UI"/>
            </a:endParaRPr>
          </a:p>
        </p:txBody>
      </p:sp>
      <p:sp>
        <p:nvSpPr>
          <p:cNvPr id="48" name="Text Box 11"/>
          <p:cNvSpPr txBox="1">
            <a:spLocks noChangeArrowheads="1"/>
          </p:cNvSpPr>
          <p:nvPr/>
        </p:nvSpPr>
        <p:spPr bwMode="auto">
          <a:xfrm>
            <a:off x="2630772" y="2466014"/>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メール</a:t>
            </a:r>
          </a:p>
        </p:txBody>
      </p:sp>
      <p:sp>
        <p:nvSpPr>
          <p:cNvPr id="49" name="正方形/長方形 48"/>
          <p:cNvSpPr/>
          <p:nvPr/>
        </p:nvSpPr>
        <p:spPr>
          <a:xfrm>
            <a:off x="3390840" y="7597633"/>
            <a:ext cx="1023752"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車両回送</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のご連絡</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50" name="Text Box 11"/>
          <p:cNvSpPr txBox="1">
            <a:spLocks noChangeArrowheads="1"/>
          </p:cNvSpPr>
          <p:nvPr/>
        </p:nvSpPr>
        <p:spPr bwMode="auto">
          <a:xfrm>
            <a:off x="2644814" y="7633816"/>
            <a:ext cx="815876" cy="2362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TEL</a:t>
            </a:r>
            <a:r>
              <a:rPr lang="ja-JP" altLang="en-US" sz="1050">
                <a:latin typeface="Meiryo UI" pitchFamily="50" charset="-128"/>
                <a:ea typeface="Meiryo UI" pitchFamily="50" charset="-128"/>
                <a:cs typeface="Meiryo UI" pitchFamily="50" charset="-128"/>
              </a:rPr>
              <a:t>・</a:t>
            </a:r>
            <a:r>
              <a:rPr lang="en-US" altLang="ja-JP" sz="1050">
                <a:latin typeface="Meiryo UI" pitchFamily="50" charset="-128"/>
                <a:ea typeface="Meiryo UI" pitchFamily="50" charset="-128"/>
                <a:cs typeface="Meiryo UI" pitchFamily="50" charset="-128"/>
              </a:rPr>
              <a:t>FAX</a:t>
            </a:r>
            <a:endParaRPr lang="ja-JP" altLang="en-US" sz="1050">
              <a:latin typeface="Meiryo UI" pitchFamily="50" charset="-128"/>
              <a:ea typeface="Meiryo UI" pitchFamily="50" charset="-128"/>
              <a:cs typeface="Meiryo UI" pitchFamily="50" charset="-128"/>
            </a:endParaRPr>
          </a:p>
        </p:txBody>
      </p:sp>
      <p:cxnSp>
        <p:nvCxnSpPr>
          <p:cNvPr id="51" name="直線矢印コネクタ 19"/>
          <p:cNvCxnSpPr/>
          <p:nvPr/>
        </p:nvCxnSpPr>
        <p:spPr>
          <a:xfrm flipH="1" flipV="1">
            <a:off x="2644814" y="7852398"/>
            <a:ext cx="738624"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2014958" y="8430100"/>
            <a:ext cx="1023752"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車両引渡し</a:t>
            </a:r>
            <a:endParaRPr lang="en-US" altLang="ja-JP">
              <a:solidFill>
                <a:sysClr val="windowText" lastClr="000000"/>
              </a:solidFill>
              <a:latin typeface="Meiryo UI" pitchFamily="50" charset="-128"/>
              <a:ea typeface="Meiryo UI" pitchFamily="50" charset="-128"/>
              <a:cs typeface="Meiryo UI" pitchFamily="50" charset="-128"/>
            </a:endParaRPr>
          </a:p>
        </p:txBody>
      </p:sp>
      <p:cxnSp>
        <p:nvCxnSpPr>
          <p:cNvPr id="55" name="直線矢印コネクタ 19"/>
          <p:cNvCxnSpPr/>
          <p:nvPr/>
        </p:nvCxnSpPr>
        <p:spPr>
          <a:xfrm>
            <a:off x="2951362" y="5909086"/>
            <a:ext cx="58467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11"/>
          <p:cNvSpPr txBox="1">
            <a:spLocks noChangeArrowheads="1"/>
          </p:cNvSpPr>
          <p:nvPr/>
        </p:nvSpPr>
        <p:spPr bwMode="auto">
          <a:xfrm>
            <a:off x="4568140" y="8170931"/>
            <a:ext cx="2087186" cy="97064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a:latin typeface="Meiryo UI" pitchFamily="50" charset="-128"/>
                <a:ea typeface="Meiryo UI" pitchFamily="50" charset="-128"/>
                <a:cs typeface="Meiryo UI" pitchFamily="50" charset="-128"/>
              </a:rPr>
              <a:t>・事前に</a:t>
            </a: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からご連絡した日時に</a:t>
            </a:r>
            <a:endParaRPr lang="en-US" altLang="ja-JP" sz="1050">
              <a:latin typeface="Meiryo UI" pitchFamily="50" charset="-128"/>
              <a:ea typeface="Meiryo UI" pitchFamily="50" charset="-128"/>
              <a:cs typeface="Meiryo UI" pitchFamily="50" charset="-128"/>
            </a:endParaRPr>
          </a:p>
          <a:p>
            <a:pPr rtl="0">
              <a:lnSpc>
                <a:spcPts val="1000"/>
              </a:lnSpc>
              <a:defRPr sz="1000"/>
            </a:pPr>
            <a:r>
              <a:rPr lang="ja-JP" altLang="en-US" sz="1050">
                <a:latin typeface="Meiryo UI" pitchFamily="50" charset="-128"/>
                <a:ea typeface="Meiryo UI" pitchFamily="50" charset="-128"/>
                <a:cs typeface="Meiryo UI" pitchFamily="50" charset="-128"/>
              </a:rPr>
              <a:t>　回送業者へ車両を引き渡し</a:t>
            </a:r>
            <a:endParaRPr lang="en-US" altLang="ja-JP" sz="1050">
              <a:latin typeface="Meiryo UI" pitchFamily="50" charset="-128"/>
              <a:ea typeface="Meiryo UI" pitchFamily="50" charset="-128"/>
              <a:cs typeface="Meiryo UI" pitchFamily="50" charset="-128"/>
            </a:endParaRPr>
          </a:p>
          <a:p>
            <a:pPr rtl="0">
              <a:lnSpc>
                <a:spcPts val="1000"/>
              </a:lnSpc>
              <a:defRPr sz="1000"/>
            </a:pPr>
            <a:endParaRPr lang="en-US" altLang="ja-JP" sz="1050">
              <a:latin typeface="Meiryo UI" pitchFamily="50" charset="-128"/>
              <a:ea typeface="Meiryo UI" pitchFamily="50" charset="-128"/>
              <a:cs typeface="Meiryo UI" pitchFamily="50" charset="-128"/>
            </a:endParaRPr>
          </a:p>
        </p:txBody>
      </p:sp>
      <p:sp>
        <p:nvSpPr>
          <p:cNvPr id="52" name="正方形/長方形 51"/>
          <p:cNvSpPr/>
          <p:nvPr/>
        </p:nvSpPr>
        <p:spPr>
          <a:xfrm>
            <a:off x="3428497" y="8438567"/>
            <a:ext cx="1023752" cy="52210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車両回送</a:t>
            </a:r>
            <a:endParaRPr lang="en-US" altLang="ja-JP">
              <a:solidFill>
                <a:sysClr val="windowText" lastClr="000000"/>
              </a:solidFill>
              <a:latin typeface="Meiryo UI" pitchFamily="50" charset="-128"/>
              <a:ea typeface="Meiryo UI" pitchFamily="50" charset="-128"/>
              <a:cs typeface="Meiryo UI" pitchFamily="50" charset="-128"/>
            </a:endParaRPr>
          </a:p>
        </p:txBody>
      </p:sp>
      <p:sp>
        <p:nvSpPr>
          <p:cNvPr id="56" name="正方形/長方形 55"/>
          <p:cNvSpPr/>
          <p:nvPr/>
        </p:nvSpPr>
        <p:spPr>
          <a:xfrm>
            <a:off x="4697768" y="4662733"/>
            <a:ext cx="1832778" cy="166024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58" name="Text Box 11"/>
          <p:cNvSpPr txBox="1">
            <a:spLocks noChangeArrowheads="1"/>
          </p:cNvSpPr>
          <p:nvPr/>
        </p:nvSpPr>
        <p:spPr bwMode="auto">
          <a:xfrm>
            <a:off x="4734070" y="5170064"/>
            <a:ext cx="1659633" cy="73902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spcCol="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50" spc="170">
                <a:latin typeface="Meiryo UI" pitchFamily="50" charset="-128"/>
                <a:ea typeface="Meiryo UI" pitchFamily="50" charset="-128"/>
                <a:cs typeface="Meiryo UI" pitchFamily="50" charset="-128"/>
              </a:rPr>
              <a:t>＊</a:t>
            </a:r>
            <a:r>
              <a:rPr lang="en-US" altLang="ja-JP" sz="1050" spc="170">
                <a:latin typeface="Meiryo UI" pitchFamily="50" charset="-128"/>
                <a:ea typeface="Meiryo UI" pitchFamily="50" charset="-128"/>
                <a:cs typeface="Meiryo UI" pitchFamily="50" charset="-128"/>
              </a:rPr>
              <a:t>WEB</a:t>
            </a:r>
            <a:r>
              <a:rPr lang="ja-JP" altLang="en-US" sz="1050" spc="170">
                <a:latin typeface="Meiryo UI" pitchFamily="50" charset="-128"/>
                <a:ea typeface="Meiryo UI" pitchFamily="50" charset="-128"/>
                <a:cs typeface="Meiryo UI" pitchFamily="50" charset="-128"/>
              </a:rPr>
              <a:t>商流の場合、</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買取価格の通知、</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買取意向確認は</a:t>
            </a:r>
            <a:endParaRPr lang="en-US" altLang="ja-JP" sz="1050" spc="170">
              <a:latin typeface="Meiryo UI" pitchFamily="50" charset="-128"/>
              <a:ea typeface="Meiryo UI" pitchFamily="50" charset="-128"/>
              <a:cs typeface="Meiryo UI" pitchFamily="50" charset="-128"/>
            </a:endParaRPr>
          </a:p>
          <a:p>
            <a:pPr rtl="0">
              <a:lnSpc>
                <a:spcPts val="1000"/>
              </a:lnSpc>
              <a:defRPr sz="1000"/>
            </a:pPr>
            <a:r>
              <a:rPr lang="ja-JP" altLang="en-US" sz="1050" spc="170">
                <a:latin typeface="Meiryo UI" pitchFamily="50" charset="-128"/>
                <a:ea typeface="Meiryo UI" pitchFamily="50" charset="-128"/>
                <a:cs typeface="Meiryo UI" pitchFamily="50" charset="-128"/>
              </a:rPr>
              <a:t>　 ございません</a:t>
            </a:r>
            <a:endParaRPr lang="en-US" altLang="ja-JP" sz="1050" spc="170">
              <a:latin typeface="Meiryo UI" pitchFamily="50" charset="-128"/>
              <a:ea typeface="Meiryo UI" pitchFamily="50" charset="-128"/>
              <a:cs typeface="Meiryo UI" pitchFamily="50" charset="-128"/>
            </a:endParaRPr>
          </a:p>
          <a:p>
            <a:pPr rtl="0">
              <a:lnSpc>
                <a:spcPts val="1000"/>
              </a:lnSpc>
              <a:defRPr sz="1000"/>
            </a:pPr>
            <a:endParaRPr lang="en-US" altLang="ja-JP" sz="1050" spc="17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68154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621191"/>
            <a:ext cx="6858000" cy="3448756"/>
          </a:xfrm>
        </p:spPr>
        <p:txBody>
          <a:bodyPr anchor="ctr" anchorCtr="1"/>
          <a:lstStyle/>
          <a:p>
            <a:r>
              <a:rPr lang="ja-JP" altLang="en-US" dirty="0">
                <a:latin typeface="Meiryo UI" panose="020B0604030504040204" pitchFamily="50" charset="-128"/>
                <a:ea typeface="Meiryo UI" panose="020B0604030504040204" pitchFamily="50" charset="-128"/>
              </a:rPr>
              <a:t>帳票見本</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3BBB133-D0CB-4C69-8DCD-D755DE0D4B93}" type="slidenum">
              <a:rPr lang="ja-JP" altLang="en-US" smtClean="0"/>
              <a:pPr/>
              <a:t>24</a:t>
            </a:fld>
            <a:endParaRPr lang="ja-JP" altLang="en-US"/>
          </a:p>
        </p:txBody>
      </p:sp>
    </p:spTree>
    <p:extLst>
      <p:ext uri="{BB962C8B-B14F-4D97-AF65-F5344CB8AC3E}">
        <p14:creationId xmlns:p14="http://schemas.microsoft.com/office/powerpoint/2010/main" val="285957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B3C29FA-217C-4237-8B3F-0496B4C3EFA4}" type="slidenum">
              <a:rPr lang="ja-JP" altLang="en-US" smtClean="0"/>
              <a:pPr/>
              <a:t>25</a:t>
            </a:fld>
            <a:endParaRPr lang="ja-JP" altLang="en-US"/>
          </a:p>
        </p:txBody>
      </p:sp>
      <p:sp>
        <p:nvSpPr>
          <p:cNvPr id="13" name="正方形/長方形 12"/>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a:t>
            </a:r>
          </a:p>
        </p:txBody>
      </p:sp>
      <p:sp>
        <p:nvSpPr>
          <p:cNvPr id="9" name="正方形/長方形 8"/>
          <p:cNvSpPr/>
          <p:nvPr/>
        </p:nvSpPr>
        <p:spPr>
          <a:xfrm>
            <a:off x="260648" y="731871"/>
            <a:ext cx="6292552" cy="1151599"/>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帳票①：注文連絡書</a:t>
            </a:r>
            <a:endParaRPr lang="en-US" altLang="zh-TW" sz="13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→販売店様への車両発注の連絡書</a:t>
            </a:r>
            <a:endPar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＊下段部分は、販売店様→</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への</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車両登録手続きにかかる連絡書</a:t>
            </a:r>
            <a:endPar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rPr>
              <a:t>TMC</a:t>
            </a: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車両紹介制度利用」は本紙で</a:t>
            </a:r>
            <a:r>
              <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rPr>
              <a:t>TMC</a:t>
            </a: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車両紹介制度利用通知を行う場合のみ表示されます</a:t>
            </a:r>
          </a:p>
        </p:txBody>
      </p:sp>
      <p:sp>
        <p:nvSpPr>
          <p:cNvPr id="7" name="正方形/長方形 6"/>
          <p:cNvSpPr/>
          <p:nvPr/>
        </p:nvSpPr>
        <p:spPr>
          <a:xfrm>
            <a:off x="4629448" y="789061"/>
            <a:ext cx="1923752" cy="492536"/>
          </a:xfrm>
          <a:prstGeom prst="rect">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Meiryo UI" panose="020B0604030504040204" pitchFamily="50" charset="-128"/>
                <a:ea typeface="Meiryo UI" panose="020B0604030504040204" pitchFamily="50" charset="-128"/>
                <a:cs typeface="Meiryo UI" panose="020B0604030504040204" pitchFamily="50" charset="-128"/>
              </a:rPr>
              <a:t>イメージ</a:t>
            </a:r>
            <a:endParaRPr lang="en-US" altLang="ja-JP" sz="2400"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254984" y="2543174"/>
            <a:ext cx="6298216" cy="5500689"/>
            <a:chOff x="254984" y="2543174"/>
            <a:chExt cx="6298216" cy="5500689"/>
          </a:xfrm>
        </p:grpSpPr>
        <p:pic>
          <p:nvPicPr>
            <p:cNvPr id="5" name="図 4"/>
            <p:cNvPicPr>
              <a:picLocks noChangeAspect="1"/>
            </p:cNvPicPr>
            <p:nvPr/>
          </p:nvPicPr>
          <p:blipFill>
            <a:blip r:embed="rId2"/>
            <a:stretch>
              <a:fillRect/>
            </a:stretch>
          </p:blipFill>
          <p:spPr>
            <a:xfrm>
              <a:off x="254984" y="2543174"/>
              <a:ext cx="6298216" cy="5500689"/>
            </a:xfrm>
            <a:prstGeom prst="rect">
              <a:avLst/>
            </a:prstGeom>
            <a:ln>
              <a:solidFill>
                <a:schemeClr val="tx1"/>
              </a:solidFill>
            </a:ln>
          </p:spPr>
        </p:pic>
        <p:sp>
          <p:nvSpPr>
            <p:cNvPr id="6" name="正方形/長方形 5"/>
            <p:cNvSpPr/>
            <p:nvPr/>
          </p:nvSpPr>
          <p:spPr>
            <a:xfrm>
              <a:off x="323850" y="3009900"/>
              <a:ext cx="749300"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323850" y="3148014"/>
              <a:ext cx="285750"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2194982" y="4731280"/>
              <a:ext cx="941917"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2194982" y="5019148"/>
              <a:ext cx="941917"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1388533" y="4731282"/>
              <a:ext cx="452968"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1388533" y="5019148"/>
              <a:ext cx="452968"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45637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2041525" y="9477499"/>
            <a:ext cx="1543050" cy="527050"/>
          </a:xfrm>
        </p:spPr>
        <p:txBody>
          <a:bodyPr/>
          <a:lstStyle/>
          <a:p>
            <a:fld id="{0B3C29FA-217C-4237-8B3F-0496B4C3EFA4}" type="slidenum">
              <a:rPr lang="ja-JP" altLang="en-US" smtClean="0"/>
              <a:pPr/>
              <a:t>26</a:t>
            </a:fld>
            <a:endParaRPr lang="ja-JP" altLang="en-US"/>
          </a:p>
        </p:txBody>
      </p:sp>
      <p:sp>
        <p:nvSpPr>
          <p:cNvPr id="13" name="正方形/長方形 12"/>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a:t>
            </a:r>
          </a:p>
        </p:txBody>
      </p:sp>
      <p:sp>
        <p:nvSpPr>
          <p:cNvPr id="9" name="正方形/長方形 8"/>
          <p:cNvSpPr/>
          <p:nvPr/>
        </p:nvSpPr>
        <p:spPr>
          <a:xfrm>
            <a:off x="260648" y="693008"/>
            <a:ext cx="6292552" cy="1041722"/>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帳票②：注文連絡書別紙・詳細情報</a:t>
            </a:r>
            <a:endParaRPr lang="en-US" altLang="zh-TW" sz="13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→販売店様への注文連絡書別紙（</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枚）</a:t>
            </a: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＊下段部分は、販売店様→</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への</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車両登録手続きにかかる連絡書</a:t>
            </a:r>
          </a:p>
        </p:txBody>
      </p:sp>
      <p:sp>
        <p:nvSpPr>
          <p:cNvPr id="7" name="正方形/長方形 6"/>
          <p:cNvSpPr/>
          <p:nvPr/>
        </p:nvSpPr>
        <p:spPr>
          <a:xfrm>
            <a:off x="4629448" y="789694"/>
            <a:ext cx="1923752" cy="492536"/>
          </a:xfrm>
          <a:prstGeom prst="rect">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Meiryo UI" panose="020B0604030504040204" pitchFamily="50" charset="-128"/>
                <a:ea typeface="Meiryo UI" panose="020B0604030504040204" pitchFamily="50" charset="-128"/>
                <a:cs typeface="Meiryo UI" panose="020B0604030504040204" pitchFamily="50" charset="-128"/>
              </a:rPr>
              <a:t>イメージ</a:t>
            </a:r>
            <a:endParaRPr lang="en-US" altLang="ja-JP" sz="2400"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1" name="グループ化 10"/>
          <p:cNvGrpSpPr/>
          <p:nvPr/>
        </p:nvGrpSpPr>
        <p:grpSpPr>
          <a:xfrm>
            <a:off x="2819031" y="4010954"/>
            <a:ext cx="3734169" cy="5537228"/>
            <a:chOff x="7243762" y="98549"/>
            <a:chExt cx="6858000" cy="9906000"/>
          </a:xfrm>
        </p:grpSpPr>
        <p:pic>
          <p:nvPicPr>
            <p:cNvPr id="6" name="図 5"/>
            <p:cNvPicPr>
              <a:picLocks noChangeAspect="1"/>
            </p:cNvPicPr>
            <p:nvPr/>
          </p:nvPicPr>
          <p:blipFill>
            <a:blip r:embed="rId2"/>
            <a:stretch>
              <a:fillRect/>
            </a:stretch>
          </p:blipFill>
          <p:spPr>
            <a:xfrm>
              <a:off x="7243762" y="98549"/>
              <a:ext cx="6858000" cy="9906000"/>
            </a:xfrm>
            <a:prstGeom prst="rect">
              <a:avLst/>
            </a:prstGeom>
            <a:ln>
              <a:solidFill>
                <a:schemeClr val="tx1"/>
              </a:solidFill>
            </a:ln>
          </p:spPr>
        </p:pic>
        <p:sp>
          <p:nvSpPr>
            <p:cNvPr id="17" name="正方形/長方形 16"/>
            <p:cNvSpPr/>
            <p:nvPr/>
          </p:nvSpPr>
          <p:spPr>
            <a:xfrm>
              <a:off x="8247062" y="1269530"/>
              <a:ext cx="669925"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8974138" y="1269530"/>
              <a:ext cx="268288"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grpSp>
      <p:grpSp>
        <p:nvGrpSpPr>
          <p:cNvPr id="8" name="グループ化 7"/>
          <p:cNvGrpSpPr/>
          <p:nvPr/>
        </p:nvGrpSpPr>
        <p:grpSpPr>
          <a:xfrm>
            <a:off x="303512" y="1831416"/>
            <a:ext cx="3708237" cy="5425418"/>
            <a:chOff x="-6325430" y="298574"/>
            <a:chExt cx="6810375" cy="9705975"/>
          </a:xfrm>
        </p:grpSpPr>
        <p:pic>
          <p:nvPicPr>
            <p:cNvPr id="2" name="図 1"/>
            <p:cNvPicPr>
              <a:picLocks noChangeAspect="1"/>
            </p:cNvPicPr>
            <p:nvPr/>
          </p:nvPicPr>
          <p:blipFill>
            <a:blip r:embed="rId3"/>
            <a:stretch>
              <a:fillRect/>
            </a:stretch>
          </p:blipFill>
          <p:spPr>
            <a:xfrm>
              <a:off x="-6325430" y="298574"/>
              <a:ext cx="6810375" cy="9705975"/>
            </a:xfrm>
            <a:prstGeom prst="rect">
              <a:avLst/>
            </a:prstGeom>
            <a:ln>
              <a:solidFill>
                <a:schemeClr val="tx1"/>
              </a:solidFill>
            </a:ln>
          </p:spPr>
        </p:pic>
        <p:sp>
          <p:nvSpPr>
            <p:cNvPr id="15" name="正方形/長方形 14"/>
            <p:cNvSpPr/>
            <p:nvPr/>
          </p:nvSpPr>
          <p:spPr>
            <a:xfrm>
              <a:off x="-5278438" y="1359429"/>
              <a:ext cx="669925"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sp>
          <p:nvSpPr>
            <p:cNvPr id="16" name="正方形/長方形 15"/>
            <p:cNvSpPr/>
            <p:nvPr/>
          </p:nvSpPr>
          <p:spPr>
            <a:xfrm>
              <a:off x="-4564062" y="1359429"/>
              <a:ext cx="268288" cy="101600"/>
            </a:xfrm>
            <a:prstGeom prst="rect">
              <a:avLst/>
            </a:prstGeom>
            <a:solidFill>
              <a:schemeClr val="tx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smtClean="0">
                <a:solidFill>
                  <a:schemeClr val="tx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2072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2041525" y="9420228"/>
            <a:ext cx="1543050" cy="527050"/>
          </a:xfrm>
        </p:spPr>
        <p:txBody>
          <a:bodyPr/>
          <a:lstStyle/>
          <a:p>
            <a:fld id="{0B3C29FA-217C-4237-8B3F-0496B4C3EFA4}" type="slidenum">
              <a:rPr lang="ja-JP" altLang="en-US" smtClean="0"/>
              <a:pPr/>
              <a:t>27</a:t>
            </a:fld>
            <a:endParaRPr lang="ja-JP" altLang="en-US"/>
          </a:p>
        </p:txBody>
      </p:sp>
      <p:sp>
        <p:nvSpPr>
          <p:cNvPr id="13" name="正方形/長方形 12"/>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a:t>
            </a:r>
          </a:p>
        </p:txBody>
      </p:sp>
      <p:sp>
        <p:nvSpPr>
          <p:cNvPr id="5" name="正方形/長方形 4"/>
          <p:cNvSpPr/>
          <p:nvPr/>
        </p:nvSpPr>
        <p:spPr>
          <a:xfrm>
            <a:off x="260648" y="763807"/>
            <a:ext cx="6292552" cy="630118"/>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帳票③：注文書</a:t>
            </a:r>
            <a:endParaRPr lang="en-US" altLang="ja-JP"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b="1">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→販売店様への車両注文書</a:t>
            </a:r>
          </a:p>
        </p:txBody>
      </p:sp>
      <p:sp>
        <p:nvSpPr>
          <p:cNvPr id="8" name="正方形/長方形 7"/>
          <p:cNvSpPr/>
          <p:nvPr/>
        </p:nvSpPr>
        <p:spPr>
          <a:xfrm>
            <a:off x="4614991" y="814938"/>
            <a:ext cx="1923752" cy="492536"/>
          </a:xfrm>
          <a:prstGeom prst="rect">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Meiryo UI" panose="020B0604030504040204" pitchFamily="50" charset="-128"/>
                <a:ea typeface="Meiryo UI" panose="020B0604030504040204" pitchFamily="50" charset="-128"/>
                <a:cs typeface="Meiryo UI" panose="020B0604030504040204" pitchFamily="50" charset="-128"/>
              </a:rPr>
              <a:t>イメージ</a:t>
            </a:r>
            <a:endParaRPr lang="en-US" altLang="ja-JP" sz="2400"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p:cNvPicPr>
            <a:picLocks noChangeAspect="1"/>
          </p:cNvPicPr>
          <p:nvPr/>
        </p:nvPicPr>
        <p:blipFill rotWithShape="1">
          <a:blip r:embed="rId2"/>
          <a:srcRect l="18675" t="13183" r="24354" b="1075"/>
          <a:stretch/>
        </p:blipFill>
        <p:spPr>
          <a:xfrm>
            <a:off x="505272" y="1445056"/>
            <a:ext cx="5803303" cy="8098993"/>
          </a:xfrm>
          <a:prstGeom prst="rect">
            <a:avLst/>
          </a:prstGeom>
          <a:ln>
            <a:solidFill>
              <a:schemeClr val="tx1"/>
            </a:solidFill>
          </a:ln>
        </p:spPr>
      </p:pic>
      <p:sp>
        <p:nvSpPr>
          <p:cNvPr id="23" name="正方形/長方形 22"/>
          <p:cNvSpPr/>
          <p:nvPr/>
        </p:nvSpPr>
        <p:spPr>
          <a:xfrm>
            <a:off x="1075393" y="2110487"/>
            <a:ext cx="2509182" cy="89706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800">
                <a:solidFill>
                  <a:schemeClr val="tx1"/>
                </a:solidFill>
                <a:latin typeface="ＭＳ 明朝" panose="02020609040205080304" pitchFamily="17" charset="-128"/>
                <a:ea typeface="ＭＳ 明朝" panose="02020609040205080304" pitchFamily="17" charset="-128"/>
              </a:rPr>
              <a:t>〔</a:t>
            </a:r>
            <a:r>
              <a:rPr lang="ja-JP" altLang="en-US" sz="800">
                <a:solidFill>
                  <a:schemeClr val="tx1"/>
                </a:solidFill>
                <a:latin typeface="ＭＳ 明朝" panose="02020609040205080304" pitchFamily="17" charset="-128"/>
                <a:ea typeface="ＭＳ 明朝" panose="02020609040205080304" pitchFamily="17" charset="-128"/>
              </a:rPr>
              <a:t>売主</a:t>
            </a:r>
            <a:r>
              <a:rPr lang="en-US" altLang="ja-JP" sz="800">
                <a:solidFill>
                  <a:schemeClr val="tx1"/>
                </a:solidFill>
                <a:latin typeface="ＭＳ 明朝" panose="02020609040205080304" pitchFamily="17" charset="-128"/>
                <a:ea typeface="ＭＳ 明朝" panose="02020609040205080304" pitchFamily="17" charset="-128"/>
              </a:rPr>
              <a:t>〕</a:t>
            </a:r>
          </a:p>
          <a:p>
            <a:pPr>
              <a:lnSpc>
                <a:spcPts val="900"/>
              </a:lnSpc>
            </a:pPr>
            <a:r>
              <a:rPr kumimoji="1" lang="ja-JP" altLang="en-US" sz="600">
                <a:solidFill>
                  <a:schemeClr val="tx1"/>
                </a:solidFill>
                <a:latin typeface="ＭＳ 明朝" panose="02020609040205080304" pitchFamily="17" charset="-128"/>
                <a:ea typeface="ＭＳ 明朝" panose="02020609040205080304" pitchFamily="17" charset="-128"/>
              </a:rPr>
              <a:t>　</a:t>
            </a:r>
            <a:r>
              <a:rPr kumimoji="1" lang="ja-JP" altLang="en-US" sz="700">
                <a:solidFill>
                  <a:schemeClr val="tx1"/>
                </a:solidFill>
                <a:latin typeface="ＭＳ 明朝" panose="02020609040205080304" pitchFamily="17" charset="-128"/>
                <a:ea typeface="ＭＳ 明朝" panose="02020609040205080304" pitchFamily="17" charset="-128"/>
              </a:rPr>
              <a:t> </a:t>
            </a:r>
            <a:r>
              <a:rPr kumimoji="1" lang="ja-JP" altLang="en-US" sz="750">
                <a:solidFill>
                  <a:schemeClr val="tx1"/>
                </a:solidFill>
                <a:latin typeface="ＭＳ 明朝" panose="02020609040205080304" pitchFamily="17" charset="-128"/>
                <a:ea typeface="ＭＳ 明朝" panose="02020609040205080304" pitchFamily="17" charset="-128"/>
              </a:rPr>
              <a:t>〒</a:t>
            </a:r>
            <a:r>
              <a:rPr lang="en-US" altLang="ja-JP" sz="750">
                <a:solidFill>
                  <a:schemeClr val="tx1"/>
                </a:solidFill>
                <a:latin typeface="ＭＳ 明朝" panose="02020609040205080304" pitchFamily="17" charset="-128"/>
                <a:ea typeface="ＭＳ 明朝" panose="02020609040205080304" pitchFamily="17" charset="-128"/>
              </a:rPr>
              <a:t>000</a:t>
            </a:r>
            <a:r>
              <a:rPr lang="ja-JP" altLang="en-US" sz="750">
                <a:solidFill>
                  <a:schemeClr val="tx1"/>
                </a:solidFill>
                <a:latin typeface="ＭＳ 明朝" panose="02020609040205080304" pitchFamily="17" charset="-128"/>
                <a:ea typeface="ＭＳ 明朝" panose="02020609040205080304" pitchFamily="17" charset="-128"/>
              </a:rPr>
              <a:t>－</a:t>
            </a:r>
            <a:r>
              <a:rPr kumimoji="1" lang="en-US" altLang="ja-JP" sz="750">
                <a:solidFill>
                  <a:schemeClr val="tx1"/>
                </a:solidFill>
                <a:latin typeface="ＭＳ 明朝" panose="02020609040205080304" pitchFamily="17" charset="-128"/>
                <a:ea typeface="ＭＳ 明朝" panose="02020609040205080304" pitchFamily="17" charset="-128"/>
              </a:rPr>
              <a:t>0000</a:t>
            </a:r>
          </a:p>
          <a:p>
            <a:pPr>
              <a:lnSpc>
                <a:spcPts val="900"/>
              </a:lnSpc>
            </a:pPr>
            <a:r>
              <a:rPr lang="ja-JP" altLang="en-US" sz="750">
                <a:solidFill>
                  <a:schemeClr val="tx1"/>
                </a:solidFill>
                <a:latin typeface="ＭＳ 明朝" panose="02020609040205080304" pitchFamily="17" charset="-128"/>
                <a:ea typeface="ＭＳ 明朝" panose="02020609040205080304" pitchFamily="17" charset="-128"/>
              </a:rPr>
              <a:t>　 ●●県●●市</a:t>
            </a:r>
            <a:endParaRPr lang="en-US" altLang="ja-JP" sz="750">
              <a:solidFill>
                <a:schemeClr val="tx1"/>
              </a:solidFill>
              <a:latin typeface="ＭＳ 明朝" panose="02020609040205080304" pitchFamily="17" charset="-128"/>
              <a:ea typeface="ＭＳ 明朝" panose="02020609040205080304" pitchFamily="17" charset="-128"/>
            </a:endParaRPr>
          </a:p>
          <a:p>
            <a:pPr>
              <a:lnSpc>
                <a:spcPts val="900"/>
              </a:lnSpc>
            </a:pPr>
            <a:r>
              <a:rPr kumimoji="1" lang="ja-JP" altLang="en-US" sz="750">
                <a:solidFill>
                  <a:schemeClr val="tx1"/>
                </a:solidFill>
                <a:latin typeface="ＭＳ 明朝" panose="02020609040205080304" pitchFamily="17" charset="-128"/>
                <a:ea typeface="ＭＳ 明朝" panose="02020609040205080304" pitchFamily="17" charset="-128"/>
              </a:rPr>
              <a:t>　</a:t>
            </a:r>
            <a:r>
              <a:rPr lang="ja-JP" altLang="en-US" sz="750">
                <a:solidFill>
                  <a:schemeClr val="tx1"/>
                </a:solidFill>
                <a:latin typeface="ＭＳ 明朝" panose="02020609040205080304" pitchFamily="17" charset="-128"/>
                <a:ea typeface="ＭＳ 明朝" panose="02020609040205080304" pitchFamily="17" charset="-128"/>
              </a:rPr>
              <a:t> ●●町１－１－１</a:t>
            </a:r>
            <a:endParaRPr lang="en-US" altLang="ja-JP" sz="750">
              <a:solidFill>
                <a:schemeClr val="tx1"/>
              </a:solidFill>
              <a:latin typeface="ＭＳ 明朝" panose="02020609040205080304" pitchFamily="17" charset="-128"/>
              <a:ea typeface="ＭＳ 明朝" panose="02020609040205080304" pitchFamily="17" charset="-128"/>
            </a:endParaRPr>
          </a:p>
          <a:p>
            <a:pPr>
              <a:lnSpc>
                <a:spcPts val="500"/>
              </a:lnSpc>
            </a:pPr>
            <a:endParaRPr kumimoji="1" lang="en-US" altLang="ja-JP" sz="750">
              <a:solidFill>
                <a:schemeClr val="tx1"/>
              </a:solidFill>
              <a:latin typeface="ＭＳ 明朝" panose="02020609040205080304" pitchFamily="17" charset="-128"/>
              <a:ea typeface="ＭＳ 明朝" panose="02020609040205080304" pitchFamily="17" charset="-128"/>
            </a:endParaRPr>
          </a:p>
          <a:p>
            <a:pPr>
              <a:lnSpc>
                <a:spcPts val="900"/>
              </a:lnSpc>
            </a:pPr>
            <a:r>
              <a:rPr lang="ja-JP" altLang="en-US" sz="750">
                <a:solidFill>
                  <a:schemeClr val="tx1"/>
                </a:solidFill>
                <a:latin typeface="ＭＳ 明朝" panose="02020609040205080304" pitchFamily="17" charset="-128"/>
                <a:ea typeface="ＭＳ 明朝" panose="02020609040205080304" pitchFamily="17" charset="-128"/>
              </a:rPr>
              <a:t>　 ●●トヨタ自動車株式会社　　　　御中</a:t>
            </a:r>
            <a:endParaRPr lang="en-US" altLang="ja-JP" sz="750">
              <a:solidFill>
                <a:schemeClr val="tx1"/>
              </a:solidFill>
              <a:latin typeface="ＭＳ 明朝" panose="02020609040205080304" pitchFamily="17" charset="-128"/>
              <a:ea typeface="ＭＳ 明朝" panose="02020609040205080304" pitchFamily="17" charset="-128"/>
            </a:endParaRPr>
          </a:p>
          <a:p>
            <a:pPr>
              <a:lnSpc>
                <a:spcPts val="900"/>
              </a:lnSpc>
            </a:pPr>
            <a:r>
              <a:rPr kumimoji="1" lang="ja-JP" altLang="en-US" sz="750">
                <a:solidFill>
                  <a:schemeClr val="tx1"/>
                </a:solidFill>
                <a:latin typeface="ＭＳ 明朝" panose="02020609040205080304" pitchFamily="17" charset="-128"/>
                <a:ea typeface="ＭＳ 明朝" panose="02020609040205080304" pitchFamily="17" charset="-128"/>
              </a:rPr>
              <a:t>　</a:t>
            </a:r>
            <a:r>
              <a:rPr lang="ja-JP" altLang="en-US" sz="750">
                <a:solidFill>
                  <a:schemeClr val="tx1"/>
                </a:solidFill>
                <a:latin typeface="ＭＳ 明朝" panose="02020609040205080304" pitchFamily="17" charset="-128"/>
                <a:ea typeface="ＭＳ 明朝" panose="02020609040205080304" pitchFamily="17" charset="-128"/>
              </a:rPr>
              <a:t> （●●営業所　　　　　）</a:t>
            </a:r>
            <a:endParaRPr kumimoji="1" lang="ja-JP" altLang="en-US" sz="750">
              <a:solidFill>
                <a:schemeClr val="tx1"/>
              </a:solidFill>
              <a:latin typeface="ＭＳ 明朝" panose="02020609040205080304" pitchFamily="17" charset="-128"/>
              <a:ea typeface="ＭＳ 明朝" panose="02020609040205080304" pitchFamily="17" charset="-128"/>
            </a:endParaRPr>
          </a:p>
        </p:txBody>
      </p:sp>
      <p:sp>
        <p:nvSpPr>
          <p:cNvPr id="24" name="正方形/長方形 23"/>
          <p:cNvSpPr/>
          <p:nvPr/>
        </p:nvSpPr>
        <p:spPr>
          <a:xfrm>
            <a:off x="2966736" y="9016999"/>
            <a:ext cx="731324" cy="15934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50">
                <a:solidFill>
                  <a:schemeClr val="tx1"/>
                </a:solidFill>
                <a:latin typeface="ＭＳ 明朝" panose="02020609040205080304" pitchFamily="17" charset="-128"/>
                <a:ea typeface="ＭＳ 明朝" panose="02020609040205080304" pitchFamily="17" charset="-128"/>
              </a:rPr>
              <a:t>●●●</a:t>
            </a:r>
          </a:p>
        </p:txBody>
      </p:sp>
      <p:sp>
        <p:nvSpPr>
          <p:cNvPr id="25" name="正方形/長方形 24"/>
          <p:cNvSpPr/>
          <p:nvPr/>
        </p:nvSpPr>
        <p:spPr>
          <a:xfrm>
            <a:off x="1442900" y="9227471"/>
            <a:ext cx="1523836" cy="185427"/>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50">
                <a:solidFill>
                  <a:schemeClr val="tx1"/>
                </a:solidFill>
                <a:latin typeface="ＭＳ 明朝" panose="02020609040205080304" pitchFamily="17" charset="-128"/>
                <a:ea typeface="ＭＳ 明朝" panose="02020609040205080304" pitchFamily="17" charset="-128"/>
              </a:rPr>
              <a:t>●●●ﾄﾖﾀｼﾞﾄﾞｳｼﾔ</a:t>
            </a:r>
            <a:r>
              <a:rPr kumimoji="1" lang="en-US" altLang="ja-JP" sz="950">
                <a:solidFill>
                  <a:schemeClr val="tx1"/>
                </a:solidFill>
                <a:latin typeface="ＭＳ 明朝" panose="02020609040205080304" pitchFamily="17" charset="-128"/>
                <a:ea typeface="ＭＳ 明朝" panose="02020609040205080304" pitchFamily="17" charset="-128"/>
              </a:rPr>
              <a:t>(</a:t>
            </a:r>
            <a:r>
              <a:rPr kumimoji="1" lang="ja-JP" altLang="en-US" sz="950">
                <a:solidFill>
                  <a:schemeClr val="tx1"/>
                </a:solidFill>
                <a:latin typeface="ＭＳ 明朝" panose="02020609040205080304" pitchFamily="17" charset="-128"/>
                <a:ea typeface="ＭＳ 明朝" panose="02020609040205080304" pitchFamily="17" charset="-128"/>
              </a:rPr>
              <a:t>ｶ</a:t>
            </a:r>
          </a:p>
        </p:txBody>
      </p:sp>
      <p:sp>
        <p:nvSpPr>
          <p:cNvPr id="26" name="正方形/長方形 25"/>
          <p:cNvSpPr/>
          <p:nvPr/>
        </p:nvSpPr>
        <p:spPr>
          <a:xfrm>
            <a:off x="5108710" y="9016999"/>
            <a:ext cx="731324" cy="15934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50">
                <a:solidFill>
                  <a:schemeClr val="tx1"/>
                </a:solidFill>
                <a:latin typeface="ＭＳ 明朝" panose="02020609040205080304" pitchFamily="17" charset="-128"/>
                <a:ea typeface="ＭＳ 明朝" panose="02020609040205080304" pitchFamily="17" charset="-128"/>
              </a:rPr>
              <a:t>1234567</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27" name="正方形/長方形 26"/>
          <p:cNvSpPr/>
          <p:nvPr/>
        </p:nvSpPr>
        <p:spPr>
          <a:xfrm>
            <a:off x="1442900" y="9003158"/>
            <a:ext cx="1332000" cy="185427"/>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50">
                <a:solidFill>
                  <a:schemeClr val="tx1"/>
                </a:solidFill>
                <a:latin typeface="ＭＳ 明朝" panose="02020609040205080304" pitchFamily="17" charset="-128"/>
                <a:ea typeface="ＭＳ 明朝" panose="02020609040205080304" pitchFamily="17" charset="-128"/>
              </a:rPr>
              <a:t>●●銀行</a:t>
            </a:r>
          </a:p>
        </p:txBody>
      </p:sp>
      <p:sp>
        <p:nvSpPr>
          <p:cNvPr id="28" name="正方形/長方形 27"/>
          <p:cNvSpPr/>
          <p:nvPr/>
        </p:nvSpPr>
        <p:spPr>
          <a:xfrm>
            <a:off x="3094453" y="6541425"/>
            <a:ext cx="704390" cy="1637933"/>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a:t>
            </a: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29" name="正方形/長方形 28"/>
          <p:cNvSpPr/>
          <p:nvPr/>
        </p:nvSpPr>
        <p:spPr>
          <a:xfrm>
            <a:off x="4391129" y="6541425"/>
            <a:ext cx="622997" cy="1637933"/>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30" name="正方形/長方形 29"/>
          <p:cNvSpPr/>
          <p:nvPr/>
        </p:nvSpPr>
        <p:spPr>
          <a:xfrm>
            <a:off x="5254217" y="6541425"/>
            <a:ext cx="704390" cy="1637933"/>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a:t>
            </a: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31" name="正方形/長方形 30"/>
          <p:cNvSpPr/>
          <p:nvPr/>
        </p:nvSpPr>
        <p:spPr>
          <a:xfrm>
            <a:off x="3094453" y="8245349"/>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32" name="正方形/長方形 31"/>
          <p:cNvSpPr/>
          <p:nvPr/>
        </p:nvSpPr>
        <p:spPr>
          <a:xfrm>
            <a:off x="4309736" y="8245349"/>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a:t>
            </a:r>
          </a:p>
        </p:txBody>
      </p:sp>
      <p:sp>
        <p:nvSpPr>
          <p:cNvPr id="33" name="正方形/長方形 32"/>
          <p:cNvSpPr/>
          <p:nvPr/>
        </p:nvSpPr>
        <p:spPr>
          <a:xfrm>
            <a:off x="5254217" y="8245349"/>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34" name="正方形/長方形 33"/>
          <p:cNvSpPr/>
          <p:nvPr/>
        </p:nvSpPr>
        <p:spPr>
          <a:xfrm>
            <a:off x="3094453" y="8466566"/>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35" name="正方形/長方形 34"/>
          <p:cNvSpPr/>
          <p:nvPr/>
        </p:nvSpPr>
        <p:spPr>
          <a:xfrm>
            <a:off x="4309736" y="8466566"/>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36" name="正方形/長方形 35"/>
          <p:cNvSpPr/>
          <p:nvPr/>
        </p:nvSpPr>
        <p:spPr>
          <a:xfrm>
            <a:off x="5254217" y="8466566"/>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37" name="正方形/長方形 36"/>
          <p:cNvSpPr/>
          <p:nvPr/>
        </p:nvSpPr>
        <p:spPr>
          <a:xfrm>
            <a:off x="3094453" y="5355771"/>
            <a:ext cx="704390" cy="578299"/>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a:p>
            <a:pPr algn="r">
              <a:lnSpc>
                <a:spcPts val="13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39" name="正方形/長方形 38"/>
          <p:cNvSpPr/>
          <p:nvPr/>
        </p:nvSpPr>
        <p:spPr>
          <a:xfrm>
            <a:off x="4309735" y="5355771"/>
            <a:ext cx="704390" cy="578299"/>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a:p>
            <a:pPr algn="r">
              <a:lnSpc>
                <a:spcPts val="13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40" name="正方形/長方形 39"/>
          <p:cNvSpPr/>
          <p:nvPr/>
        </p:nvSpPr>
        <p:spPr>
          <a:xfrm>
            <a:off x="5254217" y="5355771"/>
            <a:ext cx="704390" cy="578299"/>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a:p>
            <a:pPr algn="r">
              <a:lnSpc>
                <a:spcPts val="13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41" name="正方形/長方形 40"/>
          <p:cNvSpPr/>
          <p:nvPr/>
        </p:nvSpPr>
        <p:spPr>
          <a:xfrm>
            <a:off x="3094453" y="5970344"/>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42" name="正方形/長方形 41"/>
          <p:cNvSpPr/>
          <p:nvPr/>
        </p:nvSpPr>
        <p:spPr>
          <a:xfrm>
            <a:off x="4309736" y="5970344"/>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a:t>
            </a:r>
          </a:p>
        </p:txBody>
      </p:sp>
      <p:sp>
        <p:nvSpPr>
          <p:cNvPr id="43" name="正方形/長方形 42"/>
          <p:cNvSpPr/>
          <p:nvPr/>
        </p:nvSpPr>
        <p:spPr>
          <a:xfrm>
            <a:off x="5254217" y="5970344"/>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44" name="正方形/長方形 43"/>
          <p:cNvSpPr/>
          <p:nvPr/>
        </p:nvSpPr>
        <p:spPr>
          <a:xfrm>
            <a:off x="3094453" y="6198892"/>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45" name="正方形/長方形 44"/>
          <p:cNvSpPr/>
          <p:nvPr/>
        </p:nvSpPr>
        <p:spPr>
          <a:xfrm>
            <a:off x="4309736" y="6198892"/>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46" name="正方形/長方形 45"/>
          <p:cNvSpPr/>
          <p:nvPr/>
        </p:nvSpPr>
        <p:spPr>
          <a:xfrm>
            <a:off x="5254217" y="6198892"/>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48" name="正方形/長方形 47"/>
          <p:cNvSpPr/>
          <p:nvPr/>
        </p:nvSpPr>
        <p:spPr>
          <a:xfrm>
            <a:off x="4028778" y="4184043"/>
            <a:ext cx="1929829" cy="115673"/>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ts val="1600"/>
              </a:lnSpc>
            </a:pPr>
            <a:r>
              <a:rPr kumimoji="1" lang="ja-JP" altLang="en-US" sz="800">
                <a:solidFill>
                  <a:schemeClr val="tx1"/>
                </a:solidFill>
                <a:latin typeface="ＭＳ 明朝" panose="02020609040205080304" pitchFamily="17" charset="-128"/>
                <a:ea typeface="ＭＳ 明朝" panose="02020609040205080304" pitchFamily="17" charset="-128"/>
              </a:rPr>
              <a:t> </a:t>
            </a:r>
            <a:r>
              <a:rPr lang="ja-JP" altLang="en-US" sz="800">
                <a:solidFill>
                  <a:schemeClr val="tx1"/>
                </a:solidFill>
                <a:latin typeface="ＭＳ 明朝" panose="02020609040205080304" pitchFamily="17" charset="-128"/>
                <a:ea typeface="ＭＳ 明朝" panose="02020609040205080304" pitchFamily="17" charset="-128"/>
              </a:rPr>
              <a:t>シルバーメタリック</a:t>
            </a:r>
            <a:endParaRPr kumimoji="1" lang="en-US" altLang="ja-JP" sz="800">
              <a:solidFill>
                <a:schemeClr val="tx1"/>
              </a:solidFill>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96034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B3C29FA-217C-4237-8B3F-0496B4C3EFA4}" type="slidenum">
              <a:rPr lang="ja-JP" altLang="en-US" smtClean="0"/>
              <a:pPr/>
              <a:t>28</a:t>
            </a:fld>
            <a:endParaRPr lang="ja-JP" altLang="en-US"/>
          </a:p>
        </p:txBody>
      </p:sp>
      <p:sp>
        <p:nvSpPr>
          <p:cNvPr id="13" name="正方形/長方形 12"/>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a:t>
            </a:r>
          </a:p>
        </p:txBody>
      </p:sp>
      <p:sp>
        <p:nvSpPr>
          <p:cNvPr id="6" name="正方形/長方形 5"/>
          <p:cNvSpPr/>
          <p:nvPr/>
        </p:nvSpPr>
        <p:spPr>
          <a:xfrm>
            <a:off x="4614991" y="814938"/>
            <a:ext cx="1923752" cy="492536"/>
          </a:xfrm>
          <a:prstGeom prst="rect">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Meiryo UI" panose="020B0604030504040204" pitchFamily="50" charset="-128"/>
                <a:ea typeface="Meiryo UI" panose="020B0604030504040204" pitchFamily="50" charset="-128"/>
                <a:cs typeface="Meiryo UI" panose="020B0604030504040204" pitchFamily="50" charset="-128"/>
              </a:rPr>
              <a:t>イメージ</a:t>
            </a:r>
            <a:endParaRPr lang="en-US" altLang="ja-JP" sz="2400"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260648" y="691552"/>
            <a:ext cx="6372000" cy="77399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帳票④：</a:t>
            </a:r>
            <a:r>
              <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注文請書兼請求書</a:t>
            </a:r>
            <a:endParaRPr lang="en-US" altLang="zh-TW" sz="13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＊販売店様→</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への</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受注に伴う車両代等の請求書</a:t>
            </a:r>
          </a:p>
        </p:txBody>
      </p:sp>
      <p:sp>
        <p:nvSpPr>
          <p:cNvPr id="12" name="正方形/長方形 11"/>
          <p:cNvSpPr/>
          <p:nvPr/>
        </p:nvSpPr>
        <p:spPr>
          <a:xfrm>
            <a:off x="3098084" y="7195986"/>
            <a:ext cx="670685" cy="87828"/>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5045516" y="7189025"/>
            <a:ext cx="670685" cy="87828"/>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084326" y="7955095"/>
            <a:ext cx="670685" cy="11400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6" name="正方形/長方形 15"/>
          <p:cNvSpPr/>
          <p:nvPr/>
        </p:nvSpPr>
        <p:spPr>
          <a:xfrm>
            <a:off x="5084766" y="7957153"/>
            <a:ext cx="670685" cy="11400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7" name="正方形/長方形 16"/>
          <p:cNvSpPr/>
          <p:nvPr/>
        </p:nvSpPr>
        <p:spPr>
          <a:xfrm>
            <a:off x="3097578" y="8221715"/>
            <a:ext cx="670685" cy="11400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5098018" y="8223773"/>
            <a:ext cx="670685" cy="11400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pic>
        <p:nvPicPr>
          <p:cNvPr id="21" name="図 20"/>
          <p:cNvPicPr>
            <a:picLocks noChangeAspect="1"/>
          </p:cNvPicPr>
          <p:nvPr/>
        </p:nvPicPr>
        <p:blipFill rotWithShape="1">
          <a:blip r:embed="rId2"/>
          <a:srcRect l="19561" t="16016" r="41375" b="2861"/>
          <a:stretch/>
        </p:blipFill>
        <p:spPr>
          <a:xfrm>
            <a:off x="524576" y="1394571"/>
            <a:ext cx="5816687" cy="8110764"/>
          </a:xfrm>
          <a:prstGeom prst="rect">
            <a:avLst/>
          </a:prstGeom>
          <a:ln>
            <a:solidFill>
              <a:schemeClr val="tx1"/>
            </a:solidFill>
          </a:ln>
        </p:spPr>
      </p:pic>
      <p:sp>
        <p:nvSpPr>
          <p:cNvPr id="22" name="正方形/長方形 21"/>
          <p:cNvSpPr/>
          <p:nvPr/>
        </p:nvSpPr>
        <p:spPr>
          <a:xfrm>
            <a:off x="2994638" y="8558320"/>
            <a:ext cx="731324" cy="1417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50">
                <a:solidFill>
                  <a:schemeClr val="tx1"/>
                </a:solidFill>
                <a:latin typeface="ＭＳ 明朝" panose="02020609040205080304" pitchFamily="17" charset="-128"/>
                <a:ea typeface="ＭＳ 明朝" panose="02020609040205080304" pitchFamily="17" charset="-128"/>
              </a:rPr>
              <a:t>●●●</a:t>
            </a:r>
          </a:p>
        </p:txBody>
      </p:sp>
      <p:sp>
        <p:nvSpPr>
          <p:cNvPr id="23" name="正方形/長方形 22"/>
          <p:cNvSpPr/>
          <p:nvPr/>
        </p:nvSpPr>
        <p:spPr>
          <a:xfrm>
            <a:off x="1470802" y="8731055"/>
            <a:ext cx="1523836" cy="129851"/>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nSpc>
                <a:spcPts val="1000"/>
              </a:lnSpc>
            </a:pPr>
            <a:r>
              <a:rPr kumimoji="1" lang="ja-JP" altLang="en-US" sz="950">
                <a:solidFill>
                  <a:schemeClr val="tx1"/>
                </a:solidFill>
                <a:latin typeface="ＭＳ 明朝" panose="02020609040205080304" pitchFamily="17" charset="-128"/>
                <a:ea typeface="ＭＳ 明朝" panose="02020609040205080304" pitchFamily="17" charset="-128"/>
              </a:rPr>
              <a:t>●●●ﾄﾖﾀｼﾞﾄﾞｳｼﾔ</a:t>
            </a:r>
            <a:r>
              <a:rPr kumimoji="1" lang="en-US" altLang="ja-JP" sz="950">
                <a:solidFill>
                  <a:schemeClr val="tx1"/>
                </a:solidFill>
                <a:latin typeface="ＭＳ 明朝" panose="02020609040205080304" pitchFamily="17" charset="-128"/>
                <a:ea typeface="ＭＳ 明朝" panose="02020609040205080304" pitchFamily="17" charset="-128"/>
              </a:rPr>
              <a:t>(</a:t>
            </a:r>
            <a:r>
              <a:rPr kumimoji="1" lang="ja-JP" altLang="en-US" sz="950">
                <a:solidFill>
                  <a:schemeClr val="tx1"/>
                </a:solidFill>
                <a:latin typeface="ＭＳ 明朝" panose="02020609040205080304" pitchFamily="17" charset="-128"/>
                <a:ea typeface="ＭＳ 明朝" panose="02020609040205080304" pitchFamily="17" charset="-128"/>
              </a:rPr>
              <a:t>ｶ</a:t>
            </a:r>
          </a:p>
        </p:txBody>
      </p:sp>
      <p:sp>
        <p:nvSpPr>
          <p:cNvPr id="24" name="正方形/長方形 23"/>
          <p:cNvSpPr/>
          <p:nvPr/>
        </p:nvSpPr>
        <p:spPr>
          <a:xfrm>
            <a:off x="5136900" y="8549542"/>
            <a:ext cx="731324" cy="159342"/>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50">
                <a:solidFill>
                  <a:schemeClr val="tx1"/>
                </a:solidFill>
                <a:latin typeface="ＭＳ 明朝" panose="02020609040205080304" pitchFamily="17" charset="-128"/>
                <a:ea typeface="ＭＳ 明朝" panose="02020609040205080304" pitchFamily="17" charset="-128"/>
              </a:rPr>
              <a:t>1234567</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25" name="正方形/長方形 24"/>
          <p:cNvSpPr/>
          <p:nvPr/>
        </p:nvSpPr>
        <p:spPr>
          <a:xfrm>
            <a:off x="1470802" y="8564578"/>
            <a:ext cx="1332000" cy="14430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nSpc>
                <a:spcPts val="1000"/>
              </a:lnSpc>
            </a:pPr>
            <a:r>
              <a:rPr kumimoji="1" lang="ja-JP" altLang="en-US" sz="950">
                <a:solidFill>
                  <a:schemeClr val="tx1"/>
                </a:solidFill>
                <a:latin typeface="ＭＳ 明朝" panose="02020609040205080304" pitchFamily="17" charset="-128"/>
                <a:ea typeface="ＭＳ 明朝" panose="02020609040205080304" pitchFamily="17" charset="-128"/>
              </a:rPr>
              <a:t>●●銀行</a:t>
            </a:r>
          </a:p>
        </p:txBody>
      </p:sp>
      <p:sp>
        <p:nvSpPr>
          <p:cNvPr id="26" name="正方形/長方形 25"/>
          <p:cNvSpPr/>
          <p:nvPr/>
        </p:nvSpPr>
        <p:spPr>
          <a:xfrm>
            <a:off x="3136229" y="6199833"/>
            <a:ext cx="704390" cy="162279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a:t>
            </a: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27" name="正方形/長方形 26"/>
          <p:cNvSpPr/>
          <p:nvPr/>
        </p:nvSpPr>
        <p:spPr>
          <a:xfrm>
            <a:off x="4434950" y="6199833"/>
            <a:ext cx="622997" cy="162279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30" name="正方形/長方形 29"/>
          <p:cNvSpPr/>
          <p:nvPr/>
        </p:nvSpPr>
        <p:spPr>
          <a:xfrm>
            <a:off x="4353557" y="7851000"/>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a:t>
            </a:r>
          </a:p>
        </p:txBody>
      </p:sp>
      <p:sp>
        <p:nvSpPr>
          <p:cNvPr id="35" name="正方形/長方形 34"/>
          <p:cNvSpPr/>
          <p:nvPr/>
        </p:nvSpPr>
        <p:spPr>
          <a:xfrm>
            <a:off x="3136229" y="4931866"/>
            <a:ext cx="704390" cy="578299"/>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a:p>
            <a:pPr algn="r">
              <a:lnSpc>
                <a:spcPts val="13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36" name="正方形/長方形 35"/>
          <p:cNvSpPr/>
          <p:nvPr/>
        </p:nvSpPr>
        <p:spPr>
          <a:xfrm>
            <a:off x="4353557" y="4931866"/>
            <a:ext cx="704390" cy="578299"/>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a:p>
            <a:pPr algn="r">
              <a:lnSpc>
                <a:spcPts val="13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37" name="正方形/長方形 36"/>
          <p:cNvSpPr/>
          <p:nvPr/>
        </p:nvSpPr>
        <p:spPr>
          <a:xfrm>
            <a:off x="5270449" y="4931866"/>
            <a:ext cx="768609" cy="578299"/>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a:p>
            <a:pPr algn="r">
              <a:lnSpc>
                <a:spcPts val="1300"/>
              </a:lnSpc>
            </a:pPr>
            <a:endParaRPr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38" name="正方形/長方形 37"/>
          <p:cNvSpPr/>
          <p:nvPr/>
        </p:nvSpPr>
        <p:spPr>
          <a:xfrm>
            <a:off x="3136229" y="5558566"/>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39" name="正方形/長方形 38"/>
          <p:cNvSpPr/>
          <p:nvPr/>
        </p:nvSpPr>
        <p:spPr>
          <a:xfrm>
            <a:off x="4353557" y="5558566"/>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a:t>
            </a:r>
          </a:p>
        </p:txBody>
      </p:sp>
      <p:sp>
        <p:nvSpPr>
          <p:cNvPr id="40" name="正方形/長方形 39"/>
          <p:cNvSpPr/>
          <p:nvPr/>
        </p:nvSpPr>
        <p:spPr>
          <a:xfrm>
            <a:off x="5334668" y="5558566"/>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41" name="正方形/長方形 40"/>
          <p:cNvSpPr/>
          <p:nvPr/>
        </p:nvSpPr>
        <p:spPr>
          <a:xfrm>
            <a:off x="3136229" y="5786328"/>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42" name="正方形/長方形 41"/>
          <p:cNvSpPr/>
          <p:nvPr/>
        </p:nvSpPr>
        <p:spPr>
          <a:xfrm>
            <a:off x="4353557" y="5786328"/>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a:t>
            </a:r>
          </a:p>
        </p:txBody>
      </p:sp>
      <p:sp>
        <p:nvSpPr>
          <p:cNvPr id="43" name="正方形/長方形 42"/>
          <p:cNvSpPr/>
          <p:nvPr/>
        </p:nvSpPr>
        <p:spPr>
          <a:xfrm>
            <a:off x="5334668" y="5786328"/>
            <a:ext cx="704390" cy="170086"/>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XXXXXXX</a:t>
            </a:r>
          </a:p>
        </p:txBody>
      </p:sp>
      <p:sp>
        <p:nvSpPr>
          <p:cNvPr id="44" name="正方形/長方形 43"/>
          <p:cNvSpPr/>
          <p:nvPr/>
        </p:nvSpPr>
        <p:spPr>
          <a:xfrm>
            <a:off x="5320603" y="6244815"/>
            <a:ext cx="704390" cy="1559720"/>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t"/>
          <a:lstStyle/>
          <a:p>
            <a:pPr algn="r">
              <a:lnSpc>
                <a:spcPts val="1300"/>
              </a:lnSpc>
            </a:pPr>
            <a:r>
              <a:rPr kumimoji="1"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3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9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XXXXX</a:t>
            </a:r>
          </a:p>
          <a:p>
            <a:pPr algn="r">
              <a:lnSpc>
                <a:spcPts val="1600"/>
              </a:lnSpc>
            </a:pPr>
            <a:endParaRPr kumimoji="1" lang="en-US" altLang="ja-JP" sz="950">
              <a:solidFill>
                <a:schemeClr val="tx1"/>
              </a:solidFill>
              <a:latin typeface="ＭＳ 明朝" panose="02020609040205080304" pitchFamily="17" charset="-128"/>
              <a:ea typeface="ＭＳ 明朝" panose="02020609040205080304" pitchFamily="17" charset="-128"/>
            </a:endParaRP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XXXX</a:t>
            </a:r>
          </a:p>
          <a:p>
            <a:pPr algn="r">
              <a:lnSpc>
                <a:spcPts val="1600"/>
              </a:lnSpc>
            </a:pPr>
            <a:r>
              <a:rPr lang="en-US" altLang="ja-JP" sz="950">
                <a:solidFill>
                  <a:schemeClr val="tx1"/>
                </a:solidFill>
                <a:latin typeface="ＭＳ 明朝" panose="02020609040205080304" pitchFamily="17" charset="-128"/>
                <a:ea typeface="ＭＳ 明朝" panose="02020609040205080304" pitchFamily="17" charset="-128"/>
              </a:rPr>
              <a:t>XXX</a:t>
            </a:r>
          </a:p>
          <a:p>
            <a:pPr algn="r">
              <a:lnSpc>
                <a:spcPts val="1600"/>
              </a:lnSpc>
            </a:pPr>
            <a:r>
              <a:rPr kumimoji="1" lang="en-US" altLang="ja-JP" sz="950">
                <a:solidFill>
                  <a:schemeClr val="tx1"/>
                </a:solidFill>
                <a:latin typeface="ＭＳ 明朝" panose="02020609040205080304" pitchFamily="17" charset="-128"/>
                <a:ea typeface="ＭＳ 明朝" panose="02020609040205080304" pitchFamily="17" charset="-128"/>
              </a:rPr>
              <a:t>XXX</a:t>
            </a:r>
            <a:endParaRPr kumimoji="1" lang="ja-JP" altLang="en-US" sz="950">
              <a:solidFill>
                <a:schemeClr val="tx1"/>
              </a:solidFill>
              <a:latin typeface="ＭＳ 明朝" panose="02020609040205080304" pitchFamily="17" charset="-128"/>
              <a:ea typeface="ＭＳ 明朝" panose="02020609040205080304" pitchFamily="17" charset="-128"/>
            </a:endParaRPr>
          </a:p>
        </p:txBody>
      </p:sp>
      <p:sp>
        <p:nvSpPr>
          <p:cNvPr id="45" name="正方形/長方形 44"/>
          <p:cNvSpPr/>
          <p:nvPr/>
        </p:nvSpPr>
        <p:spPr>
          <a:xfrm>
            <a:off x="4054299" y="3648633"/>
            <a:ext cx="1970694" cy="115673"/>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nSpc>
                <a:spcPts val="1600"/>
              </a:lnSpc>
            </a:pPr>
            <a:r>
              <a:rPr kumimoji="1" lang="ja-JP" altLang="en-US" sz="800">
                <a:solidFill>
                  <a:schemeClr val="tx1"/>
                </a:solidFill>
                <a:latin typeface="ＭＳ 明朝" panose="02020609040205080304" pitchFamily="17" charset="-128"/>
                <a:ea typeface="ＭＳ 明朝" panose="02020609040205080304" pitchFamily="17" charset="-128"/>
              </a:rPr>
              <a:t> </a:t>
            </a:r>
            <a:r>
              <a:rPr lang="ja-JP" altLang="en-US" sz="800">
                <a:solidFill>
                  <a:schemeClr val="tx1"/>
                </a:solidFill>
                <a:latin typeface="ＭＳ 明朝" panose="02020609040205080304" pitchFamily="17" charset="-128"/>
                <a:ea typeface="ＭＳ 明朝" panose="02020609040205080304" pitchFamily="17" charset="-128"/>
              </a:rPr>
              <a:t>シルバーメタリック</a:t>
            </a:r>
            <a:endParaRPr kumimoji="1" lang="en-US" altLang="ja-JP" sz="800">
              <a:solidFill>
                <a:schemeClr val="tx1"/>
              </a:solidFill>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99922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B3C29FA-217C-4237-8B3F-0496B4C3EFA4}" type="slidenum">
              <a:rPr lang="ja-JP" altLang="en-US" smtClean="0"/>
              <a:pPr/>
              <a:t>29</a:t>
            </a:fld>
            <a:endParaRPr lang="ja-JP" altLang="en-US"/>
          </a:p>
        </p:txBody>
      </p:sp>
      <p:sp>
        <p:nvSpPr>
          <p:cNvPr id="13" name="正方形/長方形 12"/>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a:t>
            </a:r>
          </a:p>
        </p:txBody>
      </p:sp>
      <p:sp>
        <p:nvSpPr>
          <p:cNvPr id="10" name="正方形/長方形 9"/>
          <p:cNvSpPr/>
          <p:nvPr/>
        </p:nvSpPr>
        <p:spPr>
          <a:xfrm>
            <a:off x="247396" y="687077"/>
            <a:ext cx="6372000" cy="77399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帳票⑤：自動車メンテナンスサービス業務委託連絡書</a:t>
            </a:r>
            <a:endParaRPr lang="en-US" altLang="zh-TW" sz="13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SMAS</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販売店様へのメンテ委託車両連絡</a:t>
            </a:r>
          </a:p>
        </p:txBody>
      </p:sp>
      <p:pic>
        <p:nvPicPr>
          <p:cNvPr id="11" name="図 10"/>
          <p:cNvPicPr>
            <a:picLocks noChangeAspect="1"/>
          </p:cNvPicPr>
          <p:nvPr/>
        </p:nvPicPr>
        <p:blipFill rotWithShape="1">
          <a:blip r:embed="rId2"/>
          <a:srcRect l="23197" t="17533" r="47563" b="6162"/>
          <a:stretch/>
        </p:blipFill>
        <p:spPr>
          <a:xfrm>
            <a:off x="646706" y="1399365"/>
            <a:ext cx="5521429" cy="8105091"/>
          </a:xfrm>
          <a:prstGeom prst="rect">
            <a:avLst/>
          </a:prstGeom>
        </p:spPr>
      </p:pic>
      <p:sp>
        <p:nvSpPr>
          <p:cNvPr id="6" name="正方形/長方形 5"/>
          <p:cNvSpPr/>
          <p:nvPr/>
        </p:nvSpPr>
        <p:spPr>
          <a:xfrm>
            <a:off x="4694878" y="831366"/>
            <a:ext cx="1923752" cy="492536"/>
          </a:xfrm>
          <a:prstGeom prst="rect">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Meiryo UI" panose="020B0604030504040204" pitchFamily="50" charset="-128"/>
                <a:ea typeface="Meiryo UI" panose="020B0604030504040204" pitchFamily="50" charset="-128"/>
                <a:cs typeface="Meiryo UI" panose="020B0604030504040204" pitchFamily="50" charset="-128"/>
              </a:rPr>
              <a:t>イメージ</a:t>
            </a:r>
            <a:endParaRPr lang="en-US" altLang="ja-JP" sz="2400"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569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7"/>
          </p:nvPr>
        </p:nvSpPr>
        <p:spPr>
          <a:xfrm>
            <a:off x="2600583" y="9727444"/>
            <a:ext cx="1578161" cy="138499"/>
          </a:xfrm>
        </p:spPr>
        <p:txBody>
          <a:bodyPr/>
          <a:lstStyle/>
          <a:p>
            <a:pPr algn="ctr"/>
            <a:fld id="{B6F15528-21DE-4FAA-801E-634DDDAF4B2B}" type="slidenum">
              <a:rPr lang="en-US" altLang="ja-JP" smtClean="0"/>
              <a:pPr algn="ctr"/>
              <a:t>3</a:t>
            </a:fld>
            <a:endParaRPr lang="ja-JP" altLang="en-US"/>
          </a:p>
        </p:txBody>
      </p:sp>
      <p:sp>
        <p:nvSpPr>
          <p:cNvPr id="6" name="テキスト ボックス 5"/>
          <p:cNvSpPr txBox="1"/>
          <p:nvPr/>
        </p:nvSpPr>
        <p:spPr>
          <a:xfrm>
            <a:off x="216207" y="7686686"/>
            <a:ext cx="6440504" cy="2069797"/>
          </a:xfrm>
          <a:prstGeom prst="rect">
            <a:avLst/>
          </a:prstGeom>
          <a:noFill/>
        </p:spPr>
        <p:txBody>
          <a:bodyPr wrap="square" rtlCol="0">
            <a:spAutoFit/>
          </a:bodyPr>
          <a:lstStyle/>
          <a:p>
            <a:r>
              <a:rPr kumimoji="1" lang="ja-JP" altLang="en-US" sz="1400" b="1" dirty="0">
                <a:solidFill>
                  <a:srgbClr val="FF0000"/>
                </a:solidFill>
                <a:latin typeface="Meiryo UI" panose="020B0604030504040204" pitchFamily="50" charset="-128"/>
                <a:ea typeface="Meiryo UI" panose="020B0604030504040204" pitchFamily="50" charset="-128"/>
              </a:rPr>
              <a:t>＜</a:t>
            </a:r>
            <a:r>
              <a:rPr kumimoji="1" lang="en-US" altLang="ja-JP" sz="1400" b="1" dirty="0">
                <a:solidFill>
                  <a:srgbClr val="FF0000"/>
                </a:solidFill>
                <a:latin typeface="Meiryo UI" panose="020B0604030504040204" pitchFamily="50" charset="-128"/>
                <a:ea typeface="Meiryo UI" panose="020B0604030504040204" pitchFamily="50" charset="-128"/>
              </a:rPr>
              <a:t>KINTO</a:t>
            </a:r>
            <a:r>
              <a:rPr kumimoji="1" lang="ja-JP" altLang="en-US" sz="1400" b="1" dirty="0">
                <a:solidFill>
                  <a:srgbClr val="FF0000"/>
                </a:solidFill>
                <a:latin typeface="Meiryo UI" panose="020B0604030504040204" pitchFamily="50" charset="-128"/>
                <a:ea typeface="Meiryo UI" panose="020B0604030504040204" pitchFamily="50" charset="-128"/>
              </a:rPr>
              <a:t> </a:t>
            </a:r>
            <a:r>
              <a:rPr kumimoji="1" lang="en-US" altLang="ja-JP" sz="1400" b="1" dirty="0">
                <a:solidFill>
                  <a:srgbClr val="FF0000"/>
                </a:solidFill>
                <a:latin typeface="Meiryo UI" panose="020B0604030504040204" pitchFamily="50" charset="-128"/>
                <a:ea typeface="Meiryo UI" panose="020B0604030504040204" pitchFamily="50" charset="-128"/>
              </a:rPr>
              <a:t>Nimbus</a:t>
            </a:r>
            <a:r>
              <a:rPr lang="ja-JP" altLang="en-US" sz="1400" b="1" dirty="0">
                <a:solidFill>
                  <a:srgbClr val="FF0000"/>
                </a:solidFill>
                <a:latin typeface="Meiryo UI" panose="020B0604030504040204" pitchFamily="50" charset="-128"/>
                <a:ea typeface="Meiryo UI" panose="020B0604030504040204" pitchFamily="50" charset="-128"/>
              </a:rPr>
              <a:t>に</a:t>
            </a:r>
            <a:r>
              <a:rPr kumimoji="1" lang="ja-JP" altLang="en-US" sz="1400" b="1" dirty="0">
                <a:solidFill>
                  <a:srgbClr val="FF0000"/>
                </a:solidFill>
                <a:latin typeface="Meiryo UI" panose="020B0604030504040204" pitchFamily="50" charset="-128"/>
                <a:ea typeface="Meiryo UI" panose="020B0604030504040204" pitchFamily="50" charset="-128"/>
              </a:rPr>
              <a:t>ついて＞</a:t>
            </a:r>
            <a:endParaRPr kumimoji="1" lang="en-US" altLang="ja-JP" sz="1400" b="1" dirty="0">
              <a:solidFill>
                <a:srgbClr val="FF0000"/>
              </a:solidFill>
              <a:latin typeface="Meiryo UI" panose="020B0604030504040204" pitchFamily="50" charset="-128"/>
              <a:ea typeface="Meiryo UI" panose="020B0604030504040204" pitchFamily="50" charset="-128"/>
            </a:endParaRPr>
          </a:p>
          <a:p>
            <a:endParaRPr lang="en-US" altLang="ja-JP" sz="300" b="1" dirty="0">
              <a:solidFill>
                <a:srgbClr val="FF0000"/>
              </a:solidFill>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下記２点を目的に、販売店様に</a:t>
            </a:r>
            <a:r>
              <a:rPr lang="en-US" altLang="ja-JP" sz="1050" dirty="0">
                <a:latin typeface="Meiryo UI" panose="020B0604030504040204" pitchFamily="50" charset="-128"/>
                <a:ea typeface="Meiryo UI" panose="020B0604030504040204" pitchFamily="50" charset="-128"/>
              </a:rPr>
              <a:t>KINTO</a:t>
            </a:r>
            <a:r>
              <a:rPr lang="ja-JP" altLang="en-US" sz="1050" dirty="0">
                <a:latin typeface="Meiryo UI" panose="020B0604030504040204" pitchFamily="50" charset="-128"/>
                <a:ea typeface="Meiryo UI" panose="020B0604030504040204" pitchFamily="50" charset="-128"/>
              </a:rPr>
              <a:t>商談をスムーズかつ確実に行っていただけるよう、発注・登録のための</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販売店業務管理</a:t>
            </a:r>
            <a:r>
              <a:rPr lang="en-US" altLang="ja-JP" sz="1050" dirty="0">
                <a:latin typeface="Meiryo UI" panose="020B0604030504040204" pitchFamily="50" charset="-128"/>
                <a:ea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KINTO</a:t>
            </a:r>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Nimbus</a:t>
            </a:r>
            <a:r>
              <a:rPr lang="ja-JP" altLang="en-US" sz="1050" dirty="0">
                <a:latin typeface="Meiryo UI" panose="020B0604030504040204" pitchFamily="50" charset="-128"/>
                <a:ea typeface="Meiryo UI" panose="020B0604030504040204" pitchFamily="50" charset="-128"/>
              </a:rPr>
              <a:t>を用意いたしました</a:t>
            </a:r>
            <a:endParaRPr lang="en-US" altLang="ja-JP" sz="1050" dirty="0">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a:t>
            </a:r>
            <a:r>
              <a:rPr lang="en-US" altLang="ja-JP" sz="800" dirty="0" err="1">
                <a:latin typeface="Meiryo UI" panose="020B0604030504040204" pitchFamily="50" charset="-128"/>
                <a:ea typeface="Meiryo UI" panose="020B0604030504040204" pitchFamily="50" charset="-128"/>
              </a:rPr>
              <a:t>Flyng</a:t>
            </a:r>
            <a:r>
              <a:rPr lang="ja-JP" altLang="en-US"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Nimbus</a:t>
            </a:r>
            <a:r>
              <a:rPr lang="ja-JP" altLang="en-US" sz="800" dirty="0">
                <a:latin typeface="Meiryo UI" panose="020B0604030504040204" pitchFamily="50" charset="-128"/>
                <a:ea typeface="Meiryo UI" panose="020B0604030504040204" pitchFamily="50" charset="-128"/>
              </a:rPr>
              <a:t>は英語で筋斗雲を意味します。正式名称は「</a:t>
            </a:r>
            <a:r>
              <a:rPr lang="en-US" altLang="ja-JP" sz="800" b="1" dirty="0">
                <a:latin typeface="Meiryo UI" panose="020B0604030504040204" pitchFamily="50" charset="-128"/>
                <a:ea typeface="Meiryo UI" panose="020B0604030504040204" pitchFamily="50" charset="-128"/>
              </a:rPr>
              <a:t>N</a:t>
            </a:r>
            <a:r>
              <a:rPr lang="en-US" altLang="ja-JP" sz="800" dirty="0">
                <a:latin typeface="Meiryo UI" panose="020B0604030504040204" pitchFamily="50" charset="-128"/>
                <a:ea typeface="Meiryo UI" panose="020B0604030504040204" pitchFamily="50" charset="-128"/>
              </a:rPr>
              <a:t>ew </a:t>
            </a:r>
            <a:r>
              <a:rPr lang="en-US" altLang="ja-JP" sz="800" b="1" dirty="0" err="1">
                <a:latin typeface="Meiryo UI" panose="020B0604030504040204" pitchFamily="50" charset="-128"/>
                <a:ea typeface="Meiryo UI" panose="020B0604030504040204" pitchFamily="50" charset="-128"/>
              </a:rPr>
              <a:t>I</a:t>
            </a:r>
            <a:r>
              <a:rPr lang="en-US" altLang="ja-JP" sz="800" dirty="0" err="1">
                <a:latin typeface="Meiryo UI" panose="020B0604030504040204" pitchFamily="50" charset="-128"/>
                <a:ea typeface="Meiryo UI" panose="020B0604030504040204" pitchFamily="50" charset="-128"/>
              </a:rPr>
              <a:t>nfor</a:t>
            </a:r>
            <a:r>
              <a:rPr lang="en-US" altLang="ja-JP" sz="800" b="1" dirty="0" err="1">
                <a:latin typeface="Meiryo UI" panose="020B0604030504040204" pitchFamily="50" charset="-128"/>
                <a:ea typeface="Meiryo UI" panose="020B0604030504040204" pitchFamily="50" charset="-128"/>
              </a:rPr>
              <a:t>M</a:t>
            </a:r>
            <a:r>
              <a:rPr lang="en-US" altLang="ja-JP" sz="800" dirty="0" err="1">
                <a:latin typeface="Meiryo UI" panose="020B0604030504040204" pitchFamily="50" charset="-128"/>
                <a:ea typeface="Meiryo UI" panose="020B0604030504040204" pitchFamily="50" charset="-128"/>
              </a:rPr>
              <a:t>ation</a:t>
            </a:r>
            <a:r>
              <a:rPr lang="en-US" altLang="ja-JP" sz="800" dirty="0">
                <a:latin typeface="Meiryo UI" panose="020B0604030504040204" pitchFamily="50" charset="-128"/>
                <a:ea typeface="Meiryo UI" panose="020B0604030504040204" pitchFamily="50" charset="-128"/>
              </a:rPr>
              <a:t> </a:t>
            </a:r>
            <a:r>
              <a:rPr lang="en-US" altLang="ja-JP" sz="800" b="1" dirty="0">
                <a:latin typeface="Meiryo UI" panose="020B0604030504040204" pitchFamily="50" charset="-128"/>
                <a:ea typeface="Meiryo UI" panose="020B0604030504040204" pitchFamily="50" charset="-128"/>
              </a:rPr>
              <a:t>B</a:t>
            </a:r>
            <a:r>
              <a:rPr lang="en-US" altLang="ja-JP" sz="800" dirty="0">
                <a:latin typeface="Meiryo UI" panose="020B0604030504040204" pitchFamily="50" charset="-128"/>
                <a:ea typeface="Meiryo UI" panose="020B0604030504040204" pitchFamily="50" charset="-128"/>
              </a:rPr>
              <a:t>ase for </a:t>
            </a:r>
            <a:r>
              <a:rPr lang="en-US" altLang="ja-JP" sz="800" b="1" dirty="0">
                <a:latin typeface="Meiryo UI" panose="020B0604030504040204" pitchFamily="50" charset="-128"/>
                <a:ea typeface="Meiryo UI" panose="020B0604030504040204" pitchFamily="50" charset="-128"/>
              </a:rPr>
              <a:t>U</a:t>
            </a:r>
            <a:r>
              <a:rPr lang="en-US" altLang="ja-JP" sz="800" dirty="0">
                <a:latin typeface="Meiryo UI" panose="020B0604030504040204" pitchFamily="50" charset="-128"/>
                <a:ea typeface="Meiryo UI" panose="020B0604030504040204" pitchFamily="50" charset="-128"/>
              </a:rPr>
              <a:t>ser and </a:t>
            </a:r>
            <a:r>
              <a:rPr lang="en-US" altLang="ja-JP" sz="800" b="1" dirty="0" err="1">
                <a:latin typeface="Meiryo UI" panose="020B0604030504040204" pitchFamily="50" charset="-128"/>
                <a:ea typeface="Meiryo UI" panose="020B0604030504040204" pitchFamily="50" charset="-128"/>
              </a:rPr>
              <a:t>S</a:t>
            </a:r>
            <a:r>
              <a:rPr lang="en-US" altLang="ja-JP" sz="800" dirty="0" err="1">
                <a:latin typeface="Meiryo UI" panose="020B0604030504040204" pitchFamily="50" charset="-128"/>
                <a:ea typeface="Meiryo UI" panose="020B0604030504040204" pitchFamily="50" charset="-128"/>
              </a:rPr>
              <a:t>upplyer</a:t>
            </a:r>
            <a:r>
              <a:rPr lang="ja-JP" altLang="en-US" sz="800" dirty="0">
                <a:latin typeface="Meiryo UI" panose="020B0604030504040204" pitchFamily="50" charset="-128"/>
                <a:ea typeface="Meiryo UI" panose="020B0604030504040204" pitchFamily="50" charset="-128"/>
              </a:rPr>
              <a:t>」で</a:t>
            </a:r>
            <a:r>
              <a:rPr lang="en-US" altLang="ja-JP" sz="800" dirty="0">
                <a:latin typeface="Meiryo UI" panose="020B0604030504040204" pitchFamily="50" charset="-128"/>
                <a:ea typeface="Meiryo UI" panose="020B0604030504040204" pitchFamily="50" charset="-128"/>
              </a:rPr>
              <a:t>Nimbus</a:t>
            </a:r>
            <a:r>
              <a:rPr lang="ja-JP" altLang="en-US" sz="800" dirty="0">
                <a:latin typeface="Meiryo UI" panose="020B0604030504040204" pitchFamily="50" charset="-128"/>
                <a:ea typeface="Meiryo UI" panose="020B0604030504040204" pitchFamily="50" charset="-128"/>
              </a:rPr>
              <a:t>は略称です</a:t>
            </a:r>
            <a:endParaRPr lang="en-US" altLang="ja-JP" dirty="0">
              <a:latin typeface="Meiryo UI" panose="020B0604030504040204" pitchFamily="50" charset="-128"/>
              <a:ea typeface="Meiryo UI" panose="020B0604030504040204" pitchFamily="50" charset="-128"/>
            </a:endParaRPr>
          </a:p>
          <a:p>
            <a:endParaRPr lang="en-US" altLang="ja-JP" sz="50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b="1" dirty="0">
                <a:latin typeface="Meiryo UI" panose="020B0604030504040204" pitchFamily="50" charset="-128"/>
                <a:ea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rPr>
              <a:t>目的</a:t>
            </a:r>
            <a:r>
              <a:rPr lang="en-US" altLang="ja-JP" sz="1050" b="1"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①車両</a:t>
            </a:r>
            <a:r>
              <a:rPr lang="ja-JP" altLang="en-US" sz="1050" dirty="0">
                <a:latin typeface="Meiryo UI" panose="020B0604030504040204" pitchFamily="50" charset="-128"/>
                <a:ea typeface="Meiryo UI" panose="020B0604030504040204" pitchFamily="50" charset="-128"/>
              </a:rPr>
              <a:t>発注業務の利便性向上</a:t>
            </a:r>
            <a:r>
              <a:rPr lang="en-US" altLang="ja-JP" sz="1050" dirty="0">
                <a:latin typeface="Meiryo UI" panose="020B0604030504040204" pitchFamily="50" charset="-128"/>
                <a:ea typeface="Meiryo UI" panose="020B0604030504040204" pitchFamily="50" charset="-128"/>
              </a:rPr>
              <a:t>/FAX</a:t>
            </a:r>
            <a:r>
              <a:rPr lang="ja-JP" altLang="en-US" sz="1050" dirty="0">
                <a:latin typeface="Meiryo UI" panose="020B0604030504040204" pitchFamily="50" charset="-128"/>
                <a:ea typeface="Meiryo UI" panose="020B0604030504040204" pitchFamily="50" charset="-128"/>
              </a:rPr>
              <a:t>リスク低減：発注・登録業務</a:t>
            </a:r>
            <a:r>
              <a:rPr lang="en-US" altLang="ja-JP" sz="1050" dirty="0">
                <a:latin typeface="Meiryo UI" panose="020B0604030504040204" pitchFamily="50" charset="-128"/>
                <a:ea typeface="Meiryo UI" panose="020B0604030504040204" pitchFamily="50" charset="-128"/>
              </a:rPr>
              <a:t>FAX</a:t>
            </a:r>
            <a:r>
              <a:rPr lang="ja-JP" altLang="en-US" sz="1050" dirty="0" err="1">
                <a:latin typeface="Meiryo UI" panose="020B0604030504040204" pitchFamily="50" charset="-128"/>
                <a:ea typeface="Meiryo UI" panose="020B0604030504040204" pitchFamily="50" charset="-128"/>
              </a:rPr>
              <a:t>を廃</a:t>
            </a:r>
            <a:r>
              <a:rPr lang="ja-JP" altLang="en-US" sz="1050" dirty="0">
                <a:latin typeface="Meiryo UI" panose="020B0604030504040204" pitchFamily="50" charset="-128"/>
                <a:ea typeface="Meiryo UI" panose="020B0604030504040204" pitchFamily="50" charset="-128"/>
              </a:rPr>
              <a:t>止し、</a:t>
            </a:r>
            <a:r>
              <a:rPr lang="en-US" altLang="ja-JP" sz="1050" dirty="0">
                <a:latin typeface="Meiryo UI" panose="020B0604030504040204" pitchFamily="50" charset="-128"/>
                <a:ea typeface="Meiryo UI" panose="020B0604030504040204" pitchFamily="50" charset="-128"/>
              </a:rPr>
              <a:t>Web</a:t>
            </a:r>
            <a:r>
              <a:rPr lang="ja-JP" altLang="en-US" sz="1050" dirty="0" err="1">
                <a:latin typeface="Meiryo UI" panose="020B0604030504040204" pitchFamily="50" charset="-128"/>
                <a:ea typeface="Meiryo UI" panose="020B0604030504040204" pitchFamily="50" charset="-128"/>
              </a:rPr>
              <a:t>で簡</a:t>
            </a:r>
            <a:r>
              <a:rPr lang="ja-JP" altLang="en-US" sz="1050" dirty="0">
                <a:latin typeface="Meiryo UI" panose="020B0604030504040204" pitchFamily="50" charset="-128"/>
                <a:ea typeface="Meiryo UI" panose="020B0604030504040204" pitchFamily="50" charset="-128"/>
              </a:rPr>
              <a:t>単かつスムーズに</a:t>
            </a:r>
            <a:endParaRPr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②</a:t>
            </a:r>
            <a:r>
              <a:rPr kumimoji="1" lang="en-US" altLang="ja-JP" sz="1050" dirty="0">
                <a:latin typeface="Meiryo UI" panose="020B0604030504040204" pitchFamily="50" charset="-128"/>
                <a:ea typeface="Meiryo UI" panose="020B0604030504040204" pitchFamily="50" charset="-128"/>
              </a:rPr>
              <a:t>KINTO</a:t>
            </a:r>
            <a:r>
              <a:rPr kumimoji="1" lang="ja-JP" altLang="en-US" sz="1050" dirty="0">
                <a:latin typeface="Meiryo UI" panose="020B0604030504040204" pitchFamily="50" charset="-128"/>
                <a:ea typeface="Meiryo UI" panose="020B0604030504040204" pitchFamily="50" charset="-128"/>
              </a:rPr>
              <a:t>商談の見える化：</a:t>
            </a:r>
            <a:r>
              <a:rPr kumimoji="1" lang="en-US" altLang="ja-JP" sz="1050" dirty="0">
                <a:latin typeface="Meiryo UI" panose="020B0604030504040204" pitchFamily="50" charset="-128"/>
                <a:ea typeface="Meiryo UI" panose="020B0604030504040204" pitchFamily="50" charset="-128"/>
              </a:rPr>
              <a:t>FAX</a:t>
            </a:r>
            <a:r>
              <a:rPr kumimoji="1" lang="ja-JP" altLang="en-US" sz="1050" dirty="0">
                <a:latin typeface="Meiryo UI" panose="020B0604030504040204" pitchFamily="50" charset="-128"/>
                <a:ea typeface="Meiryo UI" panose="020B0604030504040204" pitchFamily="50" charset="-128"/>
              </a:rPr>
              <a:t>（紙）管理 から</a:t>
            </a:r>
            <a:r>
              <a:rPr kumimoji="1" lang="en-US" altLang="ja-JP" sz="1050" dirty="0">
                <a:latin typeface="Meiryo UI" panose="020B0604030504040204" pitchFamily="50" charset="-128"/>
                <a:ea typeface="Meiryo UI" panose="020B0604030504040204" pitchFamily="50" charset="-128"/>
              </a:rPr>
              <a:t>Web</a:t>
            </a:r>
            <a:r>
              <a:rPr kumimoji="1" lang="ja-JP" altLang="en-US" sz="1050" dirty="0" err="1">
                <a:latin typeface="Meiryo UI" panose="020B0604030504040204" pitchFamily="50" charset="-128"/>
                <a:ea typeface="Meiryo UI" panose="020B0604030504040204" pitchFamily="50" charset="-128"/>
              </a:rPr>
              <a:t>での</a:t>
            </a:r>
            <a:r>
              <a:rPr kumimoji="1" lang="ja-JP" altLang="en-US" sz="1050" dirty="0">
                <a:latin typeface="Meiryo UI" panose="020B0604030504040204" pitchFamily="50" charset="-128"/>
                <a:ea typeface="Meiryo UI" panose="020B0604030504040204" pitchFamily="50" charset="-128"/>
              </a:rPr>
              <a:t>一覧化・ステータス表示</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管理化</a:t>
            </a:r>
            <a:endParaRPr kumimoji="1" lang="en-US" altLang="ja-JP" sz="1050" dirty="0">
              <a:latin typeface="Meiryo UI" panose="020B0604030504040204" pitchFamily="50" charset="-128"/>
              <a:ea typeface="Meiryo UI" panose="020B0604030504040204" pitchFamily="50" charset="-128"/>
            </a:endParaRPr>
          </a:p>
          <a:p>
            <a:r>
              <a:rPr lang="ja-JP" altLang="en-US" sz="300" dirty="0">
                <a:latin typeface="Meiryo UI" panose="020B0604030504040204" pitchFamily="50" charset="-128"/>
                <a:ea typeface="Meiryo UI" panose="020B0604030504040204" pitchFamily="50" charset="-128"/>
              </a:rPr>
              <a:t>　</a:t>
            </a:r>
            <a:endParaRPr kumimoji="1" lang="en-US" altLang="ja-JP" sz="30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b="1" dirty="0">
                <a:latin typeface="Meiryo UI" panose="020B0604030504040204" pitchFamily="50" charset="-128"/>
                <a:ea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rPr>
              <a:t>利用について</a:t>
            </a:r>
            <a:r>
              <a:rPr lang="en-US" altLang="ja-JP" sz="1050" b="1"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URL</a:t>
            </a:r>
            <a:r>
              <a:rPr kumimoji="1"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 https://nimbus.kinto-jp.com/ap/sso </a:t>
            </a:r>
          </a:p>
          <a:p>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 Sa</a:t>
            </a:r>
            <a:r>
              <a:rPr lang="ja-JP" altLang="en-US" sz="1050" dirty="0">
                <a:latin typeface="Meiryo UI" panose="020B0604030504040204" pitchFamily="50" charset="-128"/>
                <a:ea typeface="Meiryo UI" panose="020B0604030504040204" pitchFamily="50" charset="-128"/>
              </a:rPr>
              <a:t>ポータルまたは</a:t>
            </a:r>
            <a:r>
              <a:rPr lang="en-US" altLang="ja-JP" sz="1050" dirty="0">
                <a:latin typeface="Meiryo UI" panose="020B0604030504040204" pitchFamily="50" charset="-128"/>
                <a:ea typeface="Meiryo UI" panose="020B0604030504040204" pitchFamily="50" charset="-128"/>
              </a:rPr>
              <a:t>PAL</a:t>
            </a:r>
            <a:r>
              <a:rPr lang="ja-JP" altLang="en-US" sz="1050" dirty="0">
                <a:latin typeface="Meiryo UI" panose="020B0604030504040204" pitchFamily="50" charset="-128"/>
                <a:ea typeface="Meiryo UI" panose="020B0604030504040204" pitchFamily="50" charset="-128"/>
              </a:rPr>
              <a:t>（</a:t>
            </a:r>
            <a:r>
              <a:rPr lang="en-US" altLang="ja-JP" sz="1050" dirty="0">
                <a:latin typeface="Meiryo UI" panose="020B0604030504040204" pitchFamily="50" charset="-128"/>
                <a:ea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rPr>
              <a:t>メニュー）の「</a:t>
            </a:r>
            <a:r>
              <a:rPr lang="en-US" altLang="ja-JP" sz="1050" dirty="0">
                <a:latin typeface="Meiryo UI" panose="020B0604030504040204" pitchFamily="50" charset="-128"/>
                <a:ea typeface="Meiryo UI" panose="020B0604030504040204" pitchFamily="50" charset="-128"/>
              </a:rPr>
              <a:t>KINTO</a:t>
            </a:r>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Nimbus</a:t>
            </a:r>
            <a:r>
              <a:rPr lang="ja-JP" altLang="en-US" sz="1050" dirty="0">
                <a:latin typeface="Meiryo UI" panose="020B0604030504040204" pitchFamily="50" charset="-128"/>
                <a:ea typeface="Meiryo UI" panose="020B0604030504040204" pitchFamily="50" charset="-128"/>
              </a:rPr>
              <a:t>」から入っていただくのが簡単です</a:t>
            </a:r>
            <a:endParaRPr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ログインは</a:t>
            </a:r>
            <a:r>
              <a:rPr kumimoji="1" lang="en-US" altLang="ja-JP" sz="1050" dirty="0">
                <a:latin typeface="Meiryo UI" panose="020B0604030504040204" pitchFamily="50" charset="-128"/>
                <a:ea typeface="Meiryo UI" panose="020B0604030504040204" pitchFamily="50" charset="-128"/>
              </a:rPr>
              <a:t>KITORA</a:t>
            </a:r>
            <a:r>
              <a:rPr kumimoji="1" lang="ja-JP" altLang="en-US" sz="1050" dirty="0">
                <a:latin typeface="Meiryo UI" panose="020B0604030504040204" pitchFamily="50" charset="-128"/>
                <a:ea typeface="Meiryo UI" panose="020B0604030504040204" pitchFamily="50" charset="-128"/>
              </a:rPr>
              <a:t>認証でシングルサインオン可能です</a:t>
            </a:r>
          </a:p>
        </p:txBody>
      </p:sp>
      <p:sp>
        <p:nvSpPr>
          <p:cNvPr id="10" name="正方形/長方形 9"/>
          <p:cNvSpPr/>
          <p:nvPr/>
        </p:nvSpPr>
        <p:spPr>
          <a:xfrm>
            <a:off x="284711" y="176409"/>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　全体の流れ</a:t>
            </a:r>
          </a:p>
        </p:txBody>
      </p:sp>
      <p:sp>
        <p:nvSpPr>
          <p:cNvPr id="7" name="正方形/長方形 6"/>
          <p:cNvSpPr/>
          <p:nvPr/>
        </p:nvSpPr>
        <p:spPr>
          <a:xfrm>
            <a:off x="260648" y="663165"/>
            <a:ext cx="5307396" cy="377751"/>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 お申込み・契約・車両受発注・登録</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納車までの流れ</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2"/>
          <a:stretch>
            <a:fillRect/>
          </a:stretch>
        </p:blipFill>
        <p:spPr>
          <a:xfrm>
            <a:off x="343980" y="1007446"/>
            <a:ext cx="6103227" cy="6754870"/>
          </a:xfrm>
          <a:prstGeom prst="rect">
            <a:avLst/>
          </a:prstGeom>
        </p:spPr>
      </p:pic>
    </p:spTree>
    <p:extLst>
      <p:ext uri="{BB962C8B-B14F-4D97-AF65-F5344CB8AC3E}">
        <p14:creationId xmlns:p14="http://schemas.microsoft.com/office/powerpoint/2010/main" val="2176630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B3C29FA-217C-4237-8B3F-0496B4C3EFA4}" type="slidenum">
              <a:rPr lang="ja-JP" altLang="en-US" smtClean="0"/>
              <a:pPr/>
              <a:t>30</a:t>
            </a:fld>
            <a:endParaRPr lang="ja-JP" altLang="en-US"/>
          </a:p>
        </p:txBody>
      </p:sp>
      <p:sp>
        <p:nvSpPr>
          <p:cNvPr id="13" name="正方形/長方形 12"/>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a:t>
            </a:r>
          </a:p>
        </p:txBody>
      </p:sp>
      <p:pic>
        <p:nvPicPr>
          <p:cNvPr id="12" name="図 11"/>
          <p:cNvPicPr>
            <a:picLocks noChangeAspect="1"/>
          </p:cNvPicPr>
          <p:nvPr/>
        </p:nvPicPr>
        <p:blipFill rotWithShape="1">
          <a:blip r:embed="rId2"/>
          <a:srcRect l="12224" t="23954" r="36728" b="11470"/>
          <a:stretch/>
        </p:blipFill>
        <p:spPr>
          <a:xfrm>
            <a:off x="79983" y="1416500"/>
            <a:ext cx="6358917" cy="4524780"/>
          </a:xfrm>
          <a:prstGeom prst="rect">
            <a:avLst/>
          </a:prstGeom>
          <a:ln>
            <a:solidFill>
              <a:schemeClr val="tx1"/>
            </a:solidFill>
          </a:ln>
        </p:spPr>
      </p:pic>
      <p:sp>
        <p:nvSpPr>
          <p:cNvPr id="14" name="正方形/長方形 13"/>
          <p:cNvSpPr/>
          <p:nvPr/>
        </p:nvSpPr>
        <p:spPr>
          <a:xfrm>
            <a:off x="260648" y="691552"/>
            <a:ext cx="6372000" cy="773993"/>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rPr>
              <a:t>帳票⑥：Ａ票</a:t>
            </a:r>
            <a:endParaRPr lang="en-US" altLang="zh-TW" sz="13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50000"/>
              </a:lnSpc>
            </a:pP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SMAS</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300">
                <a:solidFill>
                  <a:schemeClr val="tx1"/>
                </a:solidFill>
                <a:latin typeface="Meiryo UI" panose="020B0604030504040204" pitchFamily="50" charset="-128"/>
                <a:ea typeface="Meiryo UI" panose="020B0604030504040204" pitchFamily="50" charset="-128"/>
                <a:cs typeface="Meiryo UI" panose="020B0604030504040204" pitchFamily="50" charset="-128"/>
              </a:rPr>
              <a:t>販売店様への点検対象車両のご案内等</a:t>
            </a:r>
          </a:p>
        </p:txBody>
      </p:sp>
      <p:pic>
        <p:nvPicPr>
          <p:cNvPr id="11" name="図 10"/>
          <p:cNvPicPr>
            <a:picLocks noChangeAspect="1"/>
          </p:cNvPicPr>
          <p:nvPr/>
        </p:nvPicPr>
        <p:blipFill rotWithShape="1">
          <a:blip r:embed="rId3"/>
          <a:srcRect l="12224" t="23707" r="36728" b="11594"/>
          <a:stretch/>
        </p:blipFill>
        <p:spPr>
          <a:xfrm>
            <a:off x="260648" y="2921102"/>
            <a:ext cx="6358917" cy="4533432"/>
          </a:xfrm>
          <a:prstGeom prst="rect">
            <a:avLst/>
          </a:prstGeom>
          <a:ln>
            <a:solidFill>
              <a:schemeClr val="tx1"/>
            </a:solidFill>
          </a:ln>
        </p:spPr>
      </p:pic>
      <p:pic>
        <p:nvPicPr>
          <p:cNvPr id="10" name="図 9"/>
          <p:cNvPicPr>
            <a:picLocks noChangeAspect="1"/>
          </p:cNvPicPr>
          <p:nvPr/>
        </p:nvPicPr>
        <p:blipFill rotWithShape="1">
          <a:blip r:embed="rId4"/>
          <a:srcRect l="12154" t="23583" r="36659" b="11841"/>
          <a:stretch/>
        </p:blipFill>
        <p:spPr>
          <a:xfrm>
            <a:off x="387813" y="4951008"/>
            <a:ext cx="6376220" cy="4524780"/>
          </a:xfrm>
          <a:prstGeom prst="rect">
            <a:avLst/>
          </a:prstGeom>
          <a:ln>
            <a:solidFill>
              <a:schemeClr val="tx1"/>
            </a:solidFill>
          </a:ln>
        </p:spPr>
      </p:pic>
      <p:sp>
        <p:nvSpPr>
          <p:cNvPr id="8" name="正方形/長方形 7"/>
          <p:cNvSpPr/>
          <p:nvPr/>
        </p:nvSpPr>
        <p:spPr>
          <a:xfrm>
            <a:off x="4709221" y="828850"/>
            <a:ext cx="1923752" cy="492536"/>
          </a:xfrm>
          <a:prstGeom prst="rect">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bg1"/>
                </a:solidFill>
                <a:latin typeface="Meiryo UI" panose="020B0604030504040204" pitchFamily="50" charset="-128"/>
                <a:ea typeface="Meiryo UI" panose="020B0604030504040204" pitchFamily="50" charset="-128"/>
                <a:cs typeface="Meiryo UI" panose="020B0604030504040204" pitchFamily="50" charset="-128"/>
              </a:rPr>
              <a:t>イメージ</a:t>
            </a:r>
            <a:endParaRPr lang="en-US" altLang="ja-JP" sz="2400"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2385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31</a:t>
            </a:fld>
            <a:endParaRPr lang="ja-JP" altLang="en-US"/>
          </a:p>
        </p:txBody>
      </p:sp>
      <p:sp>
        <p:nvSpPr>
          <p:cNvPr id="6" name="正方形/長方形 5"/>
          <p:cNvSpPr/>
          <p:nvPr/>
        </p:nvSpPr>
        <p:spPr>
          <a:xfrm>
            <a:off x="273348" y="998128"/>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a:ea typeface="Meiryo UI"/>
                <a:cs typeface="Meiryo UI" panose="020B0604030504040204" pitchFamily="50" charset="-128"/>
              </a:rPr>
              <a:t>　</a:t>
            </a:r>
            <a:r>
              <a:rPr lang="ja-JP" altLang="en-US" sz="1400" b="1">
                <a:solidFill>
                  <a:schemeClr val="tx1"/>
                </a:solidFill>
                <a:latin typeface="Meiryo UI"/>
                <a:ea typeface="Meiryo UI"/>
                <a:cs typeface="Meiryo UI" panose="020B0604030504040204" pitchFamily="50" charset="-128"/>
              </a:rPr>
              <a:t>帳票⑦：車両・査定返却に関する調整依頼書</a:t>
            </a:r>
            <a:endParaRPr lang="zh-TW" altLang="en-US" sz="1400" b="1">
              <a:solidFill>
                <a:schemeClr val="tx1"/>
              </a:solidFill>
              <a:latin typeface="Meiryo UI"/>
              <a:ea typeface="Meiryo UI"/>
              <a:cs typeface="Meiryo UI" panose="020B0604030504040204" pitchFamily="50" charset="-128"/>
            </a:endParaRPr>
          </a:p>
        </p:txBody>
      </p:sp>
      <p:pic>
        <p:nvPicPr>
          <p:cNvPr id="2" name="図 1"/>
          <p:cNvPicPr>
            <a:picLocks noChangeAspect="1"/>
          </p:cNvPicPr>
          <p:nvPr/>
        </p:nvPicPr>
        <p:blipFill>
          <a:blip r:embed="rId2"/>
          <a:stretch>
            <a:fillRect/>
          </a:stretch>
        </p:blipFill>
        <p:spPr>
          <a:xfrm>
            <a:off x="650238" y="1621134"/>
            <a:ext cx="5592819" cy="7597183"/>
          </a:xfrm>
          <a:prstGeom prst="rect">
            <a:avLst/>
          </a:prstGeom>
          <a:ln>
            <a:solidFill>
              <a:schemeClr val="tx1"/>
            </a:solidFill>
          </a:ln>
        </p:spPr>
      </p:pic>
      <p:sp>
        <p:nvSpPr>
          <p:cNvPr id="7" name="正方形/長方形 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　返却・査定</a:t>
            </a:r>
          </a:p>
        </p:txBody>
      </p:sp>
      <p:sp>
        <p:nvSpPr>
          <p:cNvPr id="3" name="正方形/長方形 2">
            <a:extLst>
              <a:ext uri="{FF2B5EF4-FFF2-40B4-BE49-F238E27FC236}">
                <a16:creationId xmlns:a16="http://schemas.microsoft.com/office/drawing/2014/main" id="{091F175A-FD64-4025-A3AD-84C11BB2D184}"/>
              </a:ext>
            </a:extLst>
          </p:cNvPr>
          <p:cNvSpPr/>
          <p:nvPr/>
        </p:nvSpPr>
        <p:spPr>
          <a:xfrm>
            <a:off x="4674140" y="893619"/>
            <a:ext cx="1947961" cy="500636"/>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b="1">
                <a:solidFill>
                  <a:srgbClr val="FFFFFF"/>
                </a:solidFill>
                <a:latin typeface="Meiryo UI"/>
                <a:ea typeface="Meiryo UI"/>
              </a:rPr>
              <a:t>イメージ</a:t>
            </a:r>
            <a:endParaRPr lang="ja-JP" altLang="en-US" sz="2800" b="1">
              <a:solidFill>
                <a:srgbClr val="FFFF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828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32</a:t>
            </a:fld>
            <a:endParaRPr lang="ja-JP" altLang="en-US"/>
          </a:p>
        </p:txBody>
      </p:sp>
      <p:sp>
        <p:nvSpPr>
          <p:cNvPr id="6" name="正方形/長方形 5"/>
          <p:cNvSpPr/>
          <p:nvPr/>
        </p:nvSpPr>
        <p:spPr>
          <a:xfrm>
            <a:off x="273348" y="998128"/>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a:ea typeface="Meiryo UI"/>
                <a:cs typeface="Meiryo UI" panose="020B0604030504040204" pitchFamily="50" charset="-128"/>
              </a:rPr>
              <a:t>帳票⑧：返却車両査定同意書</a:t>
            </a:r>
            <a:endParaRPr lang="zh-TW" altLang="en-US" sz="14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p:cNvPicPr>
            <a:picLocks noChangeAspect="1"/>
          </p:cNvPicPr>
          <p:nvPr/>
        </p:nvPicPr>
        <p:blipFill>
          <a:blip r:embed="rId2"/>
          <a:stretch>
            <a:fillRect/>
          </a:stretch>
        </p:blipFill>
        <p:spPr>
          <a:xfrm>
            <a:off x="720908" y="1490664"/>
            <a:ext cx="5578292" cy="7744619"/>
          </a:xfrm>
          <a:prstGeom prst="rect">
            <a:avLst/>
          </a:prstGeom>
          <a:ln>
            <a:solidFill>
              <a:schemeClr val="tx1"/>
            </a:solidFill>
          </a:ln>
        </p:spPr>
      </p:pic>
      <p:sp>
        <p:nvSpPr>
          <p:cNvPr id="7" name="正方形/長方形 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　返却・査定</a:t>
            </a:r>
          </a:p>
        </p:txBody>
      </p:sp>
      <p:sp>
        <p:nvSpPr>
          <p:cNvPr id="2" name="正方形/長方形 1">
            <a:extLst>
              <a:ext uri="{FF2B5EF4-FFF2-40B4-BE49-F238E27FC236}">
                <a16:creationId xmlns:a16="http://schemas.microsoft.com/office/drawing/2014/main" id="{6EB92E91-36DC-4007-9FDC-BEF511AAEDE9}"/>
              </a:ext>
            </a:extLst>
          </p:cNvPr>
          <p:cNvSpPr/>
          <p:nvPr/>
        </p:nvSpPr>
        <p:spPr>
          <a:xfrm>
            <a:off x="4674140" y="893619"/>
            <a:ext cx="1947961" cy="500636"/>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b="1">
                <a:solidFill>
                  <a:srgbClr val="FFFFFF"/>
                </a:solidFill>
                <a:latin typeface="Meiryo UI"/>
                <a:ea typeface="Meiryo UI"/>
              </a:rPr>
              <a:t>イメージ</a:t>
            </a:r>
            <a:endParaRPr lang="ja-JP" altLang="en-US" sz="2800" b="1">
              <a:solidFill>
                <a:srgbClr val="FFFF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1181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33</a:t>
            </a:fld>
            <a:endParaRPr lang="ja-JP" altLang="en-US"/>
          </a:p>
        </p:txBody>
      </p:sp>
      <p:sp>
        <p:nvSpPr>
          <p:cNvPr id="6" name="正方形/長方形 5"/>
          <p:cNvSpPr/>
          <p:nvPr/>
        </p:nvSpPr>
        <p:spPr>
          <a:xfrm>
            <a:off x="273348" y="998128"/>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eiryo UI"/>
                <a:ea typeface="Meiryo UI"/>
                <a:cs typeface="Meiryo UI" panose="020B0604030504040204" pitchFamily="50" charset="-128"/>
              </a:rPr>
              <a:t>帳票⑨：車両検査票</a:t>
            </a:r>
            <a:endParaRPr lang="zh-TW" altLang="en-US" sz="1400" b="1">
              <a:solidFill>
                <a:schemeClr val="tx1"/>
              </a:solidFill>
              <a:latin typeface="Meiryo UI"/>
              <a:ea typeface="Meiryo UI"/>
              <a:cs typeface="Meiryo UI" panose="020B0604030504040204" pitchFamily="50" charset="-128"/>
            </a:endParaRPr>
          </a:p>
        </p:txBody>
      </p:sp>
      <p:pic>
        <p:nvPicPr>
          <p:cNvPr id="2" name="図 1"/>
          <p:cNvPicPr>
            <a:picLocks noChangeAspect="1"/>
          </p:cNvPicPr>
          <p:nvPr/>
        </p:nvPicPr>
        <p:blipFill>
          <a:blip r:embed="rId2"/>
          <a:stretch>
            <a:fillRect/>
          </a:stretch>
        </p:blipFill>
        <p:spPr>
          <a:xfrm>
            <a:off x="620898" y="1490664"/>
            <a:ext cx="5651500" cy="7991573"/>
          </a:xfrm>
          <a:prstGeom prst="rect">
            <a:avLst/>
          </a:prstGeom>
          <a:ln>
            <a:solidFill>
              <a:schemeClr val="tx1"/>
            </a:solidFill>
          </a:ln>
        </p:spPr>
      </p:pic>
      <p:sp>
        <p:nvSpPr>
          <p:cNvPr id="7" name="正方形/長方形 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　返却・査定</a:t>
            </a:r>
          </a:p>
        </p:txBody>
      </p:sp>
      <p:sp>
        <p:nvSpPr>
          <p:cNvPr id="3" name="正方形/長方形 2">
            <a:extLst>
              <a:ext uri="{FF2B5EF4-FFF2-40B4-BE49-F238E27FC236}">
                <a16:creationId xmlns:a16="http://schemas.microsoft.com/office/drawing/2014/main" id="{7493538B-85F3-4587-AAC6-94B7C671DE5B}"/>
              </a:ext>
            </a:extLst>
          </p:cNvPr>
          <p:cNvSpPr/>
          <p:nvPr/>
        </p:nvSpPr>
        <p:spPr>
          <a:xfrm>
            <a:off x="4674140" y="893619"/>
            <a:ext cx="1947961" cy="500636"/>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b="1">
                <a:solidFill>
                  <a:srgbClr val="FFFFFF"/>
                </a:solidFill>
                <a:latin typeface="Meiryo UI"/>
                <a:ea typeface="Meiryo UI"/>
              </a:rPr>
              <a:t>イメージ</a:t>
            </a:r>
            <a:endParaRPr lang="ja-JP" altLang="en-US" sz="2800" b="1">
              <a:solidFill>
                <a:srgbClr val="FFFF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3897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34</a:t>
            </a:fld>
            <a:endParaRPr lang="ja-JP" altLang="en-US"/>
          </a:p>
        </p:txBody>
      </p:sp>
      <p:sp>
        <p:nvSpPr>
          <p:cNvPr id="6" name="正方形/長方形 5"/>
          <p:cNvSpPr/>
          <p:nvPr/>
        </p:nvSpPr>
        <p:spPr>
          <a:xfrm>
            <a:off x="273348" y="998128"/>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solidFill>
                  <a:schemeClr val="tx1"/>
                </a:solidFill>
                <a:latin typeface="Meiryo UI"/>
                <a:ea typeface="Meiryo UI"/>
                <a:cs typeface="Meiryo UI" panose="020B0604030504040204" pitchFamily="50" charset="-128"/>
              </a:rPr>
              <a:t>　</a:t>
            </a:r>
            <a:r>
              <a:rPr lang="ja-JP" altLang="en-US" sz="1400" b="1" dirty="0">
                <a:solidFill>
                  <a:schemeClr val="tx1"/>
                </a:solidFill>
                <a:latin typeface="Meiryo UI"/>
                <a:ea typeface="Meiryo UI"/>
                <a:cs typeface="Meiryo UI" panose="020B0604030504040204" pitchFamily="50" charset="-128"/>
              </a:rPr>
              <a:t>帳票⑩：請求書（特約精算金）</a:t>
            </a:r>
            <a:endParaRPr lang="zh-TW" altLang="en-US" sz="1400" b="1" dirty="0">
              <a:solidFill>
                <a:schemeClr val="tx1"/>
              </a:solidFill>
              <a:latin typeface="Meiryo UI"/>
              <a:ea typeface="Meiryo UI"/>
              <a:cs typeface="Meiryo UI" panose="020B0604030504040204" pitchFamily="50" charset="-128"/>
            </a:endParaRPr>
          </a:p>
        </p:txBody>
      </p:sp>
      <p:pic>
        <p:nvPicPr>
          <p:cNvPr id="3" name="図 2"/>
          <p:cNvPicPr>
            <a:picLocks noChangeAspect="1"/>
          </p:cNvPicPr>
          <p:nvPr/>
        </p:nvPicPr>
        <p:blipFill>
          <a:blip r:embed="rId2"/>
          <a:stretch>
            <a:fillRect/>
          </a:stretch>
        </p:blipFill>
        <p:spPr>
          <a:xfrm>
            <a:off x="717470" y="1520090"/>
            <a:ext cx="5340430" cy="7672781"/>
          </a:xfrm>
          <a:prstGeom prst="rect">
            <a:avLst/>
          </a:prstGeom>
          <a:ln>
            <a:solidFill>
              <a:schemeClr val="tx1"/>
            </a:solidFill>
          </a:ln>
        </p:spPr>
      </p:pic>
      <p:sp>
        <p:nvSpPr>
          <p:cNvPr id="7" name="正方形/長方形 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　返却・査定</a:t>
            </a:r>
          </a:p>
        </p:txBody>
      </p:sp>
      <p:sp>
        <p:nvSpPr>
          <p:cNvPr id="2" name="正方形/長方形 1">
            <a:extLst>
              <a:ext uri="{FF2B5EF4-FFF2-40B4-BE49-F238E27FC236}">
                <a16:creationId xmlns:a16="http://schemas.microsoft.com/office/drawing/2014/main" id="{3CC36E18-9877-4617-8EA5-6F3068C687FA}"/>
              </a:ext>
            </a:extLst>
          </p:cNvPr>
          <p:cNvSpPr/>
          <p:nvPr/>
        </p:nvSpPr>
        <p:spPr>
          <a:xfrm>
            <a:off x="4674140" y="893619"/>
            <a:ext cx="1947961" cy="500636"/>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b="1">
                <a:solidFill>
                  <a:srgbClr val="FFFFFF"/>
                </a:solidFill>
                <a:latin typeface="Meiryo UI"/>
                <a:ea typeface="Meiryo UI"/>
              </a:rPr>
              <a:t>イメージ</a:t>
            </a:r>
            <a:endParaRPr lang="ja-JP" altLang="en-US" sz="2800" b="1">
              <a:solidFill>
                <a:srgbClr val="FFFF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87742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369770" y="1490664"/>
            <a:ext cx="4433248" cy="6952515"/>
          </a:xfrm>
          <a:prstGeom prst="rect">
            <a:avLst/>
          </a:prstGeom>
          <a:ln>
            <a:solidFill>
              <a:schemeClr val="tx1"/>
            </a:solidFill>
          </a:ln>
        </p:spPr>
      </p:pic>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35</a:t>
            </a:fld>
            <a:endParaRPr lang="ja-JP" altLang="en-US"/>
          </a:p>
        </p:txBody>
      </p:sp>
      <p:sp>
        <p:nvSpPr>
          <p:cNvPr id="6" name="正方形/長方形 5"/>
          <p:cNvSpPr/>
          <p:nvPr/>
        </p:nvSpPr>
        <p:spPr>
          <a:xfrm>
            <a:off x="273348" y="998128"/>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a:ea typeface="Meiryo UI"/>
                <a:cs typeface="Meiryo UI" panose="020B0604030504040204" pitchFamily="50" charset="-128"/>
              </a:rPr>
              <a:t>　</a:t>
            </a:r>
            <a:r>
              <a:rPr lang="ja-JP" altLang="en-US" sz="1400" b="1">
                <a:solidFill>
                  <a:schemeClr val="tx1"/>
                </a:solidFill>
                <a:latin typeface="Meiryo UI"/>
                <a:ea typeface="Meiryo UI"/>
                <a:cs typeface="Meiryo UI" panose="020B0604030504040204" pitchFamily="50" charset="-128"/>
              </a:rPr>
              <a:t>帳票⑪：特約精算金計算書</a:t>
            </a:r>
            <a:endParaRPr lang="zh-TW" altLang="en-US" sz="1400" b="1">
              <a:solidFill>
                <a:schemeClr val="tx1"/>
              </a:solidFill>
              <a:latin typeface="Meiryo UI"/>
              <a:ea typeface="Meiryo UI"/>
              <a:cs typeface="Meiryo UI" panose="020B0604030504040204" pitchFamily="50" charset="-128"/>
            </a:endParaRPr>
          </a:p>
        </p:txBody>
      </p:sp>
      <p:sp>
        <p:nvSpPr>
          <p:cNvPr id="8" name="正方形/長方形 7"/>
          <p:cNvSpPr/>
          <p:nvPr/>
        </p:nvSpPr>
        <p:spPr>
          <a:xfrm>
            <a:off x="4803018" y="1433210"/>
            <a:ext cx="1199852" cy="510258"/>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（表）</a:t>
            </a:r>
            <a:endParaRPr lang="zh-TW"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662818" y="8966180"/>
            <a:ext cx="1199852" cy="510258"/>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（裏）</a:t>
            </a:r>
            <a:endParaRPr lang="zh-TW"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図 15"/>
          <p:cNvPicPr>
            <a:picLocks noChangeAspect="1"/>
          </p:cNvPicPr>
          <p:nvPr/>
        </p:nvPicPr>
        <p:blipFill>
          <a:blip r:embed="rId3"/>
          <a:stretch>
            <a:fillRect/>
          </a:stretch>
        </p:blipFill>
        <p:spPr>
          <a:xfrm>
            <a:off x="1339998" y="7047756"/>
            <a:ext cx="5089173" cy="2428682"/>
          </a:xfrm>
          <a:prstGeom prst="rect">
            <a:avLst/>
          </a:prstGeom>
          <a:ln>
            <a:solidFill>
              <a:schemeClr val="tx1"/>
            </a:solidFill>
          </a:ln>
        </p:spPr>
      </p:pic>
      <p:sp>
        <p:nvSpPr>
          <p:cNvPr id="10" name="正方形/長方形 9"/>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帳票見本　返却・査定</a:t>
            </a:r>
          </a:p>
        </p:txBody>
      </p:sp>
      <p:sp>
        <p:nvSpPr>
          <p:cNvPr id="2" name="正方形/長方形 1">
            <a:extLst>
              <a:ext uri="{FF2B5EF4-FFF2-40B4-BE49-F238E27FC236}">
                <a16:creationId xmlns:a16="http://schemas.microsoft.com/office/drawing/2014/main" id="{17151710-90B4-494F-8C06-6FE16029302A}"/>
              </a:ext>
            </a:extLst>
          </p:cNvPr>
          <p:cNvSpPr/>
          <p:nvPr/>
        </p:nvSpPr>
        <p:spPr>
          <a:xfrm>
            <a:off x="4674140" y="893619"/>
            <a:ext cx="1947961" cy="500636"/>
          </a:xfrm>
          <a:prstGeom prst="rect">
            <a:avLst/>
          </a:prstGeom>
          <a:solidFill>
            <a:schemeClr val="bg2">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800" b="1">
                <a:solidFill>
                  <a:srgbClr val="FFFFFF"/>
                </a:solidFill>
                <a:latin typeface="Meiryo UI"/>
                <a:ea typeface="Meiryo UI"/>
              </a:rPr>
              <a:t>イメージ</a:t>
            </a:r>
            <a:endParaRPr lang="ja-JP" altLang="en-US" sz="2800" b="1">
              <a:solidFill>
                <a:srgbClr val="FFFF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47981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621191"/>
            <a:ext cx="6858000" cy="3448756"/>
          </a:xfrm>
        </p:spPr>
        <p:txBody>
          <a:bodyPr anchor="ctr" anchorCtr="1"/>
          <a:lstStyle/>
          <a:p>
            <a:r>
              <a:rPr lang="ja-JP" altLang="en-US" dirty="0">
                <a:latin typeface="Meiryo UI" panose="020B0604030504040204" pitchFamily="50" charset="-128"/>
                <a:ea typeface="Meiryo UI" panose="020B0604030504040204" pitchFamily="50" charset="-128"/>
              </a:rPr>
              <a:t>お問合せ窓口</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3BBB133-D0CB-4C69-8DCD-D755DE0D4B93}" type="slidenum">
              <a:rPr lang="ja-JP" altLang="en-US" smtClean="0"/>
              <a:pPr/>
              <a:t>36</a:t>
            </a:fld>
            <a:endParaRPr lang="ja-JP" altLang="en-US"/>
          </a:p>
        </p:txBody>
      </p:sp>
    </p:spTree>
    <p:extLst>
      <p:ext uri="{BB962C8B-B14F-4D97-AF65-F5344CB8AC3E}">
        <p14:creationId xmlns:p14="http://schemas.microsoft.com/office/powerpoint/2010/main" val="4238704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B3C29FA-217C-4237-8B3F-0496B4C3EFA4}" type="slidenum">
              <a:rPr lang="ja-JP" altLang="en-US" smtClean="0"/>
              <a:pPr/>
              <a:t>37</a:t>
            </a:fld>
            <a:endParaRPr lang="ja-JP" altLang="en-US"/>
          </a:p>
        </p:txBody>
      </p:sp>
      <p:sp>
        <p:nvSpPr>
          <p:cNvPr id="10" name="正方形/長方形 9"/>
          <p:cNvSpPr/>
          <p:nvPr/>
        </p:nvSpPr>
        <p:spPr>
          <a:xfrm>
            <a:off x="260648" y="237875"/>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お問合せ窓口</a:t>
            </a:r>
          </a:p>
        </p:txBody>
      </p:sp>
      <p:graphicFrame>
        <p:nvGraphicFramePr>
          <p:cNvPr id="5" name="表 4"/>
          <p:cNvGraphicFramePr>
            <a:graphicFrameLocks noGrp="1"/>
          </p:cNvGraphicFramePr>
          <p:nvPr>
            <p:extLst>
              <p:ext uri="{D42A27DB-BD31-4B8C-83A1-F6EECF244321}">
                <p14:modId xmlns:p14="http://schemas.microsoft.com/office/powerpoint/2010/main" val="3414658766"/>
              </p:ext>
            </p:extLst>
          </p:nvPr>
        </p:nvGraphicFramePr>
        <p:xfrm>
          <a:off x="260648" y="3204391"/>
          <a:ext cx="6372000" cy="6257640"/>
        </p:xfrm>
        <a:graphic>
          <a:graphicData uri="http://schemas.openxmlformats.org/drawingml/2006/table">
            <a:tbl>
              <a:tblPr firstRow="1" bandRow="1">
                <a:tableStyleId>{69CF1AB2-1976-4502-BF36-3FF5EA218861}</a:tableStyleId>
              </a:tblPr>
              <a:tblGrid>
                <a:gridCol w="1116000">
                  <a:extLst>
                    <a:ext uri="{9D8B030D-6E8A-4147-A177-3AD203B41FA5}">
                      <a16:colId xmlns:a16="http://schemas.microsoft.com/office/drawing/2014/main" val="1439581171"/>
                    </a:ext>
                  </a:extLst>
                </a:gridCol>
                <a:gridCol w="2628000">
                  <a:extLst>
                    <a:ext uri="{9D8B030D-6E8A-4147-A177-3AD203B41FA5}">
                      <a16:colId xmlns:a16="http://schemas.microsoft.com/office/drawing/2014/main" val="2610596344"/>
                    </a:ext>
                  </a:extLst>
                </a:gridCol>
                <a:gridCol w="2628000">
                  <a:extLst>
                    <a:ext uri="{9D8B030D-6E8A-4147-A177-3AD203B41FA5}">
                      <a16:colId xmlns:a16="http://schemas.microsoft.com/office/drawing/2014/main" val="3606232748"/>
                    </a:ext>
                  </a:extLst>
                </a:gridCol>
              </a:tblGrid>
              <a:tr h="324000">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分類</a:t>
                      </a:r>
                    </a:p>
                  </a:txBody>
                  <a:tcPr marL="108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主な内容</a:t>
                      </a:r>
                    </a:p>
                  </a:txBody>
                  <a:tcPr marL="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窓口</a:t>
                      </a:r>
                    </a:p>
                  </a:txBody>
                  <a:tcPr marL="108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658998544"/>
                  </a:ext>
                </a:extLst>
              </a:tr>
              <a:tr h="828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・商品概要</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WEB</a:t>
                      </a:r>
                      <a:r>
                        <a:rPr kumimoji="1" lang="ja-JP" altLang="en-US" sz="1100">
                          <a:solidFill>
                            <a:schemeClr val="tx1"/>
                          </a:solidFill>
                          <a:latin typeface="Meiryo UI" panose="020B0604030504040204" pitchFamily="50" charset="-128"/>
                          <a:ea typeface="Meiryo UI" panose="020B0604030504040204" pitchFamily="50" charset="-128"/>
                        </a:rPr>
                        <a:t>ページ</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・契約期間中の</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変更手続き</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KINTO</a:t>
                      </a:r>
                      <a:r>
                        <a:rPr kumimoji="1" lang="ja-JP" altLang="en-US" sz="1100">
                          <a:solidFill>
                            <a:schemeClr val="tx1"/>
                          </a:solidFill>
                          <a:latin typeface="Meiryo UI" panose="020B0604030504040204" pitchFamily="50" charset="-128"/>
                          <a:ea typeface="Meiryo UI" panose="020B0604030504040204" pitchFamily="50" charset="-128"/>
                        </a:rPr>
                        <a:t>商品の説明</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WEB</a:t>
                      </a:r>
                      <a:r>
                        <a:rPr kumimoji="1" lang="ja-JP" altLang="en-US" sz="1100">
                          <a:solidFill>
                            <a:schemeClr val="tx1"/>
                          </a:solidFill>
                          <a:latin typeface="Meiryo UI" panose="020B0604030504040204" pitchFamily="50" charset="-128"/>
                          <a:ea typeface="Meiryo UI" panose="020B0604030504040204" pitchFamily="50" charset="-128"/>
                        </a:rPr>
                        <a:t>ページでの手続き方法</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・お客様から住所変更や解約申入時の報告</a:t>
                      </a:r>
                      <a:endParaRPr kumimoji="1" lang="en-US" altLang="ja-JP" sz="1100">
                        <a:solidFill>
                          <a:schemeClr val="tx1"/>
                        </a:solidFill>
                        <a:latin typeface="Meiryo UI" panose="020B0604030504040204" pitchFamily="50" charset="-128"/>
                        <a:ea typeface="Meiryo UI" panose="020B0604030504040204"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50" charset="-128"/>
                          <a:ea typeface="Meiryo UI" panose="020B0604030504040204" pitchFamily="50" charset="-128"/>
                        </a:rPr>
                        <a:t>・販売店業務管理</a:t>
                      </a:r>
                      <a:r>
                        <a:rPr kumimoji="1" lang="en-US" altLang="ja-JP" sz="1100">
                          <a:solidFill>
                            <a:schemeClr val="tx1"/>
                          </a:solidFill>
                          <a:latin typeface="Meiryo UI" panose="020B0604030504040204" pitchFamily="50" charset="-128"/>
                          <a:ea typeface="Meiryo UI" panose="020B0604030504040204" pitchFamily="50" charset="-128"/>
                        </a:rPr>
                        <a:t>Web(Nimbus)</a:t>
                      </a:r>
                      <a:r>
                        <a:rPr kumimoji="1" lang="ja-JP" altLang="en-US" sz="1100">
                          <a:solidFill>
                            <a:schemeClr val="tx1"/>
                          </a:solidFill>
                          <a:latin typeface="Meiryo UI" panose="020B0604030504040204" pitchFamily="50" charset="-128"/>
                          <a:ea typeface="Meiryo UI" panose="020B0604030504040204" pitchFamily="50" charset="-128"/>
                        </a:rPr>
                        <a:t>に関する　</a:t>
                      </a:r>
                      <a:endParaRPr kumimoji="1" lang="en-US" altLang="ja-JP" sz="1100">
                        <a:solidFill>
                          <a:schemeClr val="tx1"/>
                        </a:solidFill>
                        <a:latin typeface="Meiryo UI" panose="020B0604030504040204" pitchFamily="50" charset="-128"/>
                        <a:ea typeface="Meiryo UI" panose="020B0604030504040204"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aseline="0">
                          <a:solidFill>
                            <a:schemeClr val="tx1"/>
                          </a:solidFill>
                          <a:latin typeface="Meiryo UI" panose="020B0604030504040204" pitchFamily="50" charset="-128"/>
                          <a:ea typeface="Meiryo UI" panose="020B0604030504040204" pitchFamily="50" charset="-128"/>
                        </a:rPr>
                        <a:t> </a:t>
                      </a:r>
                      <a:r>
                        <a:rPr kumimoji="1" lang="ja-JP" altLang="en-US" sz="1100">
                          <a:solidFill>
                            <a:schemeClr val="tx1"/>
                          </a:solidFill>
                          <a:latin typeface="Meiryo UI" panose="020B0604030504040204" pitchFamily="50" charset="-128"/>
                          <a:ea typeface="Meiryo UI" panose="020B0604030504040204" pitchFamily="50" charset="-128"/>
                        </a:rPr>
                        <a:t>お問合せ</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1">
                          <a:solidFill>
                            <a:schemeClr val="tx1"/>
                          </a:solidFill>
                          <a:latin typeface="Meiryo UI" panose="020B0604030504040204" pitchFamily="50" charset="-128"/>
                          <a:ea typeface="Meiryo UI" panose="020B0604030504040204" pitchFamily="50" charset="-128"/>
                        </a:rPr>
                        <a:t>KINTO </a:t>
                      </a:r>
                      <a:r>
                        <a:rPr kumimoji="1" lang="ja-JP" altLang="en-US" sz="1100" b="1">
                          <a:solidFill>
                            <a:schemeClr val="tx1"/>
                          </a:solidFill>
                          <a:latin typeface="Meiryo UI" panose="020B0604030504040204" pitchFamily="50" charset="-128"/>
                          <a:ea typeface="Meiryo UI" panose="020B0604030504040204" pitchFamily="50" charset="-128"/>
                        </a:rPr>
                        <a:t>カスタマーセンター 販売店デスク</a:t>
                      </a:r>
                      <a:endParaRPr kumimoji="1" lang="en-US" altLang="ja-JP" sz="1100" b="1">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solidFill>
                            <a:schemeClr val="tx1"/>
                          </a:solidFill>
                          <a:latin typeface="Meiryo UI" panose="020B0604030504040204" pitchFamily="50" charset="-128"/>
                          <a:ea typeface="Meiryo UI" panose="020B0604030504040204" pitchFamily="50" charset="-128"/>
                        </a:rPr>
                        <a:t>TEL</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0570-011-910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　＊営業時間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9:00</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18:00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年末年始除く</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a:t>
                      </a:r>
                      <a:endPar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8044197"/>
                  </a:ext>
                </a:extLst>
              </a:tr>
              <a:tr h="972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・審査</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・審査に関するお問合せ</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1">
                          <a:solidFill>
                            <a:schemeClr val="tx1"/>
                          </a:solidFill>
                          <a:latin typeface="Meiryo UI" panose="020B0604030504040204" pitchFamily="50" charset="-128"/>
                          <a:ea typeface="Meiryo UI" panose="020B0604030504040204" pitchFamily="50" charset="-128"/>
                        </a:rPr>
                        <a:t>KINTO </a:t>
                      </a:r>
                      <a:r>
                        <a:rPr kumimoji="1" lang="ja-JP" altLang="en-US" sz="1100" b="1">
                          <a:solidFill>
                            <a:schemeClr val="tx1"/>
                          </a:solidFill>
                          <a:latin typeface="Meiryo UI" panose="020B0604030504040204" pitchFamily="50" charset="-128"/>
                          <a:ea typeface="Meiryo UI" panose="020B0604030504040204" pitchFamily="50" charset="-128"/>
                        </a:rPr>
                        <a:t>クレジットデスク</a:t>
                      </a:r>
                      <a:endParaRPr kumimoji="1" lang="en-US" altLang="ja-JP" sz="1100" b="1">
                        <a:solidFill>
                          <a:schemeClr val="tx1"/>
                        </a:solidFill>
                        <a:latin typeface="Meiryo UI" panose="020B0604030504040204" pitchFamily="50" charset="-128"/>
                        <a:ea typeface="Meiryo UI" panose="020B0604030504040204" pitchFamily="50" charset="-128"/>
                      </a:endParaRPr>
                    </a:p>
                    <a:p>
                      <a:r>
                        <a:rPr kumimoji="1" lang="en-US" altLang="ja-JP" sz="1100">
                          <a:solidFill>
                            <a:schemeClr val="tx1"/>
                          </a:solidFill>
                          <a:latin typeface="Meiryo UI" panose="020B0604030504040204" pitchFamily="50" charset="-128"/>
                          <a:ea typeface="Meiryo UI" panose="020B0604030504040204" pitchFamily="50" charset="-128"/>
                        </a:rPr>
                        <a:t>TEL</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052-205-0066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　＊営業時間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9:00</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19:00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　（祝日を除く月・火曜日は</a:t>
                      </a:r>
                      <a:endPar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     10:00</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18:00</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a:t>
                      </a: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381446"/>
                  </a:ext>
                </a:extLst>
              </a:tr>
              <a:tr h="720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・車両手配</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a:t>
                      </a:r>
                      <a:r>
                        <a:rPr kumimoji="1" lang="en-US" altLang="ja-JP" sz="1100">
                          <a:solidFill>
                            <a:schemeClr val="tx1"/>
                          </a:solidFill>
                          <a:latin typeface="Meiryo UI" panose="020B0604030504040204" pitchFamily="50" charset="-128"/>
                          <a:ea typeface="Meiryo UI" panose="020B0604030504040204" pitchFamily="50" charset="-128"/>
                        </a:rPr>
                        <a:t>(KINTO</a:t>
                      </a:r>
                      <a:r>
                        <a:rPr kumimoji="1" lang="ja-JP" altLang="en-US" sz="1100">
                          <a:solidFill>
                            <a:schemeClr val="tx1"/>
                          </a:solidFill>
                          <a:latin typeface="Meiryo UI" panose="020B0604030504040204" pitchFamily="50" charset="-128"/>
                          <a:ea typeface="Meiryo UI" panose="020B0604030504040204" pitchFamily="50" charset="-128"/>
                        </a:rPr>
                        <a:t>からの</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注文依頼</a:t>
                      </a:r>
                      <a:r>
                        <a:rPr kumimoji="1" lang="en-US" altLang="ja-JP" sz="1100">
                          <a:solidFill>
                            <a:schemeClr val="tx1"/>
                          </a:solidFill>
                          <a:latin typeface="Meiryo UI" panose="020B0604030504040204" pitchFamily="50" charset="-128"/>
                          <a:ea typeface="Meiryo UI" panose="020B0604030504040204" pitchFamily="50" charset="-128"/>
                        </a:rPr>
                        <a:t>)</a:t>
                      </a: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KINTO</a:t>
                      </a:r>
                      <a:r>
                        <a:rPr kumimoji="1" lang="ja-JP" altLang="en-US" sz="1100">
                          <a:solidFill>
                            <a:schemeClr val="tx1"/>
                          </a:solidFill>
                          <a:latin typeface="Meiryo UI" panose="020B0604030504040204" pitchFamily="50" charset="-128"/>
                          <a:ea typeface="Meiryo UI" panose="020B0604030504040204" pitchFamily="50" charset="-128"/>
                        </a:rPr>
                        <a:t>指定の車両注文書に関する</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お問合せ</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1">
                          <a:solidFill>
                            <a:schemeClr val="tx1"/>
                          </a:solidFill>
                          <a:latin typeface="Meiryo UI" panose="020B0604030504040204" pitchFamily="50" charset="-128"/>
                          <a:ea typeface="Meiryo UI" panose="020B0604030504040204" pitchFamily="50" charset="-128"/>
                        </a:rPr>
                        <a:t>KINTO </a:t>
                      </a:r>
                      <a:r>
                        <a:rPr kumimoji="1" lang="ja-JP" altLang="en-US" sz="1100" b="1">
                          <a:solidFill>
                            <a:schemeClr val="tx1"/>
                          </a:solidFill>
                          <a:latin typeface="Meiryo UI" panose="020B0604030504040204" pitchFamily="50" charset="-128"/>
                          <a:ea typeface="Meiryo UI" panose="020B0604030504040204" pitchFamily="50" charset="-128"/>
                        </a:rPr>
                        <a:t>オペレーションセンター</a:t>
                      </a:r>
                      <a:endParaRPr kumimoji="1" lang="en-US" altLang="ja-JP" sz="1100" b="1">
                        <a:solidFill>
                          <a:schemeClr val="tx1"/>
                        </a:solidFill>
                        <a:latin typeface="Meiryo UI" panose="020B0604030504040204" pitchFamily="50" charset="-128"/>
                        <a:ea typeface="Meiryo UI" panose="020B0604030504040204" pitchFamily="50" charset="-128"/>
                      </a:endParaRPr>
                    </a:p>
                    <a:p>
                      <a:r>
                        <a:rPr kumimoji="1" lang="en-US" altLang="ja-JP" sz="1100">
                          <a:solidFill>
                            <a:schemeClr val="tx1"/>
                          </a:solidFill>
                          <a:latin typeface="Meiryo UI" panose="020B0604030504040204" pitchFamily="50" charset="-128"/>
                          <a:ea typeface="Meiryo UI" panose="020B0604030504040204" pitchFamily="50" charset="-128"/>
                        </a:rPr>
                        <a:t>TEL</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03-5302-5680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　＊営業時間　平日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9:00</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17:15</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6097240"/>
                  </a:ext>
                </a:extLst>
              </a:tr>
              <a:tr h="900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・登録書類発行</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・車両代金支払</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・譲渡書類発行</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・委任状、自賠責保険手配に関する</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お問合せ</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・車両代金のお支払期日に関するお問合せ</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・買戻し時の譲渡書類のお問合せ</a:t>
                      </a: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1">
                          <a:solidFill>
                            <a:schemeClr val="tx1"/>
                          </a:solidFill>
                          <a:latin typeface="Meiryo UI" panose="020B0604030504040204" pitchFamily="50" charset="-128"/>
                          <a:ea typeface="Meiryo UI" panose="020B0604030504040204" pitchFamily="50" charset="-128"/>
                        </a:rPr>
                        <a:t>KINTO</a:t>
                      </a:r>
                      <a:r>
                        <a:rPr kumimoji="1" lang="ja-JP" altLang="en-US" sz="1100" b="1" baseline="0">
                          <a:solidFill>
                            <a:schemeClr val="tx1"/>
                          </a:solidFill>
                          <a:latin typeface="Meiryo UI" panose="020B0604030504040204" pitchFamily="50" charset="-128"/>
                          <a:ea typeface="Meiryo UI" panose="020B0604030504040204" pitchFamily="50" charset="-128"/>
                        </a:rPr>
                        <a:t> </a:t>
                      </a:r>
                      <a:r>
                        <a:rPr kumimoji="1" lang="ja-JP" altLang="en-US" sz="1100" b="1">
                          <a:solidFill>
                            <a:schemeClr val="tx1"/>
                          </a:solidFill>
                          <a:latin typeface="Meiryo UI" panose="020B0604030504040204" pitchFamily="50" charset="-128"/>
                          <a:ea typeface="Meiryo UI" panose="020B0604030504040204" pitchFamily="50" charset="-128"/>
                        </a:rPr>
                        <a:t>業務部</a:t>
                      </a:r>
                      <a:endParaRPr kumimoji="1" lang="en-US" altLang="ja-JP" sz="1100" b="1">
                        <a:solidFill>
                          <a:schemeClr val="tx1"/>
                        </a:solidFill>
                        <a:latin typeface="Meiryo UI" panose="020B0604030504040204" pitchFamily="50" charset="-128"/>
                        <a:ea typeface="Meiryo UI" panose="020B0604030504040204" pitchFamily="50" charset="-128"/>
                      </a:endParaRPr>
                    </a:p>
                    <a:p>
                      <a:r>
                        <a:rPr kumimoji="1" lang="en-US" altLang="ja-JP" sz="1100">
                          <a:solidFill>
                            <a:schemeClr val="tx1"/>
                          </a:solidFill>
                          <a:latin typeface="Meiryo UI" panose="020B0604030504040204" pitchFamily="50" charset="-128"/>
                          <a:ea typeface="Meiryo UI" panose="020B0604030504040204" pitchFamily="50" charset="-128"/>
                        </a:rPr>
                        <a:t>TEL</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052-770-2231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　＊営業時間　平日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9:00</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17:45</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9255802"/>
                  </a:ext>
                </a:extLst>
              </a:tr>
              <a:tr h="828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・メンテナンス全般</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・メンテナンス委託契約に関するお問合せ</a:t>
                      </a:r>
                    </a:p>
                    <a:p>
                      <a:r>
                        <a:rPr kumimoji="1" lang="ja-JP" altLang="en-US" sz="1100">
                          <a:solidFill>
                            <a:schemeClr val="tx1"/>
                          </a:solidFill>
                          <a:latin typeface="Meiryo UI" panose="020B0604030504040204" pitchFamily="50" charset="-128"/>
                          <a:ea typeface="Meiryo UI" panose="020B0604030504040204" pitchFamily="50" charset="-128"/>
                        </a:rPr>
                        <a:t>・メンテナンス費用の請求に関するお問合せ</a:t>
                      </a:r>
                    </a:p>
                    <a:p>
                      <a:r>
                        <a:rPr kumimoji="1" lang="ja-JP" altLang="en-US" sz="1100">
                          <a:solidFill>
                            <a:schemeClr val="tx1"/>
                          </a:solidFill>
                          <a:latin typeface="Meiryo UI" panose="020B0604030504040204" pitchFamily="50" charset="-128"/>
                          <a:ea typeface="Meiryo UI" panose="020B0604030504040204" pitchFamily="50" charset="-128"/>
                        </a:rPr>
                        <a:t>・メンテナンスに含まれる項目に関する</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お問合せ</a:t>
                      </a: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100" b="1">
                          <a:solidFill>
                            <a:schemeClr val="tx1"/>
                          </a:solidFill>
                          <a:latin typeface="Meiryo UI" panose="020B0604030504040204" pitchFamily="50" charset="-128"/>
                          <a:ea typeface="Meiryo UI" panose="020B0604030504040204" pitchFamily="50" charset="-128"/>
                        </a:rPr>
                        <a:t>住友三井ｵｰﾄｻｰﾋﾞｽ株式会社 各担当窓口</a:t>
                      </a:r>
                      <a:endParaRPr kumimoji="1" lang="en-US" altLang="ja-JP" sz="1100" b="1">
                        <a:solidFill>
                          <a:schemeClr val="tx1"/>
                        </a:solidFill>
                        <a:latin typeface="Meiryo UI" panose="020B0604030504040204" pitchFamily="50" charset="-128"/>
                        <a:ea typeface="Meiryo UI" panose="020B0604030504040204" pitchFamily="50" charset="-128"/>
                      </a:endParaRPr>
                    </a:p>
                    <a:p>
                      <a:r>
                        <a:rPr kumimoji="1" lang="en-US" altLang="ja-JP" sz="1100" b="0">
                          <a:solidFill>
                            <a:schemeClr val="tx1"/>
                          </a:solidFill>
                          <a:latin typeface="Meiryo UI" panose="020B0604030504040204" pitchFamily="50" charset="-128"/>
                          <a:ea typeface="Meiryo UI" panose="020B0604030504040204" pitchFamily="50" charset="-128"/>
                        </a:rPr>
                        <a:t>(</a:t>
                      </a:r>
                      <a:r>
                        <a:rPr kumimoji="1" lang="ja-JP" altLang="en-US" sz="1100" b="0">
                          <a:solidFill>
                            <a:schemeClr val="tx1"/>
                          </a:solidFill>
                          <a:latin typeface="Meiryo UI" panose="020B0604030504040204" pitchFamily="50" charset="-128"/>
                          <a:ea typeface="Meiryo UI" panose="020B0604030504040204" pitchFamily="50" charset="-128"/>
                        </a:rPr>
                        <a:t>窓口詳細は住友三井ｵｰﾄｻｰﾋﾞｽより</a:t>
                      </a:r>
                      <a:endParaRPr kumimoji="1" lang="en-US" altLang="ja-JP" sz="1100" b="0">
                        <a:solidFill>
                          <a:schemeClr val="tx1"/>
                        </a:solidFill>
                        <a:latin typeface="Meiryo UI" panose="020B0604030504040204" pitchFamily="50" charset="-128"/>
                        <a:ea typeface="Meiryo UI" panose="020B0604030504040204" pitchFamily="50" charset="-128"/>
                      </a:endParaRPr>
                    </a:p>
                    <a:p>
                      <a:r>
                        <a:rPr kumimoji="1" lang="en-US" altLang="ja-JP" sz="1100" b="0">
                          <a:solidFill>
                            <a:schemeClr val="tx1"/>
                          </a:solidFill>
                          <a:latin typeface="Meiryo UI" panose="020B0604030504040204" pitchFamily="50" charset="-128"/>
                          <a:ea typeface="Meiryo UI" panose="020B0604030504040204" pitchFamily="50" charset="-128"/>
                        </a:rPr>
                        <a:t> </a:t>
                      </a:r>
                      <a:r>
                        <a:rPr kumimoji="1" lang="ja-JP" altLang="en-US" sz="1100" b="0">
                          <a:solidFill>
                            <a:schemeClr val="tx1"/>
                          </a:solidFill>
                          <a:latin typeface="Meiryo UI" panose="020B0604030504040204" pitchFamily="50" charset="-128"/>
                          <a:ea typeface="Meiryo UI" panose="020B0604030504040204" pitchFamily="50" charset="-128"/>
                        </a:rPr>
                        <a:t>別途ご案内</a:t>
                      </a:r>
                      <a:r>
                        <a:rPr kumimoji="1" lang="en-US" altLang="ja-JP" sz="1100" b="0">
                          <a:solidFill>
                            <a:schemeClr val="tx1"/>
                          </a:solidFill>
                          <a:latin typeface="Meiryo UI" panose="020B0604030504040204" pitchFamily="50" charset="-128"/>
                          <a:ea typeface="Meiryo UI" panose="020B0604030504040204" pitchFamily="50" charset="-128"/>
                        </a:rPr>
                        <a:t>)</a:t>
                      </a:r>
                    </a:p>
                    <a:p>
                      <a:r>
                        <a:rPr kumimoji="1" lang="ja-JP" altLang="en-US" sz="1100">
                          <a:solidFill>
                            <a:schemeClr val="tx1"/>
                          </a:solidFill>
                          <a:latin typeface="Meiryo UI" panose="020B0604030504040204" pitchFamily="50" charset="-128"/>
                          <a:ea typeface="Meiryo UI" panose="020B0604030504040204" pitchFamily="50" charset="-128"/>
                        </a:rPr>
                        <a:t>　＊営業時間　平日　</a:t>
                      </a:r>
                      <a:r>
                        <a:rPr kumimoji="1" lang="en-US" altLang="ja-JP" sz="1100">
                          <a:solidFill>
                            <a:schemeClr val="tx1"/>
                          </a:solidFill>
                          <a:latin typeface="Meiryo UI" panose="020B0604030504040204" pitchFamily="50" charset="-128"/>
                          <a:ea typeface="Meiryo UI" panose="020B0604030504040204" pitchFamily="50" charset="-128"/>
                        </a:rPr>
                        <a:t>9:00</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17:15</a:t>
                      </a: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1808707"/>
                  </a:ext>
                </a:extLst>
              </a:tr>
              <a:tr h="828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・事故発生時</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・お客様から事故連絡があったときの報告</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・保険修理での修理費お支払い</a:t>
                      </a: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100" b="1">
                          <a:solidFill>
                            <a:schemeClr val="tx1"/>
                          </a:solidFill>
                          <a:latin typeface="Meiryo UI" panose="020B0604030504040204" pitchFamily="50" charset="-128"/>
                          <a:ea typeface="Meiryo UI" panose="020B0604030504040204" pitchFamily="50" charset="-128"/>
                        </a:rPr>
                        <a:t>東京海上日動火災</a:t>
                      </a:r>
                      <a:endParaRPr kumimoji="1" lang="en-US" altLang="ja-JP" sz="1100" b="1">
                        <a:solidFill>
                          <a:schemeClr val="tx1"/>
                        </a:solidFill>
                        <a:latin typeface="Meiryo UI" panose="020B0604030504040204" pitchFamily="50" charset="-128"/>
                        <a:ea typeface="Meiryo UI" panose="020B0604030504040204" pitchFamily="50" charset="-128"/>
                      </a:endParaRPr>
                    </a:p>
                    <a:p>
                      <a:r>
                        <a:rPr kumimoji="1" lang="en-US" altLang="ja-JP" sz="1100" b="1">
                          <a:solidFill>
                            <a:schemeClr val="tx1"/>
                          </a:solidFill>
                          <a:latin typeface="Meiryo UI" panose="020B0604030504040204" pitchFamily="50" charset="-128"/>
                          <a:ea typeface="Meiryo UI" panose="020B0604030504040204" pitchFamily="50" charset="-128"/>
                        </a:rPr>
                        <a:t>KINTO</a:t>
                      </a:r>
                      <a:r>
                        <a:rPr kumimoji="1" lang="ja-JP" altLang="en-US" sz="1100" b="1">
                          <a:solidFill>
                            <a:schemeClr val="tx1"/>
                          </a:solidFill>
                          <a:latin typeface="Meiryo UI" panose="020B0604030504040204" pitchFamily="50" charset="-128"/>
                          <a:ea typeface="Meiryo UI" panose="020B0604030504040204" pitchFamily="50" charset="-128"/>
                        </a:rPr>
                        <a:t>事故受付センター</a:t>
                      </a:r>
                      <a:endParaRPr kumimoji="1" lang="en-US" altLang="ja-JP" sz="1100" b="1">
                        <a:solidFill>
                          <a:schemeClr val="tx1"/>
                        </a:solidFill>
                        <a:latin typeface="Meiryo UI" panose="020B0604030504040204" pitchFamily="50" charset="-128"/>
                        <a:ea typeface="Meiryo UI" panose="020B0604030504040204" pitchFamily="50" charset="-128"/>
                      </a:endParaRPr>
                    </a:p>
                    <a:p>
                      <a:r>
                        <a:rPr kumimoji="1" lang="en-US" altLang="ja-JP" sz="1100">
                          <a:solidFill>
                            <a:schemeClr val="tx1"/>
                          </a:solidFill>
                          <a:latin typeface="Meiryo UI" panose="020B0604030504040204" pitchFamily="50" charset="-128"/>
                          <a:ea typeface="Meiryo UI" panose="020B0604030504040204" pitchFamily="50" charset="-128"/>
                        </a:rPr>
                        <a:t>TEL</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0120-137-160</a:t>
                      </a:r>
                    </a:p>
                    <a:p>
                      <a:r>
                        <a:rPr kumimoji="1" lang="ja-JP" altLang="en-US" sz="1100">
                          <a:solidFill>
                            <a:schemeClr val="tx1"/>
                          </a:solidFill>
                          <a:latin typeface="Meiryo UI" panose="020B0604030504040204" pitchFamily="50" charset="-128"/>
                          <a:ea typeface="Meiryo UI" panose="020B0604030504040204" pitchFamily="50" charset="-128"/>
                        </a:rPr>
                        <a:t>　＊営業時間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24</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時間</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365</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日</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4339801"/>
                  </a:ext>
                </a:extLst>
              </a:tr>
              <a:tr h="756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・故障発生時</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・お客様から故障連絡があり、遠方・営業</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時間外などで対処できないときの対応依頼</a:t>
                      </a: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1">
                          <a:solidFill>
                            <a:schemeClr val="tx1"/>
                          </a:solidFill>
                          <a:latin typeface="Meiryo UI" panose="020B0604030504040204" pitchFamily="50" charset="-128"/>
                          <a:ea typeface="Meiryo UI" panose="020B0604030504040204" pitchFamily="50" charset="-128"/>
                        </a:rPr>
                        <a:t>KINTO</a:t>
                      </a:r>
                      <a:r>
                        <a:rPr kumimoji="1" lang="ja-JP" altLang="en-US" sz="1100" b="1">
                          <a:solidFill>
                            <a:schemeClr val="tx1"/>
                          </a:solidFill>
                          <a:latin typeface="Meiryo UI" panose="020B0604030504040204" pitchFamily="50" charset="-128"/>
                          <a:ea typeface="Meiryo UI" panose="020B0604030504040204" pitchFamily="50" charset="-128"/>
                        </a:rPr>
                        <a:t>故障受付センター</a:t>
                      </a:r>
                      <a:endParaRPr kumimoji="1" lang="en-US" altLang="ja-JP" sz="1100" b="1">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solidFill>
                            <a:schemeClr val="tx1"/>
                          </a:solidFill>
                          <a:latin typeface="Meiryo UI" panose="020B0604030504040204" pitchFamily="50" charset="-128"/>
                          <a:ea typeface="Meiryo UI" panose="020B0604030504040204" pitchFamily="50" charset="-128"/>
                        </a:rPr>
                        <a:t>TEL</a:t>
                      </a:r>
                      <a:r>
                        <a:rPr kumimoji="1" lang="ja-JP" altLang="en-US" sz="1100">
                          <a:solidFill>
                            <a:schemeClr val="tx1"/>
                          </a:solidFill>
                          <a:latin typeface="Meiryo UI" panose="020B0604030504040204" pitchFamily="50" charset="-128"/>
                          <a:ea typeface="Meiryo UI" panose="020B0604030504040204" pitchFamily="50" charset="-128"/>
                        </a:rPr>
                        <a:t>：</a:t>
                      </a:r>
                      <a:r>
                        <a:rPr kumimoji="1" lang="en-US" altLang="ja-JP" sz="1100">
                          <a:solidFill>
                            <a:schemeClr val="tx1"/>
                          </a:solidFill>
                          <a:latin typeface="Meiryo UI" panose="020B0604030504040204" pitchFamily="50" charset="-128"/>
                          <a:ea typeface="Meiryo UI" panose="020B0604030504040204" pitchFamily="50" charset="-128"/>
                        </a:rPr>
                        <a:t>0120-137-054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50" charset="-128"/>
                          <a:ea typeface="Meiryo UI" panose="020B0604030504040204" pitchFamily="50" charset="-128"/>
                        </a:rPr>
                        <a:t>　＊営業時間　</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24</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時間</a:t>
                      </a:r>
                      <a:r>
                        <a:rPr kumimoji="1" lang="en-US" altLang="ja-JP" sz="1100" b="0" i="0" u="none" strike="noStrike" kern="1200" baseline="0">
                          <a:solidFill>
                            <a:schemeClr val="tx1"/>
                          </a:solidFill>
                          <a:latin typeface="Meiryo UI" panose="020B0604030504040204" pitchFamily="50" charset="-128"/>
                          <a:ea typeface="Meiryo UI" panose="020B0604030504040204" pitchFamily="50" charset="-128"/>
                          <a:cs typeface="+mn-cs"/>
                        </a:rPr>
                        <a:t>365</a:t>
                      </a:r>
                      <a:r>
                        <a:rPr kumimoji="1" lang="ja-JP" altLang="en-US" sz="1100" b="0" i="0" u="none" strike="noStrike" kern="1200" baseline="0">
                          <a:solidFill>
                            <a:schemeClr val="tx1"/>
                          </a:solidFill>
                          <a:latin typeface="Meiryo UI" panose="020B0604030504040204" pitchFamily="50" charset="-128"/>
                          <a:ea typeface="Meiryo UI" panose="020B0604030504040204" pitchFamily="50" charset="-128"/>
                          <a:cs typeface="+mn-cs"/>
                        </a:rPr>
                        <a:t>日</a:t>
                      </a:r>
                      <a:endParaRPr kumimoji="1" lang="en-US" altLang="ja-JP" sz="11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6869876"/>
                  </a:ext>
                </a:extLst>
              </a:tr>
            </a:tbl>
          </a:graphicData>
        </a:graphic>
      </p:graphicFrame>
      <p:sp>
        <p:nvSpPr>
          <p:cNvPr id="7" name="正方形/長方形 6"/>
          <p:cNvSpPr/>
          <p:nvPr/>
        </p:nvSpPr>
        <p:spPr>
          <a:xfrm>
            <a:off x="250138" y="2854179"/>
            <a:ext cx="4717752" cy="350212"/>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600" b="1">
                <a:solidFill>
                  <a:schemeClr val="tx1"/>
                </a:solidFill>
                <a:latin typeface="Meiryo UI" panose="020B0604030504040204" pitchFamily="50" charset="-128"/>
                <a:ea typeface="Meiryo UI" panose="020B0604030504040204" pitchFamily="50" charset="-128"/>
              </a:rPr>
              <a:t>＜店舗からのお問合せ先＞</a:t>
            </a:r>
            <a:endParaRPr kumimoji="1" lang="ja-JP" altLang="en-US" sz="1600" b="1">
              <a:solidFill>
                <a:schemeClr val="tx1"/>
              </a:solidFill>
              <a:latin typeface="Meiryo UI" panose="020B0604030504040204" pitchFamily="50" charset="-128"/>
              <a:ea typeface="Meiryo UI" panose="020B0604030504040204" pitchFamily="50" charset="-128"/>
            </a:endParaRPr>
          </a:p>
        </p:txBody>
      </p:sp>
      <p:sp>
        <p:nvSpPr>
          <p:cNvPr id="8" name="正方形/長方形 7"/>
          <p:cNvSpPr/>
          <p:nvPr/>
        </p:nvSpPr>
        <p:spPr>
          <a:xfrm>
            <a:off x="250138" y="883016"/>
            <a:ext cx="4717752" cy="350212"/>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600" b="1">
                <a:solidFill>
                  <a:schemeClr val="tx1"/>
                </a:solidFill>
                <a:latin typeface="Meiryo UI" panose="020B0604030504040204" pitchFamily="50" charset="-128"/>
                <a:ea typeface="Meiryo UI" panose="020B0604030504040204" pitchFamily="50" charset="-128"/>
              </a:rPr>
              <a:t>＜本部からのお問合せ先＞</a:t>
            </a:r>
            <a:endParaRPr kumimoji="1" lang="ja-JP" altLang="en-US" sz="1600" b="1">
              <a:solidFill>
                <a:schemeClr val="tx1"/>
              </a:solidFill>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50688628"/>
              </p:ext>
            </p:extLst>
          </p:nvPr>
        </p:nvGraphicFramePr>
        <p:xfrm>
          <a:off x="260648" y="1233228"/>
          <a:ext cx="6372000" cy="1296000"/>
        </p:xfrm>
        <a:graphic>
          <a:graphicData uri="http://schemas.openxmlformats.org/drawingml/2006/table">
            <a:tbl>
              <a:tblPr firstRow="1" bandRow="1">
                <a:tableStyleId>{69CF1AB2-1976-4502-BF36-3FF5EA218861}</a:tableStyleId>
              </a:tblPr>
              <a:tblGrid>
                <a:gridCol w="1116000">
                  <a:extLst>
                    <a:ext uri="{9D8B030D-6E8A-4147-A177-3AD203B41FA5}">
                      <a16:colId xmlns:a16="http://schemas.microsoft.com/office/drawing/2014/main" val="240309946"/>
                    </a:ext>
                  </a:extLst>
                </a:gridCol>
                <a:gridCol w="2628000">
                  <a:extLst>
                    <a:ext uri="{9D8B030D-6E8A-4147-A177-3AD203B41FA5}">
                      <a16:colId xmlns:a16="http://schemas.microsoft.com/office/drawing/2014/main" val="3517738117"/>
                    </a:ext>
                  </a:extLst>
                </a:gridCol>
                <a:gridCol w="2628000">
                  <a:extLst>
                    <a:ext uri="{9D8B030D-6E8A-4147-A177-3AD203B41FA5}">
                      <a16:colId xmlns:a16="http://schemas.microsoft.com/office/drawing/2014/main" val="3525156882"/>
                    </a:ext>
                  </a:extLst>
                </a:gridCol>
              </a:tblGrid>
              <a:tr h="324000">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分類</a:t>
                      </a:r>
                    </a:p>
                  </a:txBody>
                  <a:tcPr marL="108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主な内容</a:t>
                      </a:r>
                    </a:p>
                  </a:txBody>
                  <a:tcPr marL="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窓口</a:t>
                      </a:r>
                    </a:p>
                  </a:txBody>
                  <a:tcPr marL="108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874557961"/>
                  </a:ext>
                </a:extLst>
              </a:tr>
              <a:tr h="972000">
                <a:tc>
                  <a:txBody>
                    <a:bodyPr/>
                    <a:lstStyle/>
                    <a:p>
                      <a:r>
                        <a:rPr kumimoji="1" lang="ja-JP" altLang="en-US" sz="1100">
                          <a:solidFill>
                            <a:schemeClr val="tx1"/>
                          </a:solidFill>
                          <a:latin typeface="Meiryo UI" panose="020B0604030504040204" pitchFamily="50" charset="-128"/>
                          <a:ea typeface="Meiryo UI" panose="020B0604030504040204" pitchFamily="50" charset="-128"/>
                        </a:rPr>
                        <a:t>・事業説明会</a:t>
                      </a:r>
                    </a:p>
                    <a:p>
                      <a:r>
                        <a:rPr kumimoji="1" lang="ja-JP" altLang="en-US" sz="1100">
                          <a:solidFill>
                            <a:schemeClr val="tx1"/>
                          </a:solidFill>
                          <a:latin typeface="Meiryo UI" panose="020B0604030504040204" pitchFamily="50" charset="-128"/>
                          <a:ea typeface="Meiryo UI" panose="020B0604030504040204" pitchFamily="50" charset="-128"/>
                        </a:rPr>
                        <a:t>・商品概要</a:t>
                      </a:r>
                    </a:p>
                  </a:txBody>
                  <a:tcPr marL="36000" marR="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100">
                          <a:solidFill>
                            <a:schemeClr val="tx1"/>
                          </a:solidFill>
                          <a:latin typeface="Meiryo UI" panose="020B0604030504040204" pitchFamily="50" charset="-128"/>
                          <a:ea typeface="Meiryo UI" panose="020B0604030504040204" pitchFamily="50" charset="-128"/>
                        </a:rPr>
                        <a:t>・基本契約条件</a:t>
                      </a:r>
                      <a:r>
                        <a:rPr kumimoji="1" lang="en-US" altLang="ja-JP" sz="1100">
                          <a:solidFill>
                            <a:schemeClr val="tx1"/>
                          </a:solidFill>
                          <a:latin typeface="Meiryo UI" panose="020B0604030504040204" pitchFamily="50" charset="-128"/>
                          <a:ea typeface="Meiryo UI" panose="020B0604030504040204" pitchFamily="50" charset="-128"/>
                        </a:rPr>
                        <a:t>(</a:t>
                      </a:r>
                      <a:r>
                        <a:rPr kumimoji="1" lang="ja-JP" altLang="en-US" sz="1100">
                          <a:solidFill>
                            <a:schemeClr val="tx1"/>
                          </a:solidFill>
                          <a:latin typeface="Meiryo UI" panose="020B0604030504040204" pitchFamily="50" charset="-128"/>
                          <a:ea typeface="Meiryo UI" panose="020B0604030504040204" pitchFamily="50" charset="-128"/>
                        </a:rPr>
                        <a:t>お取引条件</a:t>
                      </a:r>
                      <a:r>
                        <a:rPr kumimoji="1" lang="en-US" altLang="ja-JP" sz="1100">
                          <a:solidFill>
                            <a:schemeClr val="tx1"/>
                          </a:solidFill>
                          <a:latin typeface="Meiryo UI" panose="020B0604030504040204" pitchFamily="50" charset="-128"/>
                          <a:ea typeface="Meiryo UI" panose="020B0604030504040204" pitchFamily="50" charset="-128"/>
                        </a:rPr>
                        <a:t>)</a:t>
                      </a:r>
                      <a:r>
                        <a:rPr kumimoji="1" lang="ja-JP" altLang="en-US" sz="1100">
                          <a:solidFill>
                            <a:schemeClr val="tx1"/>
                          </a:solidFill>
                          <a:latin typeface="Meiryo UI" panose="020B0604030504040204" pitchFamily="50" charset="-128"/>
                          <a:ea typeface="Meiryo UI" panose="020B0604030504040204" pitchFamily="50" charset="-128"/>
                        </a:rPr>
                        <a:t>に関する</a:t>
                      </a:r>
                      <a:endParaRPr kumimoji="1" lang="en-US" altLang="ja-JP" sz="1100">
                        <a:solidFill>
                          <a:schemeClr val="tx1"/>
                        </a:solidFill>
                        <a:latin typeface="Meiryo UI" panose="020B0604030504040204" pitchFamily="50" charset="-128"/>
                        <a:ea typeface="Meiryo UI" panose="020B0604030504040204" pitchFamily="50" charset="-128"/>
                      </a:endParaRPr>
                    </a:p>
                    <a:p>
                      <a:r>
                        <a:rPr kumimoji="1" lang="ja-JP" altLang="en-US" sz="1100">
                          <a:solidFill>
                            <a:schemeClr val="tx1"/>
                          </a:solidFill>
                          <a:latin typeface="Meiryo UI" panose="020B0604030504040204" pitchFamily="50" charset="-128"/>
                          <a:ea typeface="Meiryo UI" panose="020B0604030504040204" pitchFamily="50" charset="-128"/>
                        </a:rPr>
                        <a:t>　お問合せ</a:t>
                      </a:r>
                    </a:p>
                    <a:p>
                      <a:r>
                        <a:rPr kumimoji="1" lang="ja-JP" altLang="en-US" sz="1100">
                          <a:solidFill>
                            <a:schemeClr val="tx1"/>
                          </a:solidFill>
                          <a:latin typeface="Meiryo UI" panose="020B0604030504040204" pitchFamily="50" charset="-128"/>
                          <a:ea typeface="Meiryo UI" panose="020B0604030504040204" pitchFamily="50" charset="-128"/>
                        </a:rPr>
                        <a:t>　＊販売仕切価格・買戻し価格等含む</a:t>
                      </a:r>
                    </a:p>
                  </a:txBody>
                  <a:tcPr marL="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1">
                          <a:solidFill>
                            <a:schemeClr val="tx1"/>
                          </a:solidFill>
                          <a:latin typeface="Meiryo UI" panose="020B0604030504040204" pitchFamily="50" charset="-128"/>
                          <a:ea typeface="Meiryo UI" panose="020B0604030504040204" pitchFamily="50" charset="-128"/>
                        </a:rPr>
                        <a:t>KINTO </a:t>
                      </a:r>
                      <a:r>
                        <a:rPr kumimoji="1" lang="ja-JP" altLang="en-US" sz="1100" b="1">
                          <a:solidFill>
                            <a:schemeClr val="tx1"/>
                          </a:solidFill>
                          <a:latin typeface="Meiryo UI" panose="020B0604030504040204" pitchFamily="50" charset="-128"/>
                          <a:ea typeface="Meiryo UI" panose="020B0604030504040204" pitchFamily="50" charset="-128"/>
                        </a:rPr>
                        <a:t>営業部</a:t>
                      </a:r>
                      <a:endParaRPr kumimoji="1" lang="en-US" altLang="ja-JP" sz="1100" b="0">
                        <a:solidFill>
                          <a:schemeClr val="tx1"/>
                        </a:solidFill>
                        <a:latin typeface="Meiryo UI" panose="020B0604030504040204" pitchFamily="50" charset="-128"/>
                        <a:ea typeface="Meiryo UI" panose="020B0604030504040204" pitchFamily="50" charset="-128"/>
                      </a:endParaRPr>
                    </a:p>
                    <a:p>
                      <a:r>
                        <a:rPr kumimoji="1" lang="en-US" altLang="ja-JP" sz="1100" b="0">
                          <a:solidFill>
                            <a:schemeClr val="tx1"/>
                          </a:solidFill>
                          <a:latin typeface="Meiryo UI" panose="020B0604030504040204" pitchFamily="50" charset="-128"/>
                          <a:ea typeface="Meiryo UI" panose="020B0604030504040204" pitchFamily="50" charset="-128"/>
                        </a:rPr>
                        <a:t>TEL: 052-770-2230</a:t>
                      </a:r>
                    </a:p>
                    <a:p>
                      <a:r>
                        <a:rPr kumimoji="1" lang="en-US" altLang="ja-JP" sz="1100" b="0">
                          <a:solidFill>
                            <a:schemeClr val="tx1"/>
                          </a:solidFill>
                          <a:latin typeface="Meiryo UI" panose="020B0604030504040204" pitchFamily="50" charset="-128"/>
                          <a:ea typeface="Meiryo UI" panose="020B0604030504040204" pitchFamily="50" charset="-128"/>
                        </a:rPr>
                        <a:t> e-mail: sales_desk@kinto-jp.com</a:t>
                      </a:r>
                    </a:p>
                    <a:p>
                      <a:r>
                        <a:rPr kumimoji="1" lang="zh-TW" altLang="en-US" sz="1100" b="0">
                          <a:solidFill>
                            <a:schemeClr val="tx1"/>
                          </a:solidFill>
                          <a:latin typeface="Meiryo UI" panose="020B0604030504040204" pitchFamily="50" charset="-128"/>
                          <a:ea typeface="Meiryo UI" panose="020B0604030504040204" pitchFamily="50" charset="-128"/>
                        </a:rPr>
                        <a:t>　</a:t>
                      </a:r>
                      <a:r>
                        <a:rPr kumimoji="1" lang="ja-JP" altLang="en-US" sz="1100" b="0">
                          <a:solidFill>
                            <a:schemeClr val="tx1"/>
                          </a:solidFill>
                          <a:latin typeface="Meiryo UI" panose="020B0604030504040204" pitchFamily="50" charset="-128"/>
                          <a:ea typeface="Meiryo UI" panose="020B0604030504040204" pitchFamily="50" charset="-128"/>
                        </a:rPr>
                        <a:t>＊</a:t>
                      </a:r>
                      <a:r>
                        <a:rPr kumimoji="1" lang="zh-TW" altLang="en-US" sz="1100" b="0">
                          <a:solidFill>
                            <a:schemeClr val="tx1"/>
                          </a:solidFill>
                          <a:latin typeface="Meiryo UI" panose="020B0604030504040204" pitchFamily="50" charset="-128"/>
                          <a:ea typeface="Meiryo UI" panose="020B0604030504040204" pitchFamily="50" charset="-128"/>
                        </a:rPr>
                        <a:t>営業時間　平日 </a:t>
                      </a:r>
                      <a:r>
                        <a:rPr kumimoji="1" lang="en-US" altLang="zh-TW" sz="1100" b="0">
                          <a:solidFill>
                            <a:schemeClr val="tx1"/>
                          </a:solidFill>
                          <a:latin typeface="Meiryo UI" panose="020B0604030504040204" pitchFamily="50" charset="-128"/>
                          <a:ea typeface="Meiryo UI" panose="020B0604030504040204" pitchFamily="50" charset="-128"/>
                        </a:rPr>
                        <a:t>9:00</a:t>
                      </a:r>
                      <a:r>
                        <a:rPr kumimoji="1" lang="zh-TW" altLang="en-US" sz="1100" b="0">
                          <a:solidFill>
                            <a:schemeClr val="tx1"/>
                          </a:solidFill>
                          <a:latin typeface="Meiryo UI" panose="020B0604030504040204" pitchFamily="50" charset="-128"/>
                          <a:ea typeface="Meiryo UI" panose="020B0604030504040204" pitchFamily="50" charset="-128"/>
                        </a:rPr>
                        <a:t>～</a:t>
                      </a:r>
                      <a:r>
                        <a:rPr kumimoji="1" lang="en-US" altLang="zh-TW" sz="1100" b="0">
                          <a:solidFill>
                            <a:schemeClr val="tx1"/>
                          </a:solidFill>
                          <a:latin typeface="Meiryo UI" panose="020B0604030504040204" pitchFamily="50" charset="-128"/>
                          <a:ea typeface="Meiryo UI" panose="020B0604030504040204" pitchFamily="50" charset="-128"/>
                        </a:rPr>
                        <a:t>17:</a:t>
                      </a:r>
                      <a:r>
                        <a:rPr kumimoji="1" lang="en-US" altLang="ja-JP" sz="1100" b="0">
                          <a:solidFill>
                            <a:schemeClr val="tx1"/>
                          </a:solidFill>
                          <a:latin typeface="Meiryo UI" panose="020B0604030504040204" pitchFamily="50" charset="-128"/>
                          <a:ea typeface="Meiryo UI" panose="020B0604030504040204" pitchFamily="50" charset="-128"/>
                        </a:rPr>
                        <a:t>4</a:t>
                      </a:r>
                      <a:r>
                        <a:rPr kumimoji="1" lang="en-US" altLang="zh-TW" sz="1100" b="0">
                          <a:solidFill>
                            <a:schemeClr val="tx1"/>
                          </a:solidFill>
                          <a:latin typeface="Meiryo UI" panose="020B0604030504040204" pitchFamily="50" charset="-128"/>
                          <a:ea typeface="Meiryo UI" panose="020B0604030504040204" pitchFamily="50" charset="-128"/>
                        </a:rPr>
                        <a:t>5</a:t>
                      </a:r>
                      <a:endParaRPr kumimoji="1" lang="en-US" altLang="ja-JP" sz="1100" b="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7923250"/>
                  </a:ext>
                </a:extLst>
              </a:tr>
            </a:tbl>
          </a:graphicData>
        </a:graphic>
      </p:graphicFrame>
    </p:spTree>
    <p:extLst>
      <p:ext uri="{BB962C8B-B14F-4D97-AF65-F5344CB8AC3E}">
        <p14:creationId xmlns:p14="http://schemas.microsoft.com/office/powerpoint/2010/main" val="1925512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B3C29FA-217C-4237-8B3F-0496B4C3EFA4}" type="slidenum">
              <a:rPr lang="ja-JP" altLang="en-US" smtClean="0"/>
              <a:pPr/>
              <a:t>38</a:t>
            </a:fld>
            <a:endParaRPr lang="ja-JP" altLang="en-US"/>
          </a:p>
        </p:txBody>
      </p:sp>
      <p:sp>
        <p:nvSpPr>
          <p:cNvPr id="10" name="正方形/長方形 9"/>
          <p:cNvSpPr/>
          <p:nvPr/>
        </p:nvSpPr>
        <p:spPr>
          <a:xfrm>
            <a:off x="260648" y="237875"/>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お問合せ窓口</a:t>
            </a:r>
          </a:p>
        </p:txBody>
      </p:sp>
      <p:graphicFrame>
        <p:nvGraphicFramePr>
          <p:cNvPr id="5" name="表 4"/>
          <p:cNvGraphicFramePr>
            <a:graphicFrameLocks noGrp="1"/>
          </p:cNvGraphicFramePr>
          <p:nvPr>
            <p:extLst>
              <p:ext uri="{D42A27DB-BD31-4B8C-83A1-F6EECF244321}">
                <p14:modId xmlns:p14="http://schemas.microsoft.com/office/powerpoint/2010/main" val="1417538895"/>
              </p:ext>
            </p:extLst>
          </p:nvPr>
        </p:nvGraphicFramePr>
        <p:xfrm>
          <a:off x="260648" y="1268015"/>
          <a:ext cx="6372000" cy="6462928"/>
        </p:xfrm>
        <a:graphic>
          <a:graphicData uri="http://schemas.openxmlformats.org/drawingml/2006/table">
            <a:tbl>
              <a:tblPr firstRow="1" bandRow="1">
                <a:tableStyleId>{69CF1AB2-1976-4502-BF36-3FF5EA218861}</a:tableStyleId>
              </a:tblPr>
              <a:tblGrid>
                <a:gridCol w="828000">
                  <a:extLst>
                    <a:ext uri="{9D8B030D-6E8A-4147-A177-3AD203B41FA5}">
                      <a16:colId xmlns:a16="http://schemas.microsoft.com/office/drawing/2014/main" val="2967119786"/>
                    </a:ext>
                  </a:extLst>
                </a:gridCol>
                <a:gridCol w="2304000">
                  <a:extLst>
                    <a:ext uri="{9D8B030D-6E8A-4147-A177-3AD203B41FA5}">
                      <a16:colId xmlns:a16="http://schemas.microsoft.com/office/drawing/2014/main" val="1439581171"/>
                    </a:ext>
                  </a:extLst>
                </a:gridCol>
                <a:gridCol w="3240000">
                  <a:extLst>
                    <a:ext uri="{9D8B030D-6E8A-4147-A177-3AD203B41FA5}">
                      <a16:colId xmlns:a16="http://schemas.microsoft.com/office/drawing/2014/main" val="3606232748"/>
                    </a:ext>
                  </a:extLst>
                </a:gridCol>
              </a:tblGrid>
              <a:tr h="324000">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経路</a:t>
                      </a:r>
                    </a:p>
                  </a:txBody>
                  <a:tcPr marL="108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対象書</a:t>
                      </a:r>
                    </a:p>
                  </a:txBody>
                  <a:tcPr marL="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a:solidFill>
                            <a:schemeClr val="bg1"/>
                          </a:solidFill>
                          <a:latin typeface="Meiryo UI" panose="020B0604030504040204" pitchFamily="50" charset="-128"/>
                          <a:ea typeface="Meiryo UI" panose="020B0604030504040204" pitchFamily="50" charset="-128"/>
                        </a:rPr>
                        <a:t>送付先</a:t>
                      </a:r>
                    </a:p>
                  </a:txBody>
                  <a:tcPr marL="108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658998544"/>
                  </a:ext>
                </a:extLst>
              </a:tr>
              <a:tr h="718048">
                <a:tc>
                  <a:txBody>
                    <a:bodyPr/>
                    <a:lstStyle/>
                    <a:p>
                      <a:pPr algn="ctr"/>
                      <a:r>
                        <a:rPr kumimoji="1" lang="en-US" altLang="ja-JP" sz="1200">
                          <a:solidFill>
                            <a:schemeClr val="tx1"/>
                          </a:solidFill>
                          <a:latin typeface="Meiryo UI" panose="020B0604030504040204" pitchFamily="50" charset="-128"/>
                          <a:ea typeface="Meiryo UI" panose="020B0604030504040204" pitchFamily="50" charset="-128"/>
                        </a:rPr>
                        <a:t>Nimbus</a:t>
                      </a:r>
                      <a:endParaRPr kumimoji="1" lang="ja-JP" altLang="en-US" sz="12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・注文連絡書</a:t>
                      </a:r>
                      <a:endParaRPr kumimoji="1" lang="en-US" altLang="ja-JP" sz="12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en-US" altLang="ja-JP" sz="1200" b="1">
                        <a:solidFill>
                          <a:schemeClr val="tx1"/>
                        </a:solidFill>
                        <a:latin typeface="Meiryo UI" panose="020B0604030504040204" pitchFamily="50" charset="-128"/>
                        <a:ea typeface="Meiryo UI" panose="020B0604030504040204" pitchFamily="50" charset="-128"/>
                      </a:endParaRPr>
                    </a:p>
                    <a:p>
                      <a:pPr algn="ctr"/>
                      <a:r>
                        <a:rPr kumimoji="1" lang="en-US" altLang="ja-JP" sz="1200" b="1">
                          <a:solidFill>
                            <a:schemeClr val="tx1"/>
                          </a:solidFill>
                          <a:latin typeface="Meiryo UI" panose="020B0604030504040204" pitchFamily="50" charset="-128"/>
                          <a:ea typeface="Meiryo UI" panose="020B0604030504040204" pitchFamily="50" charset="-128"/>
                        </a:rPr>
                        <a:t>-</a:t>
                      </a:r>
                    </a:p>
                    <a:p>
                      <a:endParaRPr kumimoji="1" lang="en-US" altLang="ja-JP" sz="1200" b="1">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3578078"/>
                  </a:ext>
                </a:extLst>
              </a:tr>
              <a:tr h="1040045">
                <a:tc>
                  <a:txBody>
                    <a:bodyPr/>
                    <a:lstStyle/>
                    <a:p>
                      <a:pPr algn="ctr"/>
                      <a:r>
                        <a:rPr kumimoji="1" lang="en-US" altLang="ja-JP" sz="1200">
                          <a:latin typeface="Meiryo UI" panose="020B0604030504040204" pitchFamily="50" charset="-128"/>
                          <a:ea typeface="Meiryo UI" panose="020B0604030504040204" pitchFamily="50" charset="-128"/>
                        </a:rPr>
                        <a:t>FAX</a:t>
                      </a:r>
                    </a:p>
                    <a:p>
                      <a:pPr algn="ctr"/>
                      <a:endParaRPr kumimoji="1" lang="ja-JP" altLang="en-US" sz="1200">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・車検証（写）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・返却連絡書</a:t>
                      </a:r>
                      <a:endParaRPr kumimoji="1" lang="en-US" altLang="ja-JP" sz="12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endParaRPr kumimoji="1" lang="en-US" altLang="ja-JP" sz="1200" b="1">
                        <a:solidFill>
                          <a:schemeClr val="tx1"/>
                        </a:solidFill>
                        <a:latin typeface="Meiryo UI" panose="020B0604030504040204" pitchFamily="50" charset="-128"/>
                        <a:ea typeface="Meiryo UI" panose="020B0604030504040204" pitchFamily="50" charset="-128"/>
                      </a:endParaRPr>
                    </a:p>
                    <a:p>
                      <a:r>
                        <a:rPr kumimoji="1" lang="en-US" altLang="ja-JP" sz="1200" b="1">
                          <a:solidFill>
                            <a:schemeClr val="tx1"/>
                          </a:solidFill>
                          <a:latin typeface="Meiryo UI" panose="020B0604030504040204" pitchFamily="50" charset="-128"/>
                          <a:ea typeface="Meiryo UI" panose="020B0604030504040204" pitchFamily="50" charset="-128"/>
                        </a:rPr>
                        <a:t>KINTO</a:t>
                      </a:r>
                      <a:r>
                        <a:rPr kumimoji="1" lang="ja-JP" altLang="en-US" sz="1200" b="1">
                          <a:solidFill>
                            <a:schemeClr val="tx1"/>
                          </a:solidFill>
                          <a:latin typeface="Meiryo UI" panose="020B0604030504040204" pitchFamily="50" charset="-128"/>
                          <a:ea typeface="Meiryo UI" panose="020B0604030504040204" pitchFamily="50" charset="-128"/>
                        </a:rPr>
                        <a:t>オペレーションセンター</a:t>
                      </a:r>
                    </a:p>
                    <a:p>
                      <a:endParaRPr kumimoji="1" lang="en-US" altLang="ja-JP" sz="1200">
                        <a:solidFill>
                          <a:schemeClr val="tx1"/>
                        </a:solidFill>
                        <a:latin typeface="Meiryo UI" panose="020B0604030504040204" pitchFamily="50" charset="-128"/>
                        <a:ea typeface="Meiryo UI" panose="020B0604030504040204" pitchFamily="50" charset="-128"/>
                      </a:endParaRPr>
                    </a:p>
                    <a:p>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163</a:t>
                      </a:r>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1434</a:t>
                      </a:r>
                    </a:p>
                    <a:p>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東京都新宿区西新宿</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3‐20‐2</a:t>
                      </a:r>
                    </a:p>
                    <a:p>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東京オペラシティビル</a:t>
                      </a:r>
                    </a:p>
                    <a:p>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住友三井オートサービス内</a:t>
                      </a:r>
                      <a:endPar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endParaRPr>
                    </a:p>
                    <a:p>
                      <a:endPar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endParaRPr>
                    </a:p>
                    <a:p>
                      <a:pPr marL="0" algn="l" defTabSz="685800" rtl="0" eaLnBrk="1" latinLnBrk="0" hangingPunct="1"/>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TEL:03-5302-5680</a:t>
                      </a:r>
                    </a:p>
                    <a:p>
                      <a:pPr marL="0" algn="l" defTabSz="685800" rtl="0" eaLnBrk="1" latinLnBrk="0" hangingPunct="1"/>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FAX:03-5302-5681</a:t>
                      </a:r>
                    </a:p>
                    <a:p>
                      <a:endPar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endParaRPr>
                    </a:p>
                    <a:p>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　＊営業時間　　平日　</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9:00</a:t>
                      </a:r>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17:15</a:t>
                      </a:r>
                    </a:p>
                    <a:p>
                      <a:endPar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6191068"/>
                  </a:ext>
                </a:extLst>
              </a:tr>
              <a:tr h="612000">
                <a:tc>
                  <a:txBody>
                    <a:bodyPr/>
                    <a:lstStyle/>
                    <a:p>
                      <a:pPr algn="ctr"/>
                      <a:r>
                        <a:rPr kumimoji="1" lang="ja-JP" altLang="en-US" sz="1200">
                          <a:latin typeface="Meiryo UI" panose="020B0604030504040204" pitchFamily="50" charset="-128"/>
                          <a:ea typeface="Meiryo UI" panose="020B0604030504040204" pitchFamily="50" charset="-128"/>
                        </a:rPr>
                        <a:t>郵送</a:t>
                      </a: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200">
                          <a:solidFill>
                            <a:schemeClr val="tx1"/>
                          </a:solidFill>
                          <a:latin typeface="Meiryo UI" panose="020B0604030504040204" pitchFamily="50" charset="-128"/>
                          <a:ea typeface="Meiryo UI" panose="020B0604030504040204" pitchFamily="50" charset="-128"/>
                        </a:rPr>
                        <a:t>・注文請書兼請求書</a:t>
                      </a:r>
                      <a:endParaRPr kumimoji="1" lang="en-US" altLang="ja-JP" sz="1200">
                        <a:solidFill>
                          <a:schemeClr val="tx1"/>
                        </a:solidFill>
                        <a:latin typeface="Meiryo UI" panose="020B0604030504040204" pitchFamily="50" charset="-128"/>
                        <a:ea typeface="Meiryo UI" panose="020B0604030504040204" pitchFamily="50" charset="-128"/>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en-US" altLang="ja-JP" sz="1100">
                        <a:latin typeface="Meiryo UI" panose="020B0604030504040204" pitchFamily="50" charset="-128"/>
                        <a:ea typeface="Meiryo UI" panose="020B0604030504040204" pitchFamily="50" charset="-128"/>
                      </a:endParaRPr>
                    </a:p>
                  </a:txBody>
                  <a:tcPr marL="108000" anchor="ctr">
                    <a:solidFill>
                      <a:schemeClr val="bg1"/>
                    </a:solidFill>
                  </a:tcPr>
                </a:tc>
                <a:extLst>
                  <a:ext uri="{0D108BD9-81ED-4DB2-BD59-A6C34878D82A}">
                    <a16:rowId xmlns:a16="http://schemas.microsoft.com/office/drawing/2014/main" val="1976097240"/>
                  </a:ext>
                </a:extLst>
              </a:tr>
              <a:tr h="2952000">
                <a:tc>
                  <a:txBody>
                    <a:bodyPr/>
                    <a:lstStyle/>
                    <a:p>
                      <a:pPr algn="ctr"/>
                      <a:r>
                        <a:rPr kumimoji="1" lang="ja-JP" altLang="en-US" sz="1200">
                          <a:latin typeface="Meiryo UI" panose="020B0604030504040204" pitchFamily="50" charset="-128"/>
                          <a:ea typeface="Meiryo UI" panose="020B0604030504040204" pitchFamily="50" charset="-128"/>
                        </a:rPr>
                        <a:t>郵送</a:t>
                      </a: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200">
                          <a:solidFill>
                            <a:schemeClr val="tx1"/>
                          </a:solidFill>
                          <a:latin typeface="Meiryo UI" panose="020B0604030504040204" pitchFamily="50" charset="-128"/>
                          <a:ea typeface="Meiryo UI" panose="020B0604030504040204" pitchFamily="50" charset="-128"/>
                        </a:rPr>
                        <a:t>・メンテナンス代金請求書</a:t>
                      </a:r>
                      <a:endParaRPr kumimoji="1" lang="zh-TW" altLang="en-US" sz="1200">
                        <a:solidFill>
                          <a:schemeClr val="tx1"/>
                        </a:solidFill>
                        <a:latin typeface="Meiryo UI" panose="020B0604030504040204" pitchFamily="50" charset="-128"/>
                        <a:ea typeface="Meiryo UI" panose="020B0604030504040204" pitchFamily="50" charset="-128"/>
                      </a:endParaRPr>
                    </a:p>
                    <a:p>
                      <a:r>
                        <a:rPr kumimoji="1" lang="zh-TW" altLang="en-US" sz="1200">
                          <a:solidFill>
                            <a:schemeClr val="tx1"/>
                          </a:solidFill>
                          <a:latin typeface="Meiryo UI" panose="020B0604030504040204" pitchFamily="50" charset="-128"/>
                          <a:ea typeface="Meiryo UI" panose="020B0604030504040204" pitchFamily="50" charset="-128"/>
                        </a:rPr>
                        <a:t>（点検整備実施報告書）</a:t>
                      </a: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b="1">
                          <a:solidFill>
                            <a:schemeClr val="tx1"/>
                          </a:solidFill>
                          <a:latin typeface="Meiryo UI" panose="020B0604030504040204" pitchFamily="50" charset="-128"/>
                          <a:ea typeface="Meiryo UI" panose="020B0604030504040204" pitchFamily="50" charset="-128"/>
                        </a:rPr>
                        <a:t>住友三井オートサービス株式会社</a:t>
                      </a:r>
                      <a:endParaRPr kumimoji="1" lang="en-US" altLang="ja-JP" sz="1200" b="1">
                        <a:solidFill>
                          <a:schemeClr val="tx1"/>
                        </a:solidFill>
                        <a:latin typeface="Meiryo UI" panose="020B0604030504040204" pitchFamily="50" charset="-128"/>
                        <a:ea typeface="Meiryo UI" panose="020B0604030504040204" pitchFamily="50" charset="-128"/>
                      </a:endParaRPr>
                    </a:p>
                    <a:p>
                      <a:r>
                        <a:rPr kumimoji="1" lang="ja-JP" altLang="en-US" sz="1200" b="1">
                          <a:solidFill>
                            <a:schemeClr val="tx1"/>
                          </a:solidFill>
                          <a:latin typeface="Meiryo UI" panose="020B0604030504040204" pitchFamily="50" charset="-128"/>
                          <a:ea typeface="Meiryo UI" panose="020B0604030504040204" pitchFamily="50" charset="-128"/>
                        </a:rPr>
                        <a:t>　サービス管理部</a:t>
                      </a:r>
                      <a:endParaRPr kumimoji="1" lang="en-US" altLang="ja-JP" sz="1200" b="1">
                        <a:solidFill>
                          <a:schemeClr val="tx1"/>
                        </a:solidFill>
                        <a:latin typeface="Meiryo UI" panose="020B0604030504040204" pitchFamily="50" charset="-128"/>
                        <a:ea typeface="Meiryo UI" panose="020B0604030504040204" pitchFamily="50" charset="-128"/>
                      </a:endParaRPr>
                    </a:p>
                    <a:p>
                      <a:r>
                        <a:rPr kumimoji="1" lang="en-US" altLang="ja-JP" sz="1200">
                          <a:solidFill>
                            <a:schemeClr val="tx1"/>
                          </a:solidFill>
                          <a:latin typeface="Meiryo UI" panose="020B0604030504040204" pitchFamily="50" charset="-128"/>
                          <a:ea typeface="Meiryo UI" panose="020B0604030504040204" pitchFamily="50" charset="-128"/>
                        </a:rPr>
                        <a:t>【</a:t>
                      </a:r>
                      <a:r>
                        <a:rPr kumimoji="1" lang="ja-JP" altLang="en-US" sz="1200">
                          <a:solidFill>
                            <a:schemeClr val="tx1"/>
                          </a:solidFill>
                          <a:latin typeface="Meiryo UI" panose="020B0604030504040204" pitchFamily="50" charset="-128"/>
                          <a:ea typeface="Meiryo UI" panose="020B0604030504040204" pitchFamily="50" charset="-128"/>
                        </a:rPr>
                        <a:t>メンテナンス管理委託先</a:t>
                      </a:r>
                      <a:r>
                        <a:rPr kumimoji="1" lang="en-US" altLang="ja-JP" sz="1200">
                          <a:solidFill>
                            <a:schemeClr val="tx1"/>
                          </a:solidFill>
                          <a:latin typeface="Meiryo UI" panose="020B0604030504040204" pitchFamily="50" charset="-128"/>
                          <a:ea typeface="Meiryo UI" panose="020B0604030504040204" pitchFamily="50" charset="-128"/>
                        </a:rPr>
                        <a:t>】</a:t>
                      </a:r>
                    </a:p>
                    <a:p>
                      <a:endParaRPr kumimoji="1" lang="en-US" altLang="ja-JP" sz="1200">
                        <a:solidFill>
                          <a:schemeClr val="tx1"/>
                        </a:solidFill>
                        <a:latin typeface="Meiryo UI" panose="020B0604030504040204" pitchFamily="50" charset="-128"/>
                        <a:ea typeface="Meiryo UI" panose="020B0604030504040204" pitchFamily="50" charset="-128"/>
                      </a:endParaRPr>
                    </a:p>
                    <a:p>
                      <a:r>
                        <a:rPr kumimoji="1" lang="ja-JP" altLang="en-US" sz="1200">
                          <a:solidFill>
                            <a:schemeClr val="tx1"/>
                          </a:solidFill>
                          <a:latin typeface="Meiryo UI" panose="020B0604030504040204" pitchFamily="50" charset="-128"/>
                          <a:ea typeface="Meiryo UI" panose="020B0604030504040204" pitchFamily="50" charset="-128"/>
                        </a:rPr>
                        <a:t>〒</a:t>
                      </a:r>
                      <a:r>
                        <a:rPr kumimoji="1" lang="en-US" altLang="ja-JP" sz="1200">
                          <a:solidFill>
                            <a:schemeClr val="tx1"/>
                          </a:solidFill>
                          <a:latin typeface="Meiryo UI" panose="020B0604030504040204" pitchFamily="50" charset="-128"/>
                          <a:ea typeface="Meiryo UI" panose="020B0604030504040204" pitchFamily="50" charset="-128"/>
                        </a:rPr>
                        <a:t>163-1434</a:t>
                      </a:r>
                    </a:p>
                    <a:p>
                      <a:r>
                        <a:rPr kumimoji="1" lang="ja-JP" altLang="en-US" sz="1200">
                          <a:solidFill>
                            <a:schemeClr val="tx1"/>
                          </a:solidFill>
                          <a:latin typeface="Meiryo UI" panose="020B0604030504040204" pitchFamily="50" charset="-128"/>
                          <a:ea typeface="Meiryo UI" panose="020B0604030504040204" pitchFamily="50" charset="-128"/>
                        </a:rPr>
                        <a:t>東京都新宿区西新宿</a:t>
                      </a:r>
                      <a:r>
                        <a:rPr kumimoji="1" lang="en-US" altLang="ja-JP" sz="1200">
                          <a:solidFill>
                            <a:schemeClr val="tx1"/>
                          </a:solidFill>
                          <a:latin typeface="Meiryo UI" panose="020B0604030504040204" pitchFamily="50" charset="-128"/>
                          <a:ea typeface="Meiryo UI" panose="020B0604030504040204" pitchFamily="50" charset="-128"/>
                        </a:rPr>
                        <a:t>3-20-2</a:t>
                      </a:r>
                    </a:p>
                    <a:p>
                      <a:r>
                        <a:rPr kumimoji="1" lang="ja-JP" altLang="en-US" sz="1200">
                          <a:solidFill>
                            <a:schemeClr val="tx1"/>
                          </a:solidFill>
                          <a:latin typeface="Meiryo UI" panose="020B0604030504040204" pitchFamily="50" charset="-128"/>
                          <a:ea typeface="Meiryo UI" panose="020B0604030504040204" pitchFamily="50" charset="-128"/>
                        </a:rPr>
                        <a:t>東京オペラシティビル</a:t>
                      </a:r>
                      <a:endParaRPr kumimoji="1" lang="en-US" altLang="ja-JP" sz="1200">
                        <a:solidFill>
                          <a:schemeClr val="tx1"/>
                        </a:solidFill>
                        <a:latin typeface="Meiryo UI" panose="020B0604030504040204" pitchFamily="50" charset="-128"/>
                        <a:ea typeface="Meiryo UI" panose="020B0604030504040204" pitchFamily="50" charset="-128"/>
                      </a:endParaRPr>
                    </a:p>
                    <a:p>
                      <a:endParaRPr kumimoji="1" lang="en-US" altLang="ja-JP" sz="1200">
                        <a:solidFill>
                          <a:schemeClr val="tx1"/>
                        </a:solidFill>
                        <a:latin typeface="Meiryo UI" panose="020B0604030504040204" pitchFamily="50" charset="-128"/>
                        <a:ea typeface="Meiryo UI" panose="020B0604030504040204" pitchFamily="50" charset="-128"/>
                      </a:endParaRPr>
                    </a:p>
                    <a:p>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TEL:03-5358-6332</a:t>
                      </a:r>
                    </a:p>
                    <a:p>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FAX:03-5358-6351</a:t>
                      </a:r>
                    </a:p>
                    <a:p>
                      <a:endPar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endParaRPr>
                    </a:p>
                    <a:p>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　＊営業時間　　平日　</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9:00</a:t>
                      </a:r>
                      <a:r>
                        <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rPr>
                        <a:t>～</a:t>
                      </a:r>
                      <a:r>
                        <a:rPr kumimoji="1" lang="en-US" altLang="ja-JP" sz="1200" b="0" i="0" u="none" strike="noStrike" kern="1200" baseline="0">
                          <a:solidFill>
                            <a:schemeClr val="tx1"/>
                          </a:solidFill>
                          <a:latin typeface="Meiryo UI" panose="020B0604030504040204" pitchFamily="50" charset="-128"/>
                          <a:ea typeface="Meiryo UI" panose="020B0604030504040204" pitchFamily="50" charset="-128"/>
                          <a:cs typeface="+mn-cs"/>
                        </a:rPr>
                        <a:t>17:15</a:t>
                      </a:r>
                      <a:endParaRPr kumimoji="1" lang="ja-JP" altLang="en-US" sz="1200" b="0" i="0" u="none" strike="noStrike" kern="1200" baseline="0">
                        <a:solidFill>
                          <a:schemeClr val="tx1"/>
                        </a:solidFill>
                        <a:latin typeface="Meiryo UI" panose="020B0604030504040204" pitchFamily="50" charset="-128"/>
                        <a:ea typeface="Meiryo UI" panose="020B0604030504040204" pitchFamily="50" charset="-128"/>
                        <a:cs typeface="+mn-cs"/>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9255802"/>
                  </a:ext>
                </a:extLst>
              </a:tr>
            </a:tbl>
          </a:graphicData>
        </a:graphic>
      </p:graphicFrame>
      <p:sp>
        <p:nvSpPr>
          <p:cNvPr id="9" name="正方形/長方形 8"/>
          <p:cNvSpPr/>
          <p:nvPr/>
        </p:nvSpPr>
        <p:spPr>
          <a:xfrm>
            <a:off x="250138" y="883016"/>
            <a:ext cx="4717752" cy="350212"/>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600" b="1">
                <a:solidFill>
                  <a:schemeClr val="tx1"/>
                </a:solidFill>
                <a:latin typeface="Meiryo UI" panose="020B0604030504040204" pitchFamily="50" charset="-128"/>
                <a:ea typeface="Meiryo UI" panose="020B0604030504040204" pitchFamily="50" charset="-128"/>
              </a:rPr>
              <a:t>＜書類</a:t>
            </a:r>
            <a:r>
              <a:rPr lang="en-US" altLang="ja-JP" sz="1600" b="1">
                <a:solidFill>
                  <a:schemeClr val="tx1"/>
                </a:solidFill>
                <a:latin typeface="Meiryo UI" panose="020B0604030504040204" pitchFamily="50" charset="-128"/>
                <a:ea typeface="Meiryo UI" panose="020B0604030504040204" pitchFamily="50" charset="-128"/>
              </a:rPr>
              <a:t>FAX</a:t>
            </a:r>
            <a:r>
              <a:rPr lang="ja-JP" altLang="en-US" sz="1600" b="1">
                <a:solidFill>
                  <a:schemeClr val="tx1"/>
                </a:solidFill>
                <a:latin typeface="Meiryo UI" panose="020B0604030504040204" pitchFamily="50" charset="-128"/>
                <a:ea typeface="Meiryo UI" panose="020B0604030504040204" pitchFamily="50" charset="-128"/>
              </a:rPr>
              <a:t>・送付先＞</a:t>
            </a:r>
            <a:endParaRPr kumimoji="1" lang="ja-JP" altLang="en-US" sz="1600" b="1">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7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　通常商談との相違点</a:t>
            </a:r>
          </a:p>
        </p:txBody>
      </p:sp>
      <p:sp>
        <p:nvSpPr>
          <p:cNvPr id="20" name="正方形/長方形 19"/>
          <p:cNvSpPr/>
          <p:nvPr/>
        </p:nvSpPr>
        <p:spPr>
          <a:xfrm>
            <a:off x="260648" y="67671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KINTO ONE</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の商談における通常の商談との相違点</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559627"/>
            <a:ext cx="1543050" cy="527050"/>
          </a:xfrm>
        </p:spPr>
        <p:txBody>
          <a:bodyPr/>
          <a:lstStyle/>
          <a:p>
            <a:fld id="{0B3C29FA-217C-4237-8B3F-0496B4C3EFA4}" type="slidenum">
              <a:rPr lang="ja-JP" altLang="en-US" smtClean="0"/>
              <a:pPr/>
              <a:t>4</a:t>
            </a:fld>
            <a:endParaRPr lang="ja-JP" altLang="en-US"/>
          </a:p>
        </p:txBody>
      </p:sp>
      <p:graphicFrame>
        <p:nvGraphicFramePr>
          <p:cNvPr id="47" name="表 46"/>
          <p:cNvGraphicFramePr>
            <a:graphicFrameLocks noGrp="1"/>
          </p:cNvGraphicFramePr>
          <p:nvPr>
            <p:extLst>
              <p:ext uri="{D42A27DB-BD31-4B8C-83A1-F6EECF244321}">
                <p14:modId xmlns:p14="http://schemas.microsoft.com/office/powerpoint/2010/main" val="4216159903"/>
              </p:ext>
            </p:extLst>
          </p:nvPr>
        </p:nvGraphicFramePr>
        <p:xfrm>
          <a:off x="291581" y="1133728"/>
          <a:ext cx="6336000" cy="8637539"/>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0000"/>
                    </a:ext>
                  </a:extLst>
                </a:gridCol>
                <a:gridCol w="900000">
                  <a:extLst>
                    <a:ext uri="{9D8B030D-6E8A-4147-A177-3AD203B41FA5}">
                      <a16:colId xmlns:a16="http://schemas.microsoft.com/office/drawing/2014/main" val="3353881035"/>
                    </a:ext>
                  </a:extLst>
                </a:gridCol>
                <a:gridCol w="2340000">
                  <a:extLst>
                    <a:ext uri="{9D8B030D-6E8A-4147-A177-3AD203B41FA5}">
                      <a16:colId xmlns:a16="http://schemas.microsoft.com/office/drawing/2014/main" val="2585660598"/>
                    </a:ext>
                  </a:extLst>
                </a:gridCol>
                <a:gridCol w="2340000">
                  <a:extLst>
                    <a:ext uri="{9D8B030D-6E8A-4147-A177-3AD203B41FA5}">
                      <a16:colId xmlns:a16="http://schemas.microsoft.com/office/drawing/2014/main" val="20001"/>
                    </a:ext>
                  </a:extLst>
                </a:gridCol>
              </a:tblGrid>
              <a:tr h="324000">
                <a:tc gridSpan="2">
                  <a:txBody>
                    <a:bodyPr/>
                    <a:lstStyle/>
                    <a:p>
                      <a:pPr algn="ctr"/>
                      <a:r>
                        <a:rPr kumimoji="1" lang="ja-JP" altLang="en-US" sz="1200" b="0">
                          <a:solidFill>
                            <a:schemeClr val="bg1"/>
                          </a:solidFill>
                          <a:latin typeface="Meiryo UI" pitchFamily="50" charset="-128"/>
                          <a:ea typeface="Meiryo UI" pitchFamily="50" charset="-128"/>
                          <a:cs typeface="Meiryo UI" pitchFamily="50" charset="-128"/>
                        </a:rPr>
                        <a:t>業務</a:t>
                      </a:r>
                    </a:p>
                  </a:txBody>
                  <a:tcPr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hMerge="1">
                  <a:txBody>
                    <a:bodyPr/>
                    <a:lstStyle/>
                    <a:p>
                      <a:pPr algn="ctr"/>
                      <a:endParaRPr kumimoji="1" lang="ja-JP" altLang="en-US"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0">
                          <a:solidFill>
                            <a:schemeClr val="bg1"/>
                          </a:solidFill>
                          <a:latin typeface="Meiryo UI" pitchFamily="50" charset="-128"/>
                          <a:ea typeface="Meiryo UI" pitchFamily="50" charset="-128"/>
                          <a:cs typeface="Meiryo UI" pitchFamily="50" charset="-128"/>
                        </a:rPr>
                        <a:t>通常商談</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 ONE</a:t>
                      </a:r>
                      <a:r>
                        <a:rPr kumimoji="1" lang="ja-JP" altLang="en-US" sz="1200" b="1">
                          <a:solidFill>
                            <a:schemeClr val="bg1"/>
                          </a:solidFill>
                          <a:latin typeface="Meiryo UI" pitchFamily="50" charset="-128"/>
                          <a:ea typeface="Meiryo UI" pitchFamily="50" charset="-128"/>
                          <a:cs typeface="Meiryo UI" pitchFamily="50" charset="-128"/>
                        </a:rPr>
                        <a:t>商談</a:t>
                      </a:r>
                    </a:p>
                  </a:txBody>
                  <a:tcPr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88000">
                <a:tc rowSpan="5">
                  <a:txBody>
                    <a:bodyPr/>
                    <a:lstStyle/>
                    <a:p>
                      <a:pPr algn="ctr"/>
                      <a:r>
                        <a:rPr kumimoji="1" lang="en-US" altLang="ja-JP" sz="1300" b="1">
                          <a:solidFill>
                            <a:schemeClr val="tx1"/>
                          </a:solidFill>
                          <a:latin typeface="Meiryo UI" pitchFamily="50" charset="-128"/>
                          <a:ea typeface="Meiryo UI" pitchFamily="50" charset="-128"/>
                          <a:cs typeface="Meiryo UI" pitchFamily="50" charset="-128"/>
                        </a:rPr>
                        <a:t>1.</a:t>
                      </a:r>
                      <a:r>
                        <a:rPr kumimoji="1" lang="ja-JP" altLang="en-US" sz="1300" b="1">
                          <a:solidFill>
                            <a:schemeClr val="tx1"/>
                          </a:solidFill>
                          <a:latin typeface="Meiryo UI" pitchFamily="50" charset="-128"/>
                          <a:ea typeface="Meiryo UI" pitchFamily="50" charset="-128"/>
                          <a:cs typeface="Meiryo UI" pitchFamily="50" charset="-128"/>
                        </a:rPr>
                        <a:t>商談</a:t>
                      </a:r>
                      <a:endParaRPr kumimoji="1" lang="zh-TW" altLang="en-US" sz="1300" b="1">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rowSpan="3">
                  <a:txBody>
                    <a:bodyPr/>
                    <a:lstStyle/>
                    <a:p>
                      <a:r>
                        <a:rPr kumimoji="1" lang="ja-JP" altLang="en-US" sz="1200" b="0">
                          <a:solidFill>
                            <a:schemeClr val="tx1"/>
                          </a:solidFill>
                          <a:latin typeface="Meiryo UI" pitchFamily="50" charset="-128"/>
                          <a:ea typeface="Meiryo UI" pitchFamily="50" charset="-128"/>
                          <a:cs typeface="Meiryo UI" pitchFamily="50" charset="-128"/>
                        </a:rPr>
                        <a:t>使用ツール</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①車両カタログ</a:t>
                      </a:r>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a:t>
                      </a:r>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267998"/>
                  </a:ext>
                </a:extLst>
              </a:tr>
              <a:tr h="288000">
                <a:tc vMerge="1">
                  <a:txBody>
                    <a:bodyPr/>
                    <a:lstStyle/>
                    <a:p>
                      <a:pPr algn="ctr"/>
                      <a:endParaRPr kumimoji="1" lang="zh-TW" altLang="en-US" sz="1200" b="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a:t>
                      </a:r>
                      <a:r>
                        <a:rPr kumimoji="1" lang="en-US" altLang="ja-JP" sz="1200" b="0">
                          <a:solidFill>
                            <a:schemeClr val="tx1"/>
                          </a:solidFill>
                          <a:latin typeface="Meiryo UI" pitchFamily="50" charset="-128"/>
                          <a:ea typeface="Meiryo UI" pitchFamily="50" charset="-128"/>
                          <a:cs typeface="Meiryo UI" pitchFamily="50" charset="-128"/>
                        </a:rPr>
                        <a:t>PAL(</a:t>
                      </a:r>
                      <a:r>
                        <a:rPr kumimoji="1" lang="ja-JP" altLang="en-US" sz="1200" b="0">
                          <a:solidFill>
                            <a:schemeClr val="tx1"/>
                          </a:solidFill>
                          <a:latin typeface="Meiryo UI" pitchFamily="50" charset="-128"/>
                          <a:ea typeface="Meiryo UI" pitchFamily="50" charset="-128"/>
                          <a:cs typeface="Meiryo UI" pitchFamily="50" charset="-128"/>
                        </a:rPr>
                        <a:t>見積り作成</a:t>
                      </a:r>
                      <a:r>
                        <a:rPr kumimoji="1" lang="en-US" altLang="ja-JP" sz="1200" b="0">
                          <a:solidFill>
                            <a:schemeClr val="tx1"/>
                          </a:solidFill>
                          <a:latin typeface="Meiryo UI" pitchFamily="50" charset="-128"/>
                          <a:ea typeface="Meiryo UI" pitchFamily="50" charset="-128"/>
                          <a:cs typeface="Meiryo UI" pitchFamily="50" charset="-128"/>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1" dirty="0" smtClean="0">
                          <a:latin typeface="Meiryo UI" panose="020B0604030504040204" pitchFamily="50" charset="-128"/>
                          <a:ea typeface="Meiryo UI" panose="020B0604030504040204" pitchFamily="50" charset="-128"/>
                        </a:rPr>
                        <a:t>・</a:t>
                      </a:r>
                      <a:r>
                        <a:rPr kumimoji="1" lang="en-US" altLang="ja-JP" sz="1200" b="1" dirty="0" smtClean="0">
                          <a:latin typeface="Meiryo UI" panose="020B0604030504040204" pitchFamily="50" charset="-128"/>
                          <a:ea typeface="Meiryo UI" panose="020B0604030504040204" pitchFamily="50" charset="-128"/>
                        </a:rPr>
                        <a:t>KINTO</a:t>
                      </a:r>
                      <a:r>
                        <a:rPr kumimoji="1" lang="ja-JP" altLang="en-US" sz="1200" b="1" baseline="0" dirty="0" smtClean="0">
                          <a:latin typeface="Meiryo UI" panose="020B0604030504040204" pitchFamily="50" charset="-128"/>
                          <a:ea typeface="Meiryo UI" panose="020B0604030504040204" pitchFamily="50" charset="-128"/>
                        </a:rPr>
                        <a:t> </a:t>
                      </a:r>
                      <a:r>
                        <a:rPr kumimoji="1" lang="en-US" altLang="ja-JP" sz="1200" b="1" baseline="0" dirty="0" smtClean="0">
                          <a:latin typeface="Meiryo UI" panose="020B0604030504040204" pitchFamily="50" charset="-128"/>
                          <a:ea typeface="Meiryo UI" panose="020B0604030504040204" pitchFamily="50" charset="-128"/>
                        </a:rPr>
                        <a:t>ONE </a:t>
                      </a:r>
                      <a:r>
                        <a:rPr kumimoji="1" lang="ja-JP" altLang="en-US" sz="1200" b="1" baseline="0" dirty="0" smtClean="0">
                          <a:latin typeface="Meiryo UI" panose="020B0604030504040204" pitchFamily="50" charset="-128"/>
                          <a:ea typeface="Meiryo UI" panose="020B0604030504040204" pitchFamily="50" charset="-128"/>
                        </a:rPr>
                        <a:t>商談サイト</a:t>
                      </a:r>
                      <a:endParaRPr kumimoji="1" lang="ja-JP" altLang="en-US" sz="1200" b="1" dirty="0">
                        <a:latin typeface="Meiryo UI" panose="020B0604030504040204" pitchFamily="50" charset="-128"/>
                        <a:ea typeface="Meiryo UI" panose="020B0604030504040204"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99467555"/>
                  </a:ext>
                </a:extLst>
              </a:tr>
              <a:tr h="288000">
                <a:tc vMerge="1">
                  <a:txBody>
                    <a:bodyPr/>
                    <a:lstStyle/>
                    <a:p>
                      <a:pPr algn="ctr"/>
                      <a:endParaRPr kumimoji="1" lang="zh-TW" altLang="en-US" sz="1200" b="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a:solidFill>
                            <a:schemeClr val="tx1"/>
                          </a:solidFill>
                          <a:latin typeface="Meiryo UI" panose="020B0604030504040204" pitchFamily="50" charset="-128"/>
                          <a:ea typeface="Meiryo UI" panose="020B0604030504040204" pitchFamily="50" charset="-128"/>
                        </a:rPr>
                        <a:t>③</a:t>
                      </a:r>
                      <a:r>
                        <a:rPr kumimoji="1" lang="ja-JP" altLang="en-US" sz="1200" b="0" kern="1200">
                          <a:solidFill>
                            <a:schemeClr val="tx1"/>
                          </a:solidFill>
                          <a:latin typeface="Meiryo UI" pitchFamily="50" charset="-128"/>
                          <a:ea typeface="Meiryo UI" pitchFamily="50" charset="-128"/>
                          <a:cs typeface="Meiryo UI" pitchFamily="50" charset="-128"/>
                        </a:rPr>
                        <a:t>商品</a:t>
                      </a:r>
                      <a:r>
                        <a:rPr kumimoji="1" lang="ja-JP" altLang="en-US" sz="1200">
                          <a:solidFill>
                            <a:schemeClr val="tx1"/>
                          </a:solidFill>
                          <a:latin typeface="Meiryo UI" panose="020B0604030504040204" pitchFamily="50" charset="-128"/>
                          <a:ea typeface="Meiryo UI" panose="020B0604030504040204" pitchFamily="50" charset="-128"/>
                        </a:rPr>
                        <a:t>パンフレット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1">
                          <a:solidFill>
                            <a:schemeClr val="tx1"/>
                          </a:solidFill>
                          <a:latin typeface="Meiryo UI" pitchFamily="50" charset="-128"/>
                          <a:ea typeface="Meiryo UI" pitchFamily="50" charset="-128"/>
                          <a:cs typeface="Meiryo UI" pitchFamily="50" charset="-128"/>
                        </a:rPr>
                        <a:t>・</a:t>
                      </a:r>
                      <a:r>
                        <a:rPr kumimoji="1" lang="en-US" altLang="ja-JP" sz="1200" b="1">
                          <a:solidFill>
                            <a:schemeClr val="tx1"/>
                          </a:solidFill>
                          <a:latin typeface="Meiryo UI" pitchFamily="50" charset="-128"/>
                          <a:ea typeface="Meiryo UI" pitchFamily="50" charset="-128"/>
                          <a:cs typeface="Meiryo UI" pitchFamily="50" charset="-128"/>
                        </a:rPr>
                        <a:t>KINTO</a:t>
                      </a:r>
                      <a:r>
                        <a:rPr kumimoji="1" lang="ja-JP" altLang="en-US" sz="1200" b="1">
                          <a:solidFill>
                            <a:schemeClr val="tx1"/>
                          </a:solidFill>
                          <a:latin typeface="Meiryo UI" pitchFamily="50" charset="-128"/>
                          <a:ea typeface="Meiryo UI" pitchFamily="50" charset="-128"/>
                          <a:cs typeface="Meiryo UI" pitchFamily="50" charset="-128"/>
                        </a:rPr>
                        <a:t>パンフレット</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94188274"/>
                  </a:ext>
                </a:extLst>
              </a:tr>
              <a:tr h="648000">
                <a:tc vMerge="1">
                  <a:txBody>
                    <a:bodyPr/>
                    <a:lstStyle/>
                    <a:p>
                      <a:pPr algn="ctr"/>
                      <a:endParaRPr kumimoji="1" lang="zh-TW" altLang="en-US" sz="1200" b="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rowSpan="2">
                  <a:txBody>
                    <a:bodyPr/>
                    <a:lstStyle/>
                    <a:p>
                      <a:r>
                        <a:rPr kumimoji="1" lang="ja-JP" altLang="en-US" sz="1200" b="0">
                          <a:solidFill>
                            <a:schemeClr val="tx1"/>
                          </a:solidFill>
                          <a:latin typeface="Meiryo UI" pitchFamily="50" charset="-128"/>
                          <a:ea typeface="Meiryo UI" pitchFamily="50" charset="-128"/>
                          <a:cs typeface="Meiryo UI" pitchFamily="50" charset="-128"/>
                        </a:rPr>
                        <a:t>商談方法</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①お客様に要件を確認しながら</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en-US" altLang="ja-JP" sz="1200" b="0">
                          <a:solidFill>
                            <a:schemeClr val="tx1"/>
                          </a:solidFill>
                          <a:latin typeface="Meiryo UI" pitchFamily="50" charset="-128"/>
                          <a:ea typeface="Meiryo UI" pitchFamily="50" charset="-128"/>
                          <a:cs typeface="Meiryo UI" pitchFamily="50" charset="-128"/>
                        </a:rPr>
                        <a:t>PAL</a:t>
                      </a:r>
                      <a:r>
                        <a:rPr kumimoji="1" lang="ja-JP" altLang="en-US" sz="1200" b="0">
                          <a:solidFill>
                            <a:schemeClr val="tx1"/>
                          </a:solidFill>
                          <a:latin typeface="Meiryo UI" pitchFamily="50" charset="-128"/>
                          <a:ea typeface="Meiryo UI" pitchFamily="50" charset="-128"/>
                          <a:cs typeface="Meiryo UI" pitchFamily="50" charset="-128"/>
                        </a:rPr>
                        <a:t>で見積り</a:t>
                      </a:r>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①お客様と</a:t>
                      </a:r>
                      <a:r>
                        <a:rPr kumimoji="1" lang="en-US" altLang="ja-JP" sz="1200" b="1">
                          <a:solidFill>
                            <a:schemeClr val="tx1"/>
                          </a:solidFill>
                          <a:latin typeface="Meiryo UI" pitchFamily="50" charset="-128"/>
                          <a:ea typeface="Meiryo UI" pitchFamily="50" charset="-128"/>
                          <a:cs typeface="Meiryo UI" pitchFamily="50" charset="-128"/>
                        </a:rPr>
                        <a:t>WEB</a:t>
                      </a:r>
                      <a:r>
                        <a:rPr kumimoji="1" lang="ja-JP" altLang="en-US" sz="1200" b="1">
                          <a:solidFill>
                            <a:schemeClr val="tx1"/>
                          </a:solidFill>
                          <a:latin typeface="Meiryo UI" pitchFamily="50" charset="-128"/>
                          <a:ea typeface="Meiryo UI" pitchFamily="50" charset="-128"/>
                          <a:cs typeface="Meiryo UI" pitchFamily="50" charset="-128"/>
                        </a:rPr>
                        <a:t>画面を見ながら</a:t>
                      </a:r>
                      <a:endParaRPr kumimoji="1" lang="en-US" altLang="ja-JP" sz="1200" b="1">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見積り</a:t>
                      </a:r>
                      <a:r>
                        <a:rPr kumimoji="1" lang="en-US" altLang="ja-JP" sz="1200" b="0">
                          <a:solidFill>
                            <a:schemeClr val="tx1"/>
                          </a:solidFill>
                          <a:latin typeface="Meiryo UI" pitchFamily="50" charset="-128"/>
                          <a:ea typeface="Meiryo UI" pitchFamily="50" charset="-128"/>
                          <a:cs typeface="Meiryo UI" pitchFamily="50" charset="-128"/>
                        </a:rPr>
                        <a:t>(</a:t>
                      </a:r>
                      <a:r>
                        <a:rPr kumimoji="1" lang="ja-JP" altLang="en-US" sz="1200" b="0">
                          <a:solidFill>
                            <a:schemeClr val="tx1"/>
                          </a:solidFill>
                          <a:latin typeface="Meiryo UI" pitchFamily="50" charset="-128"/>
                          <a:ea typeface="Meiryo UI" pitchFamily="50" charset="-128"/>
                          <a:cs typeface="Meiryo UI" pitchFamily="50" charset="-128"/>
                        </a:rPr>
                        <a:t>車種・カラー等を選択</a:t>
                      </a:r>
                      <a:r>
                        <a:rPr kumimoji="1" lang="en-US" altLang="ja-JP" sz="1200" b="0">
                          <a:solidFill>
                            <a:schemeClr val="tx1"/>
                          </a:solidFill>
                          <a:latin typeface="Meiryo UI" pitchFamily="50" charset="-128"/>
                          <a:ea typeface="Meiryo UI" pitchFamily="50" charset="-128"/>
                          <a:cs typeface="Meiryo UI" pitchFamily="50" charset="-128"/>
                        </a:rPr>
                        <a:t>)</a:t>
                      </a:r>
                    </a:p>
                    <a:p>
                      <a:r>
                        <a:rPr kumimoji="1" lang="ja-JP" altLang="en-US" sz="1200" b="0">
                          <a:solidFill>
                            <a:schemeClr val="tx1"/>
                          </a:solidFill>
                          <a:latin typeface="Meiryo UI" pitchFamily="50" charset="-128"/>
                          <a:ea typeface="Meiryo UI" pitchFamily="50" charset="-128"/>
                          <a:cs typeface="Meiryo UI" pitchFamily="50" charset="-128"/>
                        </a:rPr>
                        <a:t>　 </a:t>
                      </a:r>
                      <a:r>
                        <a:rPr kumimoji="1" lang="ja-JP" altLang="en-US" sz="1200" b="1">
                          <a:solidFill>
                            <a:schemeClr val="tx1"/>
                          </a:solidFill>
                          <a:latin typeface="Meiryo UI" pitchFamily="50" charset="-128"/>
                          <a:ea typeface="Meiryo UI" pitchFamily="50" charset="-128"/>
                          <a:cs typeface="Meiryo UI" pitchFamily="50" charset="-128"/>
                        </a:rPr>
                        <a:t>＊</a:t>
                      </a:r>
                      <a:r>
                        <a:rPr kumimoji="1" lang="en-US" altLang="ja-JP" sz="1200" b="1">
                          <a:solidFill>
                            <a:schemeClr val="tx1"/>
                          </a:solidFill>
                          <a:latin typeface="Meiryo UI" pitchFamily="50" charset="-128"/>
                          <a:ea typeface="Meiryo UI" pitchFamily="50" charset="-128"/>
                          <a:cs typeface="Meiryo UI" pitchFamily="50" charset="-128"/>
                        </a:rPr>
                        <a:t>PAL</a:t>
                      </a:r>
                      <a:r>
                        <a:rPr kumimoji="1" lang="ja-JP" altLang="en-US" sz="1200" b="1">
                          <a:solidFill>
                            <a:schemeClr val="tx1"/>
                          </a:solidFill>
                          <a:latin typeface="Meiryo UI" pitchFamily="50" charset="-128"/>
                          <a:ea typeface="Meiryo UI" pitchFamily="50" charset="-128"/>
                          <a:cs typeface="Meiryo UI" pitchFamily="50" charset="-128"/>
                        </a:rPr>
                        <a:t>機の商談機能は不使用</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00508952"/>
                  </a:ext>
                </a:extLst>
              </a:tr>
              <a:tr h="612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②審査結果は即回答あり</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en-US" altLang="ja-JP" sz="1200" b="0">
                          <a:solidFill>
                            <a:schemeClr val="tx1"/>
                          </a:solidFill>
                          <a:latin typeface="Meiryo UI" pitchFamily="50" charset="-128"/>
                          <a:ea typeface="Meiryo UI" pitchFamily="50" charset="-128"/>
                          <a:cs typeface="Meiryo UI" pitchFamily="50" charset="-128"/>
                        </a:rPr>
                        <a:t>J-PASS</a:t>
                      </a:r>
                      <a:r>
                        <a:rPr kumimoji="1" lang="ja-JP" altLang="en-US" sz="1200" b="0">
                          <a:solidFill>
                            <a:schemeClr val="tx1"/>
                          </a:solidFill>
                          <a:latin typeface="Meiryo UI" pitchFamily="50" charset="-128"/>
                          <a:ea typeface="Meiryo UI" pitchFamily="50" charset="-128"/>
                          <a:cs typeface="Meiryo UI" pitchFamily="50" charset="-128"/>
                        </a:rPr>
                        <a:t>による自動審査</a:t>
                      </a:r>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②審査申込から</a:t>
                      </a:r>
                      <a:r>
                        <a:rPr kumimoji="1" lang="ja-JP" altLang="en-US" sz="1200" b="1">
                          <a:solidFill>
                            <a:schemeClr val="tx1"/>
                          </a:solidFill>
                          <a:latin typeface="Meiryo UI" pitchFamily="50" charset="-128"/>
                          <a:ea typeface="Meiryo UI" pitchFamily="50" charset="-128"/>
                          <a:cs typeface="Meiryo UI" pitchFamily="50" charset="-128"/>
                        </a:rPr>
                        <a:t>概ね</a:t>
                      </a:r>
                      <a:r>
                        <a:rPr kumimoji="1" lang="en-US" altLang="ja-JP" sz="1200" b="1">
                          <a:solidFill>
                            <a:schemeClr val="tx1"/>
                          </a:solidFill>
                          <a:latin typeface="Meiryo UI" pitchFamily="50" charset="-128"/>
                          <a:ea typeface="Meiryo UI" pitchFamily="50" charset="-128"/>
                          <a:cs typeface="Meiryo UI" pitchFamily="50" charset="-128"/>
                        </a:rPr>
                        <a:t>40</a:t>
                      </a:r>
                      <a:r>
                        <a:rPr kumimoji="1" lang="ja-JP" altLang="en-US" sz="1200" b="1">
                          <a:solidFill>
                            <a:schemeClr val="tx1"/>
                          </a:solidFill>
                          <a:latin typeface="Meiryo UI" pitchFamily="50" charset="-128"/>
                          <a:ea typeface="Meiryo UI" pitchFamily="50" charset="-128"/>
                          <a:cs typeface="Meiryo UI" pitchFamily="50" charset="-128"/>
                        </a:rPr>
                        <a:t>分以内に</a:t>
                      </a:r>
                      <a:endParaRPr kumimoji="1" lang="en-US" altLang="ja-JP" sz="1200" b="1">
                        <a:solidFill>
                          <a:schemeClr val="tx1"/>
                        </a:solidFill>
                        <a:latin typeface="Meiryo UI" pitchFamily="50" charset="-128"/>
                        <a:ea typeface="Meiryo UI" pitchFamily="50" charset="-128"/>
                        <a:cs typeface="Meiryo UI" pitchFamily="50" charset="-128"/>
                      </a:endParaRPr>
                    </a:p>
                    <a:p>
                      <a:r>
                        <a:rPr kumimoji="1" lang="ja-JP" altLang="en-US" sz="1200" b="1">
                          <a:solidFill>
                            <a:schemeClr val="tx1"/>
                          </a:solidFill>
                          <a:latin typeface="Meiryo UI" pitchFamily="50" charset="-128"/>
                          <a:ea typeface="Meiryo UI" pitchFamily="50" charset="-128"/>
                          <a:cs typeface="Meiryo UI" pitchFamily="50" charset="-128"/>
                        </a:rPr>
                        <a:t>　 回答</a:t>
                      </a:r>
                      <a:endParaRPr kumimoji="1" lang="en-US" altLang="ja-JP" sz="1200" b="1">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en-US" altLang="ja-JP" sz="1200" b="0">
                          <a:solidFill>
                            <a:schemeClr val="tx1"/>
                          </a:solidFill>
                          <a:latin typeface="Meiryo UI" pitchFamily="50" charset="-128"/>
                          <a:ea typeface="Meiryo UI" pitchFamily="50" charset="-128"/>
                          <a:cs typeface="Meiryo UI" pitchFamily="50" charset="-128"/>
                        </a:rPr>
                        <a:t>FAX</a:t>
                      </a:r>
                      <a:r>
                        <a:rPr kumimoji="1" lang="ja-JP" altLang="en-US" sz="1200" b="0">
                          <a:solidFill>
                            <a:schemeClr val="tx1"/>
                          </a:solidFill>
                          <a:latin typeface="Meiryo UI" pitchFamily="50" charset="-128"/>
                          <a:ea typeface="Meiryo UI" pitchFamily="50" charset="-128"/>
                          <a:cs typeface="Meiryo UI" pitchFamily="50" charset="-128"/>
                        </a:rPr>
                        <a:t>申込時と同レベル</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58292415"/>
                  </a:ext>
                </a:extLst>
              </a:tr>
              <a:tr h="578924">
                <a:tc rowSpan="6">
                  <a:txBody>
                    <a:bodyPr/>
                    <a:lstStyle/>
                    <a:p>
                      <a:pPr algn="ctr"/>
                      <a:r>
                        <a:rPr kumimoji="1" lang="en-US" altLang="ja-JP" sz="1300" b="1">
                          <a:solidFill>
                            <a:schemeClr val="tx1"/>
                          </a:solidFill>
                          <a:latin typeface="Meiryo UI" pitchFamily="50" charset="-128"/>
                          <a:ea typeface="Meiryo UI" pitchFamily="50" charset="-128"/>
                          <a:cs typeface="Meiryo UI" pitchFamily="50" charset="-128"/>
                        </a:rPr>
                        <a:t>2.</a:t>
                      </a:r>
                      <a:r>
                        <a:rPr kumimoji="1" lang="ja-JP" altLang="en-US" sz="1300" b="1">
                          <a:solidFill>
                            <a:schemeClr val="tx1"/>
                          </a:solidFill>
                          <a:latin typeface="Meiryo UI" pitchFamily="50" charset="-128"/>
                          <a:ea typeface="Meiryo UI" pitchFamily="50" charset="-128"/>
                          <a:cs typeface="Meiryo UI" pitchFamily="50" charset="-128"/>
                        </a:rPr>
                        <a:t>受注</a:t>
                      </a:r>
                      <a:endParaRPr kumimoji="1" lang="zh-TW" altLang="en-US" sz="1300" b="1">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rowSpan="6">
                  <a:txBody>
                    <a:bodyPr/>
                    <a:lstStyle/>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bg1">
                          <a:lumMod val="8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①</a:t>
                      </a:r>
                      <a:r>
                        <a:rPr kumimoji="1" lang="en-US" altLang="ja-JP" sz="1200" b="0">
                          <a:solidFill>
                            <a:schemeClr val="tx1"/>
                          </a:solidFill>
                          <a:latin typeface="Meiryo UI" pitchFamily="50" charset="-128"/>
                          <a:ea typeface="Meiryo UI" pitchFamily="50" charset="-128"/>
                          <a:cs typeface="Meiryo UI" pitchFamily="50" charset="-128"/>
                        </a:rPr>
                        <a:t>PAL</a:t>
                      </a:r>
                      <a:r>
                        <a:rPr kumimoji="1" lang="ja-JP" altLang="en-US" sz="1200" b="0">
                          <a:solidFill>
                            <a:schemeClr val="tx1"/>
                          </a:solidFill>
                          <a:latin typeface="Meiryo UI" pitchFamily="50" charset="-128"/>
                          <a:ea typeface="Meiryo UI" pitchFamily="50" charset="-128"/>
                          <a:cs typeface="Meiryo UI" pitchFamily="50" charset="-128"/>
                        </a:rPr>
                        <a:t>で受注対象の見積り情報を</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基に、注文処理を実施</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ja-JP" altLang="en-US" sz="1200" b="0" baseline="0">
                          <a:solidFill>
                            <a:schemeClr val="tx1"/>
                          </a:solidFill>
                          <a:latin typeface="Meiryo UI" pitchFamily="50" charset="-128"/>
                          <a:ea typeface="Meiryo UI" pitchFamily="50" charset="-128"/>
                          <a:cs typeface="Meiryo UI" pitchFamily="50" charset="-128"/>
                        </a:rPr>
                        <a:t> </a:t>
                      </a:r>
                      <a:r>
                        <a:rPr kumimoji="1" lang="en-US" altLang="ja-JP" sz="1200" b="0" baseline="0">
                          <a:solidFill>
                            <a:schemeClr val="tx1"/>
                          </a:solidFill>
                          <a:latin typeface="Meiryo UI" pitchFamily="50" charset="-128"/>
                          <a:ea typeface="Meiryo UI" pitchFamily="50" charset="-128"/>
                          <a:cs typeface="Meiryo UI" pitchFamily="50" charset="-128"/>
                        </a:rPr>
                        <a:t>(</a:t>
                      </a:r>
                      <a:r>
                        <a:rPr kumimoji="1" lang="en-US" altLang="ja-JP" sz="1200" b="0" baseline="0" err="1">
                          <a:solidFill>
                            <a:schemeClr val="tx1"/>
                          </a:solidFill>
                          <a:latin typeface="Meiryo UI" pitchFamily="50" charset="-128"/>
                          <a:ea typeface="Meiryo UI" pitchFamily="50" charset="-128"/>
                          <a:cs typeface="Meiryo UI" pitchFamily="50" charset="-128"/>
                        </a:rPr>
                        <a:t>i</a:t>
                      </a:r>
                      <a:r>
                        <a:rPr kumimoji="1" lang="en-US" altLang="ja-JP" sz="1200" b="0" baseline="0">
                          <a:solidFill>
                            <a:schemeClr val="tx1"/>
                          </a:solidFill>
                          <a:latin typeface="Meiryo UI" pitchFamily="50" charset="-128"/>
                          <a:ea typeface="Meiryo UI" pitchFamily="50" charset="-128"/>
                          <a:cs typeface="Meiryo UI" pitchFamily="50" charset="-128"/>
                        </a:rPr>
                        <a:t>-CROP-J</a:t>
                      </a:r>
                      <a:r>
                        <a:rPr kumimoji="1" lang="ja-JP" altLang="en-US" sz="1200" b="0" baseline="0">
                          <a:solidFill>
                            <a:schemeClr val="tx1"/>
                          </a:solidFill>
                          <a:latin typeface="Meiryo UI" pitchFamily="50" charset="-128"/>
                          <a:ea typeface="Meiryo UI" pitchFamily="50" charset="-128"/>
                          <a:cs typeface="Meiryo UI" pitchFamily="50" charset="-128"/>
                        </a:rPr>
                        <a:t>に連携</a:t>
                      </a:r>
                      <a:r>
                        <a:rPr kumimoji="1" lang="en-US" altLang="ja-JP" sz="1200" b="0" baseline="0">
                          <a:solidFill>
                            <a:schemeClr val="tx1"/>
                          </a:solidFill>
                          <a:latin typeface="Meiryo UI" pitchFamily="50" charset="-128"/>
                          <a:ea typeface="Meiryo UI" pitchFamily="50" charset="-128"/>
                          <a:cs typeface="Meiryo UI" pitchFamily="50" charset="-128"/>
                        </a:rPr>
                        <a:t>)</a:t>
                      </a:r>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a:solidFill>
                            <a:schemeClr val="tx1"/>
                          </a:solidFill>
                          <a:latin typeface="Meiryo UI" pitchFamily="50" charset="-128"/>
                          <a:ea typeface="Meiryo UI" pitchFamily="50" charset="-128"/>
                          <a:cs typeface="Meiryo UI" pitchFamily="50" charset="-128"/>
                        </a:rPr>
                        <a:t>《</a:t>
                      </a:r>
                      <a:r>
                        <a:rPr kumimoji="1" lang="ja-JP" altLang="en-US" sz="1100" b="1">
                          <a:solidFill>
                            <a:schemeClr val="tx1"/>
                          </a:solidFill>
                          <a:latin typeface="Meiryo UI" pitchFamily="50" charset="-128"/>
                          <a:ea typeface="Meiryo UI" pitchFamily="50" charset="-128"/>
                          <a:cs typeface="Meiryo UI" pitchFamily="50" charset="-128"/>
                        </a:rPr>
                        <a:t>注文処理以降は</a:t>
                      </a:r>
                      <a:r>
                        <a:rPr kumimoji="1" lang="en-US" altLang="ja-JP" sz="1100" b="1">
                          <a:solidFill>
                            <a:schemeClr val="tx1"/>
                          </a:solidFill>
                          <a:latin typeface="Meiryo UI" pitchFamily="50" charset="-128"/>
                          <a:ea typeface="Meiryo UI" pitchFamily="50" charset="-128"/>
                          <a:cs typeface="Meiryo UI" pitchFamily="50" charset="-128"/>
                        </a:rPr>
                        <a:t>Nimbus</a:t>
                      </a:r>
                      <a:r>
                        <a:rPr kumimoji="1" lang="ja-JP" altLang="en-US" sz="1100" b="1">
                          <a:solidFill>
                            <a:schemeClr val="tx1"/>
                          </a:solidFill>
                          <a:latin typeface="Meiryo UI" pitchFamily="50" charset="-128"/>
                          <a:ea typeface="Meiryo UI" pitchFamily="50" charset="-128"/>
                          <a:cs typeface="Meiryo UI" pitchFamily="50" charset="-128"/>
                        </a:rPr>
                        <a:t>を使用</a:t>
                      </a:r>
                      <a:r>
                        <a:rPr kumimoji="1" lang="en-US" altLang="ja-JP" sz="1100" b="1">
                          <a:solidFill>
                            <a:schemeClr val="tx1"/>
                          </a:solidFill>
                          <a:latin typeface="Meiryo UI" pitchFamily="50" charset="-128"/>
                          <a:ea typeface="Meiryo UI" pitchFamily="50" charset="-128"/>
                          <a:cs typeface="Meiryo UI" pitchFamily="50" charset="-128"/>
                        </a:rPr>
                        <a:t>》</a:t>
                      </a:r>
                      <a:endParaRPr kumimoji="1" lang="en-US" altLang="ja-JP" sz="11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①</a:t>
                      </a:r>
                      <a:r>
                        <a:rPr kumimoji="1" lang="en-US" altLang="ja-JP" sz="1400" b="0">
                          <a:solidFill>
                            <a:schemeClr val="tx1"/>
                          </a:solidFill>
                          <a:latin typeface="Meiryo UI" pitchFamily="50" charset="-128"/>
                          <a:ea typeface="Meiryo UI" pitchFamily="50" charset="-128"/>
                          <a:cs typeface="Meiryo UI" pitchFamily="50" charset="-128"/>
                        </a:rPr>
                        <a:t>Nimbus</a:t>
                      </a:r>
                      <a:r>
                        <a:rPr kumimoji="1" lang="ja-JP" altLang="en-US" sz="1200" b="0">
                          <a:solidFill>
                            <a:schemeClr val="tx1"/>
                          </a:solidFill>
                          <a:latin typeface="Meiryo UI" pitchFamily="50" charset="-128"/>
                          <a:ea typeface="Meiryo UI" pitchFamily="50" charset="-128"/>
                          <a:cs typeface="Meiryo UI" pitchFamily="50" charset="-128"/>
                        </a:rPr>
                        <a:t>から 印刷した「注文連</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絡書」に基づき、</a:t>
                      </a:r>
                      <a:r>
                        <a:rPr kumimoji="1" lang="en-US" altLang="ja-JP" sz="1200" b="0">
                          <a:solidFill>
                            <a:schemeClr val="tx1"/>
                          </a:solidFill>
                          <a:latin typeface="Meiryo UI" pitchFamily="50" charset="-128"/>
                          <a:ea typeface="Meiryo UI" pitchFamily="50" charset="-128"/>
                          <a:cs typeface="Meiryo UI" pitchFamily="50" charset="-128"/>
                        </a:rPr>
                        <a:t>PAL</a:t>
                      </a:r>
                      <a:r>
                        <a:rPr kumimoji="1" lang="ja-JP" altLang="en-US" sz="1200" b="0" err="1">
                          <a:solidFill>
                            <a:schemeClr val="tx1"/>
                          </a:solidFill>
                          <a:latin typeface="Meiryo UI" pitchFamily="50" charset="-128"/>
                          <a:ea typeface="Meiryo UI" pitchFamily="50" charset="-128"/>
                          <a:cs typeface="Meiryo UI" pitchFamily="50" charset="-128"/>
                        </a:rPr>
                        <a:t>にて</a:t>
                      </a:r>
                      <a:r>
                        <a:rPr kumimoji="1" lang="ja-JP" altLang="en-US" sz="1200" b="0">
                          <a:solidFill>
                            <a:schemeClr val="tx1"/>
                          </a:solidFill>
                          <a:latin typeface="Meiryo UI" pitchFamily="50" charset="-128"/>
                          <a:ea typeface="Meiryo UI" pitchFamily="50" charset="-128"/>
                          <a:cs typeface="Meiryo UI" pitchFamily="50" charset="-128"/>
                        </a:rPr>
                        <a:t>見積り</a:t>
                      </a:r>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8890096"/>
                  </a:ext>
                </a:extLst>
              </a:tr>
              <a:tr h="324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a:t>
                      </a:r>
                      <a:r>
                        <a:rPr kumimoji="1" lang="en-US" altLang="ja-JP" sz="1200" b="0">
                          <a:solidFill>
                            <a:schemeClr val="tx1"/>
                          </a:solidFill>
                          <a:latin typeface="Meiryo UI" pitchFamily="50" charset="-128"/>
                          <a:ea typeface="Meiryo UI" pitchFamily="50" charset="-128"/>
                          <a:cs typeface="Meiryo UI" pitchFamily="50" charset="-128"/>
                        </a:rPr>
                        <a:t>PAL</a:t>
                      </a:r>
                      <a:r>
                        <a:rPr kumimoji="1" lang="ja-JP" altLang="en-US" sz="1200" b="0">
                          <a:solidFill>
                            <a:schemeClr val="tx1"/>
                          </a:solidFill>
                          <a:latin typeface="Meiryo UI" pitchFamily="50" charset="-128"/>
                          <a:ea typeface="Meiryo UI" pitchFamily="50" charset="-128"/>
                          <a:cs typeface="Meiryo UI" pitchFamily="50" charset="-128"/>
                        </a:rPr>
                        <a:t>にお客様情報を入力</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5402847"/>
                  </a:ext>
                </a:extLst>
              </a:tr>
              <a:tr h="686999">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③注文書を発行し、お客様に</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署名・捺印いただく</a:t>
                      </a:r>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③注文書を発行し、</a:t>
                      </a:r>
                      <a:r>
                        <a:rPr kumimoji="1" lang="ja-JP" altLang="en-US" sz="1200" b="1">
                          <a:solidFill>
                            <a:schemeClr val="tx1"/>
                          </a:solidFill>
                          <a:latin typeface="Meiryo UI" pitchFamily="50" charset="-128"/>
                          <a:ea typeface="Meiryo UI" pitchFamily="50" charset="-128"/>
                          <a:cs typeface="Meiryo UI" pitchFamily="50" charset="-128"/>
                        </a:rPr>
                        <a:t>保管</a:t>
                      </a:r>
                      <a:endParaRPr kumimoji="1" lang="en-US" altLang="ja-JP" sz="1200" b="1">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en-US" altLang="ja-JP" sz="1200" b="0">
                          <a:solidFill>
                            <a:schemeClr val="tx1"/>
                          </a:solidFill>
                          <a:latin typeface="Meiryo UI" pitchFamily="50" charset="-128"/>
                          <a:ea typeface="Meiryo UI" pitchFamily="50" charset="-128"/>
                          <a:cs typeface="Meiryo UI" pitchFamily="50" charset="-128"/>
                        </a:rPr>
                        <a:t>KINTO</a:t>
                      </a:r>
                      <a:r>
                        <a:rPr kumimoji="1" lang="ja-JP" altLang="en-US" sz="1200" b="0">
                          <a:solidFill>
                            <a:schemeClr val="tx1"/>
                          </a:solidFill>
                          <a:latin typeface="Meiryo UI" pitchFamily="50" charset="-128"/>
                          <a:ea typeface="Meiryo UI" pitchFamily="50" charset="-128"/>
                          <a:cs typeface="Meiryo UI" pitchFamily="50" charset="-128"/>
                        </a:rPr>
                        <a:t>およびお客様の</a:t>
                      </a:r>
                      <a:r>
                        <a:rPr kumimoji="1" lang="ja-JP" altLang="en-US" sz="1200" b="1">
                          <a:solidFill>
                            <a:schemeClr val="tx1"/>
                          </a:solidFill>
                          <a:latin typeface="Meiryo UI" pitchFamily="50" charset="-128"/>
                          <a:ea typeface="Meiryo UI" pitchFamily="50" charset="-128"/>
                          <a:cs typeface="Meiryo UI" pitchFamily="50" charset="-128"/>
                        </a:rPr>
                        <a:t>署名</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1">
                          <a:solidFill>
                            <a:schemeClr val="tx1"/>
                          </a:solidFill>
                          <a:latin typeface="Meiryo UI" pitchFamily="50" charset="-128"/>
                          <a:ea typeface="Meiryo UI" pitchFamily="50" charset="-128"/>
                          <a:cs typeface="Meiryo UI" pitchFamily="50" charset="-128"/>
                        </a:rPr>
                        <a:t>　　・捺印は不要</a:t>
                      </a:r>
                      <a:r>
                        <a:rPr kumimoji="1" lang="en-US" altLang="ja-JP" sz="800" b="1">
                          <a:solidFill>
                            <a:schemeClr val="tx1"/>
                          </a:solidFill>
                          <a:latin typeface="Meiryo UI" pitchFamily="50" charset="-128"/>
                          <a:ea typeface="Meiryo UI" pitchFamily="50" charset="-128"/>
                          <a:cs typeface="Meiryo UI" pitchFamily="50" charset="-128"/>
                        </a:rPr>
                        <a:t>(</a:t>
                      </a:r>
                      <a:r>
                        <a:rPr kumimoji="1" lang="ja-JP" altLang="en-US" sz="800" b="1">
                          <a:solidFill>
                            <a:schemeClr val="tx1"/>
                          </a:solidFill>
                          <a:latin typeface="Meiryo UI" pitchFamily="50" charset="-128"/>
                          <a:ea typeface="Meiryo UI" pitchFamily="50" charset="-128"/>
                          <a:cs typeface="Meiryo UI" pitchFamily="50" charset="-128"/>
                        </a:rPr>
                        <a:t>お客様控えは破棄</a:t>
                      </a:r>
                      <a:r>
                        <a:rPr kumimoji="1" lang="en-US" altLang="ja-JP" sz="800" b="1">
                          <a:solidFill>
                            <a:schemeClr val="tx1"/>
                          </a:solidFill>
                          <a:latin typeface="Meiryo UI" pitchFamily="50" charset="-128"/>
                          <a:ea typeface="Meiryo UI" pitchFamily="50" charset="-128"/>
                          <a:cs typeface="Meiryo UI" pitchFamily="50" charset="-128"/>
                        </a:rPr>
                        <a:t>)</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11329647"/>
                  </a:ext>
                </a:extLst>
              </a:tr>
              <a:tr h="612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④必要情報を適宜お客様より</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ヒアリングし、対面で</a:t>
                      </a:r>
                      <a:r>
                        <a:rPr kumimoji="1" lang="fr-FR" altLang="ja-JP" sz="1200" b="0">
                          <a:solidFill>
                            <a:schemeClr val="tx1"/>
                          </a:solidFill>
                          <a:latin typeface="Meiryo UI" pitchFamily="50" charset="-128"/>
                          <a:ea typeface="Meiryo UI" pitchFamily="50" charset="-128"/>
                          <a:cs typeface="Meiryo UI" pitchFamily="50" charset="-128"/>
                        </a:rPr>
                        <a:t>T-Connect</a:t>
                      </a:r>
                    </a:p>
                    <a:p>
                      <a:r>
                        <a:rPr kumimoji="1" lang="fr-FR" altLang="ja-JP" sz="1200" b="0">
                          <a:solidFill>
                            <a:schemeClr val="tx1"/>
                          </a:solidFill>
                          <a:latin typeface="Meiryo UI" pitchFamily="50" charset="-128"/>
                          <a:ea typeface="Meiryo UI" pitchFamily="50" charset="-128"/>
                          <a:cs typeface="Meiryo UI" pitchFamily="50" charset="-128"/>
                        </a:rPr>
                        <a:t>   </a:t>
                      </a:r>
                      <a:r>
                        <a:rPr kumimoji="1" lang="ja-JP" altLang="fr-FR" sz="1200" b="0">
                          <a:solidFill>
                            <a:schemeClr val="tx1"/>
                          </a:solidFill>
                          <a:latin typeface="Meiryo UI" pitchFamily="50" charset="-128"/>
                          <a:ea typeface="Meiryo UI" pitchFamily="50" charset="-128"/>
                          <a:cs typeface="Meiryo UI" pitchFamily="50" charset="-128"/>
                        </a:rPr>
                        <a:t>申込手続</a:t>
                      </a:r>
                      <a:r>
                        <a:rPr kumimoji="1" lang="ja-JP" altLang="en-US" sz="1200" b="0">
                          <a:solidFill>
                            <a:schemeClr val="tx1"/>
                          </a:solidFill>
                          <a:latin typeface="Meiryo UI" pitchFamily="50" charset="-128"/>
                          <a:ea typeface="Meiryo UI" pitchFamily="50" charset="-128"/>
                          <a:cs typeface="Meiryo UI" pitchFamily="50" charset="-128"/>
                        </a:rPr>
                        <a:t>を実施</a:t>
                      </a:r>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l"/>
                      <a:r>
                        <a:rPr kumimoji="1" lang="ja-JP" altLang="en-US" sz="1200" b="0">
                          <a:solidFill>
                            <a:schemeClr val="tx1"/>
                          </a:solidFill>
                          <a:latin typeface="Meiryo UI" pitchFamily="50" charset="-128"/>
                          <a:ea typeface="Meiryo UI" pitchFamily="50" charset="-128"/>
                          <a:cs typeface="Meiryo UI" pitchFamily="50" charset="-128"/>
                        </a:rPr>
                        <a:t>④</a:t>
                      </a:r>
                      <a:r>
                        <a:rPr kumimoji="1" lang="ja-JP" altLang="en-US" sz="1200" b="1">
                          <a:solidFill>
                            <a:schemeClr val="tx1"/>
                          </a:solidFill>
                          <a:latin typeface="Meiryo UI" pitchFamily="50" charset="-128"/>
                          <a:ea typeface="Meiryo UI" pitchFamily="50" charset="-128"/>
                          <a:cs typeface="Meiryo UI" pitchFamily="50" charset="-128"/>
                        </a:rPr>
                        <a:t>「注文連絡書」情報に基づき、</a:t>
                      </a:r>
                      <a:endParaRPr kumimoji="1" lang="en-US" altLang="ja-JP" sz="1200" b="1">
                        <a:solidFill>
                          <a:schemeClr val="tx1"/>
                        </a:solidFill>
                        <a:latin typeface="Meiryo UI" pitchFamily="50" charset="-128"/>
                        <a:ea typeface="Meiryo UI" pitchFamily="50" charset="-128"/>
                        <a:cs typeface="Meiryo UI" pitchFamily="50" charset="-128"/>
                      </a:endParaRPr>
                    </a:p>
                    <a:p>
                      <a:pPr algn="l"/>
                      <a:r>
                        <a:rPr kumimoji="1" lang="en-US" altLang="ja-JP" sz="1200" b="1">
                          <a:solidFill>
                            <a:schemeClr val="tx1"/>
                          </a:solidFill>
                          <a:latin typeface="Meiryo UI" pitchFamily="50" charset="-128"/>
                          <a:ea typeface="Meiryo UI" pitchFamily="50" charset="-128"/>
                          <a:cs typeface="Meiryo UI" pitchFamily="50" charset="-128"/>
                        </a:rPr>
                        <a:t>   </a:t>
                      </a:r>
                      <a:r>
                        <a:rPr kumimoji="1" lang="ja-JP" altLang="en-US" sz="1200" b="1">
                          <a:solidFill>
                            <a:schemeClr val="tx1"/>
                          </a:solidFill>
                          <a:latin typeface="Meiryo UI" pitchFamily="50" charset="-128"/>
                          <a:ea typeface="Meiryo UI" pitchFamily="50" charset="-128"/>
                          <a:cs typeface="Meiryo UI" pitchFamily="50" charset="-128"/>
                        </a:rPr>
                        <a:t>非対面で</a:t>
                      </a:r>
                      <a:r>
                        <a:rPr kumimoji="1" lang="en-US" altLang="ja-JP" sz="1200" b="1">
                          <a:solidFill>
                            <a:schemeClr val="tx1"/>
                          </a:solidFill>
                          <a:latin typeface="Meiryo UI" pitchFamily="50" charset="-128"/>
                          <a:ea typeface="Meiryo UI" pitchFamily="50" charset="-128"/>
                          <a:cs typeface="Meiryo UI" pitchFamily="50" charset="-128"/>
                        </a:rPr>
                        <a:t>T-Connect</a:t>
                      </a:r>
                      <a:r>
                        <a:rPr kumimoji="1" lang="ja-JP" altLang="en-US" sz="1200" b="1">
                          <a:solidFill>
                            <a:schemeClr val="tx1"/>
                          </a:solidFill>
                          <a:latin typeface="Meiryo UI" pitchFamily="50" charset="-128"/>
                          <a:ea typeface="Meiryo UI" pitchFamily="50" charset="-128"/>
                          <a:cs typeface="Meiryo UI" pitchFamily="50" charset="-128"/>
                        </a:rPr>
                        <a:t>申込　 手続を実施</a:t>
                      </a:r>
                      <a:endParaRPr kumimoji="1" lang="en-US" altLang="ja-JP" sz="12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05267529"/>
                  </a:ext>
                </a:extLst>
              </a:tr>
              <a:tr h="720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150" b="0">
                          <a:solidFill>
                            <a:schemeClr val="tx1"/>
                          </a:solidFill>
                          <a:latin typeface="Meiryo UI" pitchFamily="50" charset="-128"/>
                          <a:ea typeface="Meiryo UI" pitchFamily="50" charset="-128"/>
                          <a:cs typeface="Meiryo UI" pitchFamily="50" charset="-128"/>
                        </a:rPr>
                        <a:t>⑤－</a:t>
                      </a:r>
                      <a:endParaRPr kumimoji="1" lang="en-US" altLang="ja-JP" sz="1150" b="0">
                        <a:solidFill>
                          <a:schemeClr val="tx1"/>
                        </a:solidFill>
                        <a:latin typeface="Meiryo UI" pitchFamily="50" charset="-128"/>
                        <a:ea typeface="Meiryo UI" pitchFamily="50" charset="-128"/>
                        <a:cs typeface="Meiryo UI" pitchFamily="50" charset="-128"/>
                      </a:endParaRPr>
                    </a:p>
                    <a:p>
                      <a:endParaRPr kumimoji="1" lang="en-US" altLang="ja-JP" sz="1050" b="0">
                        <a:solidFill>
                          <a:schemeClr val="tx1"/>
                        </a:solidFill>
                        <a:latin typeface="Meiryo UI" pitchFamily="50" charset="-128"/>
                        <a:ea typeface="Meiryo UI" pitchFamily="50" charset="-128"/>
                        <a:cs typeface="Meiryo UI" pitchFamily="50" charset="-128"/>
                      </a:endParaRPr>
                    </a:p>
                    <a:p>
                      <a:endParaRPr kumimoji="1" lang="en-US" altLang="ja-JP" sz="1000" b="0">
                        <a:solidFill>
                          <a:schemeClr val="tx1"/>
                        </a:solidFill>
                        <a:latin typeface="Meiryo UI" pitchFamily="50" charset="-128"/>
                        <a:ea typeface="Meiryo UI" pitchFamily="50" charset="-128"/>
                        <a:cs typeface="Meiryo UI" pitchFamily="50" charset="-128"/>
                      </a:endParaRPr>
                    </a:p>
                    <a:p>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150" b="0">
                          <a:solidFill>
                            <a:schemeClr val="tx1"/>
                          </a:solidFill>
                          <a:latin typeface="Meiryo UI" pitchFamily="50" charset="-128"/>
                          <a:ea typeface="Meiryo UI" pitchFamily="50" charset="-128"/>
                          <a:cs typeface="Meiryo UI" pitchFamily="50" charset="-128"/>
                        </a:rPr>
                        <a:t>⑤</a:t>
                      </a:r>
                      <a:r>
                        <a:rPr kumimoji="1" lang="ja-JP" altLang="en-US" sz="1150" b="1">
                          <a:solidFill>
                            <a:schemeClr val="tx1"/>
                          </a:solidFill>
                          <a:latin typeface="Meiryo UI" pitchFamily="50" charset="-128"/>
                          <a:ea typeface="Meiryo UI" pitchFamily="50" charset="-128"/>
                          <a:cs typeface="Meiryo UI" pitchFamily="50" charset="-128"/>
                        </a:rPr>
                        <a:t>「注文書」「注文請書兼請求書」</a:t>
                      </a:r>
                    </a:p>
                    <a:p>
                      <a:r>
                        <a:rPr kumimoji="1" lang="ja-JP" altLang="en-US" sz="1150" b="1">
                          <a:solidFill>
                            <a:schemeClr val="tx1"/>
                          </a:solidFill>
                          <a:latin typeface="Meiryo UI" pitchFamily="50" charset="-128"/>
                          <a:ea typeface="Meiryo UI" pitchFamily="50" charset="-128"/>
                          <a:cs typeface="Meiryo UI" pitchFamily="50" charset="-128"/>
                        </a:rPr>
                        <a:t>  を</a:t>
                      </a:r>
                      <a:r>
                        <a:rPr kumimoji="1" lang="en-US" altLang="ja-JP" sz="1150" b="1">
                          <a:solidFill>
                            <a:schemeClr val="tx1"/>
                          </a:solidFill>
                          <a:latin typeface="Meiryo UI" pitchFamily="50" charset="-128"/>
                          <a:ea typeface="Meiryo UI" pitchFamily="50" charset="-128"/>
                          <a:cs typeface="Meiryo UI" pitchFamily="50" charset="-128"/>
                        </a:rPr>
                        <a:t>KINTO</a:t>
                      </a:r>
                      <a:r>
                        <a:rPr kumimoji="1" lang="ja-JP" altLang="en-US" sz="1150" b="1">
                          <a:solidFill>
                            <a:schemeClr val="tx1"/>
                          </a:solidFill>
                          <a:latin typeface="Meiryo UI" pitchFamily="50" charset="-128"/>
                          <a:ea typeface="Meiryo UI" pitchFamily="50" charset="-128"/>
                          <a:cs typeface="Meiryo UI" pitchFamily="50" charset="-128"/>
                        </a:rPr>
                        <a:t>から店舗へ郵送</a:t>
                      </a:r>
                      <a:r>
                        <a:rPr kumimoji="1" lang="ja-JP" altLang="en-US" sz="1150" b="0">
                          <a:solidFill>
                            <a:schemeClr val="tx1"/>
                          </a:solidFill>
                          <a:latin typeface="Meiryo UI" pitchFamily="50" charset="-128"/>
                          <a:ea typeface="Meiryo UI" pitchFamily="50" charset="-128"/>
                          <a:cs typeface="Meiryo UI" pitchFamily="50" charset="-128"/>
                        </a:rPr>
                        <a:t>します。</a:t>
                      </a:r>
                    </a:p>
                    <a:p>
                      <a:r>
                        <a:rPr kumimoji="1" lang="ja-JP" altLang="en-US" sz="1150" b="0">
                          <a:solidFill>
                            <a:schemeClr val="tx1"/>
                          </a:solidFill>
                          <a:latin typeface="Meiryo UI" pitchFamily="50" charset="-128"/>
                          <a:ea typeface="Meiryo UI" pitchFamily="50" charset="-128"/>
                          <a:cs typeface="Meiryo UI" pitchFamily="50" charset="-128"/>
                        </a:rPr>
                        <a:t>　登録後「注文請書兼請求書」に押</a:t>
                      </a:r>
                    </a:p>
                    <a:p>
                      <a:r>
                        <a:rPr kumimoji="1" lang="ja-JP" altLang="en-US" sz="1150" b="0">
                          <a:solidFill>
                            <a:schemeClr val="tx1"/>
                          </a:solidFill>
                          <a:latin typeface="Meiryo UI" pitchFamily="50" charset="-128"/>
                          <a:ea typeface="Meiryo UI" pitchFamily="50" charset="-128"/>
                          <a:cs typeface="Meiryo UI" pitchFamily="50" charset="-128"/>
                        </a:rPr>
                        <a:t>　印及び必要事項</a:t>
                      </a:r>
                      <a:r>
                        <a:rPr lang="ja-JP" altLang="en-US" sz="1200">
                          <a:solidFill>
                            <a:schemeClr val="tx1"/>
                          </a:solidFill>
                          <a:latin typeface="Meiryo UI" pitchFamily="50" charset="-128"/>
                          <a:ea typeface="Meiryo UI" pitchFamily="50" charset="-128"/>
                          <a:cs typeface="Meiryo UI" pitchFamily="50" charset="-128"/>
                        </a:rPr>
                        <a:t> （登録月・自動</a:t>
                      </a:r>
                      <a:endParaRPr lang="en-US" altLang="ja-JP" sz="1200">
                        <a:solidFill>
                          <a:schemeClr val="tx1"/>
                        </a:solidFill>
                        <a:latin typeface="Meiryo UI" pitchFamily="50" charset="-128"/>
                        <a:ea typeface="Meiryo UI" pitchFamily="50" charset="-128"/>
                        <a:cs typeface="Meiryo UI" pitchFamily="50" charset="-128"/>
                      </a:endParaRPr>
                    </a:p>
                    <a:p>
                      <a:r>
                        <a:rPr lang="ja-JP" altLang="en-US" sz="1200">
                          <a:solidFill>
                            <a:schemeClr val="tx1"/>
                          </a:solidFill>
                          <a:latin typeface="Meiryo UI" pitchFamily="50" charset="-128"/>
                          <a:ea typeface="Meiryo UI" pitchFamily="50" charset="-128"/>
                          <a:cs typeface="Meiryo UI" pitchFamily="50" charset="-128"/>
                        </a:rPr>
                        <a:t>　車税種別割・諸費用合計・支払　</a:t>
                      </a:r>
                      <a:endParaRPr lang="en-US" altLang="ja-JP" sz="1200">
                        <a:solidFill>
                          <a:schemeClr val="tx1"/>
                        </a:solidFill>
                        <a:latin typeface="Meiryo UI" pitchFamily="50" charset="-128"/>
                        <a:ea typeface="Meiryo UI" pitchFamily="50" charset="-128"/>
                        <a:cs typeface="Meiryo UI" pitchFamily="50" charset="-128"/>
                      </a:endParaRPr>
                    </a:p>
                    <a:p>
                      <a:r>
                        <a:rPr lang="ja-JP" altLang="en-US" sz="1200">
                          <a:solidFill>
                            <a:schemeClr val="tx1"/>
                          </a:solidFill>
                          <a:latin typeface="Meiryo UI" pitchFamily="50" charset="-128"/>
                          <a:ea typeface="Meiryo UI" pitchFamily="50" charset="-128"/>
                          <a:cs typeface="Meiryo UI" pitchFamily="50" charset="-128"/>
                        </a:rPr>
                        <a:t>　代金税込総額）を追記し、</a:t>
                      </a:r>
                      <a:r>
                        <a:rPr kumimoji="1" lang="ja-JP" altLang="en-US" sz="1150" b="0">
                          <a:solidFill>
                            <a:schemeClr val="tx1"/>
                          </a:solidFill>
                          <a:latin typeface="Meiryo UI" pitchFamily="50" charset="-128"/>
                          <a:ea typeface="Meiryo UI" pitchFamily="50" charset="-128"/>
                          <a:cs typeface="Meiryo UI" pitchFamily="50" charset="-128"/>
                        </a:rPr>
                        <a:t>返送</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47315436"/>
                  </a:ext>
                </a:extLst>
              </a:tr>
              <a:tr h="648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⑥登録関係書類をお客様より入手</a:t>
                      </a:r>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⑥登録関係書類をお客様より入手　</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＊名義人用の資料をご説明し、</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ja-JP" altLang="en-US" sz="1200" b="1">
                          <a:solidFill>
                            <a:schemeClr val="tx1"/>
                          </a:solidFill>
                          <a:latin typeface="Meiryo UI" pitchFamily="50" charset="-128"/>
                          <a:ea typeface="Meiryo UI" pitchFamily="50" charset="-128"/>
                          <a:cs typeface="Meiryo UI" pitchFamily="50" charset="-128"/>
                        </a:rPr>
                        <a:t>名義人の署名・捺印を取得</a:t>
                      </a:r>
                      <a:endParaRPr kumimoji="1" lang="en-US" altLang="ja-JP" sz="12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93224584"/>
                  </a:ext>
                </a:extLst>
              </a:tr>
              <a:tr h="288000">
                <a:tc rowSpan="4">
                  <a:txBody>
                    <a:bodyPr/>
                    <a:lstStyle/>
                    <a:p>
                      <a:pPr algn="ctr"/>
                      <a:r>
                        <a:rPr kumimoji="1" lang="en-US" altLang="ja-JP" sz="1300" b="1">
                          <a:solidFill>
                            <a:schemeClr val="tx1"/>
                          </a:solidFill>
                          <a:latin typeface="Meiryo UI" pitchFamily="50" charset="-128"/>
                          <a:ea typeface="Meiryo UI" pitchFamily="50" charset="-128"/>
                          <a:cs typeface="Meiryo UI" pitchFamily="50" charset="-128"/>
                        </a:rPr>
                        <a:t>3.</a:t>
                      </a:r>
                      <a:r>
                        <a:rPr kumimoji="1" lang="ja-JP" altLang="en-US" sz="1300" b="1">
                          <a:solidFill>
                            <a:schemeClr val="tx1"/>
                          </a:solidFill>
                          <a:latin typeface="Meiryo UI" pitchFamily="50" charset="-128"/>
                          <a:ea typeface="Meiryo UI" pitchFamily="50" charset="-128"/>
                          <a:cs typeface="Meiryo UI" pitchFamily="50" charset="-128"/>
                        </a:rPr>
                        <a:t>納車</a:t>
                      </a:r>
                      <a:endParaRPr kumimoji="1" lang="zh-TW" altLang="en-US" sz="1300" b="1">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rowSpan="4">
                  <a:txBody>
                    <a:bodyPr/>
                    <a:lstStyle/>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12700" cap="flat" cmpd="sng" algn="ctr">
                      <a:solidFill>
                        <a:schemeClr val="bg1">
                          <a:lumMod val="8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①お客様に車両説明し納車</a:t>
                      </a:r>
                      <a:endParaRPr kumimoji="1" lang="en-US" altLang="ja-JP"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①←</a:t>
                      </a:r>
                      <a:endParaRPr kumimoji="1" lang="ja-JP" altLang="en-US" sz="11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8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②受領書の取得</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②車両受領書を取得したら、</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a:t>
                      </a:r>
                      <a:r>
                        <a:rPr kumimoji="1" lang="en-US" altLang="ja-JP" sz="1200" b="0">
                          <a:solidFill>
                            <a:schemeClr val="tx1"/>
                          </a:solidFill>
                          <a:latin typeface="Meiryo UI" pitchFamily="50" charset="-128"/>
                          <a:ea typeface="Meiryo UI" pitchFamily="50" charset="-128"/>
                          <a:cs typeface="Meiryo UI" pitchFamily="50" charset="-128"/>
                        </a:rPr>
                        <a:t>Nimbus</a:t>
                      </a:r>
                      <a:r>
                        <a:rPr kumimoji="1" lang="ja-JP" altLang="en-US" sz="1200" b="0">
                          <a:solidFill>
                            <a:schemeClr val="tx1"/>
                          </a:solidFill>
                          <a:latin typeface="Meiryo UI" pitchFamily="50" charset="-128"/>
                          <a:ea typeface="Meiryo UI" pitchFamily="50" charset="-128"/>
                          <a:cs typeface="Meiryo UI" pitchFamily="50" charset="-128"/>
                        </a:rPr>
                        <a:t>に「納車」入力</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6534407"/>
                  </a:ext>
                </a:extLst>
              </a:tr>
              <a:tr h="648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③お支払確認書の取得</a:t>
                      </a:r>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en-US" altLang="ja-JP"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③</a:t>
                      </a:r>
                      <a:r>
                        <a:rPr kumimoji="1" lang="ja-JP" altLang="en-US" sz="1200" b="1">
                          <a:solidFill>
                            <a:schemeClr val="tx1"/>
                          </a:solidFill>
                          <a:latin typeface="Meiryo UI" pitchFamily="50" charset="-128"/>
                          <a:ea typeface="Meiryo UI" pitchFamily="50" charset="-128"/>
                          <a:cs typeface="Meiryo UI" pitchFamily="50" charset="-128"/>
                        </a:rPr>
                        <a:t>お客様が</a:t>
                      </a:r>
                      <a:r>
                        <a:rPr kumimoji="1" lang="en-US" altLang="ja-JP" sz="1200" b="1">
                          <a:solidFill>
                            <a:schemeClr val="tx1"/>
                          </a:solidFill>
                          <a:latin typeface="Meiryo UI" pitchFamily="50" charset="-128"/>
                          <a:ea typeface="Meiryo UI" pitchFamily="50" charset="-128"/>
                          <a:cs typeface="Meiryo UI" pitchFamily="50" charset="-128"/>
                        </a:rPr>
                        <a:t>WEB</a:t>
                      </a:r>
                      <a:r>
                        <a:rPr kumimoji="1" lang="ja-JP" altLang="en-US" sz="1200" b="1" err="1">
                          <a:solidFill>
                            <a:schemeClr val="tx1"/>
                          </a:solidFill>
                          <a:latin typeface="Meiryo UI" pitchFamily="50" charset="-128"/>
                          <a:ea typeface="Meiryo UI" pitchFamily="50" charset="-128"/>
                          <a:cs typeface="Meiryo UI" pitchFamily="50" charset="-128"/>
                        </a:rPr>
                        <a:t>で納</a:t>
                      </a:r>
                      <a:r>
                        <a:rPr kumimoji="1" lang="ja-JP" altLang="en-US" sz="1200" b="1">
                          <a:solidFill>
                            <a:schemeClr val="tx1"/>
                          </a:solidFill>
                          <a:latin typeface="Meiryo UI" pitchFamily="50" charset="-128"/>
                          <a:ea typeface="Meiryo UI" pitchFamily="50" charset="-128"/>
                          <a:cs typeface="Meiryo UI" pitchFamily="50" charset="-128"/>
                        </a:rPr>
                        <a:t>車確認</a:t>
                      </a:r>
                      <a:endParaRPr kumimoji="1" lang="en-US" altLang="ja-JP" sz="1200" b="1">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＊納車時注意事項を確認のうえ</a:t>
                      </a:r>
                      <a:endParaRPr kumimoji="1" lang="en-US" altLang="ja-JP" sz="1200" b="0">
                        <a:solidFill>
                          <a:schemeClr val="tx1"/>
                        </a:solidFill>
                        <a:latin typeface="Meiryo UI" pitchFamily="50" charset="-128"/>
                        <a:ea typeface="Meiryo UI" pitchFamily="50" charset="-128"/>
                        <a:cs typeface="Meiryo UI" pitchFamily="50" charset="-128"/>
                      </a:endParaRPr>
                    </a:p>
                    <a:p>
                      <a:r>
                        <a:rPr kumimoji="1" lang="ja-JP" altLang="en-US" sz="1200" b="0">
                          <a:solidFill>
                            <a:schemeClr val="tx1"/>
                          </a:solidFill>
                          <a:latin typeface="Meiryo UI" pitchFamily="50" charset="-128"/>
                          <a:ea typeface="Meiryo UI" pitchFamily="50" charset="-128"/>
                          <a:cs typeface="Meiryo UI" pitchFamily="50" charset="-128"/>
                        </a:rPr>
                        <a:t>　　 確認ボタンをクリック</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76719118"/>
                  </a:ext>
                </a:extLst>
              </a:tr>
              <a:tr h="64800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0">
                          <a:solidFill>
                            <a:schemeClr val="tx1"/>
                          </a:solidFill>
                          <a:latin typeface="Meiryo UI" pitchFamily="50" charset="-128"/>
                          <a:ea typeface="Meiryo UI" pitchFamily="50" charset="-128"/>
                          <a:cs typeface="Meiryo UI" pitchFamily="50" charset="-128"/>
                        </a:rPr>
                        <a:t>④－</a:t>
                      </a:r>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en-US" altLang="ja-JP" sz="1200" b="0">
                        <a:solidFill>
                          <a:schemeClr val="tx1"/>
                        </a:solidFill>
                        <a:latin typeface="Meiryo UI" pitchFamily="50" charset="-128"/>
                        <a:ea typeface="Meiryo UI" pitchFamily="50" charset="-128"/>
                        <a:cs typeface="Meiryo UI" pitchFamily="50" charset="-128"/>
                      </a:endParaRPr>
                    </a:p>
                    <a:p>
                      <a:endParaRPr kumimoji="1" lang="ja-JP" altLang="en-US" sz="12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kumimoji="1" lang="ja-JP" altLang="en-US" sz="1200" b="0" dirty="0">
                          <a:solidFill>
                            <a:schemeClr val="tx1"/>
                          </a:solidFill>
                          <a:latin typeface="Meiryo UI" pitchFamily="50" charset="-128"/>
                          <a:ea typeface="Meiryo UI" pitchFamily="50" charset="-128"/>
                          <a:cs typeface="Meiryo UI" pitchFamily="50" charset="-128"/>
                        </a:rPr>
                        <a:t>④</a:t>
                      </a:r>
                      <a:r>
                        <a:rPr kumimoji="1" lang="en-US" altLang="ja-JP" sz="1200" b="0" dirty="0">
                          <a:solidFill>
                            <a:schemeClr val="tx1"/>
                          </a:solidFill>
                          <a:latin typeface="Meiryo UI" pitchFamily="50" charset="-128"/>
                          <a:ea typeface="Meiryo UI" pitchFamily="50" charset="-128"/>
                          <a:cs typeface="Meiryo UI" pitchFamily="50" charset="-128"/>
                        </a:rPr>
                        <a:t>(</a:t>
                      </a:r>
                      <a:r>
                        <a:rPr kumimoji="1" lang="ja-JP" altLang="en-US" sz="1200" b="0" dirty="0">
                          <a:solidFill>
                            <a:schemeClr val="tx1"/>
                          </a:solidFill>
                          <a:latin typeface="Meiryo UI" pitchFamily="50" charset="-128"/>
                          <a:ea typeface="Meiryo UI" pitchFamily="50" charset="-128"/>
                          <a:cs typeface="Meiryo UI" pitchFamily="50" charset="-128"/>
                        </a:rPr>
                        <a:t>対象者の場合</a:t>
                      </a:r>
                      <a:r>
                        <a:rPr kumimoji="1" lang="en-US" altLang="ja-JP" sz="1200" b="0" dirty="0">
                          <a:solidFill>
                            <a:schemeClr val="tx1"/>
                          </a:solidFill>
                          <a:latin typeface="Meiryo UI" pitchFamily="50" charset="-128"/>
                          <a:ea typeface="Meiryo UI" pitchFamily="50" charset="-128"/>
                          <a:cs typeface="Meiryo UI" pitchFamily="50" charset="-128"/>
                        </a:rPr>
                        <a:t>)</a:t>
                      </a:r>
                      <a:r>
                        <a:rPr kumimoji="1" lang="ja-JP" altLang="en-US" sz="1200" b="1" dirty="0">
                          <a:solidFill>
                            <a:schemeClr val="tx1"/>
                          </a:solidFill>
                          <a:latin typeface="Meiryo UI" pitchFamily="50" charset="-128"/>
                          <a:ea typeface="Meiryo UI" pitchFamily="50" charset="-128"/>
                          <a:cs typeface="Meiryo UI" pitchFamily="50" charset="-128"/>
                        </a:rPr>
                        <a:t>お客様が</a:t>
                      </a:r>
                      <a:r>
                        <a:rPr kumimoji="1" lang="en-US" altLang="ja-JP" sz="1200" b="1" dirty="0">
                          <a:solidFill>
                            <a:schemeClr val="tx1"/>
                          </a:solidFill>
                          <a:latin typeface="Meiryo UI" pitchFamily="50" charset="-128"/>
                          <a:ea typeface="Meiryo UI" pitchFamily="50" charset="-128"/>
                          <a:cs typeface="Meiryo UI" pitchFamily="50" charset="-128"/>
                        </a:rPr>
                        <a:t>WEB</a:t>
                      </a:r>
                    </a:p>
                    <a:p>
                      <a:r>
                        <a:rPr kumimoji="1" lang="ja-JP" altLang="en-US" sz="1200" b="1" dirty="0">
                          <a:solidFill>
                            <a:schemeClr val="tx1"/>
                          </a:solidFill>
                          <a:latin typeface="Meiryo UI" pitchFamily="50" charset="-128"/>
                          <a:ea typeface="Meiryo UI" pitchFamily="50" charset="-128"/>
                          <a:cs typeface="Meiryo UI" pitchFamily="50" charset="-128"/>
                        </a:rPr>
                        <a:t>　 で愛車ポイントサービスを申込</a:t>
                      </a:r>
                      <a:endParaRPr kumimoji="1" lang="en-US" altLang="ja-JP" sz="1200" b="0" dirty="0">
                        <a:solidFill>
                          <a:schemeClr val="tx1"/>
                        </a:solidFill>
                        <a:latin typeface="Meiryo UI" pitchFamily="50" charset="-128"/>
                        <a:ea typeface="Meiryo UI" pitchFamily="50" charset="-128"/>
                        <a:cs typeface="Meiryo UI" pitchFamily="50" charset="-128"/>
                      </a:endParaRPr>
                    </a:p>
                    <a:p>
                      <a:r>
                        <a:rPr kumimoji="1" lang="ja-JP" altLang="en-US" sz="1200" b="0" dirty="0">
                          <a:solidFill>
                            <a:schemeClr val="tx1"/>
                          </a:solidFill>
                          <a:latin typeface="Meiryo UI" pitchFamily="50" charset="-128"/>
                          <a:ea typeface="Meiryo UI" pitchFamily="50" charset="-128"/>
                          <a:cs typeface="Meiryo UI" pitchFamily="50" charset="-128"/>
                        </a:rPr>
                        <a:t>　 ＊利用申込ボタンをクリック</a:t>
                      </a:r>
                    </a:p>
                  </a:txBody>
                  <a:tcPr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91682029"/>
                  </a:ext>
                </a:extLst>
              </a:tr>
            </a:tbl>
          </a:graphicData>
        </a:graphic>
      </p:graphicFrame>
    </p:spTree>
    <p:extLst>
      <p:ext uri="{BB962C8B-B14F-4D97-AF65-F5344CB8AC3E}">
        <p14:creationId xmlns:p14="http://schemas.microsoft.com/office/powerpoint/2010/main" val="267135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　書類一覧</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 新車注文時の取交し書類一覧について</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5</a:t>
            </a:fld>
            <a:endParaRPr lang="ja-JP" altLang="en-US"/>
          </a:p>
        </p:txBody>
      </p:sp>
      <p:graphicFrame>
        <p:nvGraphicFramePr>
          <p:cNvPr id="2" name="表 1"/>
          <p:cNvGraphicFramePr>
            <a:graphicFrameLocks noGrp="1"/>
          </p:cNvGraphicFramePr>
          <p:nvPr>
            <p:extLst>
              <p:ext uri="{D42A27DB-BD31-4B8C-83A1-F6EECF244321}">
                <p14:modId xmlns:p14="http://schemas.microsoft.com/office/powerpoint/2010/main" val="1739886535"/>
              </p:ext>
            </p:extLst>
          </p:nvPr>
        </p:nvGraphicFramePr>
        <p:xfrm>
          <a:off x="74814" y="1244396"/>
          <a:ext cx="6724998" cy="7899606"/>
        </p:xfrm>
        <a:graphic>
          <a:graphicData uri="http://schemas.openxmlformats.org/drawingml/2006/table">
            <a:tbl>
              <a:tblPr/>
              <a:tblGrid>
                <a:gridCol w="374442">
                  <a:extLst>
                    <a:ext uri="{9D8B030D-6E8A-4147-A177-3AD203B41FA5}">
                      <a16:colId xmlns:a16="http://schemas.microsoft.com/office/drawing/2014/main" val="727383379"/>
                    </a:ext>
                  </a:extLst>
                </a:gridCol>
                <a:gridCol w="441603">
                  <a:extLst>
                    <a:ext uri="{9D8B030D-6E8A-4147-A177-3AD203B41FA5}">
                      <a16:colId xmlns:a16="http://schemas.microsoft.com/office/drawing/2014/main" val="3261682043"/>
                    </a:ext>
                  </a:extLst>
                </a:gridCol>
                <a:gridCol w="326293">
                  <a:extLst>
                    <a:ext uri="{9D8B030D-6E8A-4147-A177-3AD203B41FA5}">
                      <a16:colId xmlns:a16="http://schemas.microsoft.com/office/drawing/2014/main" val="2794705304"/>
                    </a:ext>
                  </a:extLst>
                </a:gridCol>
                <a:gridCol w="482528">
                  <a:extLst>
                    <a:ext uri="{9D8B030D-6E8A-4147-A177-3AD203B41FA5}">
                      <a16:colId xmlns:a16="http://schemas.microsoft.com/office/drawing/2014/main" val="855693817"/>
                    </a:ext>
                  </a:extLst>
                </a:gridCol>
                <a:gridCol w="361896">
                  <a:extLst>
                    <a:ext uri="{9D8B030D-6E8A-4147-A177-3AD203B41FA5}">
                      <a16:colId xmlns:a16="http://schemas.microsoft.com/office/drawing/2014/main" val="2013754942"/>
                    </a:ext>
                  </a:extLst>
                </a:gridCol>
                <a:gridCol w="361896">
                  <a:extLst>
                    <a:ext uri="{9D8B030D-6E8A-4147-A177-3AD203B41FA5}">
                      <a16:colId xmlns:a16="http://schemas.microsoft.com/office/drawing/2014/main" val="3045439059"/>
                    </a:ext>
                  </a:extLst>
                </a:gridCol>
                <a:gridCol w="331738">
                  <a:extLst>
                    <a:ext uri="{9D8B030D-6E8A-4147-A177-3AD203B41FA5}">
                      <a16:colId xmlns:a16="http://schemas.microsoft.com/office/drawing/2014/main" val="3848294687"/>
                    </a:ext>
                  </a:extLst>
                </a:gridCol>
                <a:gridCol w="371950">
                  <a:extLst>
                    <a:ext uri="{9D8B030D-6E8A-4147-A177-3AD203B41FA5}">
                      <a16:colId xmlns:a16="http://schemas.microsoft.com/office/drawing/2014/main" val="315305317"/>
                    </a:ext>
                  </a:extLst>
                </a:gridCol>
                <a:gridCol w="924844">
                  <a:extLst>
                    <a:ext uri="{9D8B030D-6E8A-4147-A177-3AD203B41FA5}">
                      <a16:colId xmlns:a16="http://schemas.microsoft.com/office/drawing/2014/main" val="1943899374"/>
                    </a:ext>
                  </a:extLst>
                </a:gridCol>
                <a:gridCol w="371950">
                  <a:extLst>
                    <a:ext uri="{9D8B030D-6E8A-4147-A177-3AD203B41FA5}">
                      <a16:colId xmlns:a16="http://schemas.microsoft.com/office/drawing/2014/main" val="401786003"/>
                    </a:ext>
                  </a:extLst>
                </a:gridCol>
                <a:gridCol w="764002">
                  <a:extLst>
                    <a:ext uri="{9D8B030D-6E8A-4147-A177-3AD203B41FA5}">
                      <a16:colId xmlns:a16="http://schemas.microsoft.com/office/drawing/2014/main" val="635025615"/>
                    </a:ext>
                  </a:extLst>
                </a:gridCol>
                <a:gridCol w="477829">
                  <a:extLst>
                    <a:ext uri="{9D8B030D-6E8A-4147-A177-3AD203B41FA5}">
                      <a16:colId xmlns:a16="http://schemas.microsoft.com/office/drawing/2014/main" val="362122573"/>
                    </a:ext>
                  </a:extLst>
                </a:gridCol>
                <a:gridCol w="1134027">
                  <a:extLst>
                    <a:ext uri="{9D8B030D-6E8A-4147-A177-3AD203B41FA5}">
                      <a16:colId xmlns:a16="http://schemas.microsoft.com/office/drawing/2014/main" val="2328855651"/>
                    </a:ext>
                  </a:extLst>
                </a:gridCol>
              </a:tblGrid>
              <a:tr h="321733">
                <a:tc rowSpan="3" gridSpan="2">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帳票名称</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3" hMerge="1">
                  <a:txBody>
                    <a:bodyPr/>
                    <a:lstStyle/>
                    <a:p>
                      <a:endParaRPr kumimoji="1" lang="ja-JP" altLang="en-US"/>
                    </a:p>
                  </a:txBody>
                  <a:tcPr/>
                </a:tc>
                <a:tc gridSpan="3">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通常商談</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kumimoji="1" lang="ja-JP" altLang="en-US"/>
                    </a:p>
                  </a:txBody>
                  <a:tcPr/>
                </a:tc>
                <a:tc hMerge="1">
                  <a:txBody>
                    <a:bodyPr/>
                    <a:lstStyle/>
                    <a:p>
                      <a:endParaRPr kumimoji="1" lang="ja-JP" altLang="en-US"/>
                    </a:p>
                  </a:txBody>
                  <a:tcPr/>
                </a:tc>
                <a:tc gridSpan="8">
                  <a:txBody>
                    <a:bodyPr/>
                    <a:lstStyle/>
                    <a:p>
                      <a:pPr algn="ctr" fontAlgn="ctr"/>
                      <a:r>
                        <a:rPr lang="en-US" sz="1000" b="0" i="0" u="none" strike="noStrike">
                          <a:solidFill>
                            <a:srgbClr val="FFFFFF"/>
                          </a:solidFill>
                          <a:effectLst/>
                          <a:latin typeface="Meiryo UI" panose="020B0604030504040204" pitchFamily="50" charset="-128"/>
                          <a:ea typeface="Meiryo UI" panose="020B0604030504040204" pitchFamily="50" charset="-128"/>
                        </a:rPr>
                        <a:t>KINTO</a:t>
                      </a:r>
                      <a:r>
                        <a:rPr lang="ja-JP" altLang="en-US" sz="1000" b="0" i="0" u="none" strike="noStrike">
                          <a:solidFill>
                            <a:srgbClr val="FFFFFF"/>
                          </a:solidFill>
                          <a:effectLst/>
                          <a:latin typeface="Meiryo UI" panose="020B0604030504040204" pitchFamily="50" charset="-128"/>
                          <a:ea typeface="Meiryo UI" panose="020B0604030504040204" pitchFamily="50" charset="-128"/>
                        </a:rPr>
                        <a:t>商談</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418626728"/>
                  </a:ext>
                </a:extLst>
              </a:tr>
              <a:tr h="321733">
                <a:tc gridSpan="2" vMerge="1">
                  <a:txBody>
                    <a:bodyPr/>
                    <a:lstStyle/>
                    <a:p>
                      <a:endParaRPr kumimoji="1" lang="ja-JP" altLang="en-US"/>
                    </a:p>
                  </a:txBody>
                  <a:tcPr/>
                </a:tc>
                <a:tc hMerge="1" vMerge="1">
                  <a:txBody>
                    <a:bodyPr/>
                    <a:lstStyle/>
                    <a:p>
                      <a:endParaRPr kumimoji="1" lang="ja-JP" altLang="en-US"/>
                    </a:p>
                  </a:txBody>
                  <a:tcPr/>
                </a:tc>
                <a:tc gridSpan="3">
                  <a:txBody>
                    <a:bodyPr/>
                    <a:lstStyle/>
                    <a:p>
                      <a:pPr algn="ctr" fontAlgn="ctr"/>
                      <a:r>
                        <a:rPr lang="en-US" sz="1000" b="0" i="0" u="none" strike="noStrike">
                          <a:solidFill>
                            <a:srgbClr val="000000"/>
                          </a:solidFill>
                          <a:effectLst/>
                          <a:latin typeface="Meiryo UI" panose="020B0604030504040204" pitchFamily="50" charset="-128"/>
                          <a:ea typeface="Meiryo UI" panose="020B0604030504040204" pitchFamily="50" charset="-128"/>
                        </a:rPr>
                        <a:t>PAL</a:t>
                      </a: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電子署名対象</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A"/>
                    </a:solidFill>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en-US" sz="1000" b="0" i="0" u="none" strike="noStrike">
                          <a:solidFill>
                            <a:srgbClr val="FFFFFF"/>
                          </a:solidFill>
                          <a:effectLst/>
                          <a:latin typeface="Meiryo UI" panose="020B0604030504040204" pitchFamily="50" charset="-128"/>
                          <a:ea typeface="Meiryo UI" panose="020B0604030504040204" pitchFamily="50" charset="-128"/>
                        </a:rPr>
                        <a:t>PAL</a:t>
                      </a:r>
                      <a:r>
                        <a:rPr lang="ja-JP" altLang="en-US" sz="1000" b="0" i="0" u="none" strike="noStrike">
                          <a:solidFill>
                            <a:srgbClr val="FFFFFF"/>
                          </a:solidFill>
                          <a:effectLst/>
                          <a:latin typeface="Meiryo UI" panose="020B0604030504040204" pitchFamily="50" charset="-128"/>
                          <a:ea typeface="Meiryo UI" panose="020B0604030504040204" pitchFamily="50" charset="-128"/>
                        </a:rPr>
                        <a:t>出力帳票</a:t>
                      </a:r>
                    </a:p>
                  </a:txBody>
                  <a:tcPr marL="3625" marR="3625" marT="3625" marB="21751"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000" b="0" i="0" u="none" strike="noStrike">
                          <a:solidFill>
                            <a:srgbClr val="FFFFFF"/>
                          </a:solidFill>
                          <a:effectLst/>
                          <a:latin typeface="Meiryo UI" panose="020B0604030504040204" pitchFamily="50" charset="-128"/>
                          <a:ea typeface="Meiryo UI" panose="020B0604030504040204" pitchFamily="50" charset="-128"/>
                        </a:rPr>
                        <a:t>KINTO</a:t>
                      </a:r>
                      <a:r>
                        <a:rPr lang="ja-JP" altLang="en-US" sz="1000" b="0" i="0" u="none" strike="noStrike">
                          <a:solidFill>
                            <a:srgbClr val="FFFFFF"/>
                          </a:solidFill>
                          <a:effectLst/>
                          <a:latin typeface="Meiryo UI" panose="020B0604030504040204" pitchFamily="50" charset="-128"/>
                          <a:ea typeface="Meiryo UI" panose="020B0604030504040204" pitchFamily="50" charset="-128"/>
                        </a:rPr>
                        <a:t>専用処理</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hMerge="1">
                  <a:txBody>
                    <a:bodyPr/>
                    <a:lstStyle/>
                    <a:p>
                      <a:endParaRPr kumimoji="1" lang="ja-JP" altLang="en-US"/>
                    </a:p>
                  </a:txBody>
                  <a:tcPr/>
                </a:tc>
                <a:tc hMerge="1">
                  <a:txBody>
                    <a:bodyPr/>
                    <a:lstStyle/>
                    <a:p>
                      <a:endParaRPr kumimoji="1" lang="ja-JP" altLang="en-US"/>
                    </a:p>
                  </a:txBody>
                  <a:tcPr/>
                </a:tc>
                <a:tc rowSpan="2">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備考</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extLst>
                  <a:ext uri="{0D108BD9-81ED-4DB2-BD59-A6C34878D82A}">
                    <a16:rowId xmlns:a16="http://schemas.microsoft.com/office/drawing/2014/main" val="426630427"/>
                  </a:ext>
                </a:extLst>
              </a:tr>
              <a:tr h="514773">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取交し</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方法</a:t>
                      </a:r>
                    </a:p>
                  </a:txBody>
                  <a:tcPr marL="3625" marR="3625" marT="3625" marB="21751"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取交し者</a:t>
                      </a:r>
                    </a:p>
                  </a:txBody>
                  <a:tcPr marL="3625" marR="3625" marT="3625" marB="21751"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タイミング</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取交し</a:t>
                      </a:r>
                      <a:br>
                        <a:rPr lang="ja-JP" altLang="en-US" sz="1000" b="0" i="0" u="none" strike="noStrike">
                          <a:solidFill>
                            <a:srgbClr val="FFFFFF"/>
                          </a:solidFill>
                          <a:effectLst/>
                          <a:latin typeface="Meiryo UI" panose="020B0604030504040204" pitchFamily="50" charset="-128"/>
                          <a:ea typeface="Meiryo UI" panose="020B0604030504040204" pitchFamily="50" charset="-128"/>
                        </a:rPr>
                      </a:br>
                      <a:r>
                        <a:rPr lang="ja-JP" altLang="en-US" sz="1000" b="0" i="0" u="none" strike="noStrike">
                          <a:solidFill>
                            <a:srgbClr val="FFFFFF"/>
                          </a:solidFill>
                          <a:effectLst/>
                          <a:latin typeface="Meiryo UI" panose="020B0604030504040204" pitchFamily="50" charset="-128"/>
                          <a:ea typeface="Meiryo UI" panose="020B0604030504040204" pitchFamily="50" charset="-128"/>
                        </a:rPr>
                        <a:t>方法</a:t>
                      </a:r>
                    </a:p>
                  </a:txBody>
                  <a:tcPr marL="3625" marR="3625" marT="3625" marB="21751"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保管</a:t>
                      </a:r>
                      <a:br>
                        <a:rPr lang="ja-JP" altLang="en-US" sz="1000" b="0" i="0" u="none" strike="noStrike">
                          <a:solidFill>
                            <a:srgbClr val="FFFFFF"/>
                          </a:solidFill>
                          <a:effectLst/>
                          <a:latin typeface="Meiryo UI" panose="020B0604030504040204" pitchFamily="50" charset="-128"/>
                          <a:ea typeface="Meiryo UI" panose="020B0604030504040204" pitchFamily="50" charset="-128"/>
                        </a:rPr>
                      </a:br>
                      <a:r>
                        <a:rPr lang="ja-JP" altLang="en-US" sz="1000" b="0" i="0" u="none" strike="noStrike">
                          <a:solidFill>
                            <a:srgbClr val="FFFFFF"/>
                          </a:solidFill>
                          <a:effectLst/>
                          <a:latin typeface="Meiryo UI" panose="020B0604030504040204" pitchFamily="50" charset="-128"/>
                          <a:ea typeface="Meiryo UI" panose="020B0604030504040204" pitchFamily="50" charset="-128"/>
                        </a:rPr>
                        <a:t>有無</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保管</a:t>
                      </a:r>
                      <a:br>
                        <a:rPr lang="ja-JP" altLang="en-US" sz="1000" b="0" i="0" u="none" strike="noStrike">
                          <a:solidFill>
                            <a:srgbClr val="FFFFFF"/>
                          </a:solidFill>
                          <a:effectLst/>
                          <a:latin typeface="Meiryo UI" panose="020B0604030504040204" pitchFamily="50" charset="-128"/>
                          <a:ea typeface="Meiryo UI" panose="020B0604030504040204" pitchFamily="50" charset="-128"/>
                        </a:rPr>
                      </a:br>
                      <a:r>
                        <a:rPr lang="ja-JP" altLang="en-US" sz="1000" b="0" i="0" u="none" strike="noStrike">
                          <a:solidFill>
                            <a:srgbClr val="FFFFFF"/>
                          </a:solidFill>
                          <a:effectLst/>
                          <a:latin typeface="Meiryo UI" panose="020B0604030504040204" pitchFamily="50" charset="-128"/>
                          <a:ea typeface="Meiryo UI" panose="020B0604030504040204" pitchFamily="50" charset="-128"/>
                        </a:rPr>
                        <a:t>期限</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タイミング</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取交し</a:t>
                      </a:r>
                      <a:br>
                        <a:rPr lang="ja-JP" altLang="en-US" sz="1000" b="0" i="0" u="none" strike="noStrike">
                          <a:solidFill>
                            <a:srgbClr val="FFFFFF"/>
                          </a:solidFill>
                          <a:effectLst/>
                          <a:latin typeface="Meiryo UI" panose="020B0604030504040204" pitchFamily="50" charset="-128"/>
                          <a:ea typeface="Meiryo UI" panose="020B0604030504040204" pitchFamily="50" charset="-128"/>
                        </a:rPr>
                      </a:br>
                      <a:r>
                        <a:rPr lang="ja-JP" altLang="en-US" sz="1000" b="0" i="0" u="none" strike="noStrike">
                          <a:solidFill>
                            <a:srgbClr val="FFFFFF"/>
                          </a:solidFill>
                          <a:effectLst/>
                          <a:latin typeface="Meiryo UI" panose="020B0604030504040204" pitchFamily="50" charset="-128"/>
                          <a:ea typeface="Meiryo UI" panose="020B0604030504040204" pitchFamily="50" charset="-128"/>
                        </a:rPr>
                        <a:t>方法</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取交し者</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タイミング</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vMerge="1">
                  <a:txBody>
                    <a:bodyPr/>
                    <a:lstStyle/>
                    <a:p>
                      <a:endParaRPr kumimoji="1" lang="ja-JP" altLang="en-US"/>
                    </a:p>
                  </a:txBody>
                  <a:tcPr/>
                </a:tc>
                <a:extLst>
                  <a:ext uri="{0D108BD9-81ED-4DB2-BD59-A6C34878D82A}">
                    <a16:rowId xmlns:a16="http://schemas.microsoft.com/office/drawing/2014/main" val="211001741"/>
                  </a:ext>
                </a:extLst>
              </a:tr>
              <a:tr h="1351275">
                <a:tc gridSpan="2">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ご本人確認書（お客様確認書）</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なし</a:t>
                      </a:r>
                    </a:p>
                  </a:txBody>
                  <a:tcPr marL="3625" marR="3625" marT="3625" marB="21751"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sz="1000" b="0" i="0" u="none" strike="noStrike">
                          <a:solidFill>
                            <a:srgbClr val="000000"/>
                          </a:solidFill>
                          <a:effectLst/>
                          <a:latin typeface="Meiryo UI" panose="020B0604030504040204" pitchFamily="50" charset="-128"/>
                          <a:ea typeface="Meiryo UI" panose="020B0604030504040204" pitchFamily="50" charset="-128"/>
                        </a:rPr>
                        <a:t>TEL</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審査</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申込時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KINTO</a:t>
                      </a:r>
                      <a:r>
                        <a:rPr lang="ja-JP" altLang="en-US" sz="1000" b="0" i="0" u="none" strike="noStrike" err="1">
                          <a:solidFill>
                            <a:srgbClr val="000000"/>
                          </a:solidFill>
                          <a:effectLst/>
                          <a:latin typeface="Meiryo UI" panose="020B0604030504040204" pitchFamily="50" charset="-128"/>
                          <a:ea typeface="Meiryo UI" panose="020B0604030504040204" pitchFamily="50" charset="-128"/>
                        </a:rPr>
                        <a:t>にて</a:t>
                      </a:r>
                      <a:r>
                        <a:rPr lang="ja-JP" altLang="en-US" sz="1000" b="0" i="0" u="none" strike="noStrike">
                          <a:solidFill>
                            <a:srgbClr val="000000"/>
                          </a:solidFill>
                          <a:effectLst/>
                          <a:latin typeface="Meiryo UI" panose="020B0604030504040204" pitchFamily="50" charset="-128"/>
                          <a:ea typeface="Meiryo UI" panose="020B0604030504040204" pitchFamily="50" charset="-128"/>
                        </a:rPr>
                        <a:t>本人確認を実施します。</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・店頭商流：審査申込時に販売店が代行、</a:t>
                      </a:r>
                      <a:r>
                        <a:rPr lang="en-US" altLang="ja-JP" sz="1000" b="0" i="0" u="none" strike="noStrike">
                          <a:solidFill>
                            <a:srgbClr val="000000"/>
                          </a:solidFill>
                          <a:effectLst/>
                          <a:latin typeface="Meiryo UI" panose="020B0604030504040204" pitchFamily="50" charset="-128"/>
                          <a:ea typeface="Meiryo UI" panose="020B0604030504040204" pitchFamily="50" charset="-128"/>
                        </a:rPr>
                        <a:t>TFC</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に必要情報を連携</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358670"/>
                  </a:ext>
                </a:extLst>
              </a:tr>
              <a:tr h="847229">
                <a:tc gridSpan="2">
                  <a:txBody>
                    <a:bodyPr/>
                    <a:lstStyle/>
                    <a:p>
                      <a:pPr algn="ctr" fontAlgn="ctr"/>
                      <a:r>
                        <a:rPr lang="zh-TW" altLang="en-US" sz="1000" b="0" i="0" u="none" strike="noStrike">
                          <a:solidFill>
                            <a:srgbClr val="000000"/>
                          </a:solidFill>
                          <a:effectLst/>
                          <a:latin typeface="Meiryo UI" panose="020B0604030504040204" pitchFamily="50" charset="-128"/>
                          <a:ea typeface="Meiryo UI" panose="020B0604030504040204" pitchFamily="50" charset="-128"/>
                        </a:rPr>
                        <a:t>反社会的勢力確約書</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なし</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sz="1000" b="0" i="0" u="none" strike="noStrike">
                          <a:solidFill>
                            <a:srgbClr val="000000"/>
                          </a:solidFill>
                          <a:effectLst/>
                          <a:latin typeface="Meiryo UI" panose="020B0604030504040204" pitchFamily="50" charset="-128"/>
                          <a:ea typeface="Meiryo UI" panose="020B0604030504040204" pitchFamily="50" charset="-128"/>
                        </a:rPr>
                        <a:t>KINTO</a:t>
                      </a:r>
                      <a:br>
                        <a:rPr lang="en-US" sz="1000" b="0" i="0" u="none" strike="noStrike">
                          <a:solidFill>
                            <a:srgbClr val="000000"/>
                          </a:solidFill>
                          <a:effectLst/>
                          <a:latin typeface="Meiryo UI" panose="020B0604030504040204" pitchFamily="50" charset="-128"/>
                          <a:ea typeface="Meiryo UI" panose="020B0604030504040204" pitchFamily="50" charset="-128"/>
                        </a:rPr>
                      </a:br>
                      <a:r>
                        <a:rPr lang="en-US" sz="1000" b="0" i="0" u="none" strike="noStrike">
                          <a:solidFill>
                            <a:srgbClr val="000000"/>
                          </a:solidFill>
                          <a:effectLst/>
                          <a:latin typeface="Meiryo UI" panose="020B0604030504040204" pitchFamily="50" charset="-128"/>
                          <a:ea typeface="Meiryo UI" panose="020B0604030504040204" pitchFamily="50" charset="-128"/>
                        </a:rPr>
                        <a:t>Web</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eiryo UI" panose="020B0604030504040204" pitchFamily="50" charset="-128"/>
                          <a:ea typeface="Meiryo UI" panose="020B0604030504040204" pitchFamily="50" charset="-128"/>
                        </a:rPr>
                        <a:t>KINTO↔</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審査</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申込時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TFC</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にて審査段階で反社チェックを</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実施します。</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1104626"/>
                  </a:ext>
                </a:extLst>
              </a:tr>
              <a:tr h="847229">
                <a:tc rowSpan="2">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新車注文書</a:t>
                      </a:r>
                    </a:p>
                  </a:txBody>
                  <a:tcPr marL="3625" marR="3625" marT="3625" marB="21751"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1000" b="0" i="0" u="none" strike="noStrike">
                          <a:solidFill>
                            <a:srgbClr val="FFFFFF"/>
                          </a:solidFill>
                          <a:effectLst/>
                          <a:latin typeface="Meiryo UI" panose="020B0604030504040204" pitchFamily="50" charset="-128"/>
                          <a:ea typeface="Meiryo UI" panose="020B0604030504040204" pitchFamily="50" charset="-128"/>
                        </a:rPr>
                        <a:t>不要（破棄）</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973160"/>
                  </a:ext>
                </a:extLst>
              </a:tr>
              <a:tr h="847229">
                <a:tc v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販売店控え</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必要</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ja-JP" altLang="en-US" sz="1000" b="0" i="0" u="none" strike="noStrike">
                          <a:solidFill>
                            <a:srgbClr val="FFFFFF"/>
                          </a:solidFill>
                          <a:effectLst/>
                          <a:latin typeface="Meiryo UI" panose="020B0604030504040204" pitchFamily="50" charset="-128"/>
                          <a:ea typeface="Meiryo UI" panose="020B0604030504040204" pitchFamily="50" charset="-128"/>
                        </a:rPr>
                        <a:t>各社</a:t>
                      </a:r>
                      <a:br>
                        <a:rPr lang="ja-JP" altLang="en-US" sz="1000" b="0" i="0" u="none" strike="noStrike">
                          <a:solidFill>
                            <a:srgbClr val="FFFFFF"/>
                          </a:solidFill>
                          <a:effectLst/>
                          <a:latin typeface="Meiryo UI" panose="020B0604030504040204" pitchFamily="50" charset="-128"/>
                          <a:ea typeface="Meiryo UI" panose="020B0604030504040204" pitchFamily="50" charset="-128"/>
                        </a:rPr>
                      </a:br>
                      <a:r>
                        <a:rPr lang="ja-JP" altLang="en-US" sz="1000" b="0" i="0" u="none" strike="noStrike">
                          <a:solidFill>
                            <a:srgbClr val="FFFFFF"/>
                          </a:solidFill>
                          <a:effectLst/>
                          <a:latin typeface="Meiryo UI" panose="020B0604030504040204" pitchFamily="50" charset="-128"/>
                          <a:ea typeface="Meiryo UI" panose="020B0604030504040204" pitchFamily="50" charset="-128"/>
                        </a:rPr>
                        <a:t>基準</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帳票</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a:t>
                      </a:r>
                      <a:r>
                        <a:rPr lang="en-US" sz="1000" b="0" i="0" u="none" strike="noStrike">
                          <a:solidFill>
                            <a:srgbClr val="000000"/>
                          </a:solidFill>
                          <a:effectLst/>
                          <a:latin typeface="Meiryo UI" panose="020B0604030504040204" pitchFamily="50" charset="-128"/>
                          <a:ea typeface="Meiryo UI" panose="020B0604030504040204" pitchFamily="50" charset="-128"/>
                        </a:rPr>
                        <a:t>KINTO</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KINTO</a:t>
                      </a:r>
                      <a:r>
                        <a:rPr lang="ja-JP" altLang="en-US" sz="1000" b="0" i="0" u="none" strike="noStrike">
                          <a:solidFill>
                            <a:srgbClr val="000000"/>
                          </a:solidFill>
                          <a:effectLst/>
                          <a:latin typeface="Meiryo UI" panose="020B0604030504040204" pitchFamily="50" charset="-128"/>
                          <a:ea typeface="Meiryo UI" panose="020B0604030504040204" pitchFamily="50" charset="-128"/>
                        </a:rPr>
                        <a:t>所定の注文書・注文請書兼請求書にて代用頂きます。</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250002"/>
                  </a:ext>
                </a:extLst>
              </a:tr>
              <a:tr h="1003805">
                <a:tc gridSpan="2">
                  <a:txBody>
                    <a:bodyPr/>
                    <a:lstStyle/>
                    <a:p>
                      <a:pPr algn="ctr" fontAlgn="ctr"/>
                      <a:r>
                        <a:rPr lang="en-US" sz="1000" b="0" i="0" u="none" strike="noStrike">
                          <a:solidFill>
                            <a:srgbClr val="000000"/>
                          </a:solidFill>
                          <a:effectLst/>
                          <a:latin typeface="Meiryo UI" panose="020B0604030504040204" pitchFamily="50" charset="-128"/>
                          <a:ea typeface="Meiryo UI" panose="020B0604030504040204" pitchFamily="50" charset="-128"/>
                        </a:rPr>
                        <a:t>Toyota　Safety Sense</a:t>
                      </a:r>
                      <a:br>
                        <a:rPr lang="en-US" sz="1000" b="0" i="0" u="none" strike="noStrike">
                          <a:solidFill>
                            <a:srgbClr val="000000"/>
                          </a:solidFill>
                          <a:effectLst/>
                          <a:latin typeface="Meiryo UI" panose="020B0604030504040204" pitchFamily="50" charset="-128"/>
                          <a:ea typeface="Meiryo UI" panose="020B0604030504040204" pitchFamily="50" charset="-128"/>
                        </a:rPr>
                      </a:br>
                      <a:r>
                        <a:rPr lang="en-US" sz="1000" b="0" i="0" u="none" strike="noStrike">
                          <a:solidFill>
                            <a:srgbClr val="000000"/>
                          </a:solidFill>
                          <a:effectLst/>
                          <a:latin typeface="Meiryo UI" panose="020B0604030504040204" pitchFamily="50" charset="-128"/>
                          <a:ea typeface="Meiryo UI" panose="020B0604030504040204" pitchFamily="50" charset="-128"/>
                        </a:rPr>
                        <a:t>　</a:t>
                      </a:r>
                      <a:r>
                        <a:rPr lang="ja-JP" altLang="en-US" sz="1000" b="0" i="0" u="none" strike="noStrike">
                          <a:solidFill>
                            <a:srgbClr val="000000"/>
                          </a:solidFill>
                          <a:effectLst/>
                          <a:latin typeface="Meiryo UI" panose="020B0604030504040204" pitchFamily="50" charset="-128"/>
                          <a:ea typeface="Meiryo UI" panose="020B0604030504040204" pitchFamily="50" charset="-128"/>
                        </a:rPr>
                        <a:t>留意事項説明書</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帳票</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vMerge="1">
                  <a:txBody>
                    <a:bodyPr/>
                    <a:lstStyle/>
                    <a:p>
                      <a:endParaRPr kumimoji="1" lang="ja-JP" altLang="en-US"/>
                    </a:p>
                  </a:txBody>
                  <a:tcPr/>
                </a:tc>
                <a:tc>
                  <a:txBody>
                    <a:bodyPr/>
                    <a:lstStyle/>
                    <a:p>
                      <a:pPr algn="ctr" fontAlgn="ctr"/>
                      <a:r>
                        <a:rPr lang="zh-TW" altLang="en-US" sz="1000" b="0" i="0" u="none" strike="noStrike">
                          <a:solidFill>
                            <a:srgbClr val="000000"/>
                          </a:solidFill>
                          <a:effectLst/>
                          <a:latin typeface="Meiryo UI" panose="020B0604030504040204" pitchFamily="50" charset="-128"/>
                          <a:ea typeface="Meiryo UI" panose="020B0604030504040204" pitchFamily="50" charset="-128"/>
                        </a:rPr>
                        <a:t>登録書類</a:t>
                      </a:r>
                      <a:br>
                        <a:rPr lang="zh-TW" altLang="en-US" sz="1000" b="0" i="0" u="none" strike="noStrike">
                          <a:solidFill>
                            <a:srgbClr val="000000"/>
                          </a:solidFill>
                          <a:effectLst/>
                          <a:latin typeface="Meiryo UI" panose="020B0604030504040204" pitchFamily="50" charset="-128"/>
                          <a:ea typeface="Meiryo UI" panose="020B0604030504040204" pitchFamily="50" charset="-128"/>
                        </a:rPr>
                      </a:br>
                      <a:r>
                        <a:rPr lang="zh-TW" altLang="en-US" sz="1000" b="0" i="0" u="none" strike="noStrike">
                          <a:solidFill>
                            <a:srgbClr val="000000"/>
                          </a:solidFill>
                          <a:effectLst/>
                          <a:latin typeface="Meiryo UI" panose="020B0604030504040204" pitchFamily="50" charset="-128"/>
                          <a:ea typeface="Meiryo UI" panose="020B0604030504040204" pitchFamily="50" charset="-128"/>
                        </a:rPr>
                        <a:t>案内時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3">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PAL</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a:solidFill>
                            <a:srgbClr val="000000"/>
                          </a:solidFill>
                          <a:effectLst/>
                          <a:latin typeface="Meiryo UI" panose="020B0604030504040204" pitchFamily="50" charset="-128"/>
                          <a:ea typeface="Meiryo UI" panose="020B0604030504040204" pitchFamily="50" charset="-128"/>
                        </a:rPr>
                        <a:t>WEB</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メニューからでは電子署名に対応していない為、店舗で帳票印刷の上、記名いただく必要あり</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617686"/>
                  </a:ext>
                </a:extLst>
              </a:tr>
              <a:tr h="997371">
                <a:tc gridSpan="2">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テレマティクスご利用申込書</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h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帳票</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vMerge="1">
                  <a:txBody>
                    <a:bodyPr/>
                    <a:lstStyle/>
                    <a:p>
                      <a:endParaRPr kumimoji="1" lang="ja-JP" altLang="en-US"/>
                    </a:p>
                  </a:txBody>
                  <a:tcPr/>
                </a:tc>
                <a:tc>
                  <a:txBody>
                    <a:bodyPr/>
                    <a:lstStyle/>
                    <a:p>
                      <a:pPr algn="ctr" fontAlgn="ctr"/>
                      <a:r>
                        <a:rPr lang="zh-TW" altLang="en-US" sz="1000" b="0" i="0" u="none" strike="noStrike">
                          <a:solidFill>
                            <a:srgbClr val="000000"/>
                          </a:solidFill>
                          <a:effectLst/>
                          <a:latin typeface="Meiryo UI" panose="020B0604030504040204" pitchFamily="50" charset="-128"/>
                          <a:ea typeface="Meiryo UI" panose="020B0604030504040204" pitchFamily="50" charset="-128"/>
                        </a:rPr>
                        <a:t>登録書類</a:t>
                      </a:r>
                      <a:br>
                        <a:rPr lang="zh-TW" altLang="en-US" sz="1000" b="0" i="0" u="none" strike="noStrike">
                          <a:solidFill>
                            <a:srgbClr val="000000"/>
                          </a:solidFill>
                          <a:effectLst/>
                          <a:latin typeface="Meiryo UI" panose="020B0604030504040204" pitchFamily="50" charset="-128"/>
                          <a:ea typeface="Meiryo UI" panose="020B0604030504040204" pitchFamily="50" charset="-128"/>
                        </a:rPr>
                      </a:br>
                      <a:r>
                        <a:rPr lang="zh-TW" altLang="en-US" sz="1000" b="0" i="0" u="none" strike="noStrike">
                          <a:solidFill>
                            <a:srgbClr val="000000"/>
                          </a:solidFill>
                          <a:effectLst/>
                          <a:latin typeface="Meiryo UI" panose="020B0604030504040204" pitchFamily="50" charset="-128"/>
                          <a:ea typeface="Meiryo UI" panose="020B0604030504040204" pitchFamily="50" charset="-128"/>
                        </a:rPr>
                        <a:t>案内時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3">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同上</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3078255"/>
                  </a:ext>
                </a:extLst>
              </a:tr>
              <a:tr h="847229">
                <a:tc gridSpan="2">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テレマティクスサービス個人情報に</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関する同意書</a:t>
                      </a:r>
                    </a:p>
                  </a:txBody>
                  <a:tcPr marL="3625" marR="3625" marT="3625" marB="21751"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hMerge="1">
                  <a:txBody>
                    <a:bodyPr/>
                    <a:lstStyle/>
                    <a:p>
                      <a:endParaRPr kumimoji="1" lang="ja-JP" altLang="en-US"/>
                    </a:p>
                  </a:txBody>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電子</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販売店↔お客様</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注文</a:t>
                      </a:r>
                      <a:br>
                        <a:rPr lang="ja-JP" altLang="en-US" sz="1000" b="0" i="0" u="none" strike="noStrike">
                          <a:solidFill>
                            <a:srgbClr val="000000"/>
                          </a:solidFill>
                          <a:effectLst/>
                          <a:latin typeface="Meiryo UI" panose="020B0604030504040204" pitchFamily="50" charset="-128"/>
                          <a:ea typeface="Meiryo UI" panose="020B0604030504040204" pitchFamily="50" charset="-128"/>
                        </a:rPr>
                      </a:br>
                      <a:r>
                        <a:rPr lang="ja-JP" altLang="en-US" sz="1000" b="0" i="0" u="none" strike="noStrike">
                          <a:solidFill>
                            <a:srgbClr val="000000"/>
                          </a:solidFill>
                          <a:effectLst/>
                          <a:latin typeface="Meiryo UI" panose="020B0604030504040204" pitchFamily="50" charset="-128"/>
                          <a:ea typeface="Meiryo UI" panose="020B0604030504040204" pitchFamily="50" charset="-128"/>
                        </a:rPr>
                        <a:t>手続き時</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帳票</a:t>
                      </a:r>
                    </a:p>
                  </a:txBody>
                  <a:tcPr marL="3625" marR="3625" marT="3625" marB="21751"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vMerge="1">
                  <a:txBody>
                    <a:bodyPr/>
                    <a:lstStyle/>
                    <a:p>
                      <a:endParaRPr kumimoji="1" lang="ja-JP" altLang="en-US"/>
                    </a:p>
                  </a:txBody>
                  <a:tcPr/>
                </a:tc>
                <a:tc>
                  <a:txBody>
                    <a:bodyPr/>
                    <a:lstStyle/>
                    <a:p>
                      <a:pPr algn="ctr" fontAlgn="ctr"/>
                      <a:r>
                        <a:rPr lang="zh-TW" altLang="en-US" sz="1000" b="0" i="0" u="none" strike="noStrike">
                          <a:solidFill>
                            <a:srgbClr val="000000"/>
                          </a:solidFill>
                          <a:effectLst/>
                          <a:latin typeface="Meiryo UI" panose="020B0604030504040204" pitchFamily="50" charset="-128"/>
                          <a:ea typeface="Meiryo UI" panose="020B0604030504040204" pitchFamily="50" charset="-128"/>
                        </a:rPr>
                        <a:t>登録書類</a:t>
                      </a:r>
                      <a:br>
                        <a:rPr lang="zh-TW" altLang="en-US" sz="1000" b="0" i="0" u="none" strike="noStrike">
                          <a:solidFill>
                            <a:srgbClr val="000000"/>
                          </a:solidFill>
                          <a:effectLst/>
                          <a:latin typeface="Meiryo UI" panose="020B0604030504040204" pitchFamily="50" charset="-128"/>
                          <a:ea typeface="Meiryo UI" panose="020B0604030504040204" pitchFamily="50" charset="-128"/>
                        </a:rPr>
                      </a:br>
                      <a:r>
                        <a:rPr lang="zh-TW" altLang="en-US" sz="1000" b="0" i="0" u="none" strike="noStrike">
                          <a:solidFill>
                            <a:srgbClr val="000000"/>
                          </a:solidFill>
                          <a:effectLst/>
                          <a:latin typeface="Meiryo UI" panose="020B0604030504040204" pitchFamily="50" charset="-128"/>
                          <a:ea typeface="Meiryo UI" panose="020B0604030504040204" pitchFamily="50" charset="-128"/>
                        </a:rPr>
                        <a:t>案内時</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gridSpan="3">
                  <a:txBody>
                    <a:bodyPr/>
                    <a:lstStyle/>
                    <a:p>
                      <a:pPr algn="ctr"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3625" marR="3625" marT="3625" marB="2175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同上</a:t>
                      </a:r>
                    </a:p>
                  </a:txBody>
                  <a:tcPr marL="3625" marR="3625" marT="3625" marB="21751"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375205"/>
                  </a:ext>
                </a:extLst>
              </a:tr>
            </a:tbl>
          </a:graphicData>
        </a:graphic>
      </p:graphicFrame>
    </p:spTree>
    <p:extLst>
      <p:ext uri="{BB962C8B-B14F-4D97-AF65-F5344CB8AC3E}">
        <p14:creationId xmlns:p14="http://schemas.microsoft.com/office/powerpoint/2010/main" val="420291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60648" y="200472"/>
            <a:ext cx="6470352"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　お客様へのメール一覧</a:t>
            </a:r>
          </a:p>
        </p:txBody>
      </p:sp>
      <p:sp>
        <p:nvSpPr>
          <p:cNvPr id="20" name="正方形/長方形 19"/>
          <p:cNvSpPr/>
          <p:nvPr/>
        </p:nvSpPr>
        <p:spPr>
          <a:xfrm>
            <a:off x="260648" y="722434"/>
            <a:ext cx="6372000"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ご参考</a:t>
            </a:r>
            <a:r>
              <a:rPr lang="en-US" altLang="ja-JP"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】KINTO</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からお客様にお送りするメール一覧</a:t>
            </a:r>
          </a:p>
        </p:txBody>
      </p:sp>
      <p:sp>
        <p:nvSpPr>
          <p:cNvPr id="59" name="正方形/長方形 58"/>
          <p:cNvSpPr/>
          <p:nvPr/>
        </p:nvSpPr>
        <p:spPr>
          <a:xfrm>
            <a:off x="325425" y="1186977"/>
            <a:ext cx="6307222" cy="621041"/>
          </a:xfrm>
          <a:prstGeom prst="rect">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nchorCtr="0"/>
          <a:lstStyle/>
          <a:p>
            <a:r>
              <a:rPr lang="ja-JP" altLang="en-US" sz="1200">
                <a:solidFill>
                  <a:schemeClr val="tx1"/>
                </a:solidFill>
                <a:latin typeface="Meiryo UI" panose="020B0604030504040204" pitchFamily="50" charset="-128"/>
                <a:ea typeface="Meiryo UI" panose="020B0604030504040204" pitchFamily="50" charset="-128"/>
              </a:rPr>
              <a:t>■</a:t>
            </a:r>
            <a:r>
              <a:rPr lang="en-US" altLang="ja-JP" sz="1200">
                <a:solidFill>
                  <a:schemeClr val="tx1"/>
                </a:solidFill>
                <a:latin typeface="Meiryo UI" panose="020B0604030504040204" pitchFamily="50" charset="-128"/>
                <a:ea typeface="Meiryo UI" panose="020B0604030504040204" pitchFamily="50" charset="-128"/>
              </a:rPr>
              <a:t>KINTO</a:t>
            </a:r>
            <a:r>
              <a:rPr lang="ja-JP" altLang="en-US" sz="1200">
                <a:solidFill>
                  <a:schemeClr val="tx1"/>
                </a:solidFill>
                <a:latin typeface="Meiryo UI" panose="020B0604030504040204" pitchFamily="50" charset="-128"/>
                <a:ea typeface="Meiryo UI" panose="020B0604030504040204" pitchFamily="50" charset="-128"/>
              </a:rPr>
              <a:t>より直接お客様のメアドに送付するメールは以下の通りです。</a:t>
            </a:r>
            <a:endParaRPr lang="en-US" altLang="ja-JP" sz="1200">
              <a:solidFill>
                <a:schemeClr val="tx1"/>
              </a:solidFill>
              <a:latin typeface="Meiryo UI" panose="020B0604030504040204" pitchFamily="50" charset="-128"/>
              <a:ea typeface="Meiryo UI" panose="020B0604030504040204" pitchFamily="50" charset="-128"/>
            </a:endParaRPr>
          </a:p>
          <a:p>
            <a:r>
              <a:rPr lang="ja-JP" altLang="en-US" sz="1200">
                <a:solidFill>
                  <a:schemeClr val="tx1"/>
                </a:solidFill>
                <a:latin typeface="Meiryo UI" panose="020B0604030504040204" pitchFamily="50" charset="-128"/>
                <a:ea typeface="Meiryo UI" panose="020B0604030504040204" pitchFamily="50" charset="-128"/>
              </a:rPr>
              <a:t>　その他、審査申込時の入力項目不一致等、個別にメールさせていただく場合がございます。</a:t>
            </a:r>
            <a:endParaRPr lang="en-US" altLang="ja-JP" sz="1200">
              <a:solidFill>
                <a:schemeClr val="tx1"/>
              </a:solidFill>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317892475"/>
              </p:ext>
            </p:extLst>
          </p:nvPr>
        </p:nvGraphicFramePr>
        <p:xfrm>
          <a:off x="630380" y="2079241"/>
          <a:ext cx="6024421" cy="6706057"/>
        </p:xfrm>
        <a:graphic>
          <a:graphicData uri="http://schemas.openxmlformats.org/drawingml/2006/table">
            <a:tbl>
              <a:tblPr firstRow="1" bandRow="1">
                <a:tableStyleId>{5C22544A-7EE6-4342-B048-85BDC9FD1C3A}</a:tableStyleId>
              </a:tblPr>
              <a:tblGrid>
                <a:gridCol w="268065">
                  <a:extLst>
                    <a:ext uri="{9D8B030D-6E8A-4147-A177-3AD203B41FA5}">
                      <a16:colId xmlns:a16="http://schemas.microsoft.com/office/drawing/2014/main" val="687794529"/>
                    </a:ext>
                  </a:extLst>
                </a:gridCol>
                <a:gridCol w="1471859">
                  <a:extLst>
                    <a:ext uri="{9D8B030D-6E8A-4147-A177-3AD203B41FA5}">
                      <a16:colId xmlns:a16="http://schemas.microsoft.com/office/drawing/2014/main" val="3862667416"/>
                    </a:ext>
                  </a:extLst>
                </a:gridCol>
                <a:gridCol w="1780154">
                  <a:extLst>
                    <a:ext uri="{9D8B030D-6E8A-4147-A177-3AD203B41FA5}">
                      <a16:colId xmlns:a16="http://schemas.microsoft.com/office/drawing/2014/main" val="2100063529"/>
                    </a:ext>
                  </a:extLst>
                </a:gridCol>
                <a:gridCol w="2504343">
                  <a:extLst>
                    <a:ext uri="{9D8B030D-6E8A-4147-A177-3AD203B41FA5}">
                      <a16:colId xmlns:a16="http://schemas.microsoft.com/office/drawing/2014/main" val="2928260906"/>
                    </a:ext>
                  </a:extLst>
                </a:gridCol>
              </a:tblGrid>
              <a:tr h="305257">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メール内容</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送付タイミング</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概要</a:t>
                      </a:r>
                    </a:p>
                  </a:txBody>
                  <a:tcPr anchor="ctr"/>
                </a:tc>
                <a:extLst>
                  <a:ext uri="{0D108BD9-81ED-4DB2-BD59-A6C34878D82A}">
                    <a16:rowId xmlns:a16="http://schemas.microsoft.com/office/drawing/2014/main" val="3560514524"/>
                  </a:ext>
                </a:extLst>
              </a:tr>
              <a:tr h="0">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l"/>
                      <a:endParaRPr kumimoji="1" lang="ja-JP" altLang="en-US" sz="120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430571982"/>
                  </a:ext>
                </a:extLst>
              </a:tr>
              <a:tr h="0">
                <a:tc rowSpan="3">
                  <a:txBody>
                    <a:bodyPr/>
                    <a:lstStyle/>
                    <a:p>
                      <a:pPr algn="ctr"/>
                      <a:r>
                        <a:rPr kumimoji="1" lang="ja-JP" altLang="en-US" sz="1200">
                          <a:latin typeface="Meiryo UI" panose="020B0604030504040204" pitchFamily="50" charset="-128"/>
                          <a:ea typeface="Meiryo UI" panose="020B0604030504040204" pitchFamily="50" charset="-128"/>
                        </a:rPr>
                        <a:t>１</a:t>
                      </a:r>
                      <a:endParaRPr kumimoji="1" lang="en-US" altLang="ja-JP" sz="1200">
                        <a:latin typeface="Meiryo UI" panose="020B0604030504040204" pitchFamily="50" charset="-128"/>
                        <a:ea typeface="Meiryo UI" panose="020B0604030504040204" pitchFamily="50" charset="-128"/>
                      </a:endParaRPr>
                    </a:p>
                    <a:p>
                      <a:pPr algn="ctr"/>
                      <a:endParaRPr kumimoji="1" lang="en-US" altLang="ja-JP" sz="1200">
                        <a:latin typeface="Meiryo UI" panose="020B0604030504040204" pitchFamily="50" charset="-128"/>
                        <a:ea typeface="Meiryo UI" panose="020B0604030504040204" pitchFamily="50" charset="-128"/>
                      </a:endParaRPr>
                    </a:p>
                    <a:p>
                      <a:pPr algn="ctr"/>
                      <a:endParaRPr kumimoji="1" lang="en-US" altLang="ja-JP" sz="1200">
                        <a:latin typeface="Meiryo UI" panose="020B0604030504040204" pitchFamily="50" charset="-128"/>
                        <a:ea typeface="Meiryo UI" panose="020B0604030504040204" pitchFamily="50" charset="-128"/>
                      </a:endParaRPr>
                    </a:p>
                    <a:p>
                      <a:pPr algn="ctr"/>
                      <a:endParaRPr kumimoji="1" lang="en-US" altLang="ja-JP" sz="1200">
                        <a:latin typeface="Meiryo UI" panose="020B0604030504040204" pitchFamily="50" charset="-128"/>
                        <a:ea typeface="Meiryo UI" panose="020B0604030504040204" pitchFamily="50" charset="-128"/>
                      </a:endParaRPr>
                    </a:p>
                    <a:p>
                      <a:pPr algn="ctr"/>
                      <a:endParaRPr kumimoji="1" lang="en-US" altLang="ja-JP" sz="1200">
                        <a:latin typeface="Meiryo UI" panose="020B0604030504040204" pitchFamily="50" charset="-128"/>
                        <a:ea typeface="Meiryo UI" panose="020B0604030504040204" pitchFamily="50" charset="-128"/>
                      </a:endParaRPr>
                    </a:p>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メアドの存在確認のお知らせ</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審査申込後</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すぐ</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メール内に記載の</a:t>
                      </a:r>
                      <a:r>
                        <a:rPr kumimoji="1" lang="en-US" altLang="ja-JP" sz="1200">
                          <a:latin typeface="Meiryo UI" panose="020B0604030504040204" pitchFamily="50" charset="-128"/>
                          <a:ea typeface="Meiryo UI" panose="020B0604030504040204" pitchFamily="50" charset="-128"/>
                        </a:rPr>
                        <a:t>URL</a:t>
                      </a:r>
                      <a:r>
                        <a:rPr kumimoji="1" lang="ja-JP" altLang="en-US" sz="1200">
                          <a:latin typeface="Meiryo UI" panose="020B0604030504040204" pitchFamily="50" charset="-128"/>
                          <a:ea typeface="Meiryo UI" panose="020B0604030504040204" pitchFamily="50" charset="-128"/>
                        </a:rPr>
                        <a:t>をお客様がクリックすることでメールアドレスの存在を確認。その後、</a:t>
                      </a:r>
                      <a:r>
                        <a:rPr kumimoji="1" lang="en-US" altLang="ja-JP" sz="1200">
                          <a:latin typeface="Meiryo UI" panose="020B0604030504040204" pitchFamily="50" charset="-128"/>
                          <a:ea typeface="Meiryo UI" panose="020B0604030504040204" pitchFamily="50" charset="-128"/>
                        </a:rPr>
                        <a:t>TFC</a:t>
                      </a:r>
                      <a:r>
                        <a:rPr kumimoji="1" lang="ja-JP" altLang="en-US" sz="1200">
                          <a:latin typeface="Meiryo UI" panose="020B0604030504040204" pitchFamily="50" charset="-128"/>
                          <a:ea typeface="Meiryo UI" panose="020B0604030504040204" pitchFamily="50" charset="-128"/>
                        </a:rPr>
                        <a:t>審査に進む</a:t>
                      </a:r>
                    </a:p>
                  </a:txBody>
                  <a:tcPr anchor="ctr"/>
                </a:tc>
                <a:extLst>
                  <a:ext uri="{0D108BD9-81ED-4DB2-BD59-A6C34878D82A}">
                    <a16:rowId xmlns:a16="http://schemas.microsoft.com/office/drawing/2014/main" val="1082702609"/>
                  </a:ext>
                </a:extLst>
              </a:tr>
              <a:tr h="0">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メアド存在確認の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お願い①</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メアド存在確認メール</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送付の次の日の</a:t>
                      </a:r>
                      <a:r>
                        <a:rPr kumimoji="1" lang="en-US" altLang="ja-JP" sz="1200">
                          <a:latin typeface="Meiryo UI" panose="020B0604030504040204" pitchFamily="50" charset="-128"/>
                          <a:ea typeface="Meiryo UI" panose="020B0604030504040204" pitchFamily="50" charset="-128"/>
                        </a:rPr>
                        <a:t>18</a:t>
                      </a:r>
                      <a:r>
                        <a:rPr kumimoji="1" lang="ja-JP" altLang="en-US" sz="1200">
                          <a:latin typeface="Meiryo UI" panose="020B0604030504040204" pitchFamily="50" charset="-128"/>
                          <a:ea typeface="Meiryo UI" panose="020B0604030504040204" pitchFamily="50" charset="-128"/>
                        </a:rPr>
                        <a:t>時</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メアド存在確認を完了されていない</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お客様へフォロー</a:t>
                      </a:r>
                    </a:p>
                  </a:txBody>
                  <a:tcPr anchor="ctr"/>
                </a:tc>
                <a:extLst>
                  <a:ext uri="{0D108BD9-81ED-4DB2-BD59-A6C34878D82A}">
                    <a16:rowId xmlns:a16="http://schemas.microsoft.com/office/drawing/2014/main" val="1327917454"/>
                  </a:ext>
                </a:extLst>
              </a:tr>
              <a:tr h="0">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メアド存在確認の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お願い②</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メアド存在確認メール</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送付の２週間後の</a:t>
                      </a:r>
                      <a:r>
                        <a:rPr kumimoji="1" lang="en-US" altLang="ja-JP" sz="1200">
                          <a:latin typeface="Meiryo UI" panose="020B0604030504040204" pitchFamily="50" charset="-128"/>
                          <a:ea typeface="Meiryo UI" panose="020B0604030504040204" pitchFamily="50" charset="-128"/>
                        </a:rPr>
                        <a:t>18</a:t>
                      </a:r>
                      <a:r>
                        <a:rPr kumimoji="1" lang="ja-JP" altLang="en-US" sz="1200">
                          <a:latin typeface="Meiryo UI" panose="020B0604030504040204" pitchFamily="50" charset="-128"/>
                          <a:ea typeface="Meiryo UI" panose="020B0604030504040204" pitchFamily="50" charset="-128"/>
                        </a:rPr>
                        <a:t>時</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メアド存在確認を完了されていない</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お客様へフォロー</a:t>
                      </a:r>
                    </a:p>
                  </a:txBody>
                  <a:tcPr anchor="ctr"/>
                </a:tc>
                <a:extLst>
                  <a:ext uri="{0D108BD9-81ED-4DB2-BD59-A6C34878D82A}">
                    <a16:rowId xmlns:a16="http://schemas.microsoft.com/office/drawing/2014/main" val="3969585864"/>
                  </a:ext>
                </a:extLst>
              </a:tr>
              <a:tr h="0">
                <a:tc>
                  <a:txBody>
                    <a:bodyPr/>
                    <a:lstStyle/>
                    <a:p>
                      <a:pPr algn="ctr"/>
                      <a:r>
                        <a:rPr kumimoji="1" lang="ja-JP" altLang="en-US" sz="1200">
                          <a:latin typeface="Meiryo UI" panose="020B0604030504040204" pitchFamily="50" charset="-128"/>
                          <a:ea typeface="Meiryo UI" panose="020B0604030504040204" pitchFamily="50" charset="-128"/>
                        </a:rPr>
                        <a:t>２</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審査申込完了の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お知らせ</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メアド存在確認後すぐ</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メアド存在確認の完了と</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審査申込完了のお知らせ</a:t>
                      </a:r>
                    </a:p>
                  </a:txBody>
                  <a:tcPr anchor="ctr"/>
                </a:tc>
                <a:extLst>
                  <a:ext uri="{0D108BD9-81ED-4DB2-BD59-A6C34878D82A}">
                    <a16:rowId xmlns:a16="http://schemas.microsoft.com/office/drawing/2014/main" val="594442181"/>
                  </a:ext>
                </a:extLst>
              </a:tr>
              <a:tr h="0">
                <a:tc rowSpan="2">
                  <a:txBody>
                    <a:bodyPr/>
                    <a:lstStyle/>
                    <a:p>
                      <a:pPr algn="ctr"/>
                      <a:r>
                        <a:rPr kumimoji="1" lang="ja-JP" altLang="en-US" sz="1200">
                          <a:latin typeface="Meiryo UI" panose="020B0604030504040204" pitchFamily="50" charset="-128"/>
                          <a:ea typeface="Meiryo UI" panose="020B0604030504040204" pitchFamily="50" charset="-128"/>
                        </a:rPr>
                        <a:t>３</a:t>
                      </a:r>
                      <a:endParaRPr kumimoji="1" lang="en-US" altLang="ja-JP" sz="1200">
                        <a:latin typeface="Meiryo UI" panose="020B0604030504040204" pitchFamily="50" charset="-128"/>
                        <a:ea typeface="Meiryo UI" panose="020B0604030504040204" pitchFamily="50" charset="-128"/>
                      </a:endParaRPr>
                    </a:p>
                    <a:p>
                      <a:pPr algn="ctr"/>
                      <a:endParaRPr kumimoji="1" lang="en-US" altLang="ja-JP" sz="1200">
                        <a:latin typeface="Meiryo UI" panose="020B0604030504040204" pitchFamily="50" charset="-128"/>
                        <a:ea typeface="Meiryo UI" panose="020B0604030504040204" pitchFamily="50" charset="-128"/>
                      </a:endParaRPr>
                    </a:p>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審査結果の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お知らせ</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審査完了後すぐ</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お客様の審査結果のご連絡、</a:t>
                      </a:r>
                      <a:endParaRPr kumimoji="1" lang="en-US" altLang="ja-JP" sz="1200">
                        <a:latin typeface="Meiryo UI" panose="020B0604030504040204" pitchFamily="50" charset="-128"/>
                        <a:ea typeface="Meiryo UI" panose="020B0604030504040204" pitchFamily="50" charset="-128"/>
                      </a:endParaRPr>
                    </a:p>
                    <a:p>
                      <a:pPr algn="l"/>
                      <a:r>
                        <a:rPr kumimoji="1" lang="en-US" altLang="ja-JP" sz="1200" err="1">
                          <a:latin typeface="Meiryo UI" panose="020B0604030504040204" pitchFamily="50" charset="-128"/>
                          <a:ea typeface="Meiryo UI" panose="020B0604030504040204" pitchFamily="50" charset="-128"/>
                        </a:rPr>
                        <a:t>MyKINTO</a:t>
                      </a:r>
                      <a:r>
                        <a:rPr kumimoji="1" lang="ja-JP" altLang="en-US" sz="1200" err="1">
                          <a:latin typeface="Meiryo UI" panose="020B0604030504040204" pitchFamily="50" charset="-128"/>
                          <a:ea typeface="Meiryo UI" panose="020B0604030504040204" pitchFamily="50" charset="-128"/>
                        </a:rPr>
                        <a:t>にて</a:t>
                      </a:r>
                      <a:r>
                        <a:rPr kumimoji="1" lang="ja-JP" altLang="en-US" sz="1200">
                          <a:latin typeface="Meiryo UI" panose="020B0604030504040204" pitchFamily="50" charset="-128"/>
                          <a:ea typeface="Meiryo UI" panose="020B0604030504040204" pitchFamily="50" charset="-128"/>
                        </a:rPr>
                        <a:t>審査結果を</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ご確認いただく</a:t>
                      </a:r>
                    </a:p>
                  </a:txBody>
                  <a:tcPr anchor="ctr"/>
                </a:tc>
                <a:extLst>
                  <a:ext uri="{0D108BD9-81ED-4DB2-BD59-A6C34878D82A}">
                    <a16:rowId xmlns:a16="http://schemas.microsoft.com/office/drawing/2014/main" val="3984461552"/>
                  </a:ext>
                </a:extLst>
              </a:tr>
              <a:tr h="0">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審査完了の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ご連絡</a:t>
                      </a:r>
                      <a:endParaRPr kumimoji="1" lang="en-US" altLang="ja-JP"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審査完了後３日後</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審査承認であるにもかかわらず支払い方法が未登録のお客様へフォロー</a:t>
                      </a:r>
                    </a:p>
                  </a:txBody>
                  <a:tcPr anchor="ctr"/>
                </a:tc>
                <a:extLst>
                  <a:ext uri="{0D108BD9-81ED-4DB2-BD59-A6C34878D82A}">
                    <a16:rowId xmlns:a16="http://schemas.microsoft.com/office/drawing/2014/main" val="2946458141"/>
                  </a:ext>
                </a:extLst>
              </a:tr>
              <a:tr h="0">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l"/>
                      <a:endParaRPr kumimoji="1" lang="ja-JP" altLang="en-US" sz="120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325402014"/>
                  </a:ext>
                </a:extLst>
              </a:tr>
              <a:tr h="0">
                <a:tc>
                  <a:txBody>
                    <a:bodyPr/>
                    <a:lstStyle/>
                    <a:p>
                      <a:pPr algn="ctr"/>
                      <a:r>
                        <a:rPr kumimoji="1" lang="ja-JP" altLang="en-US" sz="1200">
                          <a:latin typeface="Meiryo UI" panose="020B0604030504040204" pitchFamily="50" charset="-128"/>
                          <a:ea typeface="Meiryo UI" panose="020B0604030504040204" pitchFamily="50" charset="-128"/>
                        </a:rPr>
                        <a:t>４</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ご契約完了の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ご連絡</a:t>
                      </a:r>
                      <a:endParaRPr kumimoji="1" lang="en-US" altLang="ja-JP"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契約完了後すぐ</a:t>
                      </a: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契約完了し、車両手配に入った旨、</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お客様へご連絡</a:t>
                      </a:r>
                    </a:p>
                  </a:txBody>
                  <a:tcPr anchor="ctr"/>
                </a:tc>
                <a:extLst>
                  <a:ext uri="{0D108BD9-81ED-4DB2-BD59-A6C34878D82A}">
                    <a16:rowId xmlns:a16="http://schemas.microsoft.com/office/drawing/2014/main" val="1509599654"/>
                  </a:ext>
                </a:extLst>
              </a:tr>
              <a:tr h="0">
                <a:tc rowSpan="2">
                  <a:txBody>
                    <a:bodyPr/>
                    <a:lstStyle/>
                    <a:p>
                      <a:pPr algn="ctr"/>
                      <a:r>
                        <a:rPr kumimoji="1" lang="ja-JP" altLang="en-US" sz="1200">
                          <a:latin typeface="Meiryo UI" panose="020B0604030504040204" pitchFamily="50" charset="-128"/>
                          <a:ea typeface="Meiryo UI" panose="020B0604030504040204" pitchFamily="50" charset="-128"/>
                        </a:rPr>
                        <a:t>５</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納車までの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お楽しみ情報①</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契約完了後</a:t>
                      </a:r>
                      <a:r>
                        <a:rPr kumimoji="1" lang="en-US" altLang="ja-JP" sz="1200">
                          <a:latin typeface="Meiryo UI" panose="020B0604030504040204" pitchFamily="50" charset="-128"/>
                          <a:ea typeface="Meiryo UI" panose="020B0604030504040204" pitchFamily="50" charset="-128"/>
                        </a:rPr>
                        <a:t>15</a:t>
                      </a:r>
                      <a:r>
                        <a:rPr kumimoji="1" lang="ja-JP" altLang="en-US" sz="1200">
                          <a:latin typeface="Meiryo UI" panose="020B0604030504040204" pitchFamily="50" charset="-128"/>
                          <a:ea typeface="Meiryo UI" panose="020B0604030504040204" pitchFamily="50" charset="-128"/>
                        </a:rPr>
                        <a:t>日後</a:t>
                      </a:r>
                      <a:endParaRPr kumimoji="1" lang="en-US" altLang="ja-JP" sz="120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納車待ちのお客様へ</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お楽しみコンテンツをご案内</a:t>
                      </a:r>
                      <a:endParaRPr kumimoji="1" lang="en-US" altLang="ja-JP" sz="1200">
                        <a:latin typeface="Meiryo UI" panose="020B0604030504040204" pitchFamily="50" charset="-128"/>
                        <a:ea typeface="Meiryo UI" panose="020B0604030504040204" pitchFamily="50" charset="-128"/>
                      </a:endParaRPr>
                    </a:p>
                    <a:p>
                      <a:pPr algn="l"/>
                      <a:r>
                        <a:rPr kumimoji="1" lang="ja-JP" altLang="en-US" sz="1200">
                          <a:latin typeface="Meiryo UI" panose="020B0604030504040204" pitchFamily="50" charset="-128"/>
                          <a:ea typeface="Meiryo UI" panose="020B0604030504040204" pitchFamily="50" charset="-128"/>
                        </a:rPr>
                        <a:t>（クルマができるまでストーリー等）</a:t>
                      </a:r>
                    </a:p>
                  </a:txBody>
                  <a:tcPr anchor="ctr"/>
                </a:tc>
                <a:extLst>
                  <a:ext uri="{0D108BD9-81ED-4DB2-BD59-A6C34878D82A}">
                    <a16:rowId xmlns:a16="http://schemas.microsoft.com/office/drawing/2014/main" val="3783319290"/>
                  </a:ext>
                </a:extLst>
              </a:tr>
              <a:tr h="0">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納車までの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お楽しみ情報②</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契約完了後</a:t>
                      </a:r>
                      <a:r>
                        <a:rPr kumimoji="1" lang="en-US" altLang="ja-JP" sz="1200">
                          <a:latin typeface="Meiryo UI" panose="020B0604030504040204" pitchFamily="50" charset="-128"/>
                          <a:ea typeface="Meiryo UI" panose="020B0604030504040204" pitchFamily="50" charset="-128"/>
                        </a:rPr>
                        <a:t>45</a:t>
                      </a:r>
                      <a:r>
                        <a:rPr kumimoji="1" lang="ja-JP" altLang="en-US" sz="1200">
                          <a:latin typeface="Meiryo UI" panose="020B0604030504040204" pitchFamily="50" charset="-128"/>
                          <a:ea typeface="Meiryo UI" panose="020B0604030504040204" pitchFamily="50" charset="-128"/>
                        </a:rPr>
                        <a:t>日後</a:t>
                      </a:r>
                      <a:endParaRPr kumimoji="1" lang="en-US" altLang="ja-JP" sz="120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200">
                          <a:latin typeface="Meiryo UI" panose="020B0604030504040204" pitchFamily="50" charset="-128"/>
                          <a:ea typeface="Meiryo UI" panose="020B0604030504040204" pitchFamily="50" charset="-128"/>
                        </a:rPr>
                        <a:t>納車待ちのお客様へお楽しみンコンテンツをご案内（</a:t>
                      </a:r>
                      <a:r>
                        <a:rPr kumimoji="1" lang="en-US" altLang="ja-JP" sz="1200" err="1">
                          <a:latin typeface="Meiryo UI" panose="020B0604030504040204" pitchFamily="50" charset="-128"/>
                          <a:ea typeface="Meiryo UI" panose="020B0604030504040204" pitchFamily="50" charset="-128"/>
                        </a:rPr>
                        <a:t>Gazoo</a:t>
                      </a:r>
                      <a:r>
                        <a:rPr kumimoji="1" lang="ja-JP" altLang="en-US" sz="1200">
                          <a:latin typeface="Meiryo UI" panose="020B0604030504040204" pitchFamily="50" charset="-128"/>
                          <a:ea typeface="Meiryo UI" panose="020B0604030504040204" pitchFamily="50" charset="-128"/>
                        </a:rPr>
                        <a:t>記事等）</a:t>
                      </a:r>
                    </a:p>
                  </a:txBody>
                  <a:tcPr anchor="ctr"/>
                </a:tc>
                <a:extLst>
                  <a:ext uri="{0D108BD9-81ED-4DB2-BD59-A6C34878D82A}">
                    <a16:rowId xmlns:a16="http://schemas.microsoft.com/office/drawing/2014/main" val="1086749666"/>
                  </a:ext>
                </a:extLst>
              </a:tr>
              <a:tr h="0">
                <a:tc>
                  <a:txBody>
                    <a:bodyPr/>
                    <a:lstStyle/>
                    <a:p>
                      <a:pPr algn="ctr"/>
                      <a:r>
                        <a:rPr kumimoji="1" lang="ja-JP" altLang="en-US" sz="1200">
                          <a:latin typeface="Meiryo UI" panose="020B0604030504040204" pitchFamily="50" charset="-128"/>
                          <a:ea typeface="Meiryo UI" panose="020B0604030504040204" pitchFamily="50" charset="-128"/>
                        </a:rPr>
                        <a:t>６</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工場出荷時期</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決定のご案内</a:t>
                      </a: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Nimbus</a:t>
                      </a:r>
                      <a:r>
                        <a:rPr kumimoji="1" lang="ja-JP" altLang="en-US" sz="1200" dirty="0" err="1">
                          <a:latin typeface="Meiryo UI" panose="020B0604030504040204" pitchFamily="50" charset="-128"/>
                          <a:ea typeface="Meiryo UI" panose="020B0604030504040204" pitchFamily="50" charset="-128"/>
                        </a:rPr>
                        <a:t>への</a:t>
                      </a:r>
                      <a:r>
                        <a:rPr kumimoji="1" lang="ja-JP" altLang="en-US" sz="1200" dirty="0">
                          <a:latin typeface="Meiryo UI" panose="020B0604030504040204" pitchFamily="50" charset="-128"/>
                          <a:ea typeface="Meiryo UI" panose="020B0604030504040204" pitchFamily="50" charset="-128"/>
                        </a:rPr>
                        <a:t>車台番号の</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入力後すぐ</a:t>
                      </a:r>
                    </a:p>
                  </a:txBody>
                  <a:tcPr anchor="ctr"/>
                </a:tc>
                <a:tc>
                  <a:txBody>
                    <a:bodyPr/>
                    <a:lstStyle/>
                    <a:p>
                      <a:pPr algn="l"/>
                      <a:r>
                        <a:rPr kumimoji="1" lang="ja-JP" altLang="en-US" sz="1200" dirty="0">
                          <a:latin typeface="Meiryo UI" panose="020B0604030504040204" pitchFamily="50" charset="-128"/>
                          <a:ea typeface="Meiryo UI" panose="020B0604030504040204" pitchFamily="50" charset="-128"/>
                        </a:rPr>
                        <a:t>納車日打ち合わせを担当販売店よりご案内</a:t>
                      </a:r>
                    </a:p>
                  </a:txBody>
                  <a:tcPr anchor="ctr"/>
                </a:tc>
                <a:extLst>
                  <a:ext uri="{0D108BD9-81ED-4DB2-BD59-A6C34878D82A}">
                    <a16:rowId xmlns:a16="http://schemas.microsoft.com/office/drawing/2014/main" val="909890222"/>
                  </a:ext>
                </a:extLst>
              </a:tr>
              <a:tr h="0">
                <a:tc>
                  <a:txBody>
                    <a:bodyPr/>
                    <a:lstStyle/>
                    <a:p>
                      <a:pPr algn="ctr"/>
                      <a:r>
                        <a:rPr kumimoji="1" lang="ja-JP" altLang="en-US" sz="1200">
                          <a:latin typeface="Meiryo UI" panose="020B0604030504040204" pitchFamily="50" charset="-128"/>
                          <a:ea typeface="Meiryo UI" panose="020B0604030504040204" pitchFamily="50" charset="-128"/>
                        </a:rPr>
                        <a:t>７</a:t>
                      </a:r>
                    </a:p>
                  </a:txBody>
                  <a:tcPr anchor="ctr"/>
                </a:tc>
                <a:tc>
                  <a:txBody>
                    <a:bodyPr/>
                    <a:lstStyle/>
                    <a:p>
                      <a:pPr algn="ctr"/>
                      <a:r>
                        <a:rPr kumimoji="1" lang="ja-JP" altLang="en-US" sz="1200">
                          <a:latin typeface="Meiryo UI" panose="020B0604030504040204" pitchFamily="50" charset="-128"/>
                          <a:ea typeface="Meiryo UI" panose="020B0604030504040204" pitchFamily="50" charset="-128"/>
                        </a:rPr>
                        <a:t>納車準備中の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ご案内</a:t>
                      </a:r>
                    </a:p>
                  </a:txBody>
                  <a:tcPr anchor="ctr"/>
                </a:tc>
                <a:tc>
                  <a:txBody>
                    <a:bodyPr/>
                    <a:lstStyle/>
                    <a:p>
                      <a:pPr algn="ctr"/>
                      <a:r>
                        <a:rPr kumimoji="1" lang="ja-JP" altLang="en-US" sz="1200" dirty="0">
                          <a:latin typeface="Meiryo UI" panose="020B0604030504040204" pitchFamily="50" charset="-128"/>
                          <a:ea typeface="Meiryo UI" panose="020B0604030504040204" pitchFamily="50" charset="-128"/>
                        </a:rPr>
                        <a:t>車両登録の翌営業日</a:t>
                      </a:r>
                    </a:p>
                  </a:txBody>
                  <a:tcPr anchor="ctr"/>
                </a:tc>
                <a:tc>
                  <a:txBody>
                    <a:bodyPr/>
                    <a:lstStyle/>
                    <a:p>
                      <a:pPr algn="l"/>
                      <a:r>
                        <a:rPr kumimoji="1" lang="en-US" altLang="ja-JP" sz="1200" dirty="0" err="1">
                          <a:latin typeface="Meiryo UI" panose="020B0604030504040204" pitchFamily="50" charset="-128"/>
                          <a:ea typeface="Meiryo UI" panose="020B0604030504040204" pitchFamily="50" charset="-128"/>
                        </a:rPr>
                        <a:t>MyKINTO</a:t>
                      </a:r>
                      <a:r>
                        <a:rPr kumimoji="1" lang="ja-JP" altLang="en-US" sz="1200" dirty="0">
                          <a:latin typeface="Meiryo UI" panose="020B0604030504040204" pitchFamily="50" charset="-128"/>
                          <a:ea typeface="Meiryo UI" panose="020B0604030504040204" pitchFamily="50" charset="-128"/>
                        </a:rPr>
                        <a:t>から納車確認</a:t>
                      </a:r>
                      <a:r>
                        <a:rPr kumimoji="1" lang="ja-JP" altLang="en-US" sz="1200" dirty="0" smtClean="0">
                          <a:latin typeface="Meiryo UI" panose="020B0604030504040204" pitchFamily="50" charset="-128"/>
                          <a:ea typeface="Meiryo UI" panose="020B0604030504040204" pitchFamily="50" charset="-128"/>
                        </a:rPr>
                        <a:t>ボタン</a:t>
                      </a:r>
                      <a:r>
                        <a:rPr kumimoji="1" lang="ja-JP" altLang="en-US" sz="1200" dirty="0" smtClean="0">
                          <a:solidFill>
                            <a:schemeClr val="tx1"/>
                          </a:solidFill>
                          <a:latin typeface="Meiryo UI" panose="020B0604030504040204" pitchFamily="50" charset="-128"/>
                          <a:ea typeface="Meiryo UI" panose="020B0604030504040204" pitchFamily="50" charset="-128"/>
                        </a:rPr>
                        <a:t>を</a:t>
                      </a:r>
                      <a:r>
                        <a:rPr kumimoji="1" lang="ja-JP" altLang="en-US" sz="1200" dirty="0" smtClean="0">
                          <a:solidFill>
                            <a:schemeClr val="tx1"/>
                          </a:solidFill>
                          <a:latin typeface="Meiryo UI" panose="020B0604030504040204" pitchFamily="50" charset="-128"/>
                          <a:ea typeface="Meiryo UI" panose="020B0604030504040204" pitchFamily="50" charset="-128"/>
                        </a:rPr>
                        <a:t>クリック</a:t>
                      </a:r>
                      <a:r>
                        <a:rPr kumimoji="1" lang="ja-JP" altLang="en-US" sz="1200" dirty="0" smtClean="0">
                          <a:latin typeface="Meiryo UI" panose="020B0604030504040204" pitchFamily="50" charset="-128"/>
                          <a:ea typeface="Meiryo UI" panose="020B0604030504040204" pitchFamily="50" charset="-128"/>
                        </a:rPr>
                        <a:t>いただく</a:t>
                      </a:r>
                      <a:r>
                        <a:rPr kumimoji="1" lang="ja-JP" altLang="en-US" sz="1200" dirty="0">
                          <a:latin typeface="Meiryo UI" panose="020B0604030504040204" pitchFamily="50" charset="-128"/>
                          <a:ea typeface="Meiryo UI" panose="020B0604030504040204" pitchFamily="50" charset="-128"/>
                        </a:rPr>
                        <a:t>ようお客様へ依頼</a:t>
                      </a:r>
                    </a:p>
                  </a:txBody>
                  <a:tcPr anchor="ctr"/>
                </a:tc>
                <a:extLst>
                  <a:ext uri="{0D108BD9-81ED-4DB2-BD59-A6C34878D82A}">
                    <a16:rowId xmlns:a16="http://schemas.microsoft.com/office/drawing/2014/main" val="3676109676"/>
                  </a:ext>
                </a:extLst>
              </a:tr>
              <a:tr h="0">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200">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l"/>
                      <a:endParaRPr kumimoji="1" lang="ja-JP" altLang="en-US" sz="12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000538290"/>
                  </a:ext>
                </a:extLst>
              </a:tr>
            </a:tbl>
          </a:graphicData>
        </a:graphic>
      </p:graphicFrame>
      <p:sp>
        <p:nvSpPr>
          <p:cNvPr id="2" name="正方形/長方形 1"/>
          <p:cNvSpPr/>
          <p:nvPr/>
        </p:nvSpPr>
        <p:spPr>
          <a:xfrm>
            <a:off x="792480" y="3288738"/>
            <a:ext cx="274320" cy="906368"/>
          </a:xfrm>
          <a:prstGeom prst="rect">
            <a:avLst/>
          </a:prstGeom>
          <a:solidFill>
            <a:schemeClr val="accent1">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vert="eaVert" rtlCol="0" anchor="ctr"/>
          <a:lstStyle/>
          <a:p>
            <a:pPr algn="ctr"/>
            <a:r>
              <a:rPr kumimoji="1" lang="ja-JP" altLang="en-US" sz="800">
                <a:solidFill>
                  <a:schemeClr val="tx1"/>
                </a:solidFill>
                <a:latin typeface="Meiryo UI" panose="020B0604030504040204" pitchFamily="50" charset="-128"/>
                <a:ea typeface="Meiryo UI" panose="020B0604030504040204" pitchFamily="50" charset="-128"/>
              </a:rPr>
              <a:t>フォローメール</a:t>
            </a:r>
          </a:p>
        </p:txBody>
      </p:sp>
      <p:sp>
        <p:nvSpPr>
          <p:cNvPr id="8" name="正方形/長方形 7"/>
          <p:cNvSpPr/>
          <p:nvPr/>
        </p:nvSpPr>
        <p:spPr>
          <a:xfrm>
            <a:off x="792480" y="5310121"/>
            <a:ext cx="274320" cy="528084"/>
          </a:xfrm>
          <a:prstGeom prst="rect">
            <a:avLst/>
          </a:prstGeom>
          <a:solidFill>
            <a:schemeClr val="accent1">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vert="eaVert" rtlCol="0" anchor="ctr"/>
          <a:lstStyle/>
          <a:p>
            <a:pPr algn="ctr"/>
            <a:r>
              <a:rPr kumimoji="1" lang="ja-JP" altLang="en-US" sz="800">
                <a:solidFill>
                  <a:schemeClr val="tx1"/>
                </a:solidFill>
                <a:latin typeface="Meiryo UI" panose="020B0604030504040204" pitchFamily="50" charset="-128"/>
                <a:ea typeface="Meiryo UI" panose="020B0604030504040204" pitchFamily="50" charset="-128"/>
              </a:rPr>
              <a:t>フォロー</a:t>
            </a:r>
            <a:endParaRPr kumimoji="1" lang="en-US" altLang="ja-JP" sz="800">
              <a:solidFill>
                <a:schemeClr val="tx1"/>
              </a:solidFill>
              <a:latin typeface="Meiryo UI" panose="020B0604030504040204" pitchFamily="50" charset="-128"/>
              <a:ea typeface="Meiryo UI" panose="020B0604030504040204" pitchFamily="50" charset="-128"/>
            </a:endParaRPr>
          </a:p>
          <a:p>
            <a:pPr algn="ctr"/>
            <a:r>
              <a:rPr kumimoji="1" lang="ja-JP" altLang="en-US" sz="800">
                <a:solidFill>
                  <a:schemeClr val="tx1"/>
                </a:solidFill>
                <a:latin typeface="Meiryo UI" panose="020B0604030504040204" pitchFamily="50" charset="-128"/>
                <a:ea typeface="Meiryo UI" panose="020B0604030504040204" pitchFamily="50" charset="-128"/>
              </a:rPr>
              <a:t>メール</a:t>
            </a:r>
          </a:p>
        </p:txBody>
      </p:sp>
      <p:sp>
        <p:nvSpPr>
          <p:cNvPr id="9" name="正方形/長方形 8"/>
          <p:cNvSpPr/>
          <p:nvPr/>
        </p:nvSpPr>
        <p:spPr>
          <a:xfrm>
            <a:off x="630379" y="2414515"/>
            <a:ext cx="6012430" cy="249151"/>
          </a:xfrm>
          <a:prstGeom prst="rect">
            <a:avLst/>
          </a:prstGeom>
          <a:solidFill>
            <a:schemeClr val="accent4">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vert="horz" rtlCol="0" anchor="ctr"/>
          <a:lstStyle/>
          <a:p>
            <a:pPr algn="ctr"/>
            <a:r>
              <a:rPr kumimoji="1" lang="en-US" altLang="ja-JP" sz="1100" dirty="0">
                <a:solidFill>
                  <a:schemeClr val="tx1"/>
                </a:solidFill>
                <a:latin typeface="Meiryo UI" panose="020B0604030504040204" pitchFamily="50" charset="-128"/>
                <a:ea typeface="Meiryo UI" panose="020B0604030504040204" pitchFamily="50" charset="-128"/>
              </a:rPr>
              <a:t>KINTO</a:t>
            </a:r>
            <a:r>
              <a:rPr kumimoji="1" lang="ja-JP" altLang="en-US" sz="1100" dirty="0">
                <a:solidFill>
                  <a:schemeClr val="tx1"/>
                </a:solidFill>
                <a:latin typeface="Meiryo UI" panose="020B0604030504040204" pitchFamily="50" charset="-128"/>
                <a:ea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rPr>
              <a:t>WEB</a:t>
            </a:r>
            <a:r>
              <a:rPr lang="ja-JP" altLang="en-US" sz="1100" dirty="0" err="1">
                <a:solidFill>
                  <a:schemeClr val="tx1"/>
                </a:solidFill>
                <a:latin typeface="Meiryo UI" panose="020B0604030504040204" pitchFamily="50" charset="-128"/>
                <a:ea typeface="Meiryo UI" panose="020B0604030504040204" pitchFamily="50" charset="-128"/>
              </a:rPr>
              <a:t>にて</a:t>
            </a:r>
            <a:r>
              <a:rPr lang="ja-JP" altLang="en-US" sz="1100" dirty="0">
                <a:solidFill>
                  <a:schemeClr val="tx1"/>
                </a:solidFill>
                <a:latin typeface="Meiryo UI" panose="020B0604030504040204" pitchFamily="50" charset="-128"/>
                <a:ea typeface="Meiryo UI" panose="020B0604030504040204" pitchFamily="50" charset="-128"/>
              </a:rPr>
              <a:t>お客様が「</a:t>
            </a:r>
            <a:r>
              <a:rPr kumimoji="1" lang="ja-JP" altLang="en-US" sz="1100" dirty="0">
                <a:solidFill>
                  <a:schemeClr val="tx1"/>
                </a:solidFill>
                <a:latin typeface="Meiryo UI" panose="020B0604030504040204" pitchFamily="50" charset="-128"/>
                <a:ea typeface="Meiryo UI" panose="020B0604030504040204" pitchFamily="50" charset="-128"/>
              </a:rPr>
              <a:t>お申込み」</a:t>
            </a:r>
            <a:r>
              <a:rPr kumimoji="1" lang="ja-JP" altLang="en-US" sz="1100" dirty="0" smtClean="0">
                <a:solidFill>
                  <a:schemeClr val="tx1"/>
                </a:solidFill>
                <a:latin typeface="Meiryo UI" panose="020B0604030504040204" pitchFamily="50" charset="-128"/>
                <a:ea typeface="Meiryo UI" panose="020B0604030504040204" pitchFamily="50" charset="-128"/>
              </a:rPr>
              <a:t>ボタンを</a:t>
            </a:r>
            <a:r>
              <a:rPr kumimoji="1" lang="ja-JP" altLang="en-US" sz="1100" dirty="0" smtClean="0">
                <a:solidFill>
                  <a:schemeClr val="tx1"/>
                </a:solidFill>
                <a:latin typeface="Meiryo UI" panose="020B0604030504040204" pitchFamily="50" charset="-128"/>
                <a:ea typeface="Meiryo UI" panose="020B0604030504040204" pitchFamily="50" charset="-128"/>
              </a:rPr>
              <a:t>クリック</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620219" y="5837833"/>
            <a:ext cx="6012430" cy="249151"/>
          </a:xfrm>
          <a:prstGeom prst="rect">
            <a:avLst/>
          </a:prstGeom>
          <a:solidFill>
            <a:schemeClr val="accent4">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vert="horz" rtlCol="0" anchor="ctr"/>
          <a:lstStyle/>
          <a:p>
            <a:pPr algn="ctr"/>
            <a:r>
              <a:rPr lang="en-US" altLang="ja-JP" sz="1100" err="1">
                <a:solidFill>
                  <a:schemeClr val="tx1"/>
                </a:solidFill>
                <a:latin typeface="Meiryo UI" panose="020B0604030504040204" pitchFamily="50" charset="-128"/>
                <a:ea typeface="Meiryo UI" panose="020B0604030504040204" pitchFamily="50" charset="-128"/>
              </a:rPr>
              <a:t>MyKINTO</a:t>
            </a:r>
            <a:r>
              <a:rPr lang="ja-JP" altLang="en-US" sz="1100" err="1">
                <a:solidFill>
                  <a:schemeClr val="tx1"/>
                </a:solidFill>
                <a:latin typeface="Meiryo UI" panose="020B0604030504040204" pitchFamily="50" charset="-128"/>
                <a:ea typeface="Meiryo UI" panose="020B0604030504040204" pitchFamily="50" charset="-128"/>
              </a:rPr>
              <a:t>にて</a:t>
            </a:r>
            <a:r>
              <a:rPr lang="ja-JP" altLang="en-US" sz="1100">
                <a:solidFill>
                  <a:schemeClr val="tx1"/>
                </a:solidFill>
                <a:latin typeface="Meiryo UI" panose="020B0604030504040204" pitchFamily="50" charset="-128"/>
                <a:ea typeface="Meiryo UI" panose="020B0604030504040204" pitchFamily="50" charset="-128"/>
              </a:rPr>
              <a:t>お客様がお支払い情報を入力</a:t>
            </a:r>
            <a:endParaRPr kumimoji="1" lang="ja-JP" altLang="en-US" sz="1100">
              <a:solidFill>
                <a:schemeClr val="tx1"/>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620218" y="8625920"/>
            <a:ext cx="6012430" cy="249151"/>
          </a:xfrm>
          <a:prstGeom prst="rect">
            <a:avLst/>
          </a:prstGeom>
          <a:solidFill>
            <a:schemeClr val="accent4">
              <a:lumMod val="20000"/>
              <a:lumOff val="8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vert="horz" rtlCol="0" anchor="ctr"/>
          <a:lstStyle/>
          <a:p>
            <a:pPr algn="ctr"/>
            <a:r>
              <a:rPr kumimoji="1" lang="en-US" altLang="ja-JP" sz="1100" dirty="0" err="1">
                <a:solidFill>
                  <a:schemeClr val="tx1"/>
                </a:solidFill>
                <a:latin typeface="Meiryo UI" panose="020B0604030504040204" pitchFamily="50" charset="-128"/>
                <a:ea typeface="Meiryo UI" panose="020B0604030504040204" pitchFamily="50" charset="-128"/>
              </a:rPr>
              <a:t>MyKINTO</a:t>
            </a:r>
            <a:r>
              <a:rPr kumimoji="1" lang="ja-JP" altLang="en-US" sz="1100" dirty="0" err="1">
                <a:solidFill>
                  <a:schemeClr val="tx1"/>
                </a:solidFill>
                <a:latin typeface="Meiryo UI" panose="020B0604030504040204" pitchFamily="50" charset="-128"/>
                <a:ea typeface="Meiryo UI" panose="020B0604030504040204" pitchFamily="50" charset="-128"/>
              </a:rPr>
              <a:t>にて</a:t>
            </a:r>
            <a:r>
              <a:rPr kumimoji="1" lang="ja-JP" altLang="en-US" sz="1100" dirty="0">
                <a:solidFill>
                  <a:schemeClr val="tx1"/>
                </a:solidFill>
                <a:latin typeface="Meiryo UI" panose="020B0604030504040204" pitchFamily="50" charset="-128"/>
                <a:ea typeface="Meiryo UI" panose="020B0604030504040204" pitchFamily="50" charset="-128"/>
              </a:rPr>
              <a:t>お客様が「納車済み」</a:t>
            </a:r>
            <a:r>
              <a:rPr kumimoji="1" lang="ja-JP" altLang="en-US" sz="1100" dirty="0" smtClean="0">
                <a:solidFill>
                  <a:schemeClr val="tx1"/>
                </a:solidFill>
                <a:latin typeface="Meiryo UI" panose="020B0604030504040204" pitchFamily="50" charset="-128"/>
                <a:ea typeface="Meiryo UI" panose="020B0604030504040204" pitchFamily="50" charset="-128"/>
              </a:rPr>
              <a:t>ボタンを</a:t>
            </a:r>
            <a:r>
              <a:rPr kumimoji="1" lang="ja-JP" altLang="en-US" sz="1100" dirty="0" smtClean="0">
                <a:solidFill>
                  <a:schemeClr val="tx1"/>
                </a:solidFill>
                <a:latin typeface="Meiryo UI" panose="020B0604030504040204" pitchFamily="50" charset="-128"/>
                <a:ea typeface="Meiryo UI" panose="020B0604030504040204" pitchFamily="50" charset="-128"/>
              </a:rPr>
              <a:t>クリック</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3" name="下矢印 2"/>
          <p:cNvSpPr/>
          <p:nvPr/>
        </p:nvSpPr>
        <p:spPr>
          <a:xfrm>
            <a:off x="413048" y="2638498"/>
            <a:ext cx="207169" cy="3124200"/>
          </a:xfrm>
          <a:prstGeom prst="downArrow">
            <a:avLst/>
          </a:prstGeom>
          <a:solidFill>
            <a:schemeClr val="accent1">
              <a:lumMod val="40000"/>
              <a:lumOff val="6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3" name="下矢印 12"/>
          <p:cNvSpPr/>
          <p:nvPr/>
        </p:nvSpPr>
        <p:spPr>
          <a:xfrm>
            <a:off x="423209" y="5787867"/>
            <a:ext cx="207169" cy="2997431"/>
          </a:xfrm>
          <a:prstGeom prst="downArrow">
            <a:avLst/>
          </a:prstGeom>
          <a:solidFill>
            <a:schemeClr val="accent1">
              <a:lumMod val="40000"/>
              <a:lumOff val="6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4"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6</a:t>
            </a:fld>
            <a:endParaRPr lang="ja-JP" altLang="en-US"/>
          </a:p>
        </p:txBody>
      </p:sp>
    </p:spTree>
    <p:extLst>
      <p:ext uri="{BB962C8B-B14F-4D97-AF65-F5344CB8AC3E}">
        <p14:creationId xmlns:p14="http://schemas.microsoft.com/office/powerpoint/2010/main" val="352011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extLst>
              <p:ext uri="{D42A27DB-BD31-4B8C-83A1-F6EECF244321}">
                <p14:modId xmlns:p14="http://schemas.microsoft.com/office/powerpoint/2010/main" val="1741367684"/>
              </p:ext>
            </p:extLst>
          </p:nvPr>
        </p:nvGraphicFramePr>
        <p:xfrm>
          <a:off x="310631" y="1214970"/>
          <a:ext cx="6336000" cy="829188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68000">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店舗</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r>
                        <a:rPr kumimoji="1" lang="ja-JP" altLang="en-US" sz="1200" b="1">
                          <a:solidFill>
                            <a:schemeClr val="bg1"/>
                          </a:solidFill>
                          <a:latin typeface="Meiryo UI" pitchFamily="50" charset="-128"/>
                          <a:ea typeface="Meiryo UI" pitchFamily="50" charset="-128"/>
                          <a:cs typeface="Meiryo UI" pitchFamily="50" charset="-128"/>
                        </a:rPr>
                        <a:t>ｸﾚｼﾞｯﾄ</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ﾃﾞｽｸ</a:t>
                      </a:r>
                      <a:r>
                        <a:rPr kumimoji="1" lang="en-US" altLang="ja-JP" sz="1050" b="0">
                          <a:solidFill>
                            <a:schemeClr val="bg1"/>
                          </a:solidFill>
                          <a:latin typeface="Meiryo UI" pitchFamily="50" charset="-128"/>
                          <a:ea typeface="Meiryo UI" pitchFamily="50" charset="-128"/>
                          <a:cs typeface="Meiryo UI" pitchFamily="50" charset="-128"/>
                        </a:rPr>
                        <a:t>(TFC</a:t>
                      </a:r>
                      <a:r>
                        <a:rPr kumimoji="1" lang="ja-JP" altLang="en-US" sz="1050" b="0">
                          <a:solidFill>
                            <a:schemeClr val="bg1"/>
                          </a:solidFill>
                          <a:latin typeface="Meiryo UI" pitchFamily="50" charset="-128"/>
                          <a:ea typeface="Meiryo UI" pitchFamily="50" charset="-128"/>
                          <a:cs typeface="Meiryo UI" pitchFamily="50" charset="-128"/>
                        </a:rPr>
                        <a: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492000">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a:t>
                      </a:r>
                      <a:r>
                        <a:rPr kumimoji="1" lang="en-US" altLang="ja-JP" sz="1100" b="0" dirty="0">
                          <a:solidFill>
                            <a:schemeClr val="tx1"/>
                          </a:solidFill>
                          <a:latin typeface="Meiryo UI" pitchFamily="50" charset="-128"/>
                          <a:ea typeface="Meiryo UI" pitchFamily="50" charset="-128"/>
                          <a:cs typeface="Meiryo UI" pitchFamily="50" charset="-128"/>
                        </a:rPr>
                        <a:t>KINTO</a:t>
                      </a:r>
                      <a:r>
                        <a:rPr kumimoji="1" lang="ja-JP" altLang="en-US" sz="1100" b="0" dirty="0">
                          <a:solidFill>
                            <a:schemeClr val="tx1"/>
                          </a:solidFill>
                          <a:latin typeface="Meiryo UI" pitchFamily="50" charset="-128"/>
                          <a:ea typeface="Meiryo UI" pitchFamily="50" charset="-128"/>
                          <a:cs typeface="Meiryo UI" pitchFamily="50" charset="-128"/>
                        </a:rPr>
                        <a:t>ご利用のお客様が</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来店された場合、</a:t>
                      </a:r>
                      <a:r>
                        <a:rPr kumimoji="1" lang="en-US" altLang="ja-JP" sz="1100" b="0" dirty="0">
                          <a:solidFill>
                            <a:schemeClr val="tx1"/>
                          </a:solidFill>
                          <a:latin typeface="Meiryo UI" pitchFamily="50" charset="-128"/>
                          <a:ea typeface="Meiryo UI" pitchFamily="50" charset="-128"/>
                          <a:cs typeface="Meiryo UI" pitchFamily="50" charset="-128"/>
                        </a:rPr>
                        <a:t>PAL</a:t>
                      </a:r>
                      <a:r>
                        <a:rPr kumimoji="1" lang="ja-JP" altLang="en-US" sz="1100" b="0" dirty="0">
                          <a:solidFill>
                            <a:schemeClr val="tx1"/>
                          </a:solidFill>
                          <a:latin typeface="Meiryo UI" pitchFamily="50" charset="-128"/>
                          <a:ea typeface="Meiryo UI" pitchFamily="50" charset="-128"/>
                          <a:cs typeface="Meiryo UI" pitchFamily="50" charset="-128"/>
                        </a:rPr>
                        <a:t>機で</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a:t>
                      </a:r>
                      <a:r>
                        <a:rPr kumimoji="1" lang="en-US" altLang="ja-JP" sz="1100" b="0" dirty="0" smtClean="0">
                          <a:solidFill>
                            <a:schemeClr val="tx1"/>
                          </a:solidFill>
                          <a:latin typeface="Meiryo UI" pitchFamily="50" charset="-128"/>
                          <a:ea typeface="Meiryo UI" pitchFamily="50" charset="-128"/>
                          <a:cs typeface="Meiryo UI" pitchFamily="50" charset="-128"/>
                        </a:rPr>
                        <a:t>KINTO</a:t>
                      </a:r>
                      <a:r>
                        <a:rPr kumimoji="1" lang="ja-JP" altLang="en-US" sz="1100" b="0" dirty="0" smtClean="0">
                          <a:solidFill>
                            <a:schemeClr val="tx1"/>
                          </a:solidFill>
                          <a:latin typeface="Meiryo UI" pitchFamily="50" charset="-128"/>
                          <a:ea typeface="Meiryo UI" pitchFamily="50" charset="-128"/>
                          <a:cs typeface="Meiryo UI" pitchFamily="50" charset="-128"/>
                        </a:rPr>
                        <a:t>の</a:t>
                      </a:r>
                      <a:r>
                        <a:rPr kumimoji="1" lang="en-US" altLang="ja-JP" sz="1100" b="0" dirty="0" smtClean="0">
                          <a:solidFill>
                            <a:schemeClr val="tx1"/>
                          </a:solidFill>
                          <a:latin typeface="Meiryo UI" pitchFamily="50" charset="-128"/>
                          <a:ea typeface="Meiryo UI" pitchFamily="50" charset="-128"/>
                          <a:cs typeface="Meiryo UI" pitchFamily="50" charset="-128"/>
                        </a:rPr>
                        <a:t>HP</a:t>
                      </a:r>
                      <a:r>
                        <a:rPr kumimoji="1" lang="ja-JP" altLang="en-US" sz="1100" b="0" dirty="0" smtClean="0">
                          <a:solidFill>
                            <a:schemeClr val="tx1"/>
                          </a:solidFill>
                          <a:latin typeface="Meiryo UI" pitchFamily="50" charset="-128"/>
                          <a:ea typeface="Meiryo UI" pitchFamily="50" charset="-128"/>
                          <a:cs typeface="Meiryo UI" pitchFamily="50" charset="-128"/>
                        </a:rPr>
                        <a:t>を</a:t>
                      </a:r>
                      <a:r>
                        <a:rPr kumimoji="1" lang="ja-JP" altLang="en-US" sz="1100" b="0" dirty="0">
                          <a:solidFill>
                            <a:schemeClr val="tx1"/>
                          </a:solidFill>
                          <a:latin typeface="Meiryo UI" pitchFamily="50" charset="-128"/>
                          <a:ea typeface="Meiryo UI" pitchFamily="50" charset="-128"/>
                          <a:cs typeface="Meiryo UI" pitchFamily="50" charset="-128"/>
                        </a:rPr>
                        <a:t>立ち上げて</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商品説明</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smtClean="0">
                          <a:solidFill>
                            <a:schemeClr val="tx1"/>
                          </a:solidFill>
                          <a:latin typeface="Meiryo UI" pitchFamily="50" charset="-128"/>
                          <a:ea typeface="Meiryo UI" pitchFamily="50" charset="-128"/>
                          <a:cs typeface="Meiryo UI" pitchFamily="50" charset="-128"/>
                        </a:rPr>
                        <a:t>・</a:t>
                      </a:r>
                      <a:r>
                        <a:rPr kumimoji="1" lang="en-US" altLang="ja-JP" sz="1100" b="0" dirty="0" smtClean="0">
                          <a:solidFill>
                            <a:schemeClr val="tx1"/>
                          </a:solidFill>
                          <a:latin typeface="Meiryo UI" pitchFamily="50" charset="-128"/>
                          <a:ea typeface="Meiryo UI" pitchFamily="50" charset="-128"/>
                          <a:cs typeface="Meiryo UI" pitchFamily="50" charset="-128"/>
                        </a:rPr>
                        <a:t>KINTO ONE </a:t>
                      </a:r>
                      <a:r>
                        <a:rPr kumimoji="1" lang="ja-JP" altLang="en-US" sz="1100" b="0" dirty="0" smtClean="0">
                          <a:solidFill>
                            <a:schemeClr val="tx1"/>
                          </a:solidFill>
                          <a:latin typeface="Meiryo UI" pitchFamily="50" charset="-128"/>
                          <a:ea typeface="Meiryo UI" pitchFamily="50" charset="-128"/>
                          <a:cs typeface="Meiryo UI" pitchFamily="50" charset="-128"/>
                        </a:rPr>
                        <a:t>商談サイト</a:t>
                      </a:r>
                      <a:endParaRPr kumimoji="1" lang="en-US" altLang="ja-JP" sz="1100" b="0" dirty="0" smtClean="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smtClean="0">
                          <a:solidFill>
                            <a:schemeClr val="tx1"/>
                          </a:solidFill>
                          <a:latin typeface="Meiryo UI" pitchFamily="50" charset="-128"/>
                          <a:ea typeface="Meiryo UI" pitchFamily="50" charset="-128"/>
                          <a:cs typeface="Meiryo UI" pitchFamily="50" charset="-128"/>
                        </a:rPr>
                        <a:t>（販売店用）より、</a:t>
                      </a:r>
                      <a:r>
                        <a:rPr kumimoji="1" lang="ja-JP" altLang="en-US" sz="1100" b="0" dirty="0">
                          <a:solidFill>
                            <a:schemeClr val="tx1"/>
                          </a:solidFill>
                          <a:latin typeface="Meiryo UI" pitchFamily="50" charset="-128"/>
                          <a:ea typeface="Meiryo UI" pitchFamily="50" charset="-128"/>
                          <a:cs typeface="Meiryo UI" pitchFamily="50" charset="-128"/>
                        </a:rPr>
                        <a:t>車種</a:t>
                      </a:r>
                      <a:r>
                        <a:rPr kumimoji="1" lang="ja-JP" altLang="en-US" sz="1100" b="0" dirty="0" smtClean="0">
                          <a:solidFill>
                            <a:schemeClr val="tx1"/>
                          </a:solidFill>
                          <a:latin typeface="Meiryo UI" pitchFamily="50" charset="-128"/>
                          <a:ea typeface="Meiryo UI" pitchFamily="50" charset="-128"/>
                          <a:cs typeface="Meiryo UI" pitchFamily="50" charset="-128"/>
                        </a:rPr>
                        <a:t>・付属品</a:t>
                      </a:r>
                      <a:r>
                        <a:rPr kumimoji="1" lang="ja-JP" altLang="en-US" sz="1100" b="0" dirty="0">
                          <a:solidFill>
                            <a:schemeClr val="tx1"/>
                          </a:solidFill>
                          <a:latin typeface="Meiryo UI" pitchFamily="50" charset="-128"/>
                          <a:ea typeface="Meiryo UI" pitchFamily="50" charset="-128"/>
                          <a:cs typeface="Meiryo UI" pitchFamily="50" charset="-128"/>
                        </a:rPr>
                        <a:t>・支払方法・ご来店</a:t>
                      </a:r>
                      <a:r>
                        <a:rPr kumimoji="1" lang="ja-JP" altLang="en-US" sz="1100" b="0" dirty="0" smtClean="0">
                          <a:solidFill>
                            <a:schemeClr val="tx1"/>
                          </a:solidFill>
                          <a:latin typeface="Meiryo UI" pitchFamily="50" charset="-128"/>
                          <a:ea typeface="Meiryo UI" pitchFamily="50" charset="-128"/>
                          <a:cs typeface="Meiryo UI" pitchFamily="50" charset="-128"/>
                        </a:rPr>
                        <a:t>店舗等</a:t>
                      </a:r>
                      <a:r>
                        <a:rPr kumimoji="1" lang="ja-JP" altLang="en-US" sz="1100" b="0" dirty="0">
                          <a:solidFill>
                            <a:schemeClr val="tx1"/>
                          </a:solidFill>
                          <a:latin typeface="Meiryo UI" pitchFamily="50" charset="-128"/>
                          <a:ea typeface="Meiryo UI" pitchFamily="50" charset="-128"/>
                          <a:cs typeface="Meiryo UI" pitchFamily="50" charset="-128"/>
                        </a:rPr>
                        <a:t>を選択</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・入力後、</a:t>
                      </a:r>
                      <a:r>
                        <a:rPr kumimoji="1" lang="en-US" altLang="ja-JP" sz="1100" b="0" dirty="0">
                          <a:solidFill>
                            <a:schemeClr val="tx1"/>
                          </a:solidFill>
                          <a:latin typeface="Meiryo UI" pitchFamily="50" charset="-128"/>
                          <a:ea typeface="Meiryo UI" pitchFamily="50" charset="-128"/>
                          <a:cs typeface="Meiryo UI" pitchFamily="50" charset="-128"/>
                        </a:rPr>
                        <a:t>PAL</a:t>
                      </a:r>
                      <a:r>
                        <a:rPr kumimoji="1" lang="ja-JP" altLang="en-US" sz="1100" b="0" dirty="0">
                          <a:solidFill>
                            <a:schemeClr val="tx1"/>
                          </a:solidFill>
                          <a:latin typeface="Meiryo UI" pitchFamily="50" charset="-128"/>
                          <a:ea typeface="Meiryo UI" pitchFamily="50" charset="-128"/>
                          <a:cs typeface="Meiryo UI" pitchFamily="50" charset="-128"/>
                        </a:rPr>
                        <a:t>機をお客様に</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お渡し</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＊お客様情報等をご自身で</a:t>
                      </a:r>
                      <a:endParaRPr kumimoji="1" lang="en-US" altLang="ja-JP" sz="1100" b="0" dirty="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入力いただきます</a:t>
                      </a:r>
                      <a:endParaRPr kumimoji="1" lang="en-US" altLang="ja-JP" sz="1100" b="0" dirty="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4212000">
                <a:tc>
                  <a:txBody>
                    <a:bodyPr/>
                    <a:lstStyle/>
                    <a:p>
                      <a:pPr algn="l"/>
                      <a:endParaRPr kumimoji="1" lang="zh-TW"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・お客様の状況により</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必要に応じて入力をサポート</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800" b="0" dirty="0">
                          <a:solidFill>
                            <a:srgbClr val="FF0000"/>
                          </a:solidFill>
                          <a:latin typeface="Meiryo UI" pitchFamily="50" charset="-128"/>
                          <a:ea typeface="Meiryo UI" pitchFamily="50" charset="-128"/>
                          <a:cs typeface="Meiryo UI" pitchFamily="50" charset="-128"/>
                        </a:rPr>
                        <a:t>＊ｷｬﾝﾍﾟｰﾝｺｰﾄﾞ欄はお客様の任意入力項目</a:t>
                      </a:r>
                      <a:endParaRPr kumimoji="1" lang="en-US" altLang="ja-JP" sz="800" b="0" dirty="0">
                        <a:solidFill>
                          <a:srgbClr val="FF0000"/>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ja-JP" altLang="en-US" sz="1100" b="0" strike="sngStrike" baseline="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・お客様の入力完了後、面前で</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運転免許証でご本人確認実施</a:t>
                      </a:r>
                      <a:endParaRPr kumimoji="1" lang="en-US" altLang="ja-JP" sz="1100" b="0" dirty="0">
                        <a:solidFill>
                          <a:schemeClr val="tx1"/>
                        </a:solidFill>
                        <a:latin typeface="Meiryo UI" pitchFamily="50" charset="-128"/>
                        <a:ea typeface="Meiryo UI" pitchFamily="50" charset="-128"/>
                        <a:cs typeface="Meiryo UI" pitchFamily="50" charset="-128"/>
                      </a:endParaRPr>
                    </a:p>
                    <a:p>
                      <a:r>
                        <a:rPr kumimoji="1" lang="ja-JP" altLang="en-US" sz="1100" b="0" dirty="0">
                          <a:solidFill>
                            <a:schemeClr val="tx1"/>
                          </a:solidFill>
                          <a:latin typeface="Meiryo UI" pitchFamily="50" charset="-128"/>
                          <a:ea typeface="Meiryo UI" pitchFamily="50" charset="-128"/>
                          <a:cs typeface="Meiryo UI" pitchFamily="50" charset="-128"/>
                        </a:rPr>
                        <a:t>　の</a:t>
                      </a: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うえ、免許証番号・確認日・</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確認場所・確認担当者を入力</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ください</a:t>
                      </a:r>
                      <a:endParaRPr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・お客様に入力内容をご確認</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のうえ、申込確定ボタンをクリック</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dirty="0">
                          <a:solidFill>
                            <a:schemeClr val="tx1"/>
                          </a:solidFill>
                          <a:latin typeface="Meiryo UI" pitchFamily="50" charset="-128"/>
                          <a:ea typeface="Meiryo UI" pitchFamily="50" charset="-128"/>
                          <a:cs typeface="Meiryo UI" pitchFamily="50" charset="-128"/>
                        </a:rPr>
                        <a:t>　いただくようサポート</a:t>
                      </a:r>
                      <a:endParaRPr kumimoji="1" lang="en-US" altLang="ja-JP" sz="1100" b="0" dirty="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dirty="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手続きの流れ</a:t>
            </a:r>
          </a:p>
        </p:txBody>
      </p:sp>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１．来店～</a:t>
            </a:r>
            <a:r>
              <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商談～</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審査・契約申込（店頭商流の場合）①</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13330" y="1785426"/>
            <a:ext cx="642807" cy="36004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来店</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9" name="角丸四角形 18"/>
          <p:cNvSpPr/>
          <p:nvPr/>
        </p:nvSpPr>
        <p:spPr>
          <a:xfrm>
            <a:off x="1816690" y="2278577"/>
            <a:ext cx="1080000" cy="36004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商品説明</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36" name="直線矢印コネクタ 19"/>
          <p:cNvCxnSpPr>
            <a:stCxn id="48" idx="2"/>
            <a:endCxn id="19" idx="0"/>
          </p:cNvCxnSpPr>
          <p:nvPr/>
        </p:nvCxnSpPr>
        <p:spPr>
          <a:xfrm>
            <a:off x="2356690" y="2144688"/>
            <a:ext cx="0" cy="13388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7</a:t>
            </a:fld>
            <a:endParaRPr lang="ja-JP" altLang="en-US"/>
          </a:p>
        </p:txBody>
      </p:sp>
      <p:sp>
        <p:nvSpPr>
          <p:cNvPr id="48" name="正方形/長方形 47"/>
          <p:cNvSpPr/>
          <p:nvPr/>
        </p:nvSpPr>
        <p:spPr>
          <a:xfrm>
            <a:off x="1816690" y="1784648"/>
            <a:ext cx="1080000" cy="36004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接客開始</a:t>
            </a:r>
            <a:endParaRPr kumimoji="1" lang="ja-JP" altLang="en-US">
              <a:solidFill>
                <a:sysClr val="windowText" lastClr="000000"/>
              </a:solidFill>
              <a:latin typeface="Meiryo UI" pitchFamily="50" charset="-128"/>
              <a:ea typeface="Meiryo UI" pitchFamily="50" charset="-128"/>
              <a:cs typeface="Meiryo UI" pitchFamily="50" charset="-128"/>
            </a:endParaRPr>
          </a:p>
        </p:txBody>
      </p:sp>
      <p:pic>
        <p:nvPicPr>
          <p:cNvPr id="50" name="Object 3">
            <a:extLst>
              <a:ext uri="{63B3BB69-23CF-44E3-9099-C40C66FF867C}">
                <a14:compatExt xmlns:a14="http://schemas.microsoft.com/office/drawing/2010/main" spid="_x0000_s2085"/>
              </a:ext>
            </a:extLst>
          </p:cNvPr>
          <p:cNvPicPr>
            <a:picLocks noChangeAspect="1"/>
          </p:cNvPicPr>
          <p:nvPr/>
        </p:nvPicPr>
        <p:blipFill>
          <a:blip r:embed="rId2"/>
          <a:stretch>
            <a:fillRect/>
          </a:stretch>
        </p:blipFill>
        <p:spPr>
          <a:xfrm>
            <a:off x="2821416" y="1836102"/>
            <a:ext cx="438150" cy="381000"/>
          </a:xfrm>
          <a:prstGeom prst="rect">
            <a:avLst/>
          </a:prstGeom>
        </p:spPr>
      </p:pic>
      <p:sp>
        <p:nvSpPr>
          <p:cNvPr id="64" name="Text Box 11"/>
          <p:cNvSpPr txBox="1">
            <a:spLocks noChangeArrowheads="1"/>
          </p:cNvSpPr>
          <p:nvPr/>
        </p:nvSpPr>
        <p:spPr bwMode="auto">
          <a:xfrm>
            <a:off x="2726166" y="2119034"/>
            <a:ext cx="62865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PAL</a:t>
            </a:r>
            <a:endParaRPr lang="ja-JP" altLang="en-US" sz="1050">
              <a:latin typeface="Meiryo UI" pitchFamily="50" charset="-128"/>
              <a:ea typeface="Meiryo UI" pitchFamily="50" charset="-128"/>
              <a:cs typeface="Meiryo UI" pitchFamily="50" charset="-128"/>
            </a:endParaRPr>
          </a:p>
        </p:txBody>
      </p:sp>
      <p:sp>
        <p:nvSpPr>
          <p:cNvPr id="70" name="角丸四角形 69"/>
          <p:cNvSpPr/>
          <p:nvPr/>
        </p:nvSpPr>
        <p:spPr>
          <a:xfrm>
            <a:off x="1823133" y="3238720"/>
            <a:ext cx="1080000" cy="36004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支払方法選択</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72" name="角丸四角形 71"/>
          <p:cNvSpPr/>
          <p:nvPr/>
        </p:nvSpPr>
        <p:spPr>
          <a:xfrm>
            <a:off x="1816690" y="2758268"/>
            <a:ext cx="1080000" cy="36004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車両選択</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73" name="直線矢印コネクタ 19"/>
          <p:cNvCxnSpPr>
            <a:stCxn id="72" idx="2"/>
            <a:endCxn id="70" idx="0"/>
          </p:cNvCxnSpPr>
          <p:nvPr/>
        </p:nvCxnSpPr>
        <p:spPr>
          <a:xfrm>
            <a:off x="2356690" y="3118308"/>
            <a:ext cx="6443" cy="12041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角丸四角形 73"/>
          <p:cNvSpPr/>
          <p:nvPr/>
        </p:nvSpPr>
        <p:spPr>
          <a:xfrm>
            <a:off x="1829840" y="3706946"/>
            <a:ext cx="1080000" cy="36004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販売店選択</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75" name="直線矢印コネクタ 19"/>
          <p:cNvCxnSpPr>
            <a:stCxn id="70" idx="2"/>
            <a:endCxn id="74" idx="0"/>
          </p:cNvCxnSpPr>
          <p:nvPr/>
        </p:nvCxnSpPr>
        <p:spPr>
          <a:xfrm>
            <a:off x="2363133" y="3598760"/>
            <a:ext cx="6707" cy="10818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1816690" y="4733138"/>
            <a:ext cx="1076565"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PAL</a:t>
            </a:r>
            <a:r>
              <a:rPr lang="ja-JP" altLang="en-US">
                <a:solidFill>
                  <a:sysClr val="windowText" lastClr="000000"/>
                </a:solidFill>
                <a:latin typeface="Meiryo UI" pitchFamily="50" charset="-128"/>
                <a:ea typeface="Meiryo UI" pitchFamily="50" charset="-128"/>
                <a:cs typeface="Meiryo UI" pitchFamily="50" charset="-128"/>
              </a:rPr>
              <a:t>機をお客様へお渡し</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0" name="直線矢印コネクタ 19"/>
          <p:cNvCxnSpPr/>
          <p:nvPr/>
        </p:nvCxnSpPr>
        <p:spPr>
          <a:xfrm>
            <a:off x="2369825" y="4053826"/>
            <a:ext cx="3872" cy="11959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19"/>
          <p:cNvCxnSpPr>
            <a:stCxn id="86" idx="2"/>
            <a:endCxn id="88" idx="0"/>
          </p:cNvCxnSpPr>
          <p:nvPr/>
        </p:nvCxnSpPr>
        <p:spPr>
          <a:xfrm>
            <a:off x="949493" y="5805041"/>
            <a:ext cx="0" cy="10962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角丸四角形 85"/>
          <p:cNvSpPr/>
          <p:nvPr/>
        </p:nvSpPr>
        <p:spPr>
          <a:xfrm>
            <a:off x="409493" y="5344530"/>
            <a:ext cx="1080000" cy="46051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与信申込の</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流れの確認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7" name="角丸四角形 86"/>
          <p:cNvSpPr/>
          <p:nvPr/>
        </p:nvSpPr>
        <p:spPr>
          <a:xfrm>
            <a:off x="409493" y="6503896"/>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お客様情報入力</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8" name="角丸四角形 87"/>
          <p:cNvSpPr/>
          <p:nvPr/>
        </p:nvSpPr>
        <p:spPr>
          <a:xfrm>
            <a:off x="409493" y="5914670"/>
            <a:ext cx="1080000" cy="46051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各種規約に同意</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クリック</a:t>
            </a:r>
            <a:r>
              <a:rPr lang="en-US" altLang="ja-JP">
                <a:solidFill>
                  <a:sysClr val="windowText" lastClr="000000"/>
                </a:solidFill>
                <a:latin typeface="Meiryo UI" pitchFamily="50" charset="-128"/>
                <a:ea typeface="Meiryo UI" pitchFamily="50" charset="-128"/>
                <a:cs typeface="Meiryo UI" pitchFamily="50" charset="-128"/>
              </a:rPr>
              <a:t>)</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9" name="直線矢印コネクタ 19"/>
          <p:cNvCxnSpPr>
            <a:stCxn id="88" idx="2"/>
            <a:endCxn id="87" idx="0"/>
          </p:cNvCxnSpPr>
          <p:nvPr/>
        </p:nvCxnSpPr>
        <p:spPr>
          <a:xfrm>
            <a:off x="949493" y="6375181"/>
            <a:ext cx="0" cy="12871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角丸四角形 89"/>
          <p:cNvSpPr/>
          <p:nvPr/>
        </p:nvSpPr>
        <p:spPr>
          <a:xfrm>
            <a:off x="412928" y="8257907"/>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入力内容確認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1" name="直線矢印コネクタ 19"/>
          <p:cNvCxnSpPr>
            <a:stCxn id="90" idx="2"/>
            <a:endCxn id="128" idx="0"/>
          </p:cNvCxnSpPr>
          <p:nvPr/>
        </p:nvCxnSpPr>
        <p:spPr>
          <a:xfrm>
            <a:off x="952928" y="8617907"/>
            <a:ext cx="3056" cy="13898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2" name="Object 3">
            <a:extLst>
              <a:ext uri="{63B3BB69-23CF-44E3-9099-C40C66FF867C}">
                <a14:compatExt xmlns:a14="http://schemas.microsoft.com/office/drawing/2010/main" spid="_x0000_s2085"/>
              </a:ext>
            </a:extLst>
          </p:cNvPr>
          <p:cNvPicPr>
            <a:picLocks noChangeAspect="1"/>
          </p:cNvPicPr>
          <p:nvPr/>
        </p:nvPicPr>
        <p:blipFill>
          <a:blip r:embed="rId2"/>
          <a:stretch>
            <a:fillRect/>
          </a:stretch>
        </p:blipFill>
        <p:spPr>
          <a:xfrm>
            <a:off x="1057834" y="4490261"/>
            <a:ext cx="438150" cy="381000"/>
          </a:xfrm>
          <a:prstGeom prst="rect">
            <a:avLst/>
          </a:prstGeom>
        </p:spPr>
      </p:pic>
      <p:sp>
        <p:nvSpPr>
          <p:cNvPr id="93" name="Text Box 11"/>
          <p:cNvSpPr txBox="1">
            <a:spLocks noChangeArrowheads="1"/>
          </p:cNvSpPr>
          <p:nvPr/>
        </p:nvSpPr>
        <p:spPr bwMode="auto">
          <a:xfrm>
            <a:off x="971487" y="4783761"/>
            <a:ext cx="62865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PAL</a:t>
            </a:r>
            <a:endParaRPr lang="ja-JP" altLang="en-US" sz="1050">
              <a:latin typeface="Meiryo UI" pitchFamily="50" charset="-128"/>
              <a:ea typeface="Meiryo UI" pitchFamily="50" charset="-128"/>
              <a:cs typeface="Meiryo UI" pitchFamily="50" charset="-128"/>
            </a:endParaRPr>
          </a:p>
        </p:txBody>
      </p:sp>
      <p:cxnSp>
        <p:nvCxnSpPr>
          <p:cNvPr id="102" name="直線矢印コネクタ 19"/>
          <p:cNvCxnSpPr>
            <a:stCxn id="79" idx="1"/>
            <a:endCxn id="86" idx="0"/>
          </p:cNvCxnSpPr>
          <p:nvPr/>
        </p:nvCxnSpPr>
        <p:spPr>
          <a:xfrm rot="10800000" flipV="1">
            <a:off x="949494" y="4985138"/>
            <a:ext cx="867197" cy="35939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角丸四角形 119"/>
          <p:cNvSpPr/>
          <p:nvPr/>
        </p:nvSpPr>
        <p:spPr>
          <a:xfrm>
            <a:off x="1821820" y="7412985"/>
            <a:ext cx="1080000" cy="46051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免許証でご本人確認、入力</a:t>
            </a:r>
            <a:endParaRPr lang="en-US" altLang="ja-JP">
              <a:solidFill>
                <a:schemeClr val="tx1"/>
              </a:solidFill>
              <a:latin typeface="Meiryo UI" pitchFamily="50" charset="-128"/>
              <a:ea typeface="Meiryo UI" pitchFamily="50" charset="-128"/>
              <a:cs typeface="Meiryo UI" pitchFamily="50" charset="-128"/>
            </a:endParaRPr>
          </a:p>
        </p:txBody>
      </p:sp>
      <p:cxnSp>
        <p:nvCxnSpPr>
          <p:cNvPr id="121" name="直線矢印コネクタ 19"/>
          <p:cNvCxnSpPr>
            <a:endCxn id="120" idx="0"/>
          </p:cNvCxnSpPr>
          <p:nvPr/>
        </p:nvCxnSpPr>
        <p:spPr>
          <a:xfrm>
            <a:off x="1489493" y="6678519"/>
            <a:ext cx="872327" cy="73446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415984" y="8756892"/>
            <a:ext cx="1080000" cy="460511"/>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審査申込ボタンをクリック</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29" name="直線矢印コネクタ 19"/>
          <p:cNvCxnSpPr>
            <a:stCxn id="120" idx="1"/>
            <a:endCxn id="49" idx="0"/>
          </p:cNvCxnSpPr>
          <p:nvPr/>
        </p:nvCxnSpPr>
        <p:spPr>
          <a:xfrm rot="10800000" flipV="1">
            <a:off x="953028" y="7643241"/>
            <a:ext cx="868793" cy="12613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角丸四角形 133"/>
          <p:cNvSpPr/>
          <p:nvPr/>
        </p:nvSpPr>
        <p:spPr>
          <a:xfrm>
            <a:off x="1840946" y="4170900"/>
            <a:ext cx="1080000" cy="439808"/>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販売店コードを入力</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52" name="直線矢印コネクタ 19"/>
          <p:cNvCxnSpPr>
            <a:stCxn id="13" idx="3"/>
            <a:endCxn id="48" idx="1"/>
          </p:cNvCxnSpPr>
          <p:nvPr/>
        </p:nvCxnSpPr>
        <p:spPr>
          <a:xfrm flipV="1">
            <a:off x="1256137" y="1964668"/>
            <a:ext cx="560553" cy="77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左中かっこ 155"/>
          <p:cNvSpPr/>
          <p:nvPr/>
        </p:nvSpPr>
        <p:spPr>
          <a:xfrm flipH="1">
            <a:off x="2902703" y="2864768"/>
            <a:ext cx="314325" cy="62774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9" name="正方形/長方形 158"/>
          <p:cNvSpPr/>
          <p:nvPr/>
        </p:nvSpPr>
        <p:spPr>
          <a:xfrm>
            <a:off x="3286833" y="5463917"/>
            <a:ext cx="1276138" cy="10699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nSpc>
                <a:spcPts val="1600"/>
              </a:lnSpc>
            </a:pPr>
            <a:r>
              <a:rPr lang="ja-JP" altLang="en-US" sz="1200" b="1">
                <a:solidFill>
                  <a:schemeClr val="tx1"/>
                </a:solidFill>
                <a:latin typeface="Meiryo UI" pitchFamily="50" charset="-128"/>
                <a:ea typeface="Meiryo UI" pitchFamily="50" charset="-128"/>
                <a:cs typeface="Meiryo UI" pitchFamily="50" charset="-128"/>
              </a:rPr>
              <a:t>申込手続きの</a:t>
            </a:r>
            <a:endParaRPr lang="en-US" altLang="ja-JP" sz="1200" b="1">
              <a:solidFill>
                <a:schemeClr val="tx1"/>
              </a:solidFill>
              <a:latin typeface="Meiryo UI" pitchFamily="50" charset="-128"/>
              <a:ea typeface="Meiryo UI" pitchFamily="50" charset="-128"/>
              <a:cs typeface="Meiryo UI" pitchFamily="50" charset="-128"/>
            </a:endParaRPr>
          </a:p>
          <a:p>
            <a:pPr>
              <a:lnSpc>
                <a:spcPts val="1600"/>
              </a:lnSpc>
            </a:pPr>
            <a:r>
              <a:rPr lang="ja-JP" altLang="en-US" sz="1200" b="1">
                <a:solidFill>
                  <a:schemeClr val="tx1"/>
                </a:solidFill>
                <a:latin typeface="Meiryo UI" pitchFamily="50" charset="-128"/>
                <a:ea typeface="Meiryo UI" pitchFamily="50" charset="-128"/>
                <a:cs typeface="Meiryo UI" pitchFamily="50" charset="-128"/>
              </a:rPr>
              <a:t>画面イメージ・</a:t>
            </a:r>
            <a:endParaRPr lang="en-US" altLang="ja-JP" sz="1200" b="1">
              <a:solidFill>
                <a:schemeClr val="tx1"/>
              </a:solidFill>
              <a:latin typeface="Meiryo UI" pitchFamily="50" charset="-128"/>
              <a:ea typeface="Meiryo UI" pitchFamily="50" charset="-128"/>
              <a:cs typeface="Meiryo UI" pitchFamily="50" charset="-128"/>
            </a:endParaRPr>
          </a:p>
          <a:p>
            <a:pPr>
              <a:lnSpc>
                <a:spcPts val="1600"/>
              </a:lnSpc>
            </a:pPr>
            <a:r>
              <a:rPr lang="ja-JP" altLang="en-US" sz="1200" b="1">
                <a:solidFill>
                  <a:schemeClr val="tx1"/>
                </a:solidFill>
                <a:latin typeface="Meiryo UI" pitchFamily="50" charset="-128"/>
                <a:ea typeface="Meiryo UI" pitchFamily="50" charset="-128"/>
                <a:cs typeface="Meiryo UI" pitchFamily="50" charset="-128"/>
              </a:rPr>
              <a:t>入力項目は</a:t>
            </a:r>
            <a:endParaRPr lang="en-US" altLang="ja-JP" sz="1200" b="1">
              <a:solidFill>
                <a:schemeClr val="tx1"/>
              </a:solidFill>
              <a:latin typeface="Meiryo UI" pitchFamily="50" charset="-128"/>
              <a:ea typeface="Meiryo UI" pitchFamily="50" charset="-128"/>
              <a:cs typeface="Meiryo UI" pitchFamily="50" charset="-128"/>
            </a:endParaRPr>
          </a:p>
          <a:p>
            <a:pPr>
              <a:lnSpc>
                <a:spcPts val="1600"/>
              </a:lnSpc>
            </a:pPr>
            <a:r>
              <a:rPr lang="ja-JP" altLang="en-US" sz="1200" b="1">
                <a:solidFill>
                  <a:schemeClr val="tx1"/>
                </a:solidFill>
                <a:latin typeface="Meiryo UI" pitchFamily="50" charset="-128"/>
                <a:ea typeface="Meiryo UI" pitchFamily="50" charset="-128"/>
                <a:cs typeface="Meiryo UI" pitchFamily="50" charset="-128"/>
              </a:rPr>
              <a:t>第</a:t>
            </a:r>
            <a:r>
              <a:rPr lang="en-US" altLang="ja-JP" sz="1200" b="1">
                <a:solidFill>
                  <a:schemeClr val="tx1"/>
                </a:solidFill>
                <a:latin typeface="Meiryo UI" pitchFamily="50" charset="-128"/>
                <a:ea typeface="Meiryo UI" pitchFamily="50" charset="-128"/>
                <a:cs typeface="Meiryo UI" pitchFamily="50" charset="-128"/>
              </a:rPr>
              <a:t>Ⅵ</a:t>
            </a:r>
            <a:r>
              <a:rPr lang="ja-JP" altLang="en-US" sz="1200" b="1">
                <a:solidFill>
                  <a:schemeClr val="tx1"/>
                </a:solidFill>
                <a:latin typeface="Meiryo UI" pitchFamily="50" charset="-128"/>
                <a:ea typeface="Meiryo UI" pitchFamily="50" charset="-128"/>
                <a:cs typeface="Meiryo UI" pitchFamily="50" charset="-128"/>
              </a:rPr>
              <a:t>条を参照</a:t>
            </a:r>
            <a:endParaRPr kumimoji="1" lang="ja-JP" altLang="en-US" sz="1200" b="1">
              <a:solidFill>
                <a:schemeClr val="tx1"/>
              </a:solidFill>
              <a:latin typeface="Meiryo UI" pitchFamily="50" charset="-128"/>
              <a:ea typeface="Meiryo UI" pitchFamily="50" charset="-128"/>
              <a:cs typeface="Meiryo UI" pitchFamily="50" charset="-128"/>
            </a:endParaRPr>
          </a:p>
        </p:txBody>
      </p:sp>
      <p:pic>
        <p:nvPicPr>
          <p:cNvPr id="170" name="Object 3">
            <a:extLst>
              <a:ext uri="{63B3BB69-23CF-44E3-9099-C40C66FF867C}">
                <a14:compatExt xmlns:a14="http://schemas.microsoft.com/office/drawing/2010/main" spid="_x0000_s2085"/>
              </a:ext>
            </a:extLst>
          </p:cNvPr>
          <p:cNvPicPr>
            <a:picLocks noChangeAspect="1"/>
          </p:cNvPicPr>
          <p:nvPr/>
        </p:nvPicPr>
        <p:blipFill>
          <a:blip r:embed="rId2"/>
          <a:stretch>
            <a:fillRect/>
          </a:stretch>
        </p:blipFill>
        <p:spPr>
          <a:xfrm>
            <a:off x="2447699" y="6718896"/>
            <a:ext cx="438150" cy="381000"/>
          </a:xfrm>
          <a:prstGeom prst="rect">
            <a:avLst/>
          </a:prstGeom>
        </p:spPr>
      </p:pic>
      <p:sp>
        <p:nvSpPr>
          <p:cNvPr id="171" name="Text Box 11"/>
          <p:cNvSpPr txBox="1">
            <a:spLocks noChangeArrowheads="1"/>
          </p:cNvSpPr>
          <p:nvPr/>
        </p:nvSpPr>
        <p:spPr bwMode="auto">
          <a:xfrm>
            <a:off x="2352449" y="7001828"/>
            <a:ext cx="62865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PAL</a:t>
            </a:r>
            <a:endParaRPr lang="ja-JP" altLang="en-US" sz="1050">
              <a:latin typeface="Meiryo UI" pitchFamily="50" charset="-128"/>
              <a:ea typeface="Meiryo UI" pitchFamily="50" charset="-128"/>
              <a:cs typeface="Meiryo UI" pitchFamily="50" charset="-128"/>
            </a:endParaRPr>
          </a:p>
        </p:txBody>
      </p:sp>
      <p:cxnSp>
        <p:nvCxnSpPr>
          <p:cNvPr id="172" name="直線矢印コネクタ 19"/>
          <p:cNvCxnSpPr>
            <a:stCxn id="128" idx="3"/>
          </p:cNvCxnSpPr>
          <p:nvPr/>
        </p:nvCxnSpPr>
        <p:spPr>
          <a:xfrm flipV="1">
            <a:off x="1495984" y="8987147"/>
            <a:ext cx="2186668"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Text Box 11"/>
          <p:cNvSpPr txBox="1">
            <a:spLocks noChangeArrowheads="1"/>
          </p:cNvSpPr>
          <p:nvPr/>
        </p:nvSpPr>
        <p:spPr bwMode="auto">
          <a:xfrm>
            <a:off x="1821820" y="8997324"/>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審査申込</a:t>
            </a:r>
          </a:p>
        </p:txBody>
      </p:sp>
      <p:sp>
        <p:nvSpPr>
          <p:cNvPr id="45" name="Text Box 11"/>
          <p:cNvSpPr txBox="1">
            <a:spLocks noChangeArrowheads="1"/>
          </p:cNvSpPr>
          <p:nvPr/>
        </p:nvSpPr>
        <p:spPr bwMode="auto">
          <a:xfrm>
            <a:off x="503828" y="9288873"/>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次頁へ続く</a:t>
            </a:r>
          </a:p>
        </p:txBody>
      </p:sp>
      <p:sp>
        <p:nvSpPr>
          <p:cNvPr id="49" name="角丸四角形 48"/>
          <p:cNvSpPr/>
          <p:nvPr/>
        </p:nvSpPr>
        <p:spPr>
          <a:xfrm>
            <a:off x="413027" y="7769377"/>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勤務先入力</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51" name="直線矢印コネクタ 19"/>
          <p:cNvCxnSpPr>
            <a:stCxn id="49" idx="2"/>
            <a:endCxn id="90" idx="0"/>
          </p:cNvCxnSpPr>
          <p:nvPr/>
        </p:nvCxnSpPr>
        <p:spPr>
          <a:xfrm flipH="1">
            <a:off x="952928" y="8129377"/>
            <a:ext cx="99" cy="12853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19"/>
          <p:cNvCxnSpPr>
            <a:stCxn id="19" idx="2"/>
            <a:endCxn id="72" idx="0"/>
          </p:cNvCxnSpPr>
          <p:nvPr/>
        </p:nvCxnSpPr>
        <p:spPr>
          <a:xfrm>
            <a:off x="2356690" y="2638617"/>
            <a:ext cx="0" cy="1196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 Box 11"/>
          <p:cNvSpPr txBox="1">
            <a:spLocks noChangeArrowheads="1"/>
          </p:cNvSpPr>
          <p:nvPr/>
        </p:nvSpPr>
        <p:spPr bwMode="auto">
          <a:xfrm>
            <a:off x="344743" y="7242213"/>
            <a:ext cx="1351388" cy="45638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900"/>
              </a:lnSpc>
              <a:defRPr sz="1000"/>
            </a:pPr>
            <a:r>
              <a:rPr lang="ja-JP" altLang="en-US" sz="700">
                <a:solidFill>
                  <a:srgbClr val="FF0000"/>
                </a:solidFill>
                <a:latin typeface="Meiryo UI" pitchFamily="50" charset="-128"/>
                <a:ea typeface="Meiryo UI" pitchFamily="50" charset="-128"/>
                <a:cs typeface="Meiryo UI" pitchFamily="50" charset="-128"/>
              </a:rPr>
              <a:t>＊お客様の任意入力　</a:t>
            </a:r>
            <a:endParaRPr lang="en-US" altLang="ja-JP" sz="700">
              <a:solidFill>
                <a:srgbClr val="FF0000"/>
              </a:solidFill>
              <a:latin typeface="Meiryo UI" pitchFamily="50" charset="-128"/>
              <a:ea typeface="Meiryo UI" pitchFamily="50" charset="-128"/>
              <a:cs typeface="Meiryo UI" pitchFamily="50" charset="-128"/>
            </a:endParaRPr>
          </a:p>
          <a:p>
            <a:pPr rtl="0">
              <a:lnSpc>
                <a:spcPts val="900"/>
              </a:lnSpc>
              <a:defRPr sz="1000"/>
            </a:pPr>
            <a:r>
              <a:rPr lang="ja-JP" altLang="en-US" sz="700">
                <a:latin typeface="Meiryo UI" pitchFamily="50" charset="-128"/>
                <a:ea typeface="Meiryo UI" pitchFamily="50" charset="-128"/>
                <a:cs typeface="Meiryo UI" pitchFamily="50" charset="-128"/>
              </a:rPr>
              <a:t>　　一部、企業様の車両紹介制度</a:t>
            </a:r>
            <a:endParaRPr lang="en-US" altLang="ja-JP" sz="700">
              <a:latin typeface="Meiryo UI" pitchFamily="50" charset="-128"/>
              <a:ea typeface="Meiryo UI" pitchFamily="50" charset="-128"/>
              <a:cs typeface="Meiryo UI" pitchFamily="50" charset="-128"/>
            </a:endParaRPr>
          </a:p>
          <a:p>
            <a:pPr rtl="0">
              <a:lnSpc>
                <a:spcPts val="900"/>
              </a:lnSpc>
              <a:defRPr sz="1000"/>
            </a:pPr>
            <a:r>
              <a:rPr lang="ja-JP" altLang="en-US" sz="700">
                <a:latin typeface="Meiryo UI" pitchFamily="50" charset="-128"/>
                <a:ea typeface="Meiryo UI" pitchFamily="50" charset="-128"/>
                <a:cs typeface="Meiryo UI" pitchFamily="50" charset="-128"/>
              </a:rPr>
              <a:t>　　で利用することがあります</a:t>
            </a:r>
            <a:endParaRPr lang="en-US" altLang="ja-JP" sz="700">
              <a:latin typeface="Meiryo UI" pitchFamily="50" charset="-128"/>
              <a:ea typeface="Meiryo UI" pitchFamily="50" charset="-128"/>
              <a:cs typeface="Meiryo UI" pitchFamily="50" charset="-128"/>
            </a:endParaRPr>
          </a:p>
        </p:txBody>
      </p:sp>
      <p:sp>
        <p:nvSpPr>
          <p:cNvPr id="52" name="角丸四角形 51"/>
          <p:cNvSpPr/>
          <p:nvPr/>
        </p:nvSpPr>
        <p:spPr>
          <a:xfrm>
            <a:off x="409493" y="6950198"/>
            <a:ext cx="1080000" cy="324000"/>
          </a:xfrm>
          <a:prstGeom prst="roundRect">
            <a:avLst/>
          </a:prstGeom>
          <a:solidFill>
            <a:sysClr val="window" lastClr="FFFFFF"/>
          </a:solidFill>
          <a:ln w="9525">
            <a:solidFill>
              <a:sysClr val="windowText" lastClr="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000"/>
              </a:lnSpc>
            </a:pPr>
            <a:r>
              <a:rPr lang="en-US" altLang="ja-JP" sz="800">
                <a:solidFill>
                  <a:schemeClr val="tx1"/>
                </a:solidFill>
                <a:latin typeface="Meiryo UI" pitchFamily="50" charset="-128"/>
                <a:ea typeface="Meiryo UI" pitchFamily="50" charset="-128"/>
                <a:cs typeface="Meiryo UI" pitchFamily="50" charset="-128"/>
              </a:rPr>
              <a:t>【</a:t>
            </a:r>
            <a:r>
              <a:rPr lang="ja-JP" altLang="en-US" sz="800">
                <a:solidFill>
                  <a:schemeClr val="tx1"/>
                </a:solidFill>
                <a:latin typeface="Meiryo UI" pitchFamily="50" charset="-128"/>
                <a:ea typeface="Meiryo UI" pitchFamily="50" charset="-128"/>
                <a:cs typeface="Meiryo UI" pitchFamily="50" charset="-128"/>
              </a:rPr>
              <a:t>任意項目</a:t>
            </a:r>
            <a:r>
              <a:rPr lang="en-US" altLang="ja-JP" sz="800">
                <a:solidFill>
                  <a:schemeClr val="tx1"/>
                </a:solidFill>
                <a:latin typeface="Meiryo UI" pitchFamily="50" charset="-128"/>
                <a:ea typeface="Meiryo UI" pitchFamily="50" charset="-128"/>
                <a:cs typeface="Meiryo UI" pitchFamily="50" charset="-128"/>
              </a:rPr>
              <a:t>】</a:t>
            </a:r>
          </a:p>
          <a:p>
            <a:pPr algn="ctr">
              <a:lnSpc>
                <a:spcPts val="1000"/>
              </a:lnSpc>
            </a:pPr>
            <a:r>
              <a:rPr lang="ja-JP" altLang="en-US" sz="800">
                <a:solidFill>
                  <a:schemeClr val="tx1"/>
                </a:solidFill>
                <a:latin typeface="Meiryo UI" pitchFamily="50" charset="-128"/>
                <a:ea typeface="Meiryo UI" pitchFamily="50" charset="-128"/>
                <a:cs typeface="Meiryo UI" pitchFamily="50" charset="-128"/>
              </a:rPr>
              <a:t>ｷｬﾝﾍﾟｰﾝｺｰﾄﾞ入力</a:t>
            </a:r>
            <a:endParaRPr kumimoji="1" lang="ja-JP" altLang="en-US" sz="800">
              <a:solidFill>
                <a:schemeClr val="tx1"/>
              </a:solidFill>
              <a:latin typeface="Meiryo UI" pitchFamily="50" charset="-128"/>
              <a:ea typeface="Meiryo UI" pitchFamily="50" charset="-128"/>
              <a:cs typeface="Meiryo UI" pitchFamily="50" charset="-128"/>
            </a:endParaRPr>
          </a:p>
        </p:txBody>
      </p:sp>
      <p:cxnSp>
        <p:nvCxnSpPr>
          <p:cNvPr id="63" name="直線矢印コネクタ 19"/>
          <p:cNvCxnSpPr/>
          <p:nvPr/>
        </p:nvCxnSpPr>
        <p:spPr>
          <a:xfrm>
            <a:off x="2350433" y="4614760"/>
            <a:ext cx="6707" cy="10818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四角形吹き出し 1"/>
          <p:cNvSpPr/>
          <p:nvPr/>
        </p:nvSpPr>
        <p:spPr>
          <a:xfrm>
            <a:off x="3095567" y="6513440"/>
            <a:ext cx="1345943" cy="779345"/>
          </a:xfrm>
          <a:prstGeom prst="wedgeRectCallout">
            <a:avLst>
              <a:gd name="adj1" fmla="val -78014"/>
              <a:gd name="adj2" fmla="val 72277"/>
            </a:avLst>
          </a:prstGeom>
          <a:ln/>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sz="1100">
                <a:solidFill>
                  <a:schemeClr val="bg1"/>
                </a:solidFill>
                <a:latin typeface="Meiryo UI" panose="020B0604030504040204" pitchFamily="50" charset="-128"/>
                <a:ea typeface="Meiryo UI" panose="020B0604030504040204" pitchFamily="50" charset="-128"/>
              </a:rPr>
              <a:t>【</a:t>
            </a:r>
            <a:r>
              <a:rPr kumimoji="1" lang="ja-JP" altLang="en-US" sz="1100">
                <a:solidFill>
                  <a:schemeClr val="bg1"/>
                </a:solidFill>
                <a:latin typeface="Meiryo UI" panose="020B0604030504040204" pitchFamily="50" charset="-128"/>
                <a:ea typeface="Meiryo UI" panose="020B0604030504040204" pitchFamily="50" charset="-128"/>
              </a:rPr>
              <a:t>参考</a:t>
            </a:r>
            <a:r>
              <a:rPr kumimoji="1" lang="en-US" altLang="ja-JP" sz="1100">
                <a:solidFill>
                  <a:schemeClr val="bg1"/>
                </a:solidFill>
                <a:latin typeface="Meiryo UI" panose="020B0604030504040204" pitchFamily="50" charset="-128"/>
                <a:ea typeface="Meiryo UI" panose="020B0604030504040204" pitchFamily="50" charset="-128"/>
              </a:rPr>
              <a:t>】Web</a:t>
            </a:r>
            <a:r>
              <a:rPr kumimoji="1" lang="ja-JP" altLang="en-US" sz="1100">
                <a:solidFill>
                  <a:schemeClr val="bg1"/>
                </a:solidFill>
                <a:latin typeface="Meiryo UI" panose="020B0604030504040204" pitchFamily="50" charset="-128"/>
                <a:ea typeface="Meiryo UI" panose="020B0604030504040204" pitchFamily="50" charset="-128"/>
              </a:rPr>
              <a:t>商流の場合は免許証のアップロードが必要です。</a:t>
            </a:r>
          </a:p>
        </p:txBody>
      </p:sp>
    </p:spTree>
    <p:extLst>
      <p:ext uri="{BB962C8B-B14F-4D97-AF65-F5344CB8AC3E}">
        <p14:creationId xmlns:p14="http://schemas.microsoft.com/office/powerpoint/2010/main" val="388283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extLst>
              <p:ext uri="{D42A27DB-BD31-4B8C-83A1-F6EECF244321}">
                <p14:modId xmlns:p14="http://schemas.microsoft.com/office/powerpoint/2010/main" val="1005127106"/>
              </p:ext>
            </p:extLst>
          </p:nvPr>
        </p:nvGraphicFramePr>
        <p:xfrm>
          <a:off x="310631" y="1214970"/>
          <a:ext cx="6336000" cy="8328795"/>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472242">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r>
                        <a:rPr kumimoji="1" lang="ja-JP" altLang="en-US" sz="1200" b="1">
                          <a:solidFill>
                            <a:schemeClr val="bg1"/>
                          </a:solidFill>
                          <a:latin typeface="Meiryo UI" pitchFamily="50" charset="-128"/>
                          <a:ea typeface="Meiryo UI" pitchFamily="50" charset="-128"/>
                          <a:cs typeface="Meiryo UI" pitchFamily="50" charset="-128"/>
                        </a:rPr>
                        <a:t>ｸﾚｼﾞｯﾄ</a:t>
                      </a:r>
                      <a:endParaRPr kumimoji="1" lang="en-US" altLang="ja-JP" sz="1200" b="1">
                        <a:solidFill>
                          <a:schemeClr val="bg1"/>
                        </a:solidFill>
                        <a:latin typeface="Meiryo UI" pitchFamily="50" charset="-128"/>
                        <a:ea typeface="Meiryo UI" pitchFamily="50" charset="-128"/>
                        <a:cs typeface="Meiryo UI" pitchFamily="50" charset="-128"/>
                      </a:endParaRPr>
                    </a:p>
                    <a:p>
                      <a:pPr algn="ctr"/>
                      <a:r>
                        <a:rPr kumimoji="1" lang="ja-JP" altLang="en-US" sz="1200" b="1">
                          <a:solidFill>
                            <a:schemeClr val="bg1"/>
                          </a:solidFill>
                          <a:latin typeface="Meiryo UI" pitchFamily="50" charset="-128"/>
                          <a:ea typeface="Meiryo UI" pitchFamily="50" charset="-128"/>
                          <a:cs typeface="Meiryo UI" pitchFamily="50" charset="-128"/>
                        </a:rPr>
                        <a:t>ﾃﾞｽｸ</a:t>
                      </a:r>
                      <a:r>
                        <a:rPr kumimoji="1" lang="en-US" altLang="ja-JP" sz="1050" b="0">
                          <a:solidFill>
                            <a:schemeClr val="bg1"/>
                          </a:solidFill>
                          <a:latin typeface="Meiryo UI" pitchFamily="50" charset="-128"/>
                          <a:ea typeface="Meiryo UI" pitchFamily="50" charset="-128"/>
                          <a:cs typeface="Meiryo UI" pitchFamily="50" charset="-128"/>
                        </a:rPr>
                        <a:t>(TFC</a:t>
                      </a:r>
                      <a:r>
                        <a:rPr kumimoji="1" lang="ja-JP" altLang="en-US" sz="1050" b="0">
                          <a:solidFill>
                            <a:schemeClr val="bg1"/>
                          </a:solidFill>
                          <a:latin typeface="Meiryo UI" pitchFamily="50" charset="-128"/>
                          <a:ea typeface="Meiryo UI" pitchFamily="50" charset="-128"/>
                          <a:cs typeface="Meiryo UI" pitchFamily="50" charset="-128"/>
                        </a:rPr>
                        <a:t>）</a:t>
                      </a:r>
                    </a:p>
                  </a:txBody>
                  <a:tcPr marL="0" marR="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077033">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・入力したアドレスにお礼メールが</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送信されるため、メールに記載</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の</a:t>
                      </a:r>
                      <a:r>
                        <a:rPr kumimoji="1" lang="en-US" altLang="ja-JP" sz="1100" b="0" baseline="0">
                          <a:solidFill>
                            <a:schemeClr val="tx1"/>
                          </a:solidFill>
                          <a:latin typeface="Meiryo UI" pitchFamily="50" charset="-128"/>
                          <a:ea typeface="Meiryo UI" pitchFamily="50" charset="-128"/>
                          <a:cs typeface="Meiryo UI" pitchFamily="50" charset="-128"/>
                        </a:rPr>
                        <a:t>URL</a:t>
                      </a:r>
                      <a:r>
                        <a:rPr kumimoji="1" lang="ja-JP" altLang="en-US" sz="1100" b="0" baseline="0">
                          <a:solidFill>
                            <a:schemeClr val="tx1"/>
                          </a:solidFill>
                          <a:latin typeface="Meiryo UI" pitchFamily="50" charset="-128"/>
                          <a:ea typeface="Meiryo UI" pitchFamily="50" charset="-128"/>
                          <a:cs typeface="Meiryo UI" pitchFamily="50" charset="-128"/>
                        </a:rPr>
                        <a:t>をクリックしていただく</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a:t>
                      </a:r>
                      <a:r>
                        <a:rPr kumimoji="1" lang="en-US" altLang="ja-JP" sz="1100" b="1">
                          <a:solidFill>
                            <a:schemeClr val="tx1"/>
                          </a:solidFill>
                          <a:latin typeface="Meiryo UI" pitchFamily="50" charset="-128"/>
                          <a:ea typeface="Meiryo UI" pitchFamily="50" charset="-128"/>
                          <a:cs typeface="Meiryo UI" pitchFamily="50" charset="-128"/>
                        </a:rPr>
                        <a:t>URL</a:t>
                      </a:r>
                      <a:r>
                        <a:rPr kumimoji="1" lang="ja-JP" altLang="en-US" sz="1100" b="1">
                          <a:solidFill>
                            <a:schemeClr val="tx1"/>
                          </a:solidFill>
                          <a:latin typeface="Meiryo UI" pitchFamily="50" charset="-128"/>
                          <a:ea typeface="Meiryo UI" pitchFamily="50" charset="-128"/>
                          <a:cs typeface="Meiryo UI" pitchFamily="50" charset="-128"/>
                        </a:rPr>
                        <a:t>クリック</a:t>
                      </a:r>
                      <a:r>
                        <a:rPr kumimoji="1" lang="en-US" altLang="ja-JP" sz="1100" b="1">
                          <a:solidFill>
                            <a:schemeClr val="tx1"/>
                          </a:solidFill>
                          <a:latin typeface="Meiryo UI" pitchFamily="50" charset="-128"/>
                          <a:ea typeface="Meiryo UI" pitchFamily="50" charset="-128"/>
                          <a:cs typeface="Meiryo UI" pitchFamily="50" charset="-128"/>
                        </a:rPr>
                        <a:t>(</a:t>
                      </a:r>
                      <a:r>
                        <a:rPr kumimoji="1" lang="ja-JP" altLang="en-US" sz="1100" b="1">
                          <a:solidFill>
                            <a:schemeClr val="tx1"/>
                          </a:solidFill>
                          <a:latin typeface="Meiryo UI" pitchFamily="50" charset="-128"/>
                          <a:ea typeface="Meiryo UI" pitchFamily="50" charset="-128"/>
                          <a:cs typeface="Meiryo UI" pitchFamily="50" charset="-128"/>
                        </a:rPr>
                        <a:t>申込確定</a:t>
                      </a:r>
                      <a:r>
                        <a:rPr kumimoji="1" lang="en-US" altLang="ja-JP" sz="1100" b="1">
                          <a:solidFill>
                            <a:schemeClr val="tx1"/>
                          </a:solidFill>
                          <a:latin typeface="Meiryo UI" pitchFamily="50" charset="-128"/>
                          <a:ea typeface="Meiryo UI" pitchFamily="50" charset="-128"/>
                          <a:cs typeface="Meiryo UI" pitchFamily="50" charset="-128"/>
                        </a:rPr>
                        <a:t>)</a:t>
                      </a:r>
                      <a:r>
                        <a:rPr kumimoji="1" lang="ja-JP" altLang="en-US" sz="1100" b="1">
                          <a:solidFill>
                            <a:schemeClr val="tx1"/>
                          </a:solidFill>
                          <a:latin typeface="Meiryo UI" pitchFamily="50" charset="-128"/>
                          <a:ea typeface="Meiryo UI" pitchFamily="50" charset="-128"/>
                          <a:cs typeface="Meiryo UI" pitchFamily="50" charset="-128"/>
                        </a:rPr>
                        <a:t>後、</a:t>
                      </a: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a:solidFill>
                            <a:schemeClr val="tx1"/>
                          </a:solidFill>
                          <a:latin typeface="Meiryo UI" pitchFamily="50" charset="-128"/>
                          <a:ea typeface="Meiryo UI" pitchFamily="50" charset="-128"/>
                          <a:cs typeface="Meiryo UI" pitchFamily="50" charset="-128"/>
                        </a:rPr>
                        <a:t>　</a:t>
                      </a:r>
                      <a:r>
                        <a:rPr kumimoji="1" lang="en-US" altLang="ja-JP" sz="1100" b="1">
                          <a:solidFill>
                            <a:schemeClr val="tx1"/>
                          </a:solidFill>
                          <a:latin typeface="Meiryo UI" pitchFamily="50" charset="-128"/>
                          <a:ea typeface="Meiryo UI" pitchFamily="50" charset="-128"/>
                          <a:cs typeface="Meiryo UI" pitchFamily="50" charset="-128"/>
                        </a:rPr>
                        <a:t>KINTO</a:t>
                      </a:r>
                      <a:r>
                        <a:rPr kumimoji="1" lang="ja-JP" altLang="en-US" sz="1100" b="1">
                          <a:solidFill>
                            <a:schemeClr val="tx1"/>
                          </a:solidFill>
                          <a:latin typeface="Meiryo UI" pitchFamily="50" charset="-128"/>
                          <a:ea typeface="Meiryo UI" pitchFamily="50" charset="-128"/>
                          <a:cs typeface="Meiryo UI" pitchFamily="50" charset="-128"/>
                        </a:rPr>
                        <a:t>クレジットデスクへ</a:t>
                      </a: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1">
                          <a:solidFill>
                            <a:schemeClr val="tx1"/>
                          </a:solidFill>
                          <a:latin typeface="Meiryo UI" pitchFamily="50" charset="-128"/>
                          <a:ea typeface="Meiryo UI" pitchFamily="50" charset="-128"/>
                          <a:cs typeface="Meiryo UI" pitchFamily="50" charset="-128"/>
                        </a:rPr>
                        <a:t>　申込した旨を電話連絡</a:t>
                      </a:r>
                      <a:endParaRPr kumimoji="1" lang="en-US" altLang="ja-JP" sz="11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＊誤入力等による再申込の場合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も再度連絡ください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・お客様に以下</a:t>
                      </a:r>
                      <a:r>
                        <a:rPr kumimoji="1" lang="en-US" altLang="ja-JP" sz="1100" b="0">
                          <a:solidFill>
                            <a:schemeClr val="tx1"/>
                          </a:solidFill>
                          <a:latin typeface="Meiryo UI" pitchFamily="50" charset="-128"/>
                          <a:ea typeface="Meiryo UI" pitchFamily="50" charset="-128"/>
                          <a:cs typeface="Meiryo UI" pitchFamily="50" charset="-128"/>
                        </a:rPr>
                        <a:t>2</a:t>
                      </a:r>
                      <a:r>
                        <a:rPr kumimoji="1" lang="ja-JP" altLang="en-US" sz="1100" b="0">
                          <a:solidFill>
                            <a:schemeClr val="tx1"/>
                          </a:solidFill>
                          <a:latin typeface="Meiryo UI" pitchFamily="50" charset="-128"/>
                          <a:ea typeface="Meiryo UI" pitchFamily="50" charset="-128"/>
                          <a:cs typeface="Meiryo UI" pitchFamily="50" charset="-128"/>
                        </a:rPr>
                        <a:t>点をお伝え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①審査結果は、</a:t>
                      </a:r>
                      <a:r>
                        <a:rPr kumimoji="1" lang="en-US" altLang="ja-JP" sz="1100" b="0">
                          <a:solidFill>
                            <a:schemeClr val="tx1"/>
                          </a:solidFill>
                          <a:latin typeface="Meiryo UI" pitchFamily="50" charset="-128"/>
                          <a:ea typeface="Meiryo UI" pitchFamily="50" charset="-128"/>
                          <a:cs typeface="Meiryo UI" pitchFamily="50" charset="-128"/>
                        </a:rPr>
                        <a:t>HP</a:t>
                      </a:r>
                      <a:r>
                        <a:rPr kumimoji="1" lang="ja-JP" altLang="en-US" sz="1100" b="0">
                          <a:solidFill>
                            <a:schemeClr val="tx1"/>
                          </a:solidFill>
                          <a:latin typeface="Meiryo UI" pitchFamily="50" charset="-128"/>
                          <a:ea typeface="Meiryo UI" pitchFamily="50" charset="-128"/>
                          <a:cs typeface="Meiryo UI" pitchFamily="50" charset="-128"/>
                        </a:rPr>
                        <a:t>のお客様専用</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ページ</a:t>
                      </a:r>
                      <a:r>
                        <a:rPr kumimoji="1" lang="en-US" altLang="ja-JP" sz="1100" b="0">
                          <a:solidFill>
                            <a:schemeClr val="tx1"/>
                          </a:solidFill>
                          <a:latin typeface="Meiryo UI" pitchFamily="50" charset="-128"/>
                          <a:ea typeface="Meiryo UI" pitchFamily="50" charset="-128"/>
                          <a:cs typeface="Meiryo UI" pitchFamily="50" charset="-128"/>
                        </a:rPr>
                        <a:t>(</a:t>
                      </a:r>
                      <a:r>
                        <a:rPr kumimoji="1" lang="en-US" altLang="ja-JP" sz="1100" b="0" err="1">
                          <a:solidFill>
                            <a:schemeClr val="tx1"/>
                          </a:solidFill>
                          <a:latin typeface="Meiryo UI" pitchFamily="50" charset="-128"/>
                          <a:ea typeface="Meiryo UI" pitchFamily="50" charset="-128"/>
                          <a:cs typeface="Meiryo UI" pitchFamily="50" charset="-128"/>
                        </a:rPr>
                        <a:t>MyKINTO</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でご確認</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可能、またメールでもご連絡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②審査承認の場合、</a:t>
                      </a:r>
                      <a:r>
                        <a:rPr kumimoji="1" lang="en-US" altLang="ja-JP" sz="1100" b="0" err="1">
                          <a:solidFill>
                            <a:schemeClr val="tx1"/>
                          </a:solidFill>
                          <a:latin typeface="Meiryo UI" pitchFamily="50" charset="-128"/>
                          <a:ea typeface="Meiryo UI" pitchFamily="50" charset="-128"/>
                          <a:cs typeface="Meiryo UI" pitchFamily="50" charset="-128"/>
                        </a:rPr>
                        <a:t>MyKINTO</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から本契約手続きをしていただく</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＊審査回答時間は</a:t>
                      </a:r>
                      <a:r>
                        <a:rPr kumimoji="1" lang="en-US" altLang="ja-JP" sz="1100" b="0">
                          <a:solidFill>
                            <a:schemeClr val="tx1"/>
                          </a:solidFill>
                          <a:latin typeface="Meiryo UI" pitchFamily="50" charset="-128"/>
                          <a:ea typeface="Meiryo UI" pitchFamily="50" charset="-128"/>
                          <a:cs typeface="Meiryo UI" pitchFamily="50" charset="-128"/>
                        </a:rPr>
                        <a:t>TFC</a:t>
                      </a:r>
                      <a:r>
                        <a:rPr kumimoji="1" lang="ja-JP" altLang="en-US" sz="1100" b="0">
                          <a:solidFill>
                            <a:schemeClr val="tx1"/>
                          </a:solidFill>
                          <a:latin typeface="Meiryo UI" pitchFamily="50" charset="-128"/>
                          <a:ea typeface="Meiryo UI" pitchFamily="50" charset="-128"/>
                          <a:cs typeface="Meiryo UI" pitchFamily="50" charset="-128"/>
                        </a:rPr>
                        <a:t>の</a:t>
                      </a:r>
                      <a:r>
                        <a:rPr kumimoji="1" lang="en-US" altLang="ja-JP" sz="1100" b="0">
                          <a:solidFill>
                            <a:schemeClr val="tx1"/>
                          </a:solidFill>
                          <a:latin typeface="Meiryo UI" pitchFamily="50" charset="-128"/>
                          <a:ea typeface="Meiryo UI" pitchFamily="50" charset="-128"/>
                          <a:cs typeface="Meiryo UI" pitchFamily="50" charset="-128"/>
                        </a:rPr>
                        <a:t>FAX</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申込時と同レベル。</a:t>
                      </a:r>
                      <a:endParaRPr kumimoji="1" lang="en-US" altLang="ja-JP" sz="1100" b="0"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審査承認＝受注では無いため</a:t>
                      </a: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お帰りいただいても構いません</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＊法人の場合は取引担当者様</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のメアドにて</a:t>
                      </a:r>
                      <a:r>
                        <a:rPr kumimoji="1" lang="en-US" altLang="ja-JP" sz="1100" b="0" err="1">
                          <a:solidFill>
                            <a:schemeClr val="tx1"/>
                          </a:solidFill>
                          <a:latin typeface="Meiryo UI" pitchFamily="50" charset="-128"/>
                          <a:ea typeface="Meiryo UI" pitchFamily="50" charset="-128"/>
                          <a:cs typeface="Meiryo UI" pitchFamily="50" charset="-128"/>
                        </a:rPr>
                        <a:t>MyKINTO</a:t>
                      </a:r>
                      <a:r>
                        <a:rPr kumimoji="1" lang="ja-JP" altLang="en-US" sz="1100" b="0">
                          <a:solidFill>
                            <a:schemeClr val="tx1"/>
                          </a:solidFill>
                          <a:latin typeface="Meiryo UI" pitchFamily="50" charset="-128"/>
                          <a:ea typeface="Meiryo UI" pitchFamily="50" charset="-128"/>
                          <a:cs typeface="Meiryo UI" pitchFamily="50" charset="-128"/>
                        </a:rPr>
                        <a:t>に</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ログインいただきます</a:t>
                      </a: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730725">
                <a:tc>
                  <a:txBody>
                    <a:bodyPr/>
                    <a:lstStyle/>
                    <a:p>
                      <a:pPr algn="l"/>
                      <a:endParaRPr kumimoji="1" lang="zh-TW"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・審査結果</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承認</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を連絡します</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ので、お客様へ契約申込いただく</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ようご連絡</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＊契約申込はお客様専用ページ</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a:t>
                      </a:r>
                      <a:r>
                        <a:rPr kumimoji="1" lang="ja-JP" altLang="en-US" sz="1100" b="0">
                          <a:solidFill>
                            <a:schemeClr val="tx1"/>
                          </a:solidFill>
                          <a:latin typeface="Meiryo UI" pitchFamily="50" charset="-128"/>
                          <a:ea typeface="Meiryo UI" pitchFamily="50" charset="-128"/>
                          <a:cs typeface="Meiryo UI" pitchFamily="50" charset="-128"/>
                        </a:rPr>
                        <a:t>でお客様に手続きいただきます</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＊承認有効期間は</a:t>
                      </a:r>
                      <a:r>
                        <a:rPr kumimoji="1" lang="en-US" altLang="ja-JP" sz="1100" b="0">
                          <a:solidFill>
                            <a:schemeClr val="tx1"/>
                          </a:solidFill>
                          <a:latin typeface="Meiryo UI" pitchFamily="50" charset="-128"/>
                          <a:ea typeface="Meiryo UI" pitchFamily="50" charset="-128"/>
                          <a:cs typeface="Meiryo UI" pitchFamily="50" charset="-128"/>
                        </a:rPr>
                        <a:t>1</a:t>
                      </a:r>
                      <a:r>
                        <a:rPr kumimoji="1" lang="ja-JP" altLang="en-US" sz="1100" b="0">
                          <a:solidFill>
                            <a:schemeClr val="tx1"/>
                          </a:solidFill>
                          <a:latin typeface="Meiryo UI" pitchFamily="50" charset="-128"/>
                          <a:ea typeface="Meiryo UI" pitchFamily="50" charset="-128"/>
                          <a:cs typeface="Meiryo UI" pitchFamily="50" charset="-128"/>
                        </a:rPr>
                        <a:t>ヶ月</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＊審査申込内容に不備がある</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場合、お客様への確認を</a:t>
                      </a:r>
                      <a:endParaRPr kumimoji="1" lang="en-US" altLang="ja-JP" sz="1100" b="0">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baseline="0">
                          <a:solidFill>
                            <a:schemeClr val="tx1"/>
                          </a:solidFill>
                          <a:latin typeface="Meiryo UI" pitchFamily="50" charset="-128"/>
                          <a:ea typeface="Meiryo UI" pitchFamily="50" charset="-128"/>
                          <a:cs typeface="Meiryo UI" pitchFamily="50" charset="-128"/>
                        </a:rPr>
                        <a:t> 店舗</a:t>
                      </a:r>
                      <a:r>
                        <a:rPr kumimoji="1" lang="ja-JP" altLang="en-US" sz="1100" b="0">
                          <a:solidFill>
                            <a:schemeClr val="tx1"/>
                          </a:solidFill>
                          <a:latin typeface="Meiryo UI" pitchFamily="50" charset="-128"/>
                          <a:ea typeface="Meiryo UI" pitchFamily="50" charset="-128"/>
                          <a:cs typeface="Meiryo UI" pitchFamily="50" charset="-128"/>
                        </a:rPr>
                        <a:t>に依頼させていただきます</a:t>
                      </a:r>
                      <a:r>
                        <a:rPr kumimoji="1" lang="ja-JP" altLang="en-US" sz="1100" b="1">
                          <a:solidFill>
                            <a:schemeClr val="tx1"/>
                          </a:solidFill>
                          <a:latin typeface="Meiryo UI" pitchFamily="50" charset="-128"/>
                          <a:ea typeface="Meiryo UI" pitchFamily="50" charset="-128"/>
                          <a:cs typeface="Meiryo UI" pitchFamily="50" charset="-128"/>
                        </a:rPr>
                        <a:t>　  </a:t>
                      </a:r>
                      <a:endParaRPr kumimoji="1" lang="en-US" altLang="ja-JP" sz="1100" b="1">
                        <a:solidFill>
                          <a:schemeClr val="tx1"/>
                        </a:solidFill>
                        <a:latin typeface="Meiryo UI" pitchFamily="50" charset="-128"/>
                        <a:ea typeface="Meiryo UI" pitchFamily="50" charset="-128"/>
                        <a:cs typeface="Meiryo UI" pitchFamily="50" charset="-128"/>
                      </a:endParaRPr>
                    </a:p>
                    <a:p>
                      <a:pPr>
                        <a:lnSpc>
                          <a:spcPct val="100000"/>
                        </a:lnSpc>
                      </a:pPr>
                      <a:r>
                        <a:rPr kumimoji="1" lang="en-US" altLang="ja-JP" sz="1100" b="1">
                          <a:solidFill>
                            <a:schemeClr val="tx1"/>
                          </a:solidFill>
                          <a:latin typeface="Meiryo UI" pitchFamily="50" charset="-128"/>
                          <a:ea typeface="Meiryo UI" pitchFamily="50" charset="-128"/>
                          <a:cs typeface="Meiryo UI" pitchFamily="50" charset="-128"/>
                        </a:rPr>
                        <a:t>  </a:t>
                      </a:r>
                      <a:r>
                        <a:rPr kumimoji="1" lang="ja-JP" altLang="en-US" sz="1100" b="1">
                          <a:solidFill>
                            <a:schemeClr val="tx1"/>
                          </a:solidFill>
                          <a:latin typeface="Meiryo UI" pitchFamily="50" charset="-128"/>
                          <a:ea typeface="Meiryo UI" pitchFamily="50" charset="-128"/>
                          <a:cs typeface="Meiryo UI" pitchFamily="50" charset="-128"/>
                        </a:rPr>
                        <a:t>＊</a:t>
                      </a:r>
                      <a:r>
                        <a:rPr kumimoji="1" lang="en-US" altLang="ja-JP" sz="1100" b="1">
                          <a:solidFill>
                            <a:schemeClr val="tx1"/>
                          </a:solidFill>
                          <a:latin typeface="Meiryo UI" pitchFamily="50" charset="-128"/>
                          <a:ea typeface="Meiryo UI" pitchFamily="50" charset="-128"/>
                          <a:cs typeface="Meiryo UI" pitchFamily="50" charset="-128"/>
                        </a:rPr>
                        <a:t>PAL</a:t>
                      </a:r>
                      <a:r>
                        <a:rPr kumimoji="1" lang="ja-JP" altLang="en-US" sz="1100" b="1">
                          <a:solidFill>
                            <a:schemeClr val="tx1"/>
                          </a:solidFill>
                          <a:latin typeface="Meiryo UI" pitchFamily="50" charset="-128"/>
                          <a:ea typeface="Meiryo UI" pitchFamily="50" charset="-128"/>
                          <a:cs typeface="Meiryo UI" pitchFamily="50" charset="-128"/>
                        </a:rPr>
                        <a:t>機のインターネット環境で</a:t>
                      </a: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　  カード登録が行えなかった場合、　</a:t>
                      </a: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　  お客様のインターネット環境</a:t>
                      </a: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　</a:t>
                      </a:r>
                      <a:r>
                        <a:rPr kumimoji="1" lang="ja-JP" altLang="en-US" sz="1100" b="1" baseline="0">
                          <a:solidFill>
                            <a:schemeClr val="tx1"/>
                          </a:solidFill>
                          <a:latin typeface="Meiryo UI" pitchFamily="50" charset="-128"/>
                          <a:ea typeface="Meiryo UI" pitchFamily="50" charset="-128"/>
                          <a:cs typeface="Meiryo UI" pitchFamily="50" charset="-128"/>
                        </a:rPr>
                        <a:t> </a:t>
                      </a:r>
                      <a:r>
                        <a:rPr kumimoji="1" lang="ja-JP" altLang="en-US" sz="1100" b="1">
                          <a:solidFill>
                            <a:schemeClr val="tx1"/>
                          </a:solidFill>
                          <a:latin typeface="Meiryo UI" pitchFamily="50" charset="-128"/>
                          <a:ea typeface="Meiryo UI" pitchFamily="50" charset="-128"/>
                          <a:cs typeface="Meiryo UI" pitchFamily="50" charset="-128"/>
                        </a:rPr>
                        <a:t> </a:t>
                      </a:r>
                      <a:r>
                        <a:rPr kumimoji="1" lang="en-US" altLang="ja-JP" sz="1100" b="1">
                          <a:solidFill>
                            <a:schemeClr val="tx1"/>
                          </a:solidFill>
                          <a:latin typeface="Meiryo UI" pitchFamily="50" charset="-128"/>
                          <a:ea typeface="Meiryo UI" pitchFamily="50" charset="-128"/>
                          <a:cs typeface="Meiryo UI" pitchFamily="50" charset="-128"/>
                        </a:rPr>
                        <a:t>(</a:t>
                      </a:r>
                      <a:r>
                        <a:rPr kumimoji="1" lang="ja-JP" altLang="en-US" sz="1100" b="1">
                          <a:solidFill>
                            <a:schemeClr val="tx1"/>
                          </a:solidFill>
                          <a:latin typeface="Meiryo UI" pitchFamily="50" charset="-128"/>
                          <a:ea typeface="Meiryo UI" pitchFamily="50" charset="-128"/>
                          <a:cs typeface="Meiryo UI" pitchFamily="50" charset="-128"/>
                        </a:rPr>
                        <a:t>ご自宅の</a:t>
                      </a:r>
                      <a:r>
                        <a:rPr kumimoji="1" lang="en-US" altLang="ja-JP" sz="1100" b="1">
                          <a:solidFill>
                            <a:schemeClr val="tx1"/>
                          </a:solidFill>
                          <a:latin typeface="Meiryo UI" pitchFamily="50" charset="-128"/>
                          <a:ea typeface="Meiryo UI" pitchFamily="50" charset="-128"/>
                          <a:cs typeface="Meiryo UI" pitchFamily="50" charset="-128"/>
                        </a:rPr>
                        <a:t>PC</a:t>
                      </a:r>
                      <a:r>
                        <a:rPr kumimoji="1" lang="ja-JP" altLang="en-US" sz="1100" b="1">
                          <a:solidFill>
                            <a:schemeClr val="tx1"/>
                          </a:solidFill>
                          <a:latin typeface="Meiryo UI" pitchFamily="50" charset="-128"/>
                          <a:ea typeface="Meiryo UI" pitchFamily="50" charset="-128"/>
                          <a:cs typeface="Meiryo UI" pitchFamily="50" charset="-128"/>
                        </a:rPr>
                        <a:t>・スマホ等</a:t>
                      </a:r>
                      <a:r>
                        <a:rPr kumimoji="1" lang="en-US" altLang="ja-JP" sz="1100" b="1">
                          <a:solidFill>
                            <a:schemeClr val="tx1"/>
                          </a:solidFill>
                          <a:latin typeface="Meiryo UI" pitchFamily="50" charset="-128"/>
                          <a:ea typeface="Meiryo UI" pitchFamily="50" charset="-128"/>
                          <a:cs typeface="Meiryo UI" pitchFamily="50" charset="-128"/>
                        </a:rPr>
                        <a:t>)</a:t>
                      </a:r>
                      <a:r>
                        <a:rPr kumimoji="1" lang="ja-JP" altLang="en-US" sz="1100" b="1">
                          <a:solidFill>
                            <a:schemeClr val="tx1"/>
                          </a:solidFill>
                          <a:latin typeface="Meiryo UI" pitchFamily="50" charset="-128"/>
                          <a:ea typeface="Meiryo UI" pitchFamily="50" charset="-128"/>
                          <a:cs typeface="Meiryo UI" pitchFamily="50" charset="-128"/>
                        </a:rPr>
                        <a:t>で</a:t>
                      </a: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　  手続きください</a:t>
                      </a:r>
                      <a:endParaRPr kumimoji="1" lang="en-US" altLang="ja-JP" sz="1100" b="1">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・契約成立後、代行業者の</a:t>
                      </a:r>
                      <a:r>
                        <a:rPr kumimoji="1" lang="en-US" altLang="ja-JP" sz="1100" b="1">
                          <a:solidFill>
                            <a:schemeClr val="tx1"/>
                          </a:solidFill>
                          <a:latin typeface="Meiryo UI" pitchFamily="50" charset="-128"/>
                          <a:ea typeface="Meiryo UI" pitchFamily="50" charset="-128"/>
                          <a:cs typeface="Meiryo UI" pitchFamily="50" charset="-128"/>
                        </a:rPr>
                        <a:t>TFC</a:t>
                      </a: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　よりお客様宛に口座振替依頼書</a:t>
                      </a:r>
                      <a:endParaRPr kumimoji="1" lang="en-US" altLang="ja-JP" sz="1100" b="1">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　を送付させていただきます</a:t>
                      </a:r>
                      <a:endParaRPr kumimoji="1" lang="en-US" altLang="ja-JP" sz="1100" b="1">
                        <a:solidFill>
                          <a:schemeClr val="tx1"/>
                        </a:solidFill>
                        <a:latin typeface="Meiryo UI" pitchFamily="50" charset="-128"/>
                        <a:ea typeface="Meiryo UI" pitchFamily="50" charset="-128"/>
                        <a:cs typeface="Meiryo UI" pitchFamily="50" charset="-128"/>
                      </a:endParaRPr>
                    </a:p>
                    <a:p>
                      <a:pPr>
                        <a:lnSpc>
                          <a:spcPct val="100000"/>
                        </a:lnSpc>
                      </a:pPr>
                      <a:r>
                        <a:rPr kumimoji="1" lang="ja-JP" altLang="en-US" sz="1100" b="1">
                          <a:solidFill>
                            <a:schemeClr val="tx1"/>
                          </a:solidFill>
                          <a:latin typeface="Meiryo UI" pitchFamily="50" charset="-128"/>
                          <a:ea typeface="Meiryo UI" pitchFamily="50" charset="-128"/>
                          <a:cs typeface="Meiryo UI" pitchFamily="50" charset="-128"/>
                        </a:rPr>
                        <a:t>（法人のみ）</a:t>
                      </a:r>
                      <a:endParaRPr kumimoji="1" lang="en-US" altLang="ja-JP" sz="1100" b="1">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
        <p:nvSpPr>
          <p:cNvPr id="20" name="正方形/長方形 19"/>
          <p:cNvSpPr/>
          <p:nvPr/>
        </p:nvSpPr>
        <p:spPr>
          <a:xfrm>
            <a:off x="260648" y="72243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１．来店～</a:t>
            </a:r>
            <a:r>
              <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商談～</a:t>
            </a:r>
            <a:r>
              <a:rPr lang="ja-JP"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rPr>
              <a:t>審査・契約申込（店頭商流の場合）②</a:t>
            </a:r>
            <a:endParaRPr lang="zh-TW" altLang="en-US" sz="1600" b="1">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p:cNvSpPr/>
          <p:nvPr/>
        </p:nvSpPr>
        <p:spPr>
          <a:xfrm>
            <a:off x="3320150" y="1831185"/>
            <a:ext cx="1076565" cy="650757"/>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お礼</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申込確認</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メールを送信</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kumimoji="1" lang="en-US" altLang="ja-JP">
                <a:solidFill>
                  <a:schemeClr val="tx1"/>
                </a:solidFill>
                <a:latin typeface="Meiryo UI" pitchFamily="50" charset="-128"/>
                <a:ea typeface="Meiryo UI" pitchFamily="50" charset="-128"/>
                <a:cs typeface="Meiryo UI" pitchFamily="50" charset="-128"/>
              </a:rPr>
              <a:t>※</a:t>
            </a:r>
            <a:r>
              <a:rPr kumimoji="1" lang="ja-JP" altLang="en-US">
                <a:solidFill>
                  <a:schemeClr val="tx1"/>
                </a:solidFill>
                <a:latin typeface="Meiryo UI" pitchFamily="50" charset="-128"/>
                <a:ea typeface="Meiryo UI" pitchFamily="50" charset="-128"/>
                <a:cs typeface="Meiryo UI" pitchFamily="50" charset="-128"/>
              </a:rPr>
              <a:t>自動送信</a:t>
            </a:r>
          </a:p>
        </p:txBody>
      </p:sp>
      <p:cxnSp>
        <p:nvCxnSpPr>
          <p:cNvPr id="85" name="直線矢印コネクタ 19"/>
          <p:cNvCxnSpPr>
            <a:stCxn id="86" idx="2"/>
            <a:endCxn id="88" idx="0"/>
          </p:cNvCxnSpPr>
          <p:nvPr/>
        </p:nvCxnSpPr>
        <p:spPr>
          <a:xfrm>
            <a:off x="936967" y="7537824"/>
            <a:ext cx="8993" cy="214073"/>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角丸四角形 85"/>
          <p:cNvSpPr/>
          <p:nvPr/>
        </p:nvSpPr>
        <p:spPr>
          <a:xfrm>
            <a:off x="396967" y="7177824"/>
            <a:ext cx="1080000" cy="360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審査結果の確認</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88" name="角丸四角形 87"/>
          <p:cNvSpPr/>
          <p:nvPr/>
        </p:nvSpPr>
        <p:spPr>
          <a:xfrm>
            <a:off x="405960" y="7751897"/>
            <a:ext cx="1080000" cy="504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ｸﾚｼﾞｯﾄｶｰﾄﾞ</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情報の入力</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9" name="直線矢印コネクタ 19"/>
          <p:cNvCxnSpPr>
            <a:stCxn id="88" idx="2"/>
            <a:endCxn id="109" idx="0"/>
          </p:cNvCxnSpPr>
          <p:nvPr/>
        </p:nvCxnSpPr>
        <p:spPr>
          <a:xfrm>
            <a:off x="945960" y="8255897"/>
            <a:ext cx="6565" cy="21531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3" name="図 42"/>
          <p:cNvPicPr>
            <a:picLocks noChangeAspect="1"/>
          </p:cNvPicPr>
          <p:nvPr/>
        </p:nvPicPr>
        <p:blipFill>
          <a:blip r:embed="rId2"/>
          <a:stretch>
            <a:fillRect/>
          </a:stretch>
        </p:blipFill>
        <p:spPr>
          <a:xfrm>
            <a:off x="1018834" y="5085722"/>
            <a:ext cx="205184" cy="364306"/>
          </a:xfrm>
          <a:prstGeom prst="rect">
            <a:avLst/>
          </a:prstGeom>
        </p:spPr>
      </p:pic>
      <p:pic>
        <p:nvPicPr>
          <p:cNvPr id="45" name="Picture 120" descr="C:\WINNT\Profiles\10111\Application Data\Microsoft\Media Catalog\IDW01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24" y="5085722"/>
            <a:ext cx="390525" cy="314325"/>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直線矢印コネクタ 19"/>
          <p:cNvCxnSpPr>
            <a:endCxn id="53" idx="0"/>
          </p:cNvCxnSpPr>
          <p:nvPr/>
        </p:nvCxnSpPr>
        <p:spPr>
          <a:xfrm rot="10800000" flipV="1">
            <a:off x="956108" y="2004761"/>
            <a:ext cx="2364043" cy="134838"/>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11"/>
          <p:cNvSpPr txBox="1">
            <a:spLocks noChangeArrowheads="1"/>
          </p:cNvSpPr>
          <p:nvPr/>
        </p:nvSpPr>
        <p:spPr bwMode="auto">
          <a:xfrm>
            <a:off x="600624" y="5424976"/>
            <a:ext cx="887382"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en-US" altLang="ja-JP" sz="1050">
                <a:latin typeface="Meiryo UI" pitchFamily="50" charset="-128"/>
                <a:ea typeface="Meiryo UI" pitchFamily="50" charset="-128"/>
                <a:cs typeface="Meiryo UI" pitchFamily="50" charset="-128"/>
              </a:rPr>
              <a:t>PC</a:t>
            </a:r>
            <a:r>
              <a:rPr lang="ja-JP" altLang="en-US" sz="1050">
                <a:latin typeface="Meiryo UI" pitchFamily="50" charset="-128"/>
                <a:ea typeface="Meiryo UI" pitchFamily="50" charset="-128"/>
                <a:cs typeface="Meiryo UI" pitchFamily="50" charset="-128"/>
              </a:rPr>
              <a:t>・スマホ等</a:t>
            </a:r>
          </a:p>
        </p:txBody>
      </p:sp>
      <p:sp>
        <p:nvSpPr>
          <p:cNvPr id="51" name="正方形/長方形 50"/>
          <p:cNvSpPr/>
          <p:nvPr/>
        </p:nvSpPr>
        <p:spPr>
          <a:xfrm>
            <a:off x="1834346" y="3405181"/>
            <a:ext cx="1080000" cy="36004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お客様へご説明</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52" name="直線矢印コネクタ 19"/>
          <p:cNvCxnSpPr>
            <a:stCxn id="51" idx="1"/>
          </p:cNvCxnSpPr>
          <p:nvPr/>
        </p:nvCxnSpPr>
        <p:spPr>
          <a:xfrm flipH="1">
            <a:off x="1419084" y="3585201"/>
            <a:ext cx="41526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角丸四角形 52"/>
          <p:cNvSpPr/>
          <p:nvPr/>
        </p:nvSpPr>
        <p:spPr>
          <a:xfrm>
            <a:off x="416107" y="2139599"/>
            <a:ext cx="1080000" cy="829684"/>
          </a:xfrm>
          <a:prstGeom prst="round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chemeClr val="tx1"/>
                </a:solidFill>
                <a:latin typeface="Meiryo UI" pitchFamily="50" charset="-128"/>
                <a:ea typeface="Meiryo UI" pitchFamily="50" charset="-128"/>
                <a:cs typeface="Meiryo UI" pitchFamily="50" charset="-128"/>
              </a:rPr>
              <a:t>メール開封、</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en-US" altLang="ja-JP">
                <a:solidFill>
                  <a:schemeClr val="tx1"/>
                </a:solidFill>
                <a:latin typeface="Meiryo UI" pitchFamily="50" charset="-128"/>
                <a:ea typeface="Meiryo UI" pitchFamily="50" charset="-128"/>
                <a:cs typeface="Meiryo UI" pitchFamily="50" charset="-128"/>
              </a:rPr>
              <a:t>URL</a:t>
            </a:r>
            <a:r>
              <a:rPr lang="ja-JP" altLang="en-US">
                <a:solidFill>
                  <a:schemeClr val="tx1"/>
                </a:solidFill>
                <a:latin typeface="Meiryo UI" pitchFamily="50" charset="-128"/>
                <a:ea typeface="Meiryo UI" pitchFamily="50" charset="-128"/>
                <a:cs typeface="Meiryo UI" pitchFamily="50" charset="-128"/>
              </a:rPr>
              <a:t>をクリック、</a:t>
            </a:r>
            <a:endParaRPr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kumimoji="1" lang="ja-JP" altLang="en-US">
                <a:solidFill>
                  <a:schemeClr val="tx1"/>
                </a:solidFill>
                <a:latin typeface="Meiryo UI" pitchFamily="50" charset="-128"/>
                <a:ea typeface="Meiryo UI" pitchFamily="50" charset="-128"/>
                <a:cs typeface="Meiryo UI" pitchFamily="50" charset="-128"/>
              </a:rPr>
              <a:t>ｽﾃｰﾀｽ確認</a:t>
            </a:r>
            <a:endParaRPr kumimoji="1" lang="en-US" altLang="ja-JP">
              <a:solidFill>
                <a:schemeClr val="tx1"/>
              </a:solidFill>
              <a:latin typeface="Meiryo UI" pitchFamily="50" charset="-128"/>
              <a:ea typeface="Meiryo UI" pitchFamily="50" charset="-128"/>
              <a:cs typeface="Meiryo UI" pitchFamily="50" charset="-128"/>
            </a:endParaRPr>
          </a:p>
          <a:p>
            <a:pPr algn="ctr">
              <a:lnSpc>
                <a:spcPts val="1300"/>
              </a:lnSpc>
            </a:pPr>
            <a:r>
              <a:rPr lang="en-US" altLang="ja-JP">
                <a:solidFill>
                  <a:schemeClr val="tx1"/>
                </a:solidFill>
                <a:latin typeface="Meiryo UI" pitchFamily="50" charset="-128"/>
                <a:ea typeface="Meiryo UI" pitchFamily="50" charset="-128"/>
                <a:cs typeface="Meiryo UI" pitchFamily="50" charset="-128"/>
              </a:rPr>
              <a:t>(</a:t>
            </a:r>
            <a:r>
              <a:rPr lang="ja-JP" altLang="en-US">
                <a:solidFill>
                  <a:schemeClr val="tx1"/>
                </a:solidFill>
                <a:latin typeface="Meiryo UI" pitchFamily="50" charset="-128"/>
                <a:ea typeface="Meiryo UI" pitchFamily="50" charset="-128"/>
                <a:cs typeface="Meiryo UI" pitchFamily="50" charset="-128"/>
              </a:rPr>
              <a:t>申込確定</a:t>
            </a:r>
            <a:r>
              <a:rPr lang="en-US" altLang="ja-JP">
                <a:solidFill>
                  <a:schemeClr val="tx1"/>
                </a:solidFill>
                <a:latin typeface="Meiryo UI" pitchFamily="50" charset="-128"/>
                <a:ea typeface="Meiryo UI" pitchFamily="50" charset="-128"/>
                <a:cs typeface="Meiryo UI" pitchFamily="50" charset="-128"/>
              </a:rPr>
              <a:t>)</a:t>
            </a:r>
            <a:endParaRPr kumimoji="1" lang="ja-JP" altLang="en-US">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3320149" y="3401718"/>
            <a:ext cx="1076565" cy="36000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受付・審査</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65" name="正方形/長方形 64"/>
          <p:cNvSpPr/>
          <p:nvPr/>
        </p:nvSpPr>
        <p:spPr>
          <a:xfrm>
            <a:off x="3320150" y="5850490"/>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審査完了</a:t>
            </a:r>
            <a:r>
              <a:rPr lang="en-US" altLang="ja-JP">
                <a:solidFill>
                  <a:sysClr val="windowText" lastClr="000000"/>
                </a:solidFill>
                <a:latin typeface="Meiryo UI" pitchFamily="50" charset="-128"/>
                <a:ea typeface="Meiryo UI" pitchFamily="50" charset="-128"/>
                <a:cs typeface="Meiryo UI" pitchFamily="50" charset="-128"/>
              </a:rPr>
              <a:t>(</a:t>
            </a:r>
            <a:r>
              <a:rPr lang="ja-JP" altLang="en-US">
                <a:solidFill>
                  <a:sysClr val="windowText" lastClr="000000"/>
                </a:solidFill>
                <a:latin typeface="Meiryo UI" pitchFamily="50" charset="-128"/>
                <a:ea typeface="Meiryo UI" pitchFamily="50" charset="-128"/>
                <a:cs typeface="Meiryo UI" pitchFamily="50" charset="-128"/>
              </a:rPr>
              <a:t>承認</a:t>
            </a:r>
            <a:r>
              <a:rPr lang="en-US" altLang="ja-JP">
                <a:solidFill>
                  <a:sysClr val="windowText" lastClr="000000"/>
                </a:solidFill>
                <a:latin typeface="Meiryo UI" pitchFamily="50" charset="-128"/>
                <a:ea typeface="Meiryo UI" pitchFamily="50" charset="-128"/>
                <a:cs typeface="Meiryo UI" pitchFamily="50" charset="-128"/>
              </a:rPr>
              <a:t>)</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66" name="直線矢印コネクタ 19"/>
          <p:cNvCxnSpPr>
            <a:stCxn id="57" idx="2"/>
            <a:endCxn id="65" idx="0"/>
          </p:cNvCxnSpPr>
          <p:nvPr/>
        </p:nvCxnSpPr>
        <p:spPr>
          <a:xfrm>
            <a:off x="3858432" y="3761718"/>
            <a:ext cx="1" cy="208877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左中かっこ 68"/>
          <p:cNvSpPr/>
          <p:nvPr/>
        </p:nvSpPr>
        <p:spPr>
          <a:xfrm flipH="1">
            <a:off x="1477076" y="3367968"/>
            <a:ext cx="357646" cy="5636492"/>
          </a:xfrm>
          <a:prstGeom prst="leftBrace">
            <a:avLst>
              <a:gd name="adj1" fmla="val 8333"/>
              <a:gd name="adj2" fmla="val 3560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7" name="直線矢印コネクタ 19"/>
          <p:cNvCxnSpPr>
            <a:stCxn id="78" idx="1"/>
            <a:endCxn id="86" idx="3"/>
          </p:cNvCxnSpPr>
          <p:nvPr/>
        </p:nvCxnSpPr>
        <p:spPr>
          <a:xfrm flipH="1" flipV="1">
            <a:off x="1476967" y="7357824"/>
            <a:ext cx="1843181" cy="418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320148" y="7110008"/>
            <a:ext cx="1076565" cy="504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en-US" altLang="ja-JP">
                <a:solidFill>
                  <a:sysClr val="windowText" lastClr="000000"/>
                </a:solidFill>
                <a:latin typeface="Meiryo UI" pitchFamily="50" charset="-128"/>
                <a:ea typeface="Meiryo UI" pitchFamily="50" charset="-128"/>
                <a:cs typeface="Meiryo UI" pitchFamily="50" charset="-128"/>
              </a:rPr>
              <a:t>HP</a:t>
            </a:r>
            <a:r>
              <a:rPr lang="ja-JP" altLang="en-US">
                <a:solidFill>
                  <a:sysClr val="windowText" lastClr="000000"/>
                </a:solidFill>
                <a:latin typeface="Meiryo UI" pitchFamily="50" charset="-128"/>
                <a:ea typeface="Meiryo UI" pitchFamily="50" charset="-128"/>
                <a:cs typeface="Meiryo UI" pitchFamily="50" charset="-128"/>
              </a:rPr>
              <a:t>のｽﾃｰﾀｽ更新とメール連絡</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81" name="直線矢印コネクタ 19"/>
          <p:cNvCxnSpPr>
            <a:stCxn id="65" idx="2"/>
            <a:endCxn id="94" idx="0"/>
          </p:cNvCxnSpPr>
          <p:nvPr/>
        </p:nvCxnSpPr>
        <p:spPr>
          <a:xfrm>
            <a:off x="3858433" y="6210490"/>
            <a:ext cx="0" cy="12967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3320150" y="6340161"/>
            <a:ext cx="1076565" cy="50400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審査結果を</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電話連絡</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96" name="直線矢印コネクタ 19"/>
          <p:cNvCxnSpPr>
            <a:stCxn id="94" idx="1"/>
            <a:endCxn id="97" idx="3"/>
          </p:cNvCxnSpPr>
          <p:nvPr/>
        </p:nvCxnSpPr>
        <p:spPr>
          <a:xfrm flipH="1">
            <a:off x="2914346" y="6592161"/>
            <a:ext cx="405804" cy="200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1903956" y="6243482"/>
            <a:ext cx="1010390" cy="701367"/>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契約申込</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いただくよう</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お客様へご説明</a:t>
            </a:r>
            <a:endParaRPr kumimoji="1" lang="ja-JP" altLang="en-US">
              <a:solidFill>
                <a:sysClr val="windowText" lastClr="000000"/>
              </a:solidFill>
              <a:latin typeface="Meiryo UI" pitchFamily="50" charset="-128"/>
              <a:ea typeface="Meiryo UI" pitchFamily="50" charset="-128"/>
              <a:cs typeface="Meiryo UI" pitchFamily="50" charset="-128"/>
            </a:endParaRPr>
          </a:p>
        </p:txBody>
      </p:sp>
      <p:cxnSp>
        <p:nvCxnSpPr>
          <p:cNvPr id="103" name="直線矢印コネクタ 19"/>
          <p:cNvCxnSpPr>
            <a:stCxn id="97" idx="1"/>
          </p:cNvCxnSpPr>
          <p:nvPr/>
        </p:nvCxnSpPr>
        <p:spPr>
          <a:xfrm flipH="1" flipV="1">
            <a:off x="1476968" y="6592162"/>
            <a:ext cx="426988" cy="200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角丸四角形 108"/>
          <p:cNvSpPr/>
          <p:nvPr/>
        </p:nvSpPr>
        <p:spPr>
          <a:xfrm>
            <a:off x="412525" y="8471209"/>
            <a:ext cx="1080000" cy="504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契約申込ボタン</a:t>
            </a:r>
            <a:endParaRPr lang="en-US" altLang="ja-JP">
              <a:solidFill>
                <a:sysClr val="windowText" lastClr="000000"/>
              </a:solidFill>
              <a:latin typeface="Meiryo UI" pitchFamily="50" charset="-128"/>
              <a:ea typeface="Meiryo UI" pitchFamily="50" charset="-128"/>
              <a:cs typeface="Meiryo UI" pitchFamily="50" charset="-128"/>
            </a:endParaRPr>
          </a:p>
          <a:p>
            <a:pPr algn="ctr">
              <a:lnSpc>
                <a:spcPts val="1300"/>
              </a:lnSpc>
            </a:pPr>
            <a:r>
              <a:rPr lang="ja-JP" altLang="en-US">
                <a:solidFill>
                  <a:sysClr val="windowText" lastClr="000000"/>
                </a:solidFill>
                <a:latin typeface="Meiryo UI" pitchFamily="50" charset="-128"/>
                <a:ea typeface="Meiryo UI" pitchFamily="50" charset="-128"/>
                <a:cs typeface="Meiryo UI" pitchFamily="50" charset="-128"/>
              </a:rPr>
              <a:t>をクリック</a:t>
            </a:r>
            <a:endParaRPr kumimoji="1" lang="ja-JP" altLang="en-US">
              <a:solidFill>
                <a:sysClr val="windowText" lastClr="000000"/>
              </a:solidFill>
              <a:latin typeface="Meiryo UI" pitchFamily="50" charset="-128"/>
              <a:ea typeface="Meiryo UI" pitchFamily="50" charset="-128"/>
              <a:cs typeface="Meiryo UI" pitchFamily="50" charset="-128"/>
            </a:endParaRPr>
          </a:p>
        </p:txBody>
      </p:sp>
      <p:sp>
        <p:nvSpPr>
          <p:cNvPr id="122" name="Text Box 11"/>
          <p:cNvSpPr txBox="1">
            <a:spLocks noChangeArrowheads="1"/>
          </p:cNvSpPr>
          <p:nvPr/>
        </p:nvSpPr>
        <p:spPr bwMode="auto">
          <a:xfrm>
            <a:off x="1564640" y="8747594"/>
            <a:ext cx="1738414"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契約申込</a:t>
            </a:r>
            <a:r>
              <a:rPr lang="en-US" altLang="ja-JP" sz="1050">
                <a:latin typeface="Meiryo UI" pitchFamily="50" charset="-128"/>
                <a:ea typeface="Meiryo UI" pitchFamily="50" charset="-128"/>
                <a:cs typeface="Meiryo UI" pitchFamily="50" charset="-128"/>
              </a:rPr>
              <a:t>(KINTO</a:t>
            </a:r>
            <a:r>
              <a:rPr lang="ja-JP" altLang="en-US" sz="1050">
                <a:latin typeface="Meiryo UI" pitchFamily="50" charset="-128"/>
                <a:ea typeface="Meiryo UI" pitchFamily="50" charset="-128"/>
                <a:cs typeface="Meiryo UI" pitchFamily="50" charset="-128"/>
              </a:rPr>
              <a:t>へ伝送</a:t>
            </a:r>
            <a:r>
              <a:rPr lang="en-US" altLang="ja-JP" sz="1050">
                <a:latin typeface="Meiryo UI" pitchFamily="50" charset="-128"/>
                <a:ea typeface="Meiryo UI" pitchFamily="50" charset="-128"/>
                <a:cs typeface="Meiryo UI" pitchFamily="50" charset="-128"/>
              </a:rPr>
              <a:t>)</a:t>
            </a:r>
            <a:endParaRPr lang="ja-JP" altLang="en-US" sz="1050">
              <a:latin typeface="Meiryo UI" pitchFamily="50" charset="-128"/>
              <a:ea typeface="Meiryo UI" pitchFamily="50" charset="-128"/>
              <a:cs typeface="Meiryo UI" pitchFamily="50" charset="-128"/>
            </a:endParaRPr>
          </a:p>
        </p:txBody>
      </p:sp>
      <p:cxnSp>
        <p:nvCxnSpPr>
          <p:cNvPr id="123" name="直線矢印コネクタ 19"/>
          <p:cNvCxnSpPr/>
          <p:nvPr/>
        </p:nvCxnSpPr>
        <p:spPr>
          <a:xfrm flipV="1">
            <a:off x="1495984" y="8723209"/>
            <a:ext cx="1906628" cy="363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 Box 11"/>
          <p:cNvSpPr txBox="1">
            <a:spLocks noChangeArrowheads="1"/>
          </p:cNvSpPr>
          <p:nvPr/>
        </p:nvSpPr>
        <p:spPr bwMode="auto">
          <a:xfrm>
            <a:off x="371915" y="9064924"/>
            <a:ext cx="1238850" cy="39596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050">
                <a:latin typeface="Meiryo UI" pitchFamily="50" charset="-128"/>
                <a:ea typeface="Meiryo UI" pitchFamily="50" charset="-128"/>
                <a:cs typeface="Meiryo UI" pitchFamily="50" charset="-128"/>
              </a:rPr>
              <a:t>契約申込手続き完了</a:t>
            </a:r>
            <a:endParaRPr lang="en-US" altLang="ja-JP" sz="1050">
              <a:latin typeface="Meiryo UI" pitchFamily="50" charset="-128"/>
              <a:ea typeface="Meiryo UI" pitchFamily="50" charset="-128"/>
              <a:cs typeface="Meiryo UI" pitchFamily="50" charset="-128"/>
            </a:endParaRPr>
          </a:p>
          <a:p>
            <a:pPr algn="ctr" rtl="0">
              <a:lnSpc>
                <a:spcPts val="1300"/>
              </a:lnSpc>
              <a:defRPr sz="1000"/>
            </a:pPr>
            <a:r>
              <a:rPr lang="ja-JP" altLang="en-US" sz="1050">
                <a:latin typeface="Meiryo UI" pitchFamily="50" charset="-128"/>
                <a:ea typeface="Meiryo UI" pitchFamily="50" charset="-128"/>
                <a:cs typeface="Meiryo UI" pitchFamily="50" charset="-128"/>
              </a:rPr>
              <a:t>（</a:t>
            </a:r>
            <a:r>
              <a:rPr lang="ja-JP" altLang="en-US" sz="1050" b="1">
                <a:latin typeface="Meiryo UI" pitchFamily="50" charset="-128"/>
                <a:ea typeface="Meiryo UI" pitchFamily="50" charset="-128"/>
                <a:cs typeface="Meiryo UI" pitchFamily="50" charset="-128"/>
              </a:rPr>
              <a:t>契約成立</a:t>
            </a:r>
            <a:r>
              <a:rPr lang="ja-JP" altLang="en-US" sz="1050">
                <a:latin typeface="Meiryo UI" pitchFamily="50" charset="-128"/>
                <a:ea typeface="Meiryo UI" pitchFamily="50" charset="-128"/>
                <a:cs typeface="Meiryo UI" pitchFamily="50" charset="-128"/>
              </a:rPr>
              <a:t>）</a:t>
            </a:r>
          </a:p>
        </p:txBody>
      </p:sp>
      <p:sp>
        <p:nvSpPr>
          <p:cNvPr id="39" name="正方形/長方形 38"/>
          <p:cNvSpPr/>
          <p:nvPr/>
        </p:nvSpPr>
        <p:spPr>
          <a:xfrm>
            <a:off x="1892714" y="5103867"/>
            <a:ext cx="1265461" cy="73230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nSpc>
                <a:spcPts val="1600"/>
              </a:lnSpc>
            </a:pPr>
            <a:r>
              <a:rPr lang="ja-JP" altLang="en-US" sz="1200" b="1">
                <a:solidFill>
                  <a:schemeClr val="tx1"/>
                </a:solidFill>
                <a:latin typeface="Meiryo UI" pitchFamily="50" charset="-128"/>
                <a:ea typeface="Meiryo UI" pitchFamily="50" charset="-128"/>
                <a:cs typeface="Meiryo UI" pitchFamily="50" charset="-128"/>
              </a:rPr>
              <a:t>画面イメージ・</a:t>
            </a:r>
            <a:endParaRPr lang="en-US" altLang="ja-JP" sz="1200" b="1">
              <a:solidFill>
                <a:schemeClr val="tx1"/>
              </a:solidFill>
              <a:latin typeface="Meiryo UI" pitchFamily="50" charset="-128"/>
              <a:ea typeface="Meiryo UI" pitchFamily="50" charset="-128"/>
              <a:cs typeface="Meiryo UI" pitchFamily="50" charset="-128"/>
            </a:endParaRPr>
          </a:p>
          <a:p>
            <a:pPr>
              <a:lnSpc>
                <a:spcPts val="1600"/>
              </a:lnSpc>
            </a:pPr>
            <a:r>
              <a:rPr lang="ja-JP" altLang="en-US" sz="1200" b="1">
                <a:solidFill>
                  <a:schemeClr val="tx1"/>
                </a:solidFill>
                <a:latin typeface="Meiryo UI" pitchFamily="50" charset="-128"/>
                <a:ea typeface="Meiryo UI" pitchFamily="50" charset="-128"/>
                <a:cs typeface="Meiryo UI" pitchFamily="50" charset="-128"/>
              </a:rPr>
              <a:t>入力項目は</a:t>
            </a:r>
            <a:endParaRPr lang="en-US" altLang="ja-JP" sz="1200" b="1">
              <a:solidFill>
                <a:schemeClr val="tx1"/>
              </a:solidFill>
              <a:latin typeface="Meiryo UI" pitchFamily="50" charset="-128"/>
              <a:ea typeface="Meiryo UI" pitchFamily="50" charset="-128"/>
              <a:cs typeface="Meiryo UI" pitchFamily="50" charset="-128"/>
            </a:endParaRPr>
          </a:p>
          <a:p>
            <a:pPr>
              <a:lnSpc>
                <a:spcPts val="1600"/>
              </a:lnSpc>
            </a:pPr>
            <a:r>
              <a:rPr lang="ja-JP" altLang="en-US" sz="1200" b="1">
                <a:solidFill>
                  <a:schemeClr val="tx1"/>
                </a:solidFill>
                <a:latin typeface="Meiryo UI" pitchFamily="50" charset="-128"/>
                <a:ea typeface="Meiryo UI" pitchFamily="50" charset="-128"/>
                <a:cs typeface="Meiryo UI" pitchFamily="50" charset="-128"/>
              </a:rPr>
              <a:t>第</a:t>
            </a:r>
            <a:r>
              <a:rPr lang="en-US" altLang="ja-JP" sz="1200" b="1">
                <a:solidFill>
                  <a:schemeClr val="tx1"/>
                </a:solidFill>
                <a:latin typeface="Meiryo UI" pitchFamily="50" charset="-128"/>
                <a:ea typeface="Meiryo UI" pitchFamily="50" charset="-128"/>
                <a:cs typeface="Meiryo UI" pitchFamily="50" charset="-128"/>
              </a:rPr>
              <a:t>Ⅵ</a:t>
            </a:r>
            <a:r>
              <a:rPr lang="ja-JP" altLang="en-US" sz="1200" b="1">
                <a:solidFill>
                  <a:schemeClr val="tx1"/>
                </a:solidFill>
                <a:latin typeface="Meiryo UI" pitchFamily="50" charset="-128"/>
                <a:ea typeface="Meiryo UI" pitchFamily="50" charset="-128"/>
                <a:cs typeface="Meiryo UI" pitchFamily="50" charset="-128"/>
              </a:rPr>
              <a:t>条を参照</a:t>
            </a:r>
            <a:endParaRPr kumimoji="1" lang="ja-JP" altLang="en-US" sz="1200" b="1">
              <a:solidFill>
                <a:schemeClr val="tx1"/>
              </a:solidFill>
              <a:latin typeface="Meiryo UI" pitchFamily="50" charset="-128"/>
              <a:ea typeface="Meiryo UI" pitchFamily="50" charset="-128"/>
              <a:cs typeface="Meiryo UI" pitchFamily="50" charset="-128"/>
            </a:endParaRPr>
          </a:p>
        </p:txBody>
      </p:sp>
      <p:sp>
        <p:nvSpPr>
          <p:cNvPr id="40" name="Text Box 11"/>
          <p:cNvSpPr txBox="1">
            <a:spLocks noChangeArrowheads="1"/>
          </p:cNvSpPr>
          <p:nvPr/>
        </p:nvSpPr>
        <p:spPr bwMode="auto">
          <a:xfrm>
            <a:off x="1983178" y="7326074"/>
            <a:ext cx="1005848"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en-US" altLang="ja-JP" sz="1050">
                <a:latin typeface="Meiryo UI" pitchFamily="50" charset="-128"/>
                <a:ea typeface="Meiryo UI" pitchFamily="50" charset="-128"/>
                <a:cs typeface="Meiryo UI" pitchFamily="50" charset="-128"/>
              </a:rPr>
              <a:t>HP</a:t>
            </a:r>
            <a:r>
              <a:rPr lang="ja-JP" altLang="en-US" sz="1050">
                <a:latin typeface="Meiryo UI" pitchFamily="50" charset="-128"/>
                <a:ea typeface="Meiryo UI" pitchFamily="50" charset="-128"/>
                <a:cs typeface="Meiryo UI" pitchFamily="50" charset="-128"/>
              </a:rPr>
              <a:t>更新、メール</a:t>
            </a:r>
          </a:p>
        </p:txBody>
      </p:sp>
      <p:sp>
        <p:nvSpPr>
          <p:cNvPr id="42" name="Text Box 11"/>
          <p:cNvSpPr txBox="1">
            <a:spLocks noChangeArrowheads="1"/>
          </p:cNvSpPr>
          <p:nvPr/>
        </p:nvSpPr>
        <p:spPr bwMode="auto">
          <a:xfrm>
            <a:off x="2964329" y="6566033"/>
            <a:ext cx="355819"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000"/>
              </a:lnSpc>
              <a:defRPr sz="1000"/>
            </a:pPr>
            <a:r>
              <a:rPr lang="ja-JP" altLang="en-US" sz="1050">
                <a:latin typeface="Meiryo UI" pitchFamily="50" charset="-128"/>
                <a:ea typeface="Meiryo UI" pitchFamily="50" charset="-128"/>
                <a:cs typeface="Meiryo UI" pitchFamily="50" charset="-128"/>
              </a:rPr>
              <a:t>電話</a:t>
            </a:r>
          </a:p>
        </p:txBody>
      </p:sp>
      <p:sp>
        <p:nvSpPr>
          <p:cNvPr id="41" name="Text Box 11"/>
          <p:cNvSpPr txBox="1">
            <a:spLocks noChangeArrowheads="1"/>
          </p:cNvSpPr>
          <p:nvPr/>
        </p:nvSpPr>
        <p:spPr bwMode="auto">
          <a:xfrm>
            <a:off x="1877278" y="6864394"/>
            <a:ext cx="1280897" cy="50236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lnSpc>
                <a:spcPts val="1000"/>
              </a:lnSpc>
              <a:defRPr sz="1000"/>
            </a:pPr>
            <a:r>
              <a:rPr lang="ja-JP" altLang="en-US" sz="1000">
                <a:latin typeface="Meiryo UI" pitchFamily="50" charset="-128"/>
                <a:ea typeface="Meiryo UI" pitchFamily="50" charset="-128"/>
                <a:cs typeface="Meiryo UI" pitchFamily="50" charset="-128"/>
              </a:rPr>
              <a:t>＊否決の場合も店舗</a:t>
            </a:r>
            <a:endParaRPr lang="en-US" altLang="ja-JP" sz="1000">
              <a:latin typeface="Meiryo UI" pitchFamily="50" charset="-128"/>
              <a:ea typeface="Meiryo UI" pitchFamily="50" charset="-128"/>
              <a:cs typeface="Meiryo UI" pitchFamily="50" charset="-128"/>
            </a:endParaRPr>
          </a:p>
          <a:p>
            <a:pPr rtl="0">
              <a:lnSpc>
                <a:spcPts val="1000"/>
              </a:lnSpc>
              <a:defRPr sz="1000"/>
            </a:pPr>
            <a:r>
              <a:rPr lang="ja-JP" altLang="en-US" sz="1000">
                <a:latin typeface="Meiryo UI" pitchFamily="50" charset="-128"/>
                <a:ea typeface="Meiryo UI" pitchFamily="50" charset="-128"/>
                <a:cs typeface="Meiryo UI" pitchFamily="50" charset="-128"/>
              </a:rPr>
              <a:t>　 からお客様へご説明</a:t>
            </a:r>
            <a:endParaRPr lang="en-US" altLang="ja-JP" sz="1000">
              <a:latin typeface="Meiryo UI" pitchFamily="50" charset="-128"/>
              <a:ea typeface="Meiryo UI" pitchFamily="50" charset="-128"/>
              <a:cs typeface="Meiryo UI" pitchFamily="50" charset="-128"/>
            </a:endParaRPr>
          </a:p>
        </p:txBody>
      </p:sp>
      <p:cxnSp>
        <p:nvCxnSpPr>
          <p:cNvPr id="47" name="直線矢印コネクタ 19"/>
          <p:cNvCxnSpPr>
            <a:stCxn id="53" idx="3"/>
            <a:endCxn id="54" idx="0"/>
          </p:cNvCxnSpPr>
          <p:nvPr/>
        </p:nvCxnSpPr>
        <p:spPr>
          <a:xfrm>
            <a:off x="1496107" y="2554441"/>
            <a:ext cx="878239" cy="190054"/>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834346" y="2744495"/>
            <a:ext cx="1080000" cy="360040"/>
          </a:xfrm>
          <a:prstGeom prst="rect">
            <a:avLst/>
          </a:prstGeom>
          <a:solidFill>
            <a:schemeClr val="accent4">
              <a:lumMod val="20000"/>
              <a:lumOff val="80000"/>
            </a:schemeClr>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1300"/>
              </a:lnSpc>
            </a:pPr>
            <a:r>
              <a:rPr lang="ja-JP" altLang="en-US" sz="1200" b="1">
                <a:solidFill>
                  <a:schemeClr val="tx1"/>
                </a:solidFill>
                <a:latin typeface="Meiryo UI" pitchFamily="50" charset="-128"/>
                <a:ea typeface="Meiryo UI" pitchFamily="50" charset="-128"/>
                <a:cs typeface="Meiryo UI" pitchFamily="50" charset="-128"/>
              </a:rPr>
              <a:t>電話連絡</a:t>
            </a:r>
            <a:endParaRPr kumimoji="1" lang="ja-JP" altLang="en-US" sz="1200" b="1">
              <a:solidFill>
                <a:schemeClr val="tx1"/>
              </a:solidFill>
              <a:latin typeface="Meiryo UI" pitchFamily="50" charset="-128"/>
              <a:ea typeface="Meiryo UI" pitchFamily="50" charset="-128"/>
              <a:cs typeface="Meiryo UI" pitchFamily="50" charset="-128"/>
            </a:endParaRPr>
          </a:p>
        </p:txBody>
      </p:sp>
      <p:cxnSp>
        <p:nvCxnSpPr>
          <p:cNvPr id="48" name="直線矢印コネクタ 19"/>
          <p:cNvCxnSpPr>
            <a:stCxn id="54" idx="3"/>
            <a:endCxn id="57" idx="0"/>
          </p:cNvCxnSpPr>
          <p:nvPr/>
        </p:nvCxnSpPr>
        <p:spPr>
          <a:xfrm>
            <a:off x="2914346" y="2924515"/>
            <a:ext cx="944086" cy="47720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19"/>
          <p:cNvCxnSpPr>
            <a:stCxn id="54" idx="2"/>
            <a:endCxn id="51" idx="0"/>
          </p:cNvCxnSpPr>
          <p:nvPr/>
        </p:nvCxnSpPr>
        <p:spPr>
          <a:xfrm>
            <a:off x="2374346" y="3104535"/>
            <a:ext cx="0" cy="30064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19"/>
          <p:cNvCxnSpPr>
            <a:stCxn id="94" idx="2"/>
            <a:endCxn id="78" idx="0"/>
          </p:cNvCxnSpPr>
          <p:nvPr/>
        </p:nvCxnSpPr>
        <p:spPr>
          <a:xfrm flipH="1">
            <a:off x="3858431" y="6844161"/>
            <a:ext cx="2" cy="265847"/>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251969" y="2941809"/>
            <a:ext cx="1322798" cy="646331"/>
          </a:xfrm>
          <a:prstGeom prst="rect">
            <a:avLst/>
          </a:prstGeom>
          <a:noFill/>
        </p:spPr>
        <p:txBody>
          <a:bodyPr wrap="none" rtlCol="0">
            <a:spAutoFit/>
          </a:bodyPr>
          <a:lstStyle/>
          <a:p>
            <a:r>
              <a:rPr lang="en-US" altLang="ja-JP" sz="900">
                <a:latin typeface="Meiryo UI" panose="020B0604030504040204" pitchFamily="50" charset="-128"/>
                <a:ea typeface="Meiryo UI" panose="020B0604030504040204" pitchFamily="50" charset="-128"/>
              </a:rPr>
              <a:t>(</a:t>
            </a:r>
            <a:r>
              <a:rPr kumimoji="1" lang="ja-JP" altLang="en-US" sz="900">
                <a:latin typeface="Meiryo UI" panose="020B0604030504040204" pitchFamily="50" charset="-128"/>
                <a:ea typeface="Meiryo UI" panose="020B0604030504040204" pitchFamily="50" charset="-128"/>
              </a:rPr>
              <a:t>店頭でお待ちの間に</a:t>
            </a:r>
            <a:endParaRPr kumimoji="1" lang="en-US" altLang="ja-JP" sz="900">
              <a:latin typeface="Meiryo UI" panose="020B0604030504040204" pitchFamily="50" charset="-128"/>
              <a:ea typeface="Meiryo UI" panose="020B0604030504040204" pitchFamily="50" charset="-128"/>
            </a:endParaRPr>
          </a:p>
          <a:p>
            <a:r>
              <a:rPr lang="en-US" altLang="ja-JP" sz="900">
                <a:latin typeface="Meiryo UI" panose="020B0604030504040204" pitchFamily="50" charset="-128"/>
                <a:ea typeface="Meiryo UI" panose="020B0604030504040204" pitchFamily="50" charset="-128"/>
              </a:rPr>
              <a:t>My KINTO</a:t>
            </a:r>
            <a:r>
              <a:rPr lang="ja-JP" altLang="en-US" sz="900" err="1">
                <a:latin typeface="Meiryo UI" panose="020B0604030504040204" pitchFamily="50" charset="-128"/>
                <a:ea typeface="Meiryo UI" panose="020B0604030504040204" pitchFamily="50" charset="-128"/>
              </a:rPr>
              <a:t>への</a:t>
            </a:r>
            <a:r>
              <a:rPr kumimoji="1" lang="ja-JP" altLang="en-US" sz="900">
                <a:latin typeface="Meiryo UI" panose="020B0604030504040204" pitchFamily="50" charset="-128"/>
                <a:ea typeface="Meiryo UI" panose="020B0604030504040204" pitchFamily="50" charset="-128"/>
              </a:rPr>
              <a:t>ログイン</a:t>
            </a:r>
            <a:endParaRPr kumimoji="1"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をお試しいただいた方が、</a:t>
            </a:r>
            <a:endParaRPr lang="en-US" altLang="ja-JP" sz="900">
              <a:latin typeface="Meiryo UI" panose="020B0604030504040204" pitchFamily="50" charset="-128"/>
              <a:ea typeface="Meiryo UI" panose="020B0604030504040204" pitchFamily="50" charset="-128"/>
            </a:endParaRPr>
          </a:p>
          <a:p>
            <a:r>
              <a:rPr kumimoji="1" lang="ja-JP" altLang="en-US" sz="900">
                <a:latin typeface="Meiryo UI" panose="020B0604030504040204" pitchFamily="50" charset="-128"/>
                <a:ea typeface="Meiryo UI" panose="020B0604030504040204" pitchFamily="50" charset="-128"/>
              </a:rPr>
              <a:t>後の流れがスムーズです</a:t>
            </a:r>
            <a:r>
              <a:rPr kumimoji="1" lang="en-US" altLang="ja-JP" sz="900">
                <a:latin typeface="Meiryo UI" panose="020B0604030504040204" pitchFamily="50" charset="-128"/>
                <a:ea typeface="Meiryo UI" panose="020B0604030504040204" pitchFamily="50" charset="-128"/>
              </a:rPr>
              <a:t>)</a:t>
            </a:r>
            <a:endParaRPr kumimoji="1" lang="ja-JP" altLang="en-US" sz="900">
              <a:latin typeface="Meiryo UI" panose="020B0604030504040204" pitchFamily="50" charset="-128"/>
              <a:ea typeface="Meiryo UI" panose="020B0604030504040204" pitchFamily="50" charset="-128"/>
            </a:endParaRPr>
          </a:p>
        </p:txBody>
      </p:sp>
      <p:sp>
        <p:nvSpPr>
          <p:cNvPr id="50" name="スライド番号プレースホルダー 3"/>
          <p:cNvSpPr>
            <a:spLocks noGrp="1"/>
          </p:cNvSpPr>
          <p:nvPr>
            <p:ph type="sldNum" sz="quarter" idx="12"/>
          </p:nvPr>
        </p:nvSpPr>
        <p:spPr>
          <a:xfrm>
            <a:off x="2041525" y="9348788"/>
            <a:ext cx="1543050" cy="527050"/>
          </a:xfrm>
        </p:spPr>
        <p:txBody>
          <a:bodyPr/>
          <a:lstStyle/>
          <a:p>
            <a:fld id="{0B3C29FA-217C-4237-8B3F-0496B4C3EFA4}" type="slidenum">
              <a:rPr lang="ja-JP" altLang="en-US" smtClean="0"/>
              <a:pPr/>
              <a:t>8</a:t>
            </a:fld>
            <a:endParaRPr lang="ja-JP" altLang="en-US"/>
          </a:p>
        </p:txBody>
      </p:sp>
      <p:sp>
        <p:nvSpPr>
          <p:cNvPr id="55" name="四角形吹き出し 54"/>
          <p:cNvSpPr/>
          <p:nvPr/>
        </p:nvSpPr>
        <p:spPr>
          <a:xfrm>
            <a:off x="1834346" y="3996460"/>
            <a:ext cx="1466155" cy="779345"/>
          </a:xfrm>
          <a:prstGeom prst="wedgeRectCallout">
            <a:avLst>
              <a:gd name="adj1" fmla="val 90976"/>
              <a:gd name="adj2" fmla="val 70322"/>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100">
                <a:solidFill>
                  <a:schemeClr val="bg1"/>
                </a:solidFill>
                <a:latin typeface="Meiryo UI" panose="020B0604030504040204" pitchFamily="50" charset="-128"/>
                <a:ea typeface="Meiryo UI" panose="020B0604030504040204" pitchFamily="50" charset="-128"/>
              </a:rPr>
              <a:t>未成年の場合はここからのフローが異なります。未成年申込みの箇所を参照下さい</a:t>
            </a:r>
            <a:endParaRPr kumimoji="1" lang="ja-JP" altLang="en-US" sz="1100">
              <a:solidFill>
                <a:schemeClr val="bg1"/>
              </a:solidFill>
              <a:latin typeface="Meiryo UI" panose="020B0604030504040204" pitchFamily="50" charset="-128"/>
              <a:ea typeface="Meiryo UI" panose="020B0604030504040204" pitchFamily="50" charset="-128"/>
            </a:endParaRPr>
          </a:p>
        </p:txBody>
      </p:sp>
      <p:sp>
        <p:nvSpPr>
          <p:cNvPr id="59" name="正方形/長方形 58"/>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手続きの流れ</a:t>
            </a:r>
          </a:p>
        </p:txBody>
      </p:sp>
    </p:spTree>
    <p:extLst>
      <p:ext uri="{BB962C8B-B14F-4D97-AF65-F5344CB8AC3E}">
        <p14:creationId xmlns:p14="http://schemas.microsoft.com/office/powerpoint/2010/main" val="12992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 43"/>
          <p:cNvGraphicFramePr>
            <a:graphicFrameLocks noGrp="1"/>
          </p:cNvGraphicFramePr>
          <p:nvPr>
            <p:extLst>
              <p:ext uri="{D42A27DB-BD31-4B8C-83A1-F6EECF244321}">
                <p14:modId xmlns:p14="http://schemas.microsoft.com/office/powerpoint/2010/main" val="1977420922"/>
              </p:ext>
            </p:extLst>
          </p:nvPr>
        </p:nvGraphicFramePr>
        <p:xfrm>
          <a:off x="334695" y="947987"/>
          <a:ext cx="6336000" cy="8876411"/>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58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2160000">
                  <a:extLst>
                    <a:ext uri="{9D8B030D-6E8A-4147-A177-3AD203B41FA5}">
                      <a16:colId xmlns:a16="http://schemas.microsoft.com/office/drawing/2014/main" val="20003"/>
                    </a:ext>
                  </a:extLst>
                </a:gridCol>
              </a:tblGrid>
              <a:tr h="281051">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お客様</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店頭</a:t>
                      </a:r>
                      <a:endParaRPr kumimoji="1" lang="en-US" altLang="ja-JP" sz="1200" b="1">
                        <a:solidFill>
                          <a:schemeClr val="bg1"/>
                        </a:solidFill>
                        <a:latin typeface="Meiryo UI" pitchFamily="50" charset="-128"/>
                        <a:ea typeface="Meiryo UI" pitchFamily="50" charset="-128"/>
                        <a:cs typeface="Meiryo UI" pitchFamily="50" charset="-128"/>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en-US" altLang="ja-JP" sz="1200" b="1">
                          <a:solidFill>
                            <a:schemeClr val="bg1"/>
                          </a:solidFill>
                          <a:latin typeface="Meiryo UI" pitchFamily="50" charset="-128"/>
                          <a:ea typeface="Meiryo UI" pitchFamily="50" charset="-128"/>
                          <a:cs typeface="Meiryo UI" pitchFamily="50" charset="-128"/>
                        </a:rPr>
                        <a:t>KINTO</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200" b="1">
                          <a:solidFill>
                            <a:schemeClr val="bg1"/>
                          </a:solidFill>
                          <a:latin typeface="Meiryo UI" pitchFamily="50" charset="-128"/>
                          <a:ea typeface="Meiryo UI" pitchFamily="50" charset="-128"/>
                          <a:cs typeface="Meiryo UI" pitchFamily="50" charset="-128"/>
                        </a:rPr>
                        <a:t>手続き説明</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8353467">
                <a:tc>
                  <a:txBody>
                    <a:bodyPr/>
                    <a:lstStyle/>
                    <a:p>
                      <a:pPr algn="l"/>
                      <a:endParaRPr kumimoji="1" lang="ja-JP" altLang="en-US" sz="11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b="1">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ts val="2400"/>
                        </a:lnSpc>
                      </a:pPr>
                      <a:endParaRPr kumimoji="1" lang="ja-JP" altLang="en-US" sz="1400" b="0">
                        <a:solidFill>
                          <a:schemeClr val="tx1"/>
                        </a:solidFill>
                        <a:latin typeface="Meiryo UI" pitchFamily="50" charset="-128"/>
                        <a:ea typeface="Meiryo UI" pitchFamily="50" charset="-128"/>
                        <a:cs typeface="Meiryo UI" pitchFamily="50" charset="-128"/>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pPr>
                      <a:endParaRPr kumimoji="1" lang="en-US" altLang="ja-JP" sz="600" b="0">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初回ログインは実務マニュアルを参照ください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①メールアドレス登録済の場合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・店長宛てに新規受注確認の</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0" u="sng">
                          <a:solidFill>
                            <a:schemeClr val="tx1"/>
                          </a:solidFill>
                          <a:latin typeface="Meiryo UI" pitchFamily="50" charset="-128"/>
                          <a:ea typeface="Meiryo UI" pitchFamily="50" charset="-128"/>
                          <a:cs typeface="Meiryo UI" pitchFamily="50" charset="-128"/>
                        </a:rPr>
                        <a:t>メール通知をいたします</a:t>
                      </a:r>
                      <a:endParaRPr kumimoji="1" lang="en-US" altLang="ja-JP" sz="1100" b="0" u="sng">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900" b="1">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1">
                          <a:solidFill>
                            <a:schemeClr val="tx1"/>
                          </a:solidFill>
                          <a:latin typeface="Meiryo UI" pitchFamily="50" charset="-128"/>
                          <a:ea typeface="Meiryo UI" pitchFamily="50" charset="-128"/>
                          <a:cs typeface="Meiryo UI" pitchFamily="50" charset="-128"/>
                        </a:rPr>
                        <a:t>　　</a:t>
                      </a:r>
                      <a:r>
                        <a:rPr kumimoji="1" lang="ja-JP" altLang="en-US" sz="900" b="0">
                          <a:solidFill>
                            <a:schemeClr val="tx1"/>
                          </a:solidFill>
                          <a:latin typeface="Meiryo UI" pitchFamily="50" charset="-128"/>
                          <a:ea typeface="Meiryo UI" pitchFamily="50" charset="-128"/>
                          <a:cs typeface="Meiryo UI" pitchFamily="50" charset="-128"/>
                        </a:rPr>
                        <a:t>＊迷惑メール扱いされることがあります</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ので定期的に②も併せてお願いします</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＊お客様が契約完了したタイミングから</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約１０分でメール通知されます。</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②メールアドレス登録未了の場合</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1100" b="1" u="sng">
                          <a:solidFill>
                            <a:schemeClr val="tx1"/>
                          </a:solidFill>
                          <a:latin typeface="Meiryo UI" pitchFamily="50" charset="-128"/>
                          <a:ea typeface="Meiryo UI" pitchFamily="50" charset="-128"/>
                          <a:cs typeface="Meiryo UI" pitchFamily="50" charset="-128"/>
                        </a:rPr>
                        <a:t>・</a:t>
                      </a:r>
                      <a:r>
                        <a:rPr kumimoji="1" lang="ja-JP" altLang="en-US" sz="1100" b="0" u="sng">
                          <a:solidFill>
                            <a:schemeClr val="tx1"/>
                          </a:solidFill>
                          <a:latin typeface="Meiryo UI" pitchFamily="50" charset="-128"/>
                          <a:ea typeface="Meiryo UI" pitchFamily="50" charset="-128"/>
                          <a:cs typeface="Meiryo UI" pitchFamily="50" charset="-128"/>
                        </a:rPr>
                        <a:t>メール通知できません</a:t>
                      </a:r>
                      <a:r>
                        <a:rPr kumimoji="1" lang="ja-JP" altLang="en-US" sz="1100" b="0" u="none">
                          <a:solidFill>
                            <a:schemeClr val="tx1"/>
                          </a:solidFill>
                          <a:latin typeface="Meiryo UI" pitchFamily="50" charset="-128"/>
                          <a:ea typeface="Meiryo UI" pitchFamily="50" charset="-128"/>
                          <a:cs typeface="Meiryo UI" pitchFamily="50" charset="-128"/>
                        </a:rPr>
                        <a:t>ので</a:t>
                      </a:r>
                      <a:r>
                        <a:rPr kumimoji="1" lang="ja-JP" altLang="en-US" sz="1100" b="0">
                          <a:solidFill>
                            <a:schemeClr val="tx1"/>
                          </a:solidFill>
                          <a:latin typeface="Meiryo UI" pitchFamily="50" charset="-128"/>
                          <a:ea typeface="Meiryo UI" pitchFamily="50" charset="-128"/>
                          <a:cs typeface="Meiryo UI" pitchFamily="50" charset="-128"/>
                        </a:rPr>
                        <a:t>、定期</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的に</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で直接確認ください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9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b="0">
                          <a:solidFill>
                            <a:schemeClr val="tx1"/>
                          </a:solidFill>
                          <a:latin typeface="Meiryo UI" pitchFamily="50" charset="-128"/>
                          <a:ea typeface="Meiryo UI" pitchFamily="50" charset="-128"/>
                          <a:cs typeface="Meiryo UI" pitchFamily="50" charset="-128"/>
                        </a:rPr>
                        <a:t>　＊稼働時間は次の通りです。</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a:t>
                      </a:r>
                      <a:r>
                        <a:rPr kumimoji="1" lang="en-US" altLang="ja-JP" sz="900" b="0">
                          <a:solidFill>
                            <a:schemeClr val="tx1"/>
                          </a:solidFill>
                          <a:latin typeface="Meiryo UI" pitchFamily="50" charset="-128"/>
                          <a:ea typeface="Meiryo UI" pitchFamily="50" charset="-128"/>
                          <a:cs typeface="Meiryo UI" pitchFamily="50" charset="-128"/>
                        </a:rPr>
                        <a:t>Web</a:t>
                      </a:r>
                      <a:r>
                        <a:rPr kumimoji="1" lang="ja-JP" altLang="en-US" sz="900" b="0">
                          <a:solidFill>
                            <a:schemeClr val="tx1"/>
                          </a:solidFill>
                          <a:latin typeface="Meiryo UI" pitchFamily="50" charset="-128"/>
                          <a:ea typeface="Meiryo UI" pitchFamily="50" charset="-128"/>
                          <a:cs typeface="Meiryo UI" pitchFamily="50" charset="-128"/>
                        </a:rPr>
                        <a:t>サービス</a:t>
                      </a:r>
                      <a:r>
                        <a:rPr kumimoji="1" lang="ja-JP" altLang="en-US" sz="900" b="0" baseline="0">
                          <a:solidFill>
                            <a:schemeClr val="tx1"/>
                          </a:solidFill>
                          <a:latin typeface="Meiryo UI" pitchFamily="50" charset="-128"/>
                          <a:ea typeface="Meiryo UI" pitchFamily="50" charset="-128"/>
                          <a:cs typeface="Meiryo UI" pitchFamily="50" charset="-128"/>
                        </a:rPr>
                        <a:t>　　</a:t>
                      </a:r>
                      <a:r>
                        <a:rPr kumimoji="1" lang="en-US" altLang="ja-JP" sz="900" b="0">
                          <a:solidFill>
                            <a:schemeClr val="tx1"/>
                          </a:solidFill>
                          <a:latin typeface="Meiryo UI" pitchFamily="50" charset="-128"/>
                          <a:ea typeface="Meiryo UI" pitchFamily="50" charset="-128"/>
                          <a:cs typeface="Meiryo UI" pitchFamily="50" charset="-128"/>
                        </a:rPr>
                        <a:t>7:00</a:t>
                      </a:r>
                      <a:r>
                        <a:rPr kumimoji="1" lang="ja-JP" altLang="en-US" sz="900" b="0">
                          <a:solidFill>
                            <a:schemeClr val="tx1"/>
                          </a:solidFill>
                          <a:latin typeface="Meiryo UI" pitchFamily="50" charset="-128"/>
                          <a:ea typeface="Meiryo UI" pitchFamily="50" charset="-128"/>
                          <a:cs typeface="Meiryo UI" pitchFamily="50" charset="-128"/>
                        </a:rPr>
                        <a:t>～</a:t>
                      </a:r>
                      <a:r>
                        <a:rPr kumimoji="1" lang="en-US" altLang="ja-JP" sz="900" b="0">
                          <a:solidFill>
                            <a:schemeClr val="tx1"/>
                          </a:solidFill>
                          <a:latin typeface="Meiryo UI" pitchFamily="50" charset="-128"/>
                          <a:ea typeface="Meiryo UI" pitchFamily="50" charset="-128"/>
                          <a:cs typeface="Meiryo UI" pitchFamily="50" charset="-128"/>
                        </a:rPr>
                        <a:t>23:00</a:t>
                      </a: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・メール通知　　　 </a:t>
                      </a:r>
                      <a:r>
                        <a:rPr kumimoji="1" lang="en-US" altLang="ja-JP" sz="900" b="0">
                          <a:solidFill>
                            <a:schemeClr val="tx1"/>
                          </a:solidFill>
                          <a:latin typeface="Meiryo UI" pitchFamily="50" charset="-128"/>
                          <a:ea typeface="Meiryo UI" pitchFamily="50" charset="-128"/>
                          <a:cs typeface="Meiryo UI" pitchFamily="50" charset="-128"/>
                        </a:rPr>
                        <a:t>10:00</a:t>
                      </a:r>
                      <a:r>
                        <a:rPr kumimoji="1" lang="ja-JP" altLang="en-US" sz="900" b="0">
                          <a:solidFill>
                            <a:schemeClr val="tx1"/>
                          </a:solidFill>
                          <a:latin typeface="Meiryo UI" pitchFamily="50" charset="-128"/>
                          <a:ea typeface="Meiryo UI" pitchFamily="50" charset="-128"/>
                          <a:cs typeface="Meiryo UI" pitchFamily="50" charset="-128"/>
                        </a:rPr>
                        <a:t>～</a:t>
                      </a:r>
                      <a:r>
                        <a:rPr kumimoji="1" lang="en-US" altLang="ja-JP" sz="900" b="0">
                          <a:solidFill>
                            <a:schemeClr val="tx1"/>
                          </a:solidFill>
                          <a:latin typeface="Meiryo UI" pitchFamily="50" charset="-128"/>
                          <a:ea typeface="Meiryo UI" pitchFamily="50" charset="-128"/>
                          <a:cs typeface="Meiryo UI" pitchFamily="50" charset="-128"/>
                        </a:rPr>
                        <a:t>20:00</a:t>
                      </a: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③店長が</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にログインいただき、商談受入可否、担当者割当を入力してください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900" b="0">
                          <a:solidFill>
                            <a:schemeClr val="tx1"/>
                          </a:solidFill>
                          <a:latin typeface="Meiryo UI" pitchFamily="50" charset="-128"/>
                          <a:ea typeface="Meiryo UI" pitchFamily="50" charset="-128"/>
                          <a:cs typeface="Meiryo UI" pitchFamily="50" charset="-128"/>
                        </a:rPr>
                        <a:t>＊見送りの場合は</a:t>
                      </a:r>
                      <a:r>
                        <a:rPr kumimoji="1" lang="en-US" altLang="ja-JP" sz="900" b="0">
                          <a:solidFill>
                            <a:schemeClr val="tx1"/>
                          </a:solidFill>
                          <a:latin typeface="Meiryo UI" pitchFamily="50" charset="-128"/>
                          <a:ea typeface="Meiryo UI" pitchFamily="50" charset="-128"/>
                          <a:cs typeface="Meiryo UI" pitchFamily="50" charset="-128"/>
                        </a:rPr>
                        <a:t>KINTO</a:t>
                      </a:r>
                      <a:r>
                        <a:rPr kumimoji="1" lang="ja-JP" altLang="en-US" sz="900" b="0" err="1">
                          <a:solidFill>
                            <a:schemeClr val="tx1"/>
                          </a:solidFill>
                          <a:latin typeface="Meiryo UI" pitchFamily="50" charset="-128"/>
                          <a:ea typeface="Meiryo UI" pitchFamily="50" charset="-128"/>
                          <a:cs typeface="Meiryo UI" pitchFamily="50" charset="-128"/>
                        </a:rPr>
                        <a:t>にて</a:t>
                      </a:r>
                      <a:r>
                        <a:rPr kumimoji="1" lang="ja-JP" altLang="en-US" sz="900" b="0">
                          <a:solidFill>
                            <a:schemeClr val="tx1"/>
                          </a:solidFill>
                          <a:latin typeface="Meiryo UI" pitchFamily="50" charset="-128"/>
                          <a:ea typeface="Meiryo UI" pitchFamily="50" charset="-128"/>
                          <a:cs typeface="Meiryo UI" pitchFamily="50" charset="-128"/>
                        </a:rPr>
                        <a:t>顧客</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a:solidFill>
                            <a:schemeClr val="tx1"/>
                          </a:solidFill>
                          <a:latin typeface="Meiryo UI" pitchFamily="50" charset="-128"/>
                          <a:ea typeface="Meiryo UI" pitchFamily="50" charset="-128"/>
                          <a:cs typeface="Meiryo UI" pitchFamily="50" charset="-128"/>
                        </a:rPr>
                        <a:t>　　対応いたします</a:t>
                      </a: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④ご担当者にメールでご連絡いたします。担当者の方が</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にログインし、注文連絡書を印刷してください</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8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100" b="0">
                          <a:solidFill>
                            <a:schemeClr val="tx1"/>
                          </a:solidFill>
                          <a:latin typeface="Meiryo UI" pitchFamily="50" charset="-128"/>
                          <a:ea typeface="Meiryo UI" pitchFamily="50" charset="-128"/>
                          <a:cs typeface="Meiryo UI" pitchFamily="50" charset="-128"/>
                        </a:rPr>
                        <a:t>・注文連絡書を基に商談メモ作成・</a:t>
                      </a:r>
                      <a:r>
                        <a:rPr kumimoji="1" lang="en-US" altLang="ja-JP" sz="1100" b="0">
                          <a:solidFill>
                            <a:schemeClr val="tx1"/>
                          </a:solidFill>
                          <a:latin typeface="Meiryo UI" pitchFamily="50" charset="-128"/>
                          <a:ea typeface="Meiryo UI" pitchFamily="50" charset="-128"/>
                          <a:cs typeface="Meiryo UI" pitchFamily="50" charset="-128"/>
                        </a:rPr>
                        <a:t>PAL</a:t>
                      </a:r>
                      <a:r>
                        <a:rPr kumimoji="1" lang="ja-JP" altLang="en-US" sz="1100" b="0">
                          <a:solidFill>
                            <a:schemeClr val="tx1"/>
                          </a:solidFill>
                          <a:latin typeface="Meiryo UI" pitchFamily="50" charset="-128"/>
                          <a:ea typeface="Meiryo UI" pitchFamily="50" charset="-128"/>
                          <a:cs typeface="Meiryo UI" pitchFamily="50" charset="-128"/>
                        </a:rPr>
                        <a:t>入力・発注処理　</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注文書は破棄</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 </a:t>
                      </a:r>
                      <a:r>
                        <a:rPr kumimoji="1" lang="ja-JP" altLang="en-US" sz="900" b="0">
                          <a:solidFill>
                            <a:schemeClr val="tx1"/>
                          </a:solidFill>
                          <a:latin typeface="Meiryo UI" pitchFamily="50" charset="-128"/>
                          <a:ea typeface="Meiryo UI" pitchFamily="50" charset="-128"/>
                          <a:cs typeface="Meiryo UI" pitchFamily="50" charset="-128"/>
                        </a:rPr>
                        <a:t>＊入力方法等は</a:t>
                      </a:r>
                      <a:r>
                        <a:rPr kumimoji="1" lang="en-US" altLang="ja-JP" sz="900" b="0">
                          <a:solidFill>
                            <a:schemeClr val="tx1"/>
                          </a:solidFill>
                          <a:latin typeface="Meiryo UI" pitchFamily="50" charset="-128"/>
                          <a:ea typeface="Meiryo UI" pitchFamily="50" charset="-128"/>
                          <a:cs typeface="Meiryo UI" pitchFamily="50" charset="-128"/>
                        </a:rPr>
                        <a:t>P.62</a:t>
                      </a:r>
                      <a:r>
                        <a:rPr kumimoji="1" lang="ja-JP" altLang="en-US" sz="900" b="0">
                          <a:solidFill>
                            <a:schemeClr val="tx1"/>
                          </a:solidFill>
                          <a:latin typeface="Meiryo UI" pitchFamily="50" charset="-128"/>
                          <a:ea typeface="Meiryo UI" pitchFamily="50" charset="-128"/>
                          <a:cs typeface="Meiryo UI" pitchFamily="50" charset="-128"/>
                        </a:rPr>
                        <a:t>～</a:t>
                      </a:r>
                      <a:r>
                        <a:rPr kumimoji="1" lang="en-US" altLang="ja-JP" sz="900" b="0">
                          <a:solidFill>
                            <a:schemeClr val="tx1"/>
                          </a:solidFill>
                          <a:latin typeface="Meiryo UI" pitchFamily="50" charset="-128"/>
                          <a:ea typeface="Meiryo UI" pitchFamily="50" charset="-128"/>
                          <a:cs typeface="Meiryo UI" pitchFamily="50" charset="-128"/>
                        </a:rPr>
                        <a:t>69</a:t>
                      </a:r>
                      <a:r>
                        <a:rPr kumimoji="1" lang="ja-JP" altLang="en-US" sz="900" b="0">
                          <a:solidFill>
                            <a:schemeClr val="tx1"/>
                          </a:solidFill>
                          <a:latin typeface="Meiryo UI" pitchFamily="50" charset="-128"/>
                          <a:ea typeface="Meiryo UI" pitchFamily="50" charset="-128"/>
                          <a:cs typeface="Meiryo UI" pitchFamily="50" charset="-128"/>
                        </a:rPr>
                        <a:t>参照</a:t>
                      </a:r>
                      <a:endParaRPr kumimoji="1" lang="en-US" altLang="ja-JP" sz="900" b="0">
                        <a:solidFill>
                          <a:schemeClr val="tx1"/>
                        </a:solidFill>
                        <a:latin typeface="Meiryo UI" pitchFamily="50" charset="-128"/>
                        <a:ea typeface="Meiryo UI" pitchFamily="50" charset="-128"/>
                        <a:cs typeface="Meiryo UI"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⑤上記処理後に注文確定情報（重量税等</a:t>
                      </a:r>
                      <a:r>
                        <a:rPr kumimoji="1" lang="en-US" altLang="ja-JP" sz="1100" b="0">
                          <a:solidFill>
                            <a:schemeClr val="tx1"/>
                          </a:solidFill>
                          <a:latin typeface="Meiryo UI" pitchFamily="50" charset="-128"/>
                          <a:ea typeface="Meiryo UI" pitchFamily="50" charset="-128"/>
                          <a:cs typeface="Meiryo UI" pitchFamily="50" charset="-128"/>
                        </a:rPr>
                        <a:t>)</a:t>
                      </a:r>
                      <a:r>
                        <a:rPr kumimoji="1" lang="ja-JP" altLang="en-US" sz="1100" b="0">
                          <a:solidFill>
                            <a:schemeClr val="tx1"/>
                          </a:solidFill>
                          <a:latin typeface="Meiryo UI" pitchFamily="50" charset="-128"/>
                          <a:ea typeface="Meiryo UI" pitchFamily="50" charset="-128"/>
                          <a:cs typeface="Meiryo UI" pitchFamily="50" charset="-128"/>
                        </a:rPr>
                        <a:t>を</a:t>
                      </a:r>
                      <a:r>
                        <a:rPr kumimoji="1" lang="en-US" altLang="ja-JP" sz="1100" b="0">
                          <a:solidFill>
                            <a:schemeClr val="tx1"/>
                          </a:solidFill>
                          <a:latin typeface="Meiryo UI" pitchFamily="50" charset="-128"/>
                          <a:ea typeface="Meiryo UI" pitchFamily="50" charset="-128"/>
                          <a:cs typeface="Meiryo UI" pitchFamily="50" charset="-128"/>
                        </a:rPr>
                        <a:t>Nimbus</a:t>
                      </a:r>
                      <a:r>
                        <a:rPr kumimoji="1" lang="ja-JP" altLang="en-US" sz="1100" b="0">
                          <a:solidFill>
                            <a:schemeClr val="tx1"/>
                          </a:solidFill>
                          <a:latin typeface="Meiryo UI" pitchFamily="50" charset="-128"/>
                          <a:ea typeface="Meiryo UI" pitchFamily="50" charset="-128"/>
                          <a:cs typeface="Meiryo UI" pitchFamily="50" charset="-128"/>
                        </a:rPr>
                        <a:t>に入力し</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送信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8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800" b="0">
                          <a:solidFill>
                            <a:schemeClr val="tx1"/>
                          </a:solidFill>
                          <a:latin typeface="Meiryo UI" pitchFamily="50" charset="-128"/>
                          <a:ea typeface="Meiryo UI" pitchFamily="50" charset="-128"/>
                          <a:cs typeface="Meiryo UI" pitchFamily="50" charset="-128"/>
                        </a:rPr>
                        <a:t>  </a:t>
                      </a:r>
                      <a:r>
                        <a:rPr kumimoji="1" lang="ja-JP" altLang="en-US" sz="900" b="0">
                          <a:solidFill>
                            <a:schemeClr val="tx1"/>
                          </a:solidFill>
                          <a:latin typeface="Meiryo UI" pitchFamily="50" charset="-128"/>
                          <a:ea typeface="Meiryo UI" pitchFamily="50" charset="-128"/>
                          <a:cs typeface="Meiryo UI" pitchFamily="50" charset="-128"/>
                        </a:rPr>
                        <a:t>＊上記送信受領後、</a:t>
                      </a:r>
                      <a:r>
                        <a:rPr kumimoji="1" lang="ja-JP" altLang="en-US" sz="900" b="0" baseline="0">
                          <a:solidFill>
                            <a:schemeClr val="tx1"/>
                          </a:solidFill>
                          <a:latin typeface="Meiryo UI" pitchFamily="50" charset="-128"/>
                          <a:ea typeface="Meiryo UI" pitchFamily="50" charset="-128"/>
                          <a:cs typeface="Meiryo UI" pitchFamily="50" charset="-128"/>
                        </a:rPr>
                        <a:t> </a:t>
                      </a:r>
                      <a:r>
                        <a:rPr kumimoji="1" lang="ja-JP" altLang="en-US" sz="900" b="0" u="sng" baseline="0">
                          <a:solidFill>
                            <a:schemeClr val="tx1"/>
                          </a:solidFill>
                          <a:latin typeface="Meiryo UI" pitchFamily="50" charset="-128"/>
                          <a:ea typeface="Meiryo UI" pitchFamily="50" charset="-128"/>
                          <a:cs typeface="Meiryo UI" pitchFamily="50" charset="-128"/>
                        </a:rPr>
                        <a:t>「注文書」、</a:t>
                      </a:r>
                      <a:endParaRPr kumimoji="1" lang="en-US" altLang="ja-JP" sz="900" b="0" u="sng" baseline="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u="none" baseline="0">
                          <a:solidFill>
                            <a:schemeClr val="tx1"/>
                          </a:solidFill>
                          <a:latin typeface="Meiryo UI" pitchFamily="50" charset="-128"/>
                          <a:ea typeface="Meiryo UI" pitchFamily="50" charset="-128"/>
                          <a:cs typeface="Meiryo UI" pitchFamily="50" charset="-128"/>
                        </a:rPr>
                        <a:t>　</a:t>
                      </a:r>
                      <a:r>
                        <a:rPr kumimoji="1" lang="ja-JP" altLang="en-US" sz="900" b="0" u="sng" baseline="0">
                          <a:solidFill>
                            <a:schemeClr val="tx1"/>
                          </a:solidFill>
                          <a:latin typeface="Meiryo UI" pitchFamily="50" charset="-128"/>
                          <a:ea typeface="Meiryo UI" pitchFamily="50" charset="-128"/>
                          <a:cs typeface="Meiryo UI" pitchFamily="50" charset="-128"/>
                        </a:rPr>
                        <a:t> 「注文請書兼請求書」を郵送</a:t>
                      </a:r>
                      <a:r>
                        <a:rPr kumimoji="1" lang="ja-JP" altLang="en-US" sz="900" b="0" baseline="0">
                          <a:solidFill>
                            <a:schemeClr val="tx1"/>
                          </a:solidFill>
                          <a:latin typeface="Meiryo UI" pitchFamily="50" charset="-128"/>
                          <a:ea typeface="Meiryo UI" pitchFamily="50" charset="-128"/>
                          <a:cs typeface="Meiryo UI" pitchFamily="50" charset="-128"/>
                        </a:rPr>
                        <a:t>します</a:t>
                      </a:r>
                      <a:endParaRPr kumimoji="1" lang="en-US" altLang="ja-JP" sz="900" b="0" baseline="0">
                        <a:solidFill>
                          <a:schemeClr val="tx1"/>
                        </a:solidFill>
                        <a:latin typeface="Meiryo UI" pitchFamily="50" charset="-128"/>
                        <a:ea typeface="Meiryo UI" pitchFamily="50" charset="-128"/>
                        <a:cs typeface="Meiryo UI" pitchFamily="50" charset="-128"/>
                      </a:endParaRPr>
                    </a:p>
                    <a:p>
                      <a:pPr algn="l">
                        <a:lnSpc>
                          <a:spcPct val="100000"/>
                        </a:lnSpc>
                      </a:pPr>
                      <a:endParaRPr kumimoji="1" lang="ja-JP" altLang="en-US"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i="0" u="none">
                          <a:solidFill>
                            <a:schemeClr val="tx1"/>
                          </a:solidFill>
                          <a:latin typeface="Meiryo UI" pitchFamily="50" charset="-128"/>
                          <a:ea typeface="Meiryo UI" pitchFamily="50" charset="-128"/>
                          <a:cs typeface="Meiryo UI" pitchFamily="50" charset="-128"/>
                        </a:rPr>
                        <a:t>・発注処理後、「注文連絡書」に</a:t>
                      </a: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i="0" u="none">
                          <a:solidFill>
                            <a:schemeClr val="tx1"/>
                          </a:solidFill>
                          <a:latin typeface="Meiryo UI" pitchFamily="50" charset="-128"/>
                          <a:ea typeface="Meiryo UI" pitchFamily="50" charset="-128"/>
                          <a:cs typeface="Meiryo UI" pitchFamily="50" charset="-128"/>
                        </a:rPr>
                        <a:t>　記載の情報に基づき、</a:t>
                      </a: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i="0" u="none">
                          <a:solidFill>
                            <a:schemeClr val="tx1"/>
                          </a:solidFill>
                          <a:latin typeface="Meiryo UI" pitchFamily="50" charset="-128"/>
                          <a:ea typeface="Meiryo UI" pitchFamily="50" charset="-128"/>
                          <a:cs typeface="Meiryo UI" pitchFamily="50" charset="-128"/>
                        </a:rPr>
                        <a:t>　</a:t>
                      </a:r>
                      <a:r>
                        <a:rPr kumimoji="1" lang="en-US" altLang="ja-JP" sz="1100" b="0" i="0" u="none">
                          <a:solidFill>
                            <a:schemeClr val="tx1"/>
                          </a:solidFill>
                          <a:latin typeface="Meiryo UI" pitchFamily="50" charset="-128"/>
                          <a:ea typeface="Meiryo UI" pitchFamily="50" charset="-128"/>
                          <a:cs typeface="Meiryo UI" pitchFamily="50" charset="-128"/>
                        </a:rPr>
                        <a:t>T-Connect</a:t>
                      </a:r>
                      <a:r>
                        <a:rPr kumimoji="1" lang="ja-JP" altLang="en-US" sz="1100" b="0" i="0" u="none">
                          <a:solidFill>
                            <a:schemeClr val="tx1"/>
                          </a:solidFill>
                          <a:latin typeface="Meiryo UI" pitchFamily="50" charset="-128"/>
                          <a:ea typeface="Meiryo UI" pitchFamily="50" charset="-128"/>
                          <a:cs typeface="Meiryo UI" pitchFamily="50" charset="-128"/>
                        </a:rPr>
                        <a:t>申込手続を実施</a:t>
                      </a:r>
                      <a:endParaRPr kumimoji="1" lang="en-US" altLang="ja-JP" sz="11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i="0" u="none">
                          <a:solidFill>
                            <a:schemeClr val="tx1"/>
                          </a:solidFill>
                          <a:latin typeface="Meiryo UI" pitchFamily="50" charset="-128"/>
                          <a:ea typeface="Meiryo UI" pitchFamily="50" charset="-128"/>
                          <a:cs typeface="Meiryo UI" pitchFamily="50" charset="-128"/>
                        </a:rPr>
                        <a:t>＊「個人情報等に関する同意書」・</a:t>
                      </a:r>
                      <a:endParaRPr kumimoji="1" lang="en-US" altLang="ja-JP" sz="9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900" b="0" i="0" u="none">
                          <a:solidFill>
                            <a:schemeClr val="tx1"/>
                          </a:solidFill>
                          <a:latin typeface="Meiryo UI" pitchFamily="50" charset="-128"/>
                          <a:ea typeface="Meiryo UI" pitchFamily="50" charset="-128"/>
                          <a:cs typeface="Meiryo UI" pitchFamily="50" charset="-128"/>
                        </a:rPr>
                        <a:t>　</a:t>
                      </a:r>
                      <a:r>
                        <a:rPr kumimoji="1" lang="ja-JP" altLang="en-US" sz="900" b="0" i="0" u="none" baseline="0">
                          <a:solidFill>
                            <a:schemeClr val="tx1"/>
                          </a:solidFill>
                          <a:latin typeface="Meiryo UI" pitchFamily="50" charset="-128"/>
                          <a:ea typeface="Meiryo UI" pitchFamily="50" charset="-128"/>
                          <a:cs typeface="Meiryo UI" pitchFamily="50" charset="-128"/>
                        </a:rPr>
                        <a:t> </a:t>
                      </a:r>
                      <a:r>
                        <a:rPr kumimoji="1" lang="ja-JP" altLang="en-US" sz="900" b="0" i="0" u="none">
                          <a:solidFill>
                            <a:schemeClr val="tx1"/>
                          </a:solidFill>
                          <a:latin typeface="Meiryo UI" pitchFamily="50" charset="-128"/>
                          <a:ea typeface="Meiryo UI" pitchFamily="50" charset="-128"/>
                          <a:cs typeface="Meiryo UI" pitchFamily="50" charset="-128"/>
                        </a:rPr>
                        <a:t>「</a:t>
                      </a:r>
                      <a:r>
                        <a:rPr kumimoji="1" lang="en-US" altLang="ja-JP" sz="900" b="0" i="0" u="none">
                          <a:solidFill>
                            <a:schemeClr val="tx1"/>
                          </a:solidFill>
                          <a:latin typeface="Meiryo UI" pitchFamily="50" charset="-128"/>
                          <a:ea typeface="Meiryo UI" pitchFamily="50" charset="-128"/>
                          <a:cs typeface="Meiryo UI" pitchFamily="50" charset="-128"/>
                        </a:rPr>
                        <a:t>T-Connect</a:t>
                      </a:r>
                      <a:r>
                        <a:rPr kumimoji="1" lang="ja-JP" altLang="en-US" sz="900" b="0" i="0" u="none">
                          <a:solidFill>
                            <a:schemeClr val="tx1"/>
                          </a:solidFill>
                          <a:latin typeface="Meiryo UI" pitchFamily="50" charset="-128"/>
                          <a:ea typeface="Meiryo UI" pitchFamily="50" charset="-128"/>
                          <a:cs typeface="Meiryo UI" pitchFamily="50" charset="-128"/>
                        </a:rPr>
                        <a:t>利用申込書」を</a:t>
                      </a:r>
                      <a:endParaRPr kumimoji="1" lang="en-US" altLang="ja-JP" sz="900" b="0" i="0" u="none">
                        <a:solidFill>
                          <a:schemeClr val="tx1"/>
                        </a:solidFill>
                        <a:latin typeface="Meiryo UI" pitchFamily="50" charset="-128"/>
                        <a:ea typeface="Meiryo UI" pitchFamily="50" charset="-128"/>
                        <a:cs typeface="Meiryo UI" pitchFamily="50" charset="-128"/>
                      </a:endParaRPr>
                    </a:p>
                    <a:p>
                      <a:pPr algn="l">
                        <a:lnSpc>
                          <a:spcPct val="100000"/>
                        </a:lnSpc>
                      </a:pPr>
                      <a:r>
                        <a:rPr kumimoji="1" lang="en-US" altLang="ja-JP" sz="900" b="0" i="0" u="none">
                          <a:solidFill>
                            <a:schemeClr val="tx1"/>
                          </a:solidFill>
                          <a:latin typeface="Meiryo UI" pitchFamily="50" charset="-128"/>
                          <a:ea typeface="Meiryo UI" pitchFamily="50" charset="-128"/>
                          <a:cs typeface="Meiryo UI" pitchFamily="50" charset="-128"/>
                        </a:rPr>
                        <a:t>   </a:t>
                      </a:r>
                      <a:r>
                        <a:rPr kumimoji="1" lang="ja-JP" altLang="en-US" sz="900" b="0" i="0" u="none">
                          <a:solidFill>
                            <a:schemeClr val="tx1"/>
                          </a:solidFill>
                          <a:latin typeface="Meiryo UI" pitchFamily="50" charset="-128"/>
                          <a:ea typeface="Meiryo UI" pitchFamily="50" charset="-128"/>
                          <a:cs typeface="Meiryo UI" pitchFamily="50" charset="-128"/>
                        </a:rPr>
                        <a:t>印刷してください</a:t>
                      </a:r>
                      <a:endParaRPr kumimoji="1" lang="en-US" altLang="ja-JP" sz="900" b="0" i="0" u="none">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・発注後、お客様へおおよその納車</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予定日と登録書類のデリバリー</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r>
                        <a:rPr kumimoji="1" lang="ja-JP" altLang="en-US" sz="1100" b="0">
                          <a:solidFill>
                            <a:schemeClr val="tx1"/>
                          </a:solidFill>
                          <a:latin typeface="Meiryo UI" pitchFamily="50" charset="-128"/>
                          <a:ea typeface="Meiryo UI" pitchFamily="50" charset="-128"/>
                          <a:cs typeface="Meiryo UI" pitchFamily="50" charset="-128"/>
                        </a:rPr>
                        <a:t>　方法をご連絡</a:t>
                      </a:r>
                      <a:endParaRPr kumimoji="1" lang="en-US" altLang="ja-JP" sz="1100" b="0">
                        <a:solidFill>
                          <a:schemeClr val="tx1"/>
                        </a:solidFill>
                        <a:latin typeface="Meiryo UI" pitchFamily="50" charset="-128"/>
                        <a:ea typeface="Meiryo UI" pitchFamily="50" charset="-128"/>
                        <a:cs typeface="Meiryo UI" pitchFamily="50" charset="-128"/>
                      </a:endParaRPr>
                    </a:p>
                    <a:p>
                      <a:pPr algn="l">
                        <a:lnSpc>
                          <a:spcPct val="100000"/>
                        </a:lnSpc>
                      </a:pPr>
                      <a:endParaRPr kumimoji="1" lang="en-US" altLang="ja-JP" sz="1100" b="0">
                        <a:solidFill>
                          <a:schemeClr val="tx1"/>
                        </a:solidFill>
                        <a:latin typeface="Meiryo UI" pitchFamily="50" charset="-128"/>
                        <a:ea typeface="Meiryo UI" pitchFamily="50" charset="-128"/>
                        <a:cs typeface="Meiryo UI" pitchFamily="50" charset="-128"/>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7" name="正方形/長方形 16"/>
          <p:cNvSpPr/>
          <p:nvPr/>
        </p:nvSpPr>
        <p:spPr>
          <a:xfrm>
            <a:off x="260648" y="200472"/>
            <a:ext cx="6372000" cy="492536"/>
          </a:xfrm>
          <a:prstGeom prst="rect">
            <a:avLst/>
          </a:prstGeom>
          <a:solidFill>
            <a:schemeClr val="tx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手続きの流れ</a:t>
            </a:r>
            <a:endParaRPr kumimoji="1" lang="ja-JP" altLang="en-US" sz="18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p:cNvSpPr/>
          <p:nvPr/>
        </p:nvSpPr>
        <p:spPr>
          <a:xfrm>
            <a:off x="260648" y="578054"/>
            <a:ext cx="5307396" cy="492536"/>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538163" rtl="0" eaLnBrk="0" fontAlgn="base" latinLnBrk="0" hangingPunct="0">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２．発注～登録～納車（店頭商流・</a:t>
            </a:r>
            <a:r>
              <a:rPr kumimoji="1" lang="en-US" altLang="ja-JP"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商流共通）①</a:t>
            </a:r>
            <a:endParaRPr kumimoji="1" lang="zh-TW" altLang="en-US" sz="16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スライド番号プレースホルダー 3"/>
          <p:cNvSpPr>
            <a:spLocks noGrp="1"/>
          </p:cNvSpPr>
          <p:nvPr>
            <p:ph type="sldNum" sz="quarter" idx="12"/>
          </p:nvPr>
        </p:nvSpPr>
        <p:spPr>
          <a:xfrm>
            <a:off x="2041525" y="9602130"/>
            <a:ext cx="1543050" cy="527050"/>
          </a:xfrm>
        </p:spPr>
        <p:txBody>
          <a:bodyPr/>
          <a:lstStyle/>
          <a:p>
            <a:pPr marL="0" marR="0" lvl="0" indent="0" algn="r" defTabSz="538163" rtl="0" eaLnBrk="1" fontAlgn="base" latinLnBrk="0" hangingPunct="1">
              <a:lnSpc>
                <a:spcPct val="100000"/>
              </a:lnSpc>
              <a:spcBef>
                <a:spcPct val="0"/>
              </a:spcBef>
              <a:spcAft>
                <a:spcPct val="0"/>
              </a:spcAft>
              <a:buClrTx/>
              <a:buSzTx/>
              <a:buFontTx/>
              <a:buNone/>
              <a:tabLst/>
              <a:defRPr/>
            </a:pPr>
            <a:fld id="{0B3C29FA-217C-4237-8B3F-0496B4C3EFA4}" type="slidenum">
              <a:rPr kumimoji="1" lang="ja-JP" altLang="en-US" sz="900" b="0" i="0" u="none" strike="noStrike" kern="1200" cap="none" spc="0" normalizeH="0" baseline="0" noProof="0" smtClean="0">
                <a:ln>
                  <a:noFill/>
                </a:ln>
                <a:solidFill>
                  <a:srgbClr val="898989"/>
                </a:solidFill>
                <a:effectLst/>
                <a:uLnTx/>
                <a:uFillTx/>
                <a:latin typeface="Calibri" panose="020F0502020204030204" pitchFamily="34" charset="0"/>
                <a:ea typeface="ＭＳ Ｐゴシック" panose="020B0600070205080204" pitchFamily="50" charset="-128"/>
                <a:cs typeface="+mn-cs"/>
              </a:rPr>
              <a:pPr marL="0" marR="0" lvl="0" indent="0" algn="r" defTabSz="538163" rtl="0" eaLnBrk="1" fontAlgn="base" latinLnBrk="0" hangingPunct="1">
                <a:lnSpc>
                  <a:spcPct val="100000"/>
                </a:lnSpc>
                <a:spcBef>
                  <a:spcPct val="0"/>
                </a:spcBef>
                <a:spcAft>
                  <a:spcPct val="0"/>
                </a:spcAft>
                <a:buClrTx/>
                <a:buSzTx/>
                <a:buFontTx/>
                <a:buNone/>
                <a:tabLst/>
                <a:defRPr/>
              </a:pPr>
              <a:t>9</a:t>
            </a:fld>
            <a:endParaRPr kumimoji="1" lang="ja-JP" altLang="en-US" sz="9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50" charset="-128"/>
              <a:cs typeface="+mn-cs"/>
            </a:endParaRPr>
          </a:p>
        </p:txBody>
      </p:sp>
      <p:sp>
        <p:nvSpPr>
          <p:cNvPr id="65" name="正方形/長方形 64"/>
          <p:cNvSpPr/>
          <p:nvPr/>
        </p:nvSpPr>
        <p:spPr>
          <a:xfrm>
            <a:off x="3322154" y="5018236"/>
            <a:ext cx="1080000"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注文書類の送付</a:t>
            </a:r>
          </a:p>
        </p:txBody>
      </p:sp>
      <p:sp>
        <p:nvSpPr>
          <p:cNvPr id="40" name="正方形/長方形 39"/>
          <p:cNvSpPr/>
          <p:nvPr/>
        </p:nvSpPr>
        <p:spPr>
          <a:xfrm>
            <a:off x="3382780" y="1413473"/>
            <a:ext cx="938699" cy="451111"/>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車両発注</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受諾通知</a:t>
            </a:r>
          </a:p>
        </p:txBody>
      </p:sp>
      <p:cxnSp>
        <p:nvCxnSpPr>
          <p:cNvPr id="41" name="直線矢印コネクタ 19"/>
          <p:cNvCxnSpPr>
            <a:stCxn id="40" idx="1"/>
            <a:endCxn id="48" idx="3"/>
          </p:cNvCxnSpPr>
          <p:nvPr/>
        </p:nvCxnSpPr>
        <p:spPr>
          <a:xfrm flipH="1">
            <a:off x="1474733" y="1639029"/>
            <a:ext cx="1908047" cy="118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11"/>
          <p:cNvSpPr txBox="1">
            <a:spLocks noChangeArrowheads="1"/>
          </p:cNvSpPr>
          <p:nvPr/>
        </p:nvSpPr>
        <p:spPr bwMode="auto">
          <a:xfrm>
            <a:off x="1852684" y="1426926"/>
            <a:ext cx="1143821" cy="25211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en-US" altLang="ja-JP"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HP</a:t>
            </a: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更新、メール</a:t>
            </a:r>
          </a:p>
        </p:txBody>
      </p:sp>
      <p:sp>
        <p:nvSpPr>
          <p:cNvPr id="55" name="正方形/長方形 54"/>
          <p:cNvSpPr/>
          <p:nvPr/>
        </p:nvSpPr>
        <p:spPr>
          <a:xfrm>
            <a:off x="3382780" y="2042896"/>
            <a:ext cx="938699" cy="252278"/>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発注依頼</a:t>
            </a:r>
          </a:p>
        </p:txBody>
      </p:sp>
      <p:sp>
        <p:nvSpPr>
          <p:cNvPr id="59" name="正方形/長方形 58"/>
          <p:cNvSpPr/>
          <p:nvPr/>
        </p:nvSpPr>
        <p:spPr>
          <a:xfrm>
            <a:off x="1822495" y="3990657"/>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商談メモ作成</a:t>
            </a:r>
          </a:p>
        </p:txBody>
      </p:sp>
      <p:cxnSp>
        <p:nvCxnSpPr>
          <p:cNvPr id="70" name="直線矢印コネクタ 19"/>
          <p:cNvCxnSpPr>
            <a:stCxn id="65" idx="2"/>
            <a:endCxn id="82" idx="3"/>
          </p:cNvCxnSpPr>
          <p:nvPr/>
        </p:nvCxnSpPr>
        <p:spPr>
          <a:xfrm rot="5400000">
            <a:off x="2737925" y="5724761"/>
            <a:ext cx="1470755" cy="77770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19"/>
          <p:cNvCxnSpPr>
            <a:endCxn id="55" idx="0"/>
          </p:cNvCxnSpPr>
          <p:nvPr/>
        </p:nvCxnSpPr>
        <p:spPr>
          <a:xfrm>
            <a:off x="3852130" y="1882064"/>
            <a:ext cx="0" cy="16083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フローチャート : 書類 74"/>
          <p:cNvSpPr/>
          <p:nvPr/>
        </p:nvSpPr>
        <p:spPr>
          <a:xfrm>
            <a:off x="1798963" y="6498107"/>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注文書</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リース</a:t>
            </a:r>
            <a:r>
              <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a:t>
            </a: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80" name="Text Box 11"/>
          <p:cNvSpPr txBox="1">
            <a:spLocks noChangeArrowheads="1"/>
          </p:cNvSpPr>
          <p:nvPr/>
        </p:nvSpPr>
        <p:spPr bwMode="auto">
          <a:xfrm>
            <a:off x="3478596" y="6546755"/>
            <a:ext cx="462684" cy="2210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郵送</a:t>
            </a:r>
          </a:p>
        </p:txBody>
      </p:sp>
      <p:sp>
        <p:nvSpPr>
          <p:cNvPr id="82" name="フローチャート : 書類 81"/>
          <p:cNvSpPr/>
          <p:nvPr/>
        </p:nvSpPr>
        <p:spPr>
          <a:xfrm>
            <a:off x="2381683" y="6579737"/>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zh-TW"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注文請書兼請求書</a:t>
            </a: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99" name="正方形/長方形 98"/>
          <p:cNvSpPr/>
          <p:nvPr/>
        </p:nvSpPr>
        <p:spPr>
          <a:xfrm>
            <a:off x="1854120" y="6025090"/>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お客様へご連絡</a:t>
            </a:r>
          </a:p>
        </p:txBody>
      </p:sp>
      <p:cxnSp>
        <p:nvCxnSpPr>
          <p:cNvPr id="100" name="直線矢印コネクタ 19"/>
          <p:cNvCxnSpPr>
            <a:stCxn id="99" idx="1"/>
          </p:cNvCxnSpPr>
          <p:nvPr/>
        </p:nvCxnSpPr>
        <p:spPr>
          <a:xfrm flipH="1">
            <a:off x="1332775" y="6205090"/>
            <a:ext cx="52134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1788001" y="7189249"/>
            <a:ext cx="1304399" cy="531924"/>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登録関係書類</a:t>
            </a: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a:t>
            </a: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T-Connect</a:t>
            </a: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帳票</a:t>
            </a: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のデリバリー</a:t>
            </a:r>
          </a:p>
        </p:txBody>
      </p:sp>
      <p:sp>
        <p:nvSpPr>
          <p:cNvPr id="104" name="フローチャート : 書類 103"/>
          <p:cNvSpPr/>
          <p:nvPr/>
        </p:nvSpPr>
        <p:spPr>
          <a:xfrm>
            <a:off x="652066" y="7060249"/>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05" name="フローチャート : 書類 104"/>
          <p:cNvSpPr/>
          <p:nvPr/>
        </p:nvSpPr>
        <p:spPr>
          <a:xfrm>
            <a:off x="610857" y="7146722"/>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登録関係書類</a:t>
            </a:r>
          </a:p>
        </p:txBody>
      </p:sp>
      <p:cxnSp>
        <p:nvCxnSpPr>
          <p:cNvPr id="106" name="直線矢印コネクタ 19"/>
          <p:cNvCxnSpPr>
            <a:stCxn id="102" idx="1"/>
          </p:cNvCxnSpPr>
          <p:nvPr/>
        </p:nvCxnSpPr>
        <p:spPr>
          <a:xfrm flipH="1" flipV="1">
            <a:off x="1366864" y="7449819"/>
            <a:ext cx="421137" cy="539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407604" y="7748159"/>
            <a:ext cx="1076565" cy="360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必要書類用意等</a:t>
            </a:r>
          </a:p>
        </p:txBody>
      </p:sp>
      <p:sp>
        <p:nvSpPr>
          <p:cNvPr id="111" name="正方形/長方形 110"/>
          <p:cNvSpPr/>
          <p:nvPr/>
        </p:nvSpPr>
        <p:spPr>
          <a:xfrm>
            <a:off x="407604" y="8260598"/>
            <a:ext cx="1076565" cy="444246"/>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記入・押印、</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返送</a:t>
            </a:r>
          </a:p>
        </p:txBody>
      </p:sp>
      <p:cxnSp>
        <p:nvCxnSpPr>
          <p:cNvPr id="114" name="直線矢印コネクタ 19"/>
          <p:cNvCxnSpPr>
            <a:stCxn id="111" idx="3"/>
          </p:cNvCxnSpPr>
          <p:nvPr/>
        </p:nvCxnSpPr>
        <p:spPr>
          <a:xfrm>
            <a:off x="1484169" y="8482721"/>
            <a:ext cx="390452" cy="194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9"/>
          <p:cNvCxnSpPr>
            <a:stCxn id="108" idx="2"/>
            <a:endCxn id="111" idx="0"/>
          </p:cNvCxnSpPr>
          <p:nvPr/>
        </p:nvCxnSpPr>
        <p:spPr>
          <a:xfrm>
            <a:off x="945887" y="8108159"/>
            <a:ext cx="0" cy="15243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フローチャート : 書類 118"/>
          <p:cNvSpPr/>
          <p:nvPr/>
        </p:nvSpPr>
        <p:spPr>
          <a:xfrm>
            <a:off x="2159356" y="8207574"/>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21" name="フローチャート : 書類 120"/>
          <p:cNvSpPr/>
          <p:nvPr/>
        </p:nvSpPr>
        <p:spPr>
          <a:xfrm>
            <a:off x="2095251" y="8283023"/>
            <a:ext cx="702766" cy="538508"/>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endPar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p:txBody>
      </p:sp>
      <p:sp>
        <p:nvSpPr>
          <p:cNvPr id="120" name="フローチャート : 書類 119"/>
          <p:cNvSpPr/>
          <p:nvPr/>
        </p:nvSpPr>
        <p:spPr>
          <a:xfrm>
            <a:off x="1886653" y="8040001"/>
            <a:ext cx="860793" cy="648689"/>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・印鑑証明</a:t>
            </a:r>
            <a:endParaRPr kumimoji="1" lang="en-US" altLang="ja-JP"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endParaRPr>
          </a:p>
          <a:p>
            <a:pPr marL="0" marR="0" lvl="0" indent="0" algn="l"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ysClr val="windowText" lastClr="000000"/>
                </a:solidFill>
                <a:effectLst/>
                <a:uLnTx/>
                <a:uFillTx/>
                <a:latin typeface="Meiryo UI" pitchFamily="50" charset="-128"/>
                <a:ea typeface="Meiryo UI" pitchFamily="50" charset="-128"/>
                <a:cs typeface="Meiryo UI" pitchFamily="50" charset="-128"/>
              </a:rPr>
              <a:t>・委任状　等</a:t>
            </a:r>
          </a:p>
        </p:txBody>
      </p:sp>
      <p:sp>
        <p:nvSpPr>
          <p:cNvPr id="45" name="Text Box 11"/>
          <p:cNvSpPr txBox="1">
            <a:spLocks noChangeArrowheads="1"/>
          </p:cNvSpPr>
          <p:nvPr/>
        </p:nvSpPr>
        <p:spPr bwMode="auto">
          <a:xfrm>
            <a:off x="487508" y="9014250"/>
            <a:ext cx="861810" cy="28984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次頁へ続く</a:t>
            </a:r>
          </a:p>
        </p:txBody>
      </p:sp>
      <p:sp>
        <p:nvSpPr>
          <p:cNvPr id="46" name="正方形/長方形 45"/>
          <p:cNvSpPr/>
          <p:nvPr/>
        </p:nvSpPr>
        <p:spPr>
          <a:xfrm>
            <a:off x="3376983" y="2473487"/>
            <a:ext cx="944496" cy="249969"/>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顧客対応</a:t>
            </a:r>
          </a:p>
        </p:txBody>
      </p:sp>
      <p:sp>
        <p:nvSpPr>
          <p:cNvPr id="54" name="正方形/長方形 53"/>
          <p:cNvSpPr/>
          <p:nvPr/>
        </p:nvSpPr>
        <p:spPr>
          <a:xfrm>
            <a:off x="1859124" y="8832293"/>
            <a:ext cx="1076565" cy="468000"/>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車庫証明取得</a:t>
            </a:r>
            <a:endParaRPr kumimoji="1" lang="en-US" altLang="ja-JP"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itchFamily="50" charset="-128"/>
                <a:ea typeface="Meiryo UI" pitchFamily="50" charset="-128"/>
                <a:cs typeface="Meiryo UI" pitchFamily="50" charset="-128"/>
              </a:rPr>
              <a:t>手続き等</a:t>
            </a:r>
          </a:p>
        </p:txBody>
      </p:sp>
      <p:sp>
        <p:nvSpPr>
          <p:cNvPr id="64" name="正方形/長方形 63"/>
          <p:cNvSpPr/>
          <p:nvPr/>
        </p:nvSpPr>
        <p:spPr>
          <a:xfrm>
            <a:off x="1830446" y="4479910"/>
            <a:ext cx="1076565" cy="420625"/>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注文書作成</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車両発注</a:t>
            </a: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endPar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cxnSp>
        <p:nvCxnSpPr>
          <p:cNvPr id="69" name="直線矢印コネクタ 19"/>
          <p:cNvCxnSpPr>
            <a:stCxn id="59" idx="2"/>
            <a:endCxn id="64" idx="0"/>
          </p:cNvCxnSpPr>
          <p:nvPr/>
        </p:nvCxnSpPr>
        <p:spPr>
          <a:xfrm>
            <a:off x="2360778" y="4350657"/>
            <a:ext cx="7951" cy="12925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角丸四角形 47"/>
          <p:cNvSpPr/>
          <p:nvPr/>
        </p:nvSpPr>
        <p:spPr>
          <a:xfrm>
            <a:off x="394733" y="1406209"/>
            <a:ext cx="1080000" cy="468000"/>
          </a:xfrm>
          <a:prstGeom prst="round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ｽﾃｰﾀｽ確認</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契約完了</a:t>
            </a: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a:t>
            </a:r>
            <a:endPar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p:txBody>
      </p:sp>
      <p:sp>
        <p:nvSpPr>
          <p:cNvPr id="66" name="正方形/長方形 65"/>
          <p:cNvSpPr/>
          <p:nvPr/>
        </p:nvSpPr>
        <p:spPr>
          <a:xfrm>
            <a:off x="1711165" y="5566640"/>
            <a:ext cx="1341688" cy="369617"/>
          </a:xfrm>
          <a:prstGeom prst="rec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100"/>
              </a:lnSpc>
              <a:spcBef>
                <a:spcPct val="0"/>
              </a:spcBef>
              <a:spcAft>
                <a:spcPct val="0"/>
              </a:spcAft>
              <a:buClrTx/>
              <a:buSzTx/>
              <a:buFontTx/>
              <a:buNone/>
              <a:tabLst/>
              <a:defRPr/>
            </a:pPr>
            <a:r>
              <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T-Connect</a:t>
            </a:r>
          </a:p>
          <a:p>
            <a:pPr marL="0" marR="0" lvl="0" indent="0" algn="ctr" defTabSz="538163" rtl="0" eaLnBrk="0" fontAlgn="base" latinLnBrk="0" hangingPunct="0">
              <a:lnSpc>
                <a:spcPts val="11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申込手続・帳票印刷</a:t>
            </a:r>
          </a:p>
        </p:txBody>
      </p:sp>
      <p:cxnSp>
        <p:nvCxnSpPr>
          <p:cNvPr id="74" name="直線矢印コネクタ 19"/>
          <p:cNvCxnSpPr>
            <a:stCxn id="64" idx="2"/>
            <a:endCxn id="73" idx="0"/>
          </p:cNvCxnSpPr>
          <p:nvPr/>
        </p:nvCxnSpPr>
        <p:spPr>
          <a:xfrm>
            <a:off x="2368729" y="4900535"/>
            <a:ext cx="7041" cy="110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1819874" y="3507108"/>
            <a:ext cx="1076565" cy="360000"/>
          </a:xfrm>
          <a:prstGeom prst="rect">
            <a:avLst/>
          </a:prstGeom>
          <a:solidFill>
            <a:sysClr val="window" lastClr="FF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注文連絡書確認</a:t>
            </a:r>
          </a:p>
        </p:txBody>
      </p:sp>
      <p:cxnSp>
        <p:nvCxnSpPr>
          <p:cNvPr id="26" name="直線矢印コネクタ 25"/>
          <p:cNvCxnSpPr>
            <a:stCxn id="83" idx="2"/>
            <a:endCxn id="85" idx="0"/>
          </p:cNvCxnSpPr>
          <p:nvPr/>
        </p:nvCxnSpPr>
        <p:spPr>
          <a:xfrm flipH="1">
            <a:off x="2358157" y="3290951"/>
            <a:ext cx="2051" cy="216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85" idx="2"/>
            <a:endCxn id="59" idx="0"/>
          </p:cNvCxnSpPr>
          <p:nvPr/>
        </p:nvCxnSpPr>
        <p:spPr>
          <a:xfrm>
            <a:off x="2358157" y="3867108"/>
            <a:ext cx="2621" cy="12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角丸四角形 11"/>
          <p:cNvSpPr/>
          <p:nvPr/>
        </p:nvSpPr>
        <p:spPr>
          <a:xfrm>
            <a:off x="1720515" y="1876930"/>
            <a:ext cx="1383632" cy="1528010"/>
          </a:xfrm>
          <a:prstGeom prst="round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84" name="フローチャート : 書類 55"/>
          <p:cNvSpPr/>
          <p:nvPr/>
        </p:nvSpPr>
        <p:spPr>
          <a:xfrm>
            <a:off x="2863516" y="3785967"/>
            <a:ext cx="673768" cy="406152"/>
          </a:xfrm>
          <a:prstGeom prst="flowChartDocument">
            <a:avLst/>
          </a:prstGeom>
          <a:solidFill>
            <a:sysClr val="window" lastClr="FFFFFF"/>
          </a:solidFill>
          <a:ln w="952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9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注文連絡書</a:t>
            </a:r>
          </a:p>
        </p:txBody>
      </p:sp>
      <p:cxnSp>
        <p:nvCxnSpPr>
          <p:cNvPr id="52" name="直線矢印コネクタ 19"/>
          <p:cNvCxnSpPr>
            <a:stCxn id="55" idx="1"/>
            <a:endCxn id="78" idx="3"/>
          </p:cNvCxnSpPr>
          <p:nvPr/>
        </p:nvCxnSpPr>
        <p:spPr>
          <a:xfrm flipH="1">
            <a:off x="2894798" y="2169035"/>
            <a:ext cx="487982" cy="5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 Box 11"/>
          <p:cNvSpPr txBox="1">
            <a:spLocks noChangeArrowheads="1"/>
          </p:cNvSpPr>
          <p:nvPr/>
        </p:nvSpPr>
        <p:spPr bwMode="auto">
          <a:xfrm>
            <a:off x="2939268" y="2293718"/>
            <a:ext cx="509755" cy="12824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ja-JP" altLang="en-US" sz="1200" i="0" u="none" strike="noStrike" kern="1200" cap="none" spc="0" normalizeH="0" baseline="0" noProof="0">
                <a:ln>
                  <a:noFill/>
                </a:ln>
                <a:effectLst/>
                <a:uLnTx/>
                <a:uFillTx/>
                <a:latin typeface="Meiryo UI" pitchFamily="50" charset="-128"/>
                <a:ea typeface="Meiryo UI" pitchFamily="50" charset="-128"/>
                <a:cs typeface="Meiryo UI" pitchFamily="50" charset="-128"/>
              </a:rPr>
              <a:t>①メール</a:t>
            </a:r>
          </a:p>
        </p:txBody>
      </p:sp>
      <p:sp>
        <p:nvSpPr>
          <p:cNvPr id="78" name="正方形/長方形 77"/>
          <p:cNvSpPr/>
          <p:nvPr/>
        </p:nvSpPr>
        <p:spPr>
          <a:xfrm>
            <a:off x="1818233" y="2005584"/>
            <a:ext cx="1076565" cy="327962"/>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新規受注確認</a:t>
            </a:r>
          </a:p>
        </p:txBody>
      </p:sp>
      <p:cxnSp>
        <p:nvCxnSpPr>
          <p:cNvPr id="7" name="カギ線コネクタ 6"/>
          <p:cNvCxnSpPr>
            <a:stCxn id="78" idx="2"/>
            <a:endCxn id="46" idx="1"/>
          </p:cNvCxnSpPr>
          <p:nvPr/>
        </p:nvCxnSpPr>
        <p:spPr>
          <a:xfrm rot="16200000" flipH="1">
            <a:off x="2734286" y="1955775"/>
            <a:ext cx="264926" cy="1020467"/>
          </a:xfrm>
          <a:prstGeom prst="bentConnector2">
            <a:avLst/>
          </a:prstGeom>
          <a:ln w="63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78" idx="2"/>
            <a:endCxn id="83" idx="0"/>
          </p:cNvCxnSpPr>
          <p:nvPr/>
        </p:nvCxnSpPr>
        <p:spPr>
          <a:xfrm>
            <a:off x="2356516" y="2333546"/>
            <a:ext cx="3692" cy="597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 Box 11"/>
          <p:cNvSpPr txBox="1">
            <a:spLocks noChangeArrowheads="1"/>
          </p:cNvSpPr>
          <p:nvPr/>
        </p:nvSpPr>
        <p:spPr bwMode="auto">
          <a:xfrm>
            <a:off x="2553704" y="2446387"/>
            <a:ext cx="354263" cy="128240"/>
          </a:xfrm>
          <a:prstGeom prst="rect">
            <a:avLst/>
          </a:prstGeom>
          <a:noFill/>
          <a:ln w="6350">
            <a:noFill/>
            <a:miter lim="800000"/>
            <a:headEnd/>
            <a:tailEnd/>
          </a:ln>
          <a:extLst>
            <a:ext uri="{909E8E84-426E-40DD-AFC4-6F175D3DCCD1}">
              <a14:hiddenFill xmlns:a14="http://schemas.microsoft.com/office/drawing/2010/main">
                <a:solidFill>
                  <a:srgbClr val="00CC99"/>
                </a:solidFill>
              </a14:hiddenFill>
            </a:ext>
          </a:extLst>
        </p:spPr>
        <p:txBody>
          <a:bodyPr wrap="none" lIns="0" tIns="0" rIns="0" bIns="0" anchor="ctr"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見送り</a:t>
            </a:r>
          </a:p>
        </p:txBody>
      </p:sp>
      <p:sp>
        <p:nvSpPr>
          <p:cNvPr id="81" name="Text Box 11"/>
          <p:cNvSpPr txBox="1">
            <a:spLocks noChangeArrowheads="1"/>
          </p:cNvSpPr>
          <p:nvPr/>
        </p:nvSpPr>
        <p:spPr bwMode="auto">
          <a:xfrm>
            <a:off x="1886638" y="2641031"/>
            <a:ext cx="628650" cy="128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00CC99"/>
                </a:solidFill>
              </a14:hiddenFill>
            </a:ext>
          </a:extLst>
        </p:spPr>
        <p:txBody>
          <a:bodyPr wrap="square" lIns="0" tIns="0" rIns="0" bIns="0" anchor="ctr"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538163" rtl="0" eaLnBrk="0" fontAlgn="base" latinLnBrk="0" hangingPunct="0">
              <a:lnSpc>
                <a:spcPts val="1000"/>
              </a:lnSpc>
              <a:spcBef>
                <a:spcPct val="0"/>
              </a:spcBef>
              <a:spcAft>
                <a:spcPct val="0"/>
              </a:spcAft>
              <a:buClrTx/>
              <a:buSzTx/>
              <a:buFontTx/>
              <a:buNone/>
              <a:tabLst/>
              <a:defRPr sz="1000"/>
            </a:pPr>
            <a:r>
              <a:rPr kumimoji="1" lang="ja-JP" altLang="en-US" sz="1050" b="0" i="0" u="none" strike="noStrike" kern="1200" cap="none" spc="0" normalizeH="0" baseline="0" noProof="0">
                <a:ln>
                  <a:noFill/>
                </a:ln>
                <a:effectLst/>
                <a:uLnTx/>
                <a:uFillTx/>
                <a:latin typeface="Meiryo UI" pitchFamily="50" charset="-128"/>
                <a:ea typeface="Meiryo UI" pitchFamily="50" charset="-128"/>
                <a:cs typeface="Meiryo UI" pitchFamily="50" charset="-128"/>
              </a:rPr>
              <a:t>受諾</a:t>
            </a:r>
          </a:p>
        </p:txBody>
      </p:sp>
      <p:sp>
        <p:nvSpPr>
          <p:cNvPr id="83" name="正方形/長方形 82"/>
          <p:cNvSpPr/>
          <p:nvPr/>
        </p:nvSpPr>
        <p:spPr>
          <a:xfrm>
            <a:off x="1821925" y="2930951"/>
            <a:ext cx="1076565" cy="360000"/>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担当者割当</a:t>
            </a:r>
          </a:p>
        </p:txBody>
      </p:sp>
      <p:sp>
        <p:nvSpPr>
          <p:cNvPr id="67" name="正方形/長方形 66"/>
          <p:cNvSpPr/>
          <p:nvPr/>
        </p:nvSpPr>
        <p:spPr>
          <a:xfrm>
            <a:off x="2792231" y="1719046"/>
            <a:ext cx="503420" cy="252278"/>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1"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店長</a:t>
            </a:r>
          </a:p>
        </p:txBody>
      </p:sp>
      <p:sp>
        <p:nvSpPr>
          <p:cNvPr id="73" name="正方形/長方形 72"/>
          <p:cNvSpPr/>
          <p:nvPr/>
        </p:nvSpPr>
        <p:spPr>
          <a:xfrm rot="10800000" flipV="1">
            <a:off x="1820849" y="5011103"/>
            <a:ext cx="1109842" cy="385924"/>
          </a:xfrm>
          <a:prstGeom prst="rect">
            <a:avLst/>
          </a:prstGeom>
          <a:solidFill>
            <a:sysClr val="window" lastClr="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注文確定</a:t>
            </a:r>
            <a:endParaRPr kumimoji="1" lang="en-US" altLang="ja-JP"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endParaRPr>
          </a:p>
          <a:p>
            <a:pPr marL="0" marR="0" lvl="0" indent="0" algn="ctr" defTabSz="538163" rtl="0" eaLnBrk="0" fontAlgn="base" latinLnBrk="0" hangingPunct="0">
              <a:lnSpc>
                <a:spcPts val="1300"/>
              </a:lnSpc>
              <a:spcBef>
                <a:spcPct val="0"/>
              </a:spcBef>
              <a:spcAft>
                <a:spcPct val="0"/>
              </a:spcAft>
              <a:buClrTx/>
              <a:buSzTx/>
              <a:buFontTx/>
              <a:buNone/>
              <a:tabLst/>
              <a:defRPr/>
            </a:pPr>
            <a:r>
              <a:rPr kumimoji="1" lang="ja-JP" altLang="en-US" sz="1100" b="0" i="0" u="none" strike="noStrike" kern="1200" cap="none" spc="0" normalizeH="0" baseline="0" noProof="0">
                <a:ln>
                  <a:noFill/>
                </a:ln>
                <a:solidFill>
                  <a:schemeClr val="tx1"/>
                </a:solidFill>
                <a:effectLst/>
                <a:uLnTx/>
                <a:uFillTx/>
                <a:latin typeface="Meiryo UI" pitchFamily="50" charset="-128"/>
                <a:ea typeface="Meiryo UI" pitchFamily="50" charset="-128"/>
                <a:cs typeface="Meiryo UI" pitchFamily="50" charset="-128"/>
              </a:rPr>
              <a:t>情報入力</a:t>
            </a:r>
          </a:p>
        </p:txBody>
      </p:sp>
      <p:pic>
        <p:nvPicPr>
          <p:cNvPr id="89" name="図 88"/>
          <p:cNvPicPr>
            <a:picLocks noChangeAspect="1"/>
          </p:cNvPicPr>
          <p:nvPr/>
        </p:nvPicPr>
        <p:blipFill>
          <a:blip r:embed="rId3"/>
          <a:stretch>
            <a:fillRect/>
          </a:stretch>
        </p:blipFill>
        <p:spPr>
          <a:xfrm>
            <a:off x="2615279" y="2664720"/>
            <a:ext cx="476250" cy="352425"/>
          </a:xfrm>
          <a:prstGeom prst="rect">
            <a:avLst/>
          </a:prstGeom>
        </p:spPr>
      </p:pic>
      <p:pic>
        <p:nvPicPr>
          <p:cNvPr id="90" name="図 89"/>
          <p:cNvPicPr>
            <a:picLocks noChangeAspect="1"/>
          </p:cNvPicPr>
          <p:nvPr/>
        </p:nvPicPr>
        <p:blipFill>
          <a:blip r:embed="rId3"/>
          <a:stretch>
            <a:fillRect/>
          </a:stretch>
        </p:blipFill>
        <p:spPr>
          <a:xfrm>
            <a:off x="2939129" y="3417195"/>
            <a:ext cx="476250" cy="352425"/>
          </a:xfrm>
          <a:prstGeom prst="rect">
            <a:avLst/>
          </a:prstGeom>
        </p:spPr>
      </p:pic>
      <p:pic>
        <p:nvPicPr>
          <p:cNvPr id="91" name="図 90"/>
          <p:cNvPicPr>
            <a:picLocks noChangeAspect="1"/>
          </p:cNvPicPr>
          <p:nvPr/>
        </p:nvPicPr>
        <p:blipFill>
          <a:blip r:embed="rId3"/>
          <a:stretch>
            <a:fillRect/>
          </a:stretch>
        </p:blipFill>
        <p:spPr>
          <a:xfrm>
            <a:off x="2967704" y="4643104"/>
            <a:ext cx="476250" cy="352425"/>
          </a:xfrm>
          <a:prstGeom prst="rect">
            <a:avLst/>
          </a:prstGeom>
        </p:spPr>
      </p:pic>
      <p:sp>
        <p:nvSpPr>
          <p:cNvPr id="2" name="テキスト ボックス 1"/>
          <p:cNvSpPr txBox="1"/>
          <p:nvPr/>
        </p:nvSpPr>
        <p:spPr>
          <a:xfrm>
            <a:off x="1717481" y="1941899"/>
            <a:ext cx="326003" cy="276999"/>
          </a:xfrm>
          <a:prstGeom prst="rect">
            <a:avLst/>
          </a:prstGeom>
          <a:noFill/>
        </p:spPr>
        <p:txBody>
          <a:bodyPr wrap="square" rtlCol="0">
            <a:spAutoFit/>
          </a:bodyPr>
          <a:lstStyle/>
          <a:p>
            <a:r>
              <a:rPr kumimoji="1" lang="ja-JP" altLang="en-US" sz="1200">
                <a:latin typeface="Meiryo UI" panose="020B0604030504040204" pitchFamily="50" charset="-128"/>
                <a:ea typeface="Meiryo UI" panose="020B0604030504040204" pitchFamily="50" charset="-128"/>
              </a:rPr>
              <a:t>②</a:t>
            </a:r>
          </a:p>
        </p:txBody>
      </p:sp>
      <p:cxnSp>
        <p:nvCxnSpPr>
          <p:cNvPr id="19" name="直線矢印コネクタ 18"/>
          <p:cNvCxnSpPr>
            <a:stCxn id="73" idx="2"/>
            <a:endCxn id="66" idx="0"/>
          </p:cNvCxnSpPr>
          <p:nvPr/>
        </p:nvCxnSpPr>
        <p:spPr>
          <a:xfrm>
            <a:off x="2375770" y="5397027"/>
            <a:ext cx="6239" cy="169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2028907" y="2372594"/>
            <a:ext cx="326003" cy="276999"/>
          </a:xfrm>
          <a:prstGeom prst="rect">
            <a:avLst/>
          </a:prstGeom>
          <a:noFill/>
        </p:spPr>
        <p:txBody>
          <a:bodyPr wrap="square" rtlCol="0">
            <a:spAutoFit/>
          </a:bodyPr>
          <a:lstStyle/>
          <a:p>
            <a:r>
              <a:rPr kumimoji="1" lang="ja-JP" altLang="en-US" sz="1200">
                <a:latin typeface="Meiryo UI" panose="020B0604030504040204" pitchFamily="50" charset="-128"/>
                <a:ea typeface="Meiryo UI" panose="020B0604030504040204" pitchFamily="50" charset="-128"/>
              </a:rPr>
              <a:t>③</a:t>
            </a:r>
          </a:p>
        </p:txBody>
      </p:sp>
      <p:sp>
        <p:nvSpPr>
          <p:cNvPr id="87" name="テキスト ボックス 86"/>
          <p:cNvSpPr txBox="1"/>
          <p:nvPr/>
        </p:nvSpPr>
        <p:spPr>
          <a:xfrm>
            <a:off x="1743985" y="3431443"/>
            <a:ext cx="326003" cy="276999"/>
          </a:xfrm>
          <a:prstGeom prst="rect">
            <a:avLst/>
          </a:prstGeom>
          <a:noFill/>
        </p:spPr>
        <p:txBody>
          <a:bodyPr wrap="square" rtlCol="0">
            <a:spAutoFit/>
          </a:bodyPr>
          <a:lstStyle/>
          <a:p>
            <a:r>
              <a:rPr kumimoji="1" lang="ja-JP" altLang="en-US" sz="1200">
                <a:latin typeface="Meiryo UI" panose="020B0604030504040204" pitchFamily="50" charset="-128"/>
                <a:ea typeface="Meiryo UI" panose="020B0604030504040204" pitchFamily="50" charset="-128"/>
              </a:rPr>
              <a:t>④</a:t>
            </a:r>
          </a:p>
        </p:txBody>
      </p:sp>
      <p:sp>
        <p:nvSpPr>
          <p:cNvPr id="88" name="テキスト ボックス 87"/>
          <p:cNvSpPr txBox="1"/>
          <p:nvPr/>
        </p:nvSpPr>
        <p:spPr>
          <a:xfrm>
            <a:off x="1785066" y="4975321"/>
            <a:ext cx="326003" cy="276999"/>
          </a:xfrm>
          <a:prstGeom prst="rect">
            <a:avLst/>
          </a:prstGeom>
          <a:noFill/>
        </p:spPr>
        <p:txBody>
          <a:bodyPr wrap="square" rtlCol="0">
            <a:spAutoFit/>
          </a:bodyPr>
          <a:lstStyle/>
          <a:p>
            <a:r>
              <a:rPr kumimoji="1" lang="ja-JP" altLang="en-US" sz="1200">
                <a:latin typeface="Meiryo UI" panose="020B0604030504040204" pitchFamily="50" charset="-128"/>
                <a:ea typeface="Meiryo UI" panose="020B0604030504040204" pitchFamily="50" charset="-128"/>
              </a:rPr>
              <a:t>⑤</a:t>
            </a:r>
          </a:p>
        </p:txBody>
      </p:sp>
      <p:cxnSp>
        <p:nvCxnSpPr>
          <p:cNvPr id="30" name="直線矢印コネクタ 29"/>
          <p:cNvCxnSpPr>
            <a:stCxn id="73" idx="1"/>
            <a:endCxn id="65" idx="1"/>
          </p:cNvCxnSpPr>
          <p:nvPr/>
        </p:nvCxnSpPr>
        <p:spPr>
          <a:xfrm flipV="1">
            <a:off x="2930691" y="5198236"/>
            <a:ext cx="391463" cy="5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四角形吹き出し 61"/>
          <p:cNvSpPr/>
          <p:nvPr/>
        </p:nvSpPr>
        <p:spPr>
          <a:xfrm>
            <a:off x="109133" y="2106900"/>
            <a:ext cx="1345943" cy="779345"/>
          </a:xfrm>
          <a:prstGeom prst="wedgeRectCallout">
            <a:avLst>
              <a:gd name="adj1" fmla="val 83903"/>
              <a:gd name="adj2" fmla="val -27453"/>
            </a:avLst>
          </a:prstGeom>
          <a:ln/>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sz="1100">
                <a:solidFill>
                  <a:schemeClr val="bg1"/>
                </a:solidFill>
                <a:latin typeface="Meiryo UI" panose="020B0604030504040204" pitchFamily="50" charset="-128"/>
                <a:ea typeface="Meiryo UI" panose="020B0604030504040204" pitchFamily="50" charset="-128"/>
              </a:rPr>
              <a:t>【</a:t>
            </a:r>
            <a:r>
              <a:rPr kumimoji="1" lang="ja-JP" altLang="en-US" sz="1100">
                <a:solidFill>
                  <a:schemeClr val="bg1"/>
                </a:solidFill>
                <a:latin typeface="Meiryo UI" panose="020B0604030504040204" pitchFamily="50" charset="-128"/>
                <a:ea typeface="Meiryo UI" panose="020B0604030504040204" pitchFamily="50" charset="-128"/>
              </a:rPr>
              <a:t>参考</a:t>
            </a:r>
            <a:r>
              <a:rPr kumimoji="1" lang="en-US" altLang="ja-JP" sz="1100">
                <a:solidFill>
                  <a:schemeClr val="bg1"/>
                </a:solidFill>
                <a:latin typeface="Meiryo UI" panose="020B0604030504040204" pitchFamily="50" charset="-128"/>
                <a:ea typeface="Meiryo UI" panose="020B0604030504040204" pitchFamily="50" charset="-128"/>
              </a:rPr>
              <a:t>】Web</a:t>
            </a:r>
            <a:r>
              <a:rPr kumimoji="1" lang="ja-JP" altLang="en-US" sz="1100">
                <a:solidFill>
                  <a:schemeClr val="bg1"/>
                </a:solidFill>
                <a:latin typeface="Meiryo UI" panose="020B0604030504040204" pitchFamily="50" charset="-128"/>
                <a:ea typeface="Meiryo UI" panose="020B0604030504040204" pitchFamily="50" charset="-128"/>
              </a:rPr>
              <a:t>商流の場合はここからご対応を頂きます。</a:t>
            </a:r>
          </a:p>
        </p:txBody>
      </p:sp>
    </p:spTree>
    <p:extLst>
      <p:ext uri="{BB962C8B-B14F-4D97-AF65-F5344CB8AC3E}">
        <p14:creationId xmlns:p14="http://schemas.microsoft.com/office/powerpoint/2010/main" val="121917835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tx1"/>
          </a:solidFill>
          <a:prstDash val="solid"/>
        </a:ln>
      </a:spPr>
      <a:bodyPr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4B4A59C98993A4E9602653511FB95C5" ma:contentTypeVersion="13" ma:contentTypeDescription="新しいドキュメントを作成します。" ma:contentTypeScope="" ma:versionID="388d5654c8e19b9f97c13c66d6c7335b">
  <xsd:schema xmlns:xsd="http://www.w3.org/2001/XMLSchema" xmlns:xs="http://www.w3.org/2001/XMLSchema" xmlns:p="http://schemas.microsoft.com/office/2006/metadata/properties" xmlns:ns2="d31f24ce-303f-4d05-95ba-6e618165293d" xmlns:ns3="45eb14b4-f98c-4831-b173-b379b2f40617" targetNamespace="http://schemas.microsoft.com/office/2006/metadata/properties" ma:root="true" ma:fieldsID="a77226ba540c776903ddd40c33e65e68" ns2:_="" ns3:_="">
    <xsd:import namespace="d31f24ce-303f-4d05-95ba-6e618165293d"/>
    <xsd:import namespace="45eb14b4-f98c-4831-b173-b379b2f4061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2:_Flow_SignoffStatu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4ce-303f-4d05-95ba-6e61816529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Flow_SignoffStatus" ma:index="18" nillable="true" ma:displayName="承認の状態" ma:internalName="_x627f__x8a8d__x306e__x72b6__x614b_">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eb14b4-f98c-4831-b173-b379b2f40617"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d31f24ce-303f-4d05-95ba-6e618165293d" xsi:nil="true"/>
  </documentManagement>
</p:properties>
</file>

<file path=customXml/itemProps1.xml><?xml version="1.0" encoding="utf-8"?>
<ds:datastoreItem xmlns:ds="http://schemas.openxmlformats.org/officeDocument/2006/customXml" ds:itemID="{5751650A-549B-4EB2-8E62-205C94E1A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1f24ce-303f-4d05-95ba-6e618165293d"/>
    <ds:schemaRef ds:uri="45eb14b4-f98c-4831-b173-b379b2f40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A07D3B-225E-467E-A3E6-5FDEDD211F62}">
  <ds:schemaRefs>
    <ds:schemaRef ds:uri="http://schemas.microsoft.com/sharepoint/v3/contenttype/forms"/>
  </ds:schemaRefs>
</ds:datastoreItem>
</file>

<file path=customXml/itemProps3.xml><?xml version="1.0" encoding="utf-8"?>
<ds:datastoreItem xmlns:ds="http://schemas.openxmlformats.org/officeDocument/2006/customXml" ds:itemID="{A6740827-E0A3-4ADC-8E97-EA508C153A46}">
  <ds:schemaRefs>
    <ds:schemaRef ds:uri="http://purl.org/dc/elements/1.1/"/>
    <ds:schemaRef ds:uri="http://schemas.microsoft.com/office/2006/metadata/properties"/>
    <ds:schemaRef ds:uri="c6f7e4fa-c26b-4487-b5b9-502ccba271ca"/>
    <ds:schemaRef ds:uri="http://purl.org/dc/terms/"/>
    <ds:schemaRef ds:uri="http://schemas.openxmlformats.org/package/2006/metadata/core-properties"/>
    <ds:schemaRef ds:uri="740d6f6e-bd2e-477a-a49b-525052894bbc"/>
    <ds:schemaRef ds:uri="http://schemas.microsoft.com/office/2006/documentManagement/types"/>
    <ds:schemaRef ds:uri="http://schemas.microsoft.com/office/infopath/2007/PartnerControls"/>
    <ds:schemaRef ds:uri="http://www.w3.org/XML/1998/namespace"/>
    <ds:schemaRef ds:uri="http://purl.org/dc/dcmitype/"/>
    <ds:schemaRef ds:uri="d31f24ce-303f-4d05-95ba-6e618165293d"/>
  </ds:schemaRefs>
</ds:datastoreItem>
</file>

<file path=docProps/app.xml><?xml version="1.0" encoding="utf-8"?>
<Properties xmlns="http://schemas.openxmlformats.org/officeDocument/2006/extended-properties" xmlns:vt="http://schemas.openxmlformats.org/officeDocument/2006/docPropsVTypes">
  <Template>Office Theme</Template>
  <TotalTime>334</TotalTime>
  <Words>4386</Words>
  <Application>Microsoft Office PowerPoint</Application>
  <PresentationFormat>A4 210 x 297 mm</PresentationFormat>
  <Paragraphs>1985</Paragraphs>
  <Slides>38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38</vt:i4>
      </vt:variant>
    </vt:vector>
  </HeadingPairs>
  <TitlesOfParts>
    <vt:vector size="46" baseType="lpstr">
      <vt:lpstr>Meiryo UI</vt:lpstr>
      <vt:lpstr>ＭＳ Ｐゴシック</vt:lpstr>
      <vt:lpstr>ＭＳ 明朝</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帳票見本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お問合せ窓口</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masanori.sugiura</dc:creator>
  <cp:lastModifiedBy>苑田　俊</cp:lastModifiedBy>
  <cp:revision>61</cp:revision>
  <cp:lastPrinted>2020-03-26T09:35:11Z</cp:lastPrinted>
  <dcterms:created xsi:type="dcterms:W3CDTF">2017-08-09T07:39:12Z</dcterms:created>
  <dcterms:modified xsi:type="dcterms:W3CDTF">2020-08-19T08:26:38Z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0x010100C4B4A59C98993A4E9602653511FB95C5</vt:lpwstr>
  </property>
</Properties>
</file>