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72" r:id="rId9"/>
    <p:sldId id="271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r9/5De6C85/D2Dqml/M+A==" hashData="oUzQhwk/m9CxyW/V8DIU2DP+PylkA6Qq4dEIOe6OAvegnToIOIlXRph+lq0Az6BMV0jeS3yOyDpUQrgsD78CyQ=="/>
  <p:extLst>
    <p:ext uri="{521415D9-36F7-43E2-AB2F-B90AF26B5E84}">
      <p14:sectionLst xmlns:p14="http://schemas.microsoft.com/office/powerpoint/2010/main">
        <p14:section name="Intro" id="{3C96AF99-9164-495A-A561-6DB69B0345C6}">
          <p14:sldIdLst>
            <p14:sldId id="256"/>
            <p14:sldId id="257"/>
          </p14:sldIdLst>
        </p14:section>
        <p14:section name="Body" id="{86210823-78DC-495C-9333-CC65AD92F9A6}">
          <p14:sldIdLst>
            <p14:sldId id="263"/>
            <p14:sldId id="264"/>
            <p14:sldId id="265"/>
            <p14:sldId id="266"/>
            <p14:sldId id="270"/>
            <p14:sldId id="272"/>
            <p14:sldId id="271"/>
            <p14:sldId id="267"/>
            <p14:sldId id="268"/>
          </p14:sldIdLst>
        </p14:section>
        <p14:section name="Outro" id="{694710A8-70F5-40CA-8710-B5689C4D387F}">
          <p14:sldIdLst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00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8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2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82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10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129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9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4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3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2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8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5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80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7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6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6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9980B-ED32-463B-AF31-441381825FCB}" type="datetimeFigureOut">
              <a:rPr lang="fr-FR" smtClean="0"/>
              <a:t>24/02/2017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BDBDBC-1ABC-40BF-8916-C2A7B2F189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167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np2/kcss-re-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4737" y="1964267"/>
            <a:ext cx="7875387" cy="2421464"/>
          </a:xfrm>
        </p:spPr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ANALYSIS METHODS and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30" y="1756832"/>
            <a:ext cx="4181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469879" cy="3649133"/>
          </a:xfrm>
        </p:spPr>
        <p:txBody>
          <a:bodyPr>
            <a:normAutofit/>
          </a:bodyPr>
          <a:lstStyle/>
          <a:p>
            <a:r>
              <a:rPr lang="en-GB" sz="2800" dirty="0" err="1"/>
              <a:t>Sébastien</a:t>
            </a:r>
            <a:r>
              <a:rPr lang="en-GB" sz="2800" dirty="0"/>
              <a:t> | 53 E9 62 61 73 74 69 65 6E | ASCII/ISO 8859-1 (Latin-1)</a:t>
            </a:r>
          </a:p>
          <a:p>
            <a:r>
              <a:rPr lang="en-GB" sz="2800" dirty="0" err="1"/>
              <a:t>Sébastien</a:t>
            </a:r>
            <a:r>
              <a:rPr lang="en-GB" sz="2800" dirty="0"/>
              <a:t> | 53 C3 A9 62 61 73 74 69 65 6E | UTF-8</a:t>
            </a:r>
          </a:p>
        </p:txBody>
      </p:sp>
    </p:spTree>
    <p:extLst>
      <p:ext uri="{BB962C8B-B14F-4D97-AF65-F5344CB8AC3E}">
        <p14:creationId xmlns:p14="http://schemas.microsoft.com/office/powerpoint/2010/main" val="213134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519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err="1"/>
              <a:t>FourCC</a:t>
            </a:r>
            <a:endParaRPr lang="en-GB" sz="2800" dirty="0"/>
          </a:p>
          <a:p>
            <a:r>
              <a:rPr lang="en-GB" sz="2800" dirty="0"/>
              <a:t>Magic Words</a:t>
            </a:r>
          </a:p>
          <a:p>
            <a:r>
              <a:rPr lang="en-GB" sz="2800" dirty="0"/>
              <a:t>Commands</a:t>
            </a:r>
          </a:p>
          <a:p>
            <a:pPr lvl="1"/>
            <a:r>
              <a:rPr lang="en-GB" sz="2600" dirty="0"/>
              <a:t>$&gt; file</a:t>
            </a:r>
          </a:p>
          <a:p>
            <a:pPr lvl="1"/>
            <a:r>
              <a:rPr lang="en-GB" sz="2600" dirty="0"/>
              <a:t>$&gt; strings</a:t>
            </a:r>
          </a:p>
          <a:p>
            <a:pPr lvl="1"/>
            <a:r>
              <a:rPr lang="en-GB" sz="2600" dirty="0"/>
              <a:t>$&gt; strings | sort [-u]  # Sort the output [remove duplicates]</a:t>
            </a:r>
          </a:p>
          <a:p>
            <a:pPr lvl="1"/>
            <a:r>
              <a:rPr lang="en-GB" sz="2600" dirty="0"/>
              <a:t>$&gt; </a:t>
            </a:r>
            <a:r>
              <a:rPr lang="en-GB" sz="2600" dirty="0" err="1"/>
              <a:t>binwalk</a:t>
            </a:r>
            <a:endParaRPr lang="en-GB" sz="2600" dirty="0"/>
          </a:p>
          <a:p>
            <a:r>
              <a:rPr lang="en-GB" sz="2800" dirty="0"/>
              <a:t>Header, Footer, Metadata</a:t>
            </a:r>
          </a:p>
          <a:p>
            <a:r>
              <a:rPr lang="en-GB" sz="2800" dirty="0"/>
              <a:t>Google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5916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90153"/>
          </a:xfrm>
        </p:spPr>
        <p:txBody>
          <a:bodyPr>
            <a:normAutofit/>
          </a:bodyPr>
          <a:lstStyle/>
          <a:p>
            <a:r>
              <a:rPr lang="en-GB" sz="2800" dirty="0"/>
              <a:t>Hex Editor supporting Text Encodings (</a:t>
            </a:r>
            <a:r>
              <a:rPr lang="en-GB" sz="2800" dirty="0" err="1"/>
              <a:t>MadEdit</a:t>
            </a:r>
            <a:r>
              <a:rPr lang="en-GB" sz="2800" dirty="0"/>
              <a:t>, </a:t>
            </a:r>
            <a:r>
              <a:rPr lang="en-GB" sz="2800" dirty="0" err="1"/>
              <a:t>WxMEdit</a:t>
            </a:r>
            <a:r>
              <a:rPr lang="en-GB" sz="2800" dirty="0"/>
              <a:t>)</a:t>
            </a:r>
          </a:p>
          <a:p>
            <a:r>
              <a:rPr lang="en-GB" sz="2800" dirty="0"/>
              <a:t>Commands: file, strings, </a:t>
            </a:r>
            <a:r>
              <a:rPr lang="en-GB" sz="2800" dirty="0" err="1"/>
              <a:t>binwalk</a:t>
            </a:r>
            <a:r>
              <a:rPr lang="en-GB" sz="2800" dirty="0"/>
              <a:t>, …</a:t>
            </a:r>
          </a:p>
          <a:p>
            <a:pPr lvl="1"/>
            <a:r>
              <a:rPr lang="en-GB" sz="2600" dirty="0"/>
              <a:t>Useful ones: help, info, man</a:t>
            </a:r>
          </a:p>
          <a:p>
            <a:r>
              <a:rPr lang="en-GB" sz="2800" dirty="0"/>
              <a:t>Programming/Scripting languages</a:t>
            </a:r>
          </a:p>
          <a:p>
            <a:pPr lvl="1"/>
            <a:r>
              <a:rPr lang="en-GB" sz="2600" dirty="0"/>
              <a:t>C &amp; C++ </a:t>
            </a:r>
          </a:p>
          <a:p>
            <a:pPr lvl="1"/>
            <a:r>
              <a:rPr lang="en-GB" sz="2600" dirty="0"/>
              <a:t>Python2 &amp; Python3</a:t>
            </a:r>
          </a:p>
          <a:p>
            <a:r>
              <a:rPr lang="en-GB" sz="2800" dirty="0"/>
              <a:t>Specialised Linux distros (Backtrack, Kali, </a:t>
            </a:r>
            <a:r>
              <a:rPr lang="en-GB" sz="2800" dirty="0" err="1"/>
              <a:t>NodeZero</a:t>
            </a:r>
            <a:r>
              <a:rPr lang="en-GB" sz="28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30700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332278"/>
          </a:xfrm>
        </p:spPr>
        <p:txBody>
          <a:bodyPr>
            <a:normAutofit/>
          </a:bodyPr>
          <a:lstStyle/>
          <a:p>
            <a:r>
              <a:rPr lang="en-US" sz="2800" dirty="0"/>
              <a:t>Files: </a:t>
            </a:r>
            <a:r>
              <a:rPr lang="en-US" sz="2800" dirty="0">
                <a:hlinkClick r:id="rId2"/>
              </a:rPr>
              <a:t>https://github.com/slnp2/kcss-re-intro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1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Engineering vs Reverse Engineering</a:t>
            </a:r>
          </a:p>
          <a:p>
            <a:r>
              <a:rPr lang="en-US" sz="2800" dirty="0"/>
              <a:t>Why?</a:t>
            </a:r>
          </a:p>
          <a:p>
            <a:pPr lvl="1"/>
            <a:r>
              <a:rPr lang="en-US" sz="2600" dirty="0"/>
              <a:t>Missing documentation</a:t>
            </a:r>
          </a:p>
          <a:p>
            <a:pPr lvl="1"/>
            <a:r>
              <a:rPr lang="en-US" sz="2600" dirty="0"/>
              <a:t>To improve/manipulate</a:t>
            </a:r>
          </a:p>
          <a:p>
            <a:pPr lvl="1"/>
            <a:r>
              <a:rPr lang="en-US" sz="2600" dirty="0"/>
              <a:t>To reproduce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30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External representation</a:t>
            </a:r>
          </a:p>
          <a:p>
            <a:pPr lvl="1"/>
            <a:r>
              <a:rPr lang="en-GB" sz="2800" dirty="0"/>
              <a:t>What the user sees</a:t>
            </a:r>
          </a:p>
          <a:p>
            <a:r>
              <a:rPr lang="en-GB" sz="3000" dirty="0"/>
              <a:t>Internal representation</a:t>
            </a:r>
          </a:p>
          <a:p>
            <a:pPr lvl="1"/>
            <a:r>
              <a:rPr lang="en-GB" sz="2800" dirty="0"/>
              <a:t>What the machine sees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64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Data can be interpreted in different ways</a:t>
            </a:r>
          </a:p>
          <a:p>
            <a:pPr lvl="1"/>
            <a:r>
              <a:rPr lang="en-GB" sz="2600" dirty="0"/>
              <a:t>ASCII</a:t>
            </a:r>
          </a:p>
          <a:p>
            <a:pPr lvl="1"/>
            <a:r>
              <a:rPr lang="en-GB" sz="2600" dirty="0"/>
              <a:t>UTF-8</a:t>
            </a:r>
          </a:p>
          <a:p>
            <a:pPr lvl="1"/>
            <a:r>
              <a:rPr lang="en-GB" sz="2600" dirty="0"/>
              <a:t>Etc.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769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Data can be encoded/translated</a:t>
            </a:r>
          </a:p>
          <a:p>
            <a:pPr lvl="1"/>
            <a:r>
              <a:rPr lang="en-GB" sz="2600" dirty="0"/>
              <a:t>URL encoding</a:t>
            </a:r>
          </a:p>
          <a:p>
            <a:pPr lvl="1"/>
            <a:r>
              <a:rPr lang="en-GB" sz="2600" dirty="0"/>
              <a:t>Base32</a:t>
            </a:r>
          </a:p>
          <a:p>
            <a:pPr lvl="1"/>
            <a:r>
              <a:rPr lang="en-GB" sz="2600" dirty="0"/>
              <a:t>Base64</a:t>
            </a:r>
          </a:p>
          <a:p>
            <a:pPr lvl="1"/>
            <a:r>
              <a:rPr lang="en-GB" sz="2600" dirty="0"/>
              <a:t>Etc.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8405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INTERPRET DATA IN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6387"/>
          </a:xfrm>
        </p:spPr>
        <p:txBody>
          <a:bodyPr>
            <a:normAutofit/>
          </a:bodyPr>
          <a:lstStyle/>
          <a:p>
            <a:r>
              <a:rPr lang="en-GB" sz="2800" dirty="0"/>
              <a:t>Try to think like its creator</a:t>
            </a:r>
          </a:p>
          <a:p>
            <a:r>
              <a:rPr lang="en-GB" sz="2800" dirty="0"/>
              <a:t>Nothing is pointless, everything has a meaning</a:t>
            </a:r>
          </a:p>
          <a:p>
            <a:r>
              <a:rPr lang="en-GB" sz="2800" dirty="0"/>
              <a:t>What kind of data is it? (Integer? Character? Structure?)</a:t>
            </a:r>
          </a:p>
          <a:p>
            <a:r>
              <a:rPr lang="en-GB" sz="2800" dirty="0"/>
              <a:t>Is there padding or alignment?</a:t>
            </a:r>
          </a:p>
        </p:txBody>
      </p:sp>
    </p:spTree>
    <p:extLst>
      <p:ext uri="{BB962C8B-B14F-4D97-AF65-F5344CB8AC3E}">
        <p14:creationId xmlns:p14="http://schemas.microsoft.com/office/powerpoint/2010/main" val="329215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INTERPRET INTEGERS IN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6387"/>
          </a:xfrm>
        </p:spPr>
        <p:txBody>
          <a:bodyPr>
            <a:normAutofit/>
          </a:bodyPr>
          <a:lstStyle/>
          <a:p>
            <a:r>
              <a:rPr lang="en-GB" sz="2800" dirty="0"/>
              <a:t>Why does it need an integer?</a:t>
            </a:r>
          </a:p>
          <a:p>
            <a:pPr lvl="1"/>
            <a:r>
              <a:rPr lang="en-GB" sz="2600" dirty="0"/>
              <a:t>Boolean? Size? Address? Offset? Value?</a:t>
            </a:r>
          </a:p>
          <a:p>
            <a:r>
              <a:rPr lang="en-GB" sz="2800" dirty="0"/>
              <a:t>What is the integer size?</a:t>
            </a:r>
          </a:p>
          <a:p>
            <a:pPr lvl="1"/>
            <a:r>
              <a:rPr lang="en-GB" sz="2600" dirty="0"/>
              <a:t>1 byte? 2 bytes? 4 bytes? More?</a:t>
            </a:r>
          </a:p>
          <a:p>
            <a:r>
              <a:rPr lang="en-GB" sz="2800" dirty="0"/>
              <a:t>How should I read it?</a:t>
            </a:r>
          </a:p>
          <a:p>
            <a:pPr lvl="1"/>
            <a:r>
              <a:rPr lang="en-GB" sz="2600" dirty="0"/>
              <a:t>From left to right (Big Endian)</a:t>
            </a:r>
          </a:p>
          <a:p>
            <a:pPr lvl="1"/>
            <a:r>
              <a:rPr lang="en-GB" sz="2600" dirty="0"/>
              <a:t>From right to left (Little Endian) </a:t>
            </a:r>
          </a:p>
        </p:txBody>
      </p:sp>
    </p:spTree>
    <p:extLst>
      <p:ext uri="{BB962C8B-B14F-4D97-AF65-F5344CB8AC3E}">
        <p14:creationId xmlns:p14="http://schemas.microsoft.com/office/powerpoint/2010/main" val="90192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16-bit integer: 0xABCD and 0x01 </a:t>
            </a:r>
          </a:p>
          <a:p>
            <a:pPr lvl="1"/>
            <a:r>
              <a:rPr lang="en-GB" sz="2600" dirty="0"/>
              <a:t>AB CD and 00 01  # Big Endian</a:t>
            </a:r>
          </a:p>
          <a:p>
            <a:pPr lvl="1"/>
            <a:r>
              <a:rPr lang="en-GB" sz="2600" dirty="0"/>
              <a:t>CD AB and 01 00  # Little Endian</a:t>
            </a:r>
          </a:p>
          <a:p>
            <a:r>
              <a:rPr lang="en-GB" sz="2800" dirty="0"/>
              <a:t>32-bit integer: 0xABCDEF01 and 0x01</a:t>
            </a:r>
          </a:p>
          <a:p>
            <a:pPr lvl="1"/>
            <a:r>
              <a:rPr lang="en-GB" sz="2600" dirty="0"/>
              <a:t>AB CD EF 01 and 00 00 00 01  # Big Endian</a:t>
            </a:r>
          </a:p>
          <a:p>
            <a:pPr lvl="1"/>
            <a:r>
              <a:rPr lang="en-GB" sz="2600" dirty="0"/>
              <a:t>01 EF CD AB and 01 00 00 00  # Little Endian</a:t>
            </a:r>
          </a:p>
        </p:txBody>
      </p:sp>
    </p:spTree>
    <p:extLst>
      <p:ext uri="{BB962C8B-B14F-4D97-AF65-F5344CB8AC3E}">
        <p14:creationId xmlns:p14="http://schemas.microsoft.com/office/powerpoint/2010/main" val="169896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INTERPRET CHARACTERS IN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6387"/>
          </a:xfrm>
        </p:spPr>
        <p:txBody>
          <a:bodyPr>
            <a:normAutofit/>
          </a:bodyPr>
          <a:lstStyle/>
          <a:p>
            <a:r>
              <a:rPr lang="en-GB" sz="2800" dirty="0"/>
              <a:t>Why does it need characters?</a:t>
            </a:r>
          </a:p>
          <a:p>
            <a:pPr lvl="1"/>
            <a:r>
              <a:rPr lang="en-GB" sz="2600" dirty="0"/>
              <a:t>Some text?</a:t>
            </a:r>
          </a:p>
          <a:p>
            <a:pPr lvl="1"/>
            <a:r>
              <a:rPr lang="en-GB" sz="2600" dirty="0"/>
              <a:t>Table of characters?</a:t>
            </a:r>
          </a:p>
          <a:p>
            <a:r>
              <a:rPr lang="en-GB" sz="2800" dirty="0"/>
              <a:t>How should you read it?</a:t>
            </a:r>
          </a:p>
          <a:p>
            <a:pPr lvl="1"/>
            <a:r>
              <a:rPr lang="en-GB" sz="2600" dirty="0"/>
              <a:t>What is the text encoding?</a:t>
            </a:r>
          </a:p>
          <a:p>
            <a:pPr lvl="1"/>
            <a:r>
              <a:rPr lang="en-GB" sz="2600" dirty="0"/>
              <a:t>Is there a </a:t>
            </a:r>
            <a:r>
              <a:rPr lang="en-GB" sz="2600" dirty="0" err="1"/>
              <a:t>nul</a:t>
            </a:r>
            <a:r>
              <a:rPr lang="en-GB" sz="2600" dirty="0"/>
              <a:t> byte (‘\x00’) or a size (integer) limiting it?</a:t>
            </a:r>
          </a:p>
          <a:p>
            <a:r>
              <a:rPr lang="en-GB" sz="2800" dirty="0"/>
              <a:t>Is there an address pointing to that string? </a:t>
            </a:r>
          </a:p>
          <a:p>
            <a:pPr lvl="1"/>
            <a:r>
              <a:rPr lang="en-GB" sz="2600" dirty="0"/>
              <a:t>An integer that holds the string address</a:t>
            </a:r>
          </a:p>
        </p:txBody>
      </p:sp>
    </p:spTree>
    <p:extLst>
      <p:ext uri="{BB962C8B-B14F-4D97-AF65-F5344CB8AC3E}">
        <p14:creationId xmlns:p14="http://schemas.microsoft.com/office/powerpoint/2010/main" val="73474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908</TotalTime>
  <Words>399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Reverse engineering</vt:lpstr>
      <vt:lpstr>INTRODUCTION</vt:lpstr>
      <vt:lpstr>REPRESENTATION</vt:lpstr>
      <vt:lpstr>Text encodings</vt:lpstr>
      <vt:lpstr>DATA encodings</vt:lpstr>
      <vt:lpstr>HOW TO INTERPRET DATA IN HEX</vt:lpstr>
      <vt:lpstr>HOW TO INTERPRET INTEGERS IN HEX</vt:lpstr>
      <vt:lpstr>EXAMPLES</vt:lpstr>
      <vt:lpstr>HOW TO INTERPRET CHARACTERS IN HEX</vt:lpstr>
      <vt:lpstr>EXAMPLES</vt:lpstr>
      <vt:lpstr>Identify a file</vt:lpstr>
      <vt:lpstr>TOOLS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Kent CYBER SECURITY SOCIETY</dc:title>
  <dc:creator>sebastien payet</dc:creator>
  <cp:lastModifiedBy>sebastien payet</cp:lastModifiedBy>
  <cp:revision>40</cp:revision>
  <dcterms:created xsi:type="dcterms:W3CDTF">2017-02-02T23:52:56Z</dcterms:created>
  <dcterms:modified xsi:type="dcterms:W3CDTF">2017-02-24T15:55:28Z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