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61" r:id="rId4"/>
    <p:sldId id="292" r:id="rId5"/>
    <p:sldId id="257" r:id="rId6"/>
    <p:sldId id="263" r:id="rId7"/>
    <p:sldId id="264" r:id="rId8"/>
    <p:sldId id="290" r:id="rId9"/>
    <p:sldId id="265" r:id="rId10"/>
    <p:sldId id="260" r:id="rId11"/>
    <p:sldId id="262" r:id="rId12"/>
    <p:sldId id="259" r:id="rId13"/>
    <p:sldId id="288" r:id="rId14"/>
    <p:sldId id="291" r:id="rId15"/>
    <p:sldId id="289" r:id="rId16"/>
    <p:sldId id="293" r:id="rId17"/>
    <p:sldId id="266" r:id="rId18"/>
    <p:sldId id="303" r:id="rId19"/>
    <p:sldId id="294" r:id="rId20"/>
    <p:sldId id="267" r:id="rId21"/>
    <p:sldId id="268" r:id="rId22"/>
    <p:sldId id="269" r:id="rId23"/>
    <p:sldId id="270" r:id="rId24"/>
    <p:sldId id="271" r:id="rId25"/>
    <p:sldId id="272" r:id="rId26"/>
    <p:sldId id="297" r:id="rId27"/>
    <p:sldId id="298" r:id="rId28"/>
    <p:sldId id="273" r:id="rId29"/>
    <p:sldId id="299" r:id="rId30"/>
    <p:sldId id="274" r:id="rId31"/>
    <p:sldId id="275" r:id="rId32"/>
    <p:sldId id="276" r:id="rId33"/>
    <p:sldId id="295" r:id="rId34"/>
    <p:sldId id="277" r:id="rId35"/>
    <p:sldId id="278" r:id="rId36"/>
    <p:sldId id="279" r:id="rId37"/>
    <p:sldId id="280" r:id="rId38"/>
    <p:sldId id="300" r:id="rId39"/>
    <p:sldId id="301" r:id="rId40"/>
    <p:sldId id="302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9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88640" autoAdjust="0"/>
  </p:normalViewPr>
  <p:slideViewPr>
    <p:cSldViewPr snapToGrid="0">
      <p:cViewPr varScale="1">
        <p:scale>
          <a:sx n="40" d="100"/>
          <a:sy n="40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BDD10-5E25-4CF8-9DE5-4AF63611C287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E251C-FF7F-423B-86A5-203C88DE1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1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태그는 보통 시작 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(start tag, opening tag)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종료 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(end tag, closing tag)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한 쌍으로 구성됩니다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종료 태그는 시작 태그와 전부 똑같지만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 이름 앞에 슬래시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(/)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가 존재합니다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태그에 따라 시작 태그만 있고 종료 태그가 없는 태그도 존재합니다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img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 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br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 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hr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등과 같이 종료 태그 없이 시작 태그만을 가지는 태그를 빈 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(empty tag)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라고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536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08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 </a:t>
            </a:r>
            <a:r>
              <a:rPr lang="ko-KR" altLang="en-US" dirty="0"/>
              <a:t>색 바꾸기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4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W3C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공식 사이트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https://www.w3.org/TR/html4/sgml/entities.html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방문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57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50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9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13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    body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Nanum Gothic Coding"/>
              </a:rPr>
              <a:t>background-color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52A1D"/>
                </a:solidFill>
                <a:effectLst/>
                <a:latin typeface="Nanum Gothic Coding"/>
              </a:rPr>
              <a:t>lightblue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    h1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Nanum Gothic Coding"/>
              </a:rPr>
              <a:t>background-color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Nanum Gothic Coding"/>
              </a:rPr>
              <a:t>rgb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Nanum Gothic Coding"/>
              </a:rPr>
              <a:t>255,128,0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);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    p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Nanum Gothic Coding"/>
              </a:rPr>
              <a:t>background-color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Nanum Gothic Coding"/>
              </a:rPr>
              <a:t>#FFFFCC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; 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65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8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12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기본적으로 링크가 걸린 텍스트는 밑줄에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텍스트 색상이 파란색으로 변경됩니다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visited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상태의 링크는 밑줄에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텍스트 색상이 보라색으로 변경됩니다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active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상태의 링크는 밑줄에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텍스트 색상이 빨간색으로 변경됩니다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6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SVG 2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차원 벡터 그래픽을 서술하는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XML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기반의 마크업 언어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58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img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태그는 종료 태그가 없는 빈 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(empty ta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CSS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style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04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list-style-type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disc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검정색 작은 원 모양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기본설정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circle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흰색 작은 원 모양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square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사각형 모양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decimal 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숫자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기본설정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upper-alpha 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영문 대문자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lower-alpha 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영문 소문자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upper-roman 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로마 숫자 대문자</a:t>
            </a:r>
          </a:p>
          <a:p>
            <a:pPr marL="171450" indent="-171450" algn="l" latinLnBrk="1">
              <a:buFontTx/>
              <a:buChar char="-"/>
            </a:pP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lower-roman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로마 숫자 소문자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171450" indent="-171450" algn="l" latinLnBrk="1">
              <a:buFontTx/>
              <a:buChar char="-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171450" indent="-171450" algn="l" latinLnBrk="1">
              <a:buFontTx/>
              <a:buChar char="-"/>
            </a:pP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98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(column)</a:t>
            </a:r>
          </a:p>
          <a:p>
            <a:r>
              <a:rPr lang="en-US" altLang="ko-KR" dirty="0"/>
              <a:t>style="width:100%“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전체 채우기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8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9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0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&lt;!DOCTYPE html&gt;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현재 문서가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HTML5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문서임을 명시합니다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&lt;html&gt; : 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문서의 루트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(root)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요소를 정의합니다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&lt;head&gt; : 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문서의 메타데이터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(metadata)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정의합니다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메타데이터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(metadata)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문서에 대한 정보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 웹 브라우저에는 직접적으로 표현되지 않는 정보를 의미합니다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메타데이터는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&lt;title&gt;, &lt;style&gt;, &lt;meta&gt;, &lt;link&gt;, &lt;script&gt;, &lt;base&gt;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 등을 이용하여 표현할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&lt;title&gt; : 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문서의 제목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(title)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정의하며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다음과 같은 용도로 사용됩니다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브라우저의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툴바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(toolbar)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 표시됩니다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브라우저의 즐겨찾기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(favorites)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 추가할 때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즐겨찾기의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제목이 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검색 엔진의 결과 페이지에 제목으로 표시됩니다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&lt;body&gt;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브라우저를 통해 보이는 내용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(content)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부분입니다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&lt;h1&gt; ~ &lt;h6&gt;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제목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(heading)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나타냅니다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&lt;p&gt;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단락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(paragraph)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나타냅니다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설정에서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save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검색 후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format on save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에 체크하면 저장할 때 바로 정렬됨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설정에서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default formatter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를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prettier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로 설정</a:t>
            </a:r>
            <a:endParaRPr lang="ko-KR" altLang="en-US" b="0" i="0" dirty="0">
              <a:solidFill>
                <a:srgbClr val="444444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5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* 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inherit"/>
              </a:rPr>
              <a:t>주석 색상 </a:t>
            </a:r>
            <a:r>
              <a:rPr lang="ko-KR" altLang="en-US" b="1" i="0" dirty="0" err="1">
                <a:solidFill>
                  <a:srgbClr val="444444"/>
                </a:solidFill>
                <a:effectLst/>
                <a:latin typeface="inherit"/>
              </a:rPr>
              <a:t>변경법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inherit"/>
              </a:rPr>
              <a:t>/ 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inherit"/>
              </a:rPr>
              <a:t>색상 추천</a:t>
            </a:r>
            <a:endParaRPr lang="ko-KR" altLang="en-US" b="0" i="0" dirty="0">
              <a:solidFill>
                <a:srgbClr val="444444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설정에서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.json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검색 후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e-nanumgothic"/>
              </a:rPr>
              <a:t>settings.json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에서 편집 눌러서 안에 붙여넣기</a:t>
            </a:r>
          </a:p>
          <a:p>
            <a:pPr algn="l" fontAlgn="base"/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"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e-nanumgothic"/>
              </a:rPr>
              <a:t>editor.tokenColorCustomizations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": { "comments": "#EFDC05" },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>
                <a:solidFill>
                  <a:srgbClr val="2E2E2E"/>
                </a:solidFill>
                <a:effectLst/>
              </a:rPr>
              <a:t>폰트어썸</a:t>
            </a:r>
            <a:r>
              <a:rPr lang="ko-KR" altLang="en-US" b="0" dirty="0">
                <a:solidFill>
                  <a:srgbClr val="2E2E2E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2E2E2E"/>
                </a:solidFill>
                <a:effectLst/>
              </a:rPr>
              <a:t>(Font Awesome) </a:t>
            </a:r>
            <a:r>
              <a:rPr lang="ko-KR" altLang="en-US" b="0" dirty="0">
                <a:solidFill>
                  <a:srgbClr val="2E2E2E"/>
                </a:solidFill>
                <a:effectLst/>
              </a:rPr>
              <a:t>아이콘 폰트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1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(element)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여러 속성을 가질 수 있으며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속성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(attribute)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해당 요소에 대한 추가적인 정보를 제공합니다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요소는 시작 태그로 시작해서 종료 태그로 끝납니다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333333"/>
              </a:solidFill>
              <a:effectLst/>
              <a:latin typeface="noto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kr"/>
              </a:rPr>
              <a:t>속성 이름은 언제나 소문자로 작성하자</a:t>
            </a:r>
            <a:endParaRPr lang="en-US" altLang="ko-KR" b="0" i="0" dirty="0">
              <a:solidFill>
                <a:srgbClr val="333333"/>
              </a:solidFill>
              <a:effectLst/>
              <a:latin typeface="noto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kr"/>
              </a:rPr>
              <a:t>속성값은 언제나 따옴표로 감싸자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kr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0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br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태그는 종료 태그가 없는 빈 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(empty tag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2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dvancedwebranking.com/seo/html-stud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cov.mohw.go.kr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BFE3-961D-4C60-A3C6-B4E756605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F5702-2E71-4016-91FF-606DF4CA1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E615D-6CEA-485C-872A-F1083056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A5772-8CCA-4F13-9761-309A52B36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r>
              <a:rPr lang="ko-KR" altLang="en-US" dirty="0"/>
              <a:t>코딩을 하기 위한 컴퓨터 세팅</a:t>
            </a:r>
            <a:endParaRPr lang="en-US" altLang="ko-KR" dirty="0"/>
          </a:p>
          <a:p>
            <a:r>
              <a:rPr lang="ko-KR" altLang="en-US" dirty="0"/>
              <a:t>언어를 인식하는 컴파일러가 필요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BUT html</a:t>
            </a:r>
            <a:r>
              <a:rPr lang="ko-KR" altLang="en-US" dirty="0"/>
              <a:t>은 프로그램언어가 아닌 </a:t>
            </a:r>
            <a:r>
              <a:rPr lang="ko-KR" altLang="en-US" b="1" dirty="0" err="1"/>
              <a:t>마크업언어</a:t>
            </a:r>
            <a:endParaRPr lang="en-US" altLang="ko-KR" b="1" dirty="0"/>
          </a:p>
          <a:p>
            <a:r>
              <a:rPr lang="ko-KR" altLang="en-US" dirty="0"/>
              <a:t>확장자를 </a:t>
            </a:r>
            <a:r>
              <a:rPr lang="en-US" altLang="ko-KR" dirty="0"/>
              <a:t>html</a:t>
            </a:r>
            <a:r>
              <a:rPr lang="ko-KR" altLang="en-US" dirty="0"/>
              <a:t>로 바꾸어 주어도 변환된다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html5</a:t>
            </a:r>
            <a:r>
              <a:rPr lang="ko-KR" altLang="en-US" dirty="0"/>
              <a:t>인 경우 메모장으로 만들 수 있으나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보다 쉽게 보기 위하여 </a:t>
            </a:r>
            <a:r>
              <a:rPr lang="en-US" altLang="ko-KR" b="1" dirty="0" err="1"/>
              <a:t>vscode</a:t>
            </a:r>
            <a:r>
              <a:rPr lang="ko-KR" altLang="en-US" dirty="0"/>
              <a:t>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7C5A4-2513-4663-85B0-CC00CF8C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293" y="2681065"/>
            <a:ext cx="3149015" cy="37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B279-0EB6-432E-8442-8506AE97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C6BD7-8FEA-472A-8B6E-5027D24F4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2824"/>
            <a:ext cx="8915400" cy="4528398"/>
          </a:xfrm>
        </p:spPr>
        <p:txBody>
          <a:bodyPr/>
          <a:lstStyle/>
          <a:p>
            <a:r>
              <a:rPr lang="en-US" altLang="ko-KR" dirty="0"/>
              <a:t>Chrome</a:t>
            </a:r>
            <a:r>
              <a:rPr lang="ko-KR" altLang="en-US" dirty="0"/>
              <a:t> 다운로드 검색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25C126-BC3B-4343-8D53-1B8F9226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270" y="1905000"/>
            <a:ext cx="654458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2D868-A4AC-440F-BEDC-75CD8FE2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538CE-D242-470A-8A0C-DEEFFD91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2100"/>
            <a:ext cx="8915400" cy="377762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2614-3CB8-40EC-8487-0688A718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075" y="624110"/>
            <a:ext cx="926803" cy="7661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BC2E99-0143-4DB7-BB14-934939CD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673" y="2099543"/>
            <a:ext cx="655411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0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CF28A-FDB2-4D25-B3C9-CFC4CB54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30B70-C8B1-4C08-9355-45453A8E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8764"/>
            <a:ext cx="8915400" cy="4986336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</a:t>
            </a:r>
            <a:r>
              <a:rPr lang="en-US" altLang="ko-KR" dirty="0"/>
              <a:t>+ Extensions(</a:t>
            </a:r>
            <a:r>
              <a:rPr lang="ko-KR" altLang="en-US" dirty="0"/>
              <a:t>확장 설치가능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community material theme </a:t>
            </a:r>
            <a:r>
              <a:rPr lang="en-US" altLang="ko-KR" dirty="0"/>
              <a:t>: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테마변경</a:t>
            </a:r>
            <a:r>
              <a:rPr lang="en-US" altLang="ko-KR" dirty="0"/>
              <a:t>. Darker High Contrast</a:t>
            </a:r>
          </a:p>
          <a:p>
            <a:r>
              <a:rPr lang="en-US" altLang="ko-KR" b="1" dirty="0"/>
              <a:t>material icon theme </a:t>
            </a:r>
            <a:r>
              <a:rPr lang="en-US" altLang="ko-KR" dirty="0"/>
              <a:t>: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아이콘 테마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prettier</a:t>
            </a:r>
            <a:r>
              <a:rPr lang="en-US" altLang="ko-KR" dirty="0"/>
              <a:t> : </a:t>
            </a:r>
            <a:r>
              <a:rPr lang="ko-KR" altLang="en-US" dirty="0"/>
              <a:t>강제성이 있는 코드 정렬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03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CF28A-FDB2-4D25-B3C9-CFC4CB54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30B70-C8B1-4C08-9355-45453A8E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5029199"/>
          </a:xfrm>
        </p:spPr>
        <p:txBody>
          <a:bodyPr>
            <a:normAutofit/>
          </a:bodyPr>
          <a:lstStyle/>
          <a:p>
            <a:r>
              <a:rPr lang="en-US" altLang="ko-KR" b="1" dirty="0"/>
              <a:t>html </a:t>
            </a:r>
            <a:r>
              <a:rPr lang="en-US" altLang="ko-KR" b="1" dirty="0" err="1"/>
              <a:t>css</a:t>
            </a:r>
            <a:r>
              <a:rPr lang="en-US" altLang="ko-KR" b="1" dirty="0"/>
              <a:t> support </a:t>
            </a:r>
            <a:r>
              <a:rPr lang="en-US" altLang="ko-KR" dirty="0"/>
              <a:t>: html</a:t>
            </a:r>
            <a:r>
              <a:rPr lang="ko-KR" altLang="en-US" dirty="0"/>
              <a:t>에서 </a:t>
            </a:r>
            <a:r>
              <a:rPr lang="en-US" altLang="ko-KR" dirty="0" err="1"/>
              <a:t>css</a:t>
            </a:r>
            <a:r>
              <a:rPr lang="ko-KR" altLang="en-US" dirty="0"/>
              <a:t>에 미리 </a:t>
            </a:r>
            <a:r>
              <a:rPr lang="ko-KR" altLang="en-US" dirty="0" err="1"/>
              <a:t>써져있는</a:t>
            </a:r>
            <a:r>
              <a:rPr lang="ko-KR" altLang="en-US" dirty="0"/>
              <a:t> 클래스 자동완성 기능 제공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live server </a:t>
            </a:r>
            <a:r>
              <a:rPr lang="en-US" altLang="ko-KR" dirty="0"/>
              <a:t>: html </a:t>
            </a:r>
            <a:r>
              <a:rPr lang="ko-KR" altLang="en-US" dirty="0"/>
              <a:t>파일 </a:t>
            </a:r>
            <a:r>
              <a:rPr lang="ko-KR" altLang="en-US" dirty="0" err="1"/>
              <a:t>새로고침</a:t>
            </a:r>
            <a:r>
              <a:rPr lang="ko-KR" altLang="en-US" dirty="0"/>
              <a:t> 없이 저장하면 바로 업데이트 가능하게 함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color highlight </a:t>
            </a:r>
            <a:r>
              <a:rPr lang="en-US" altLang="ko-KR" dirty="0"/>
              <a:t>: </a:t>
            </a:r>
            <a:r>
              <a:rPr lang="ko-KR" altLang="en-US" dirty="0"/>
              <a:t>색상 하이라이트 기능</a:t>
            </a:r>
            <a:endParaRPr lang="en-US" altLang="ko-KR" dirty="0"/>
          </a:p>
          <a:p>
            <a:r>
              <a:rPr lang="en-US" altLang="ko-KR" b="1" dirty="0"/>
              <a:t>indent-rainbow </a:t>
            </a:r>
            <a:r>
              <a:rPr lang="en-US" altLang="ko-KR" dirty="0"/>
              <a:t>: </a:t>
            </a:r>
            <a:r>
              <a:rPr lang="ko-KR" altLang="en-US" dirty="0"/>
              <a:t>들여쓰기에 색상을 넣어 가독성을 </a:t>
            </a:r>
            <a:r>
              <a:rPr lang="ko-KR" altLang="en-US" dirty="0" err="1"/>
              <a:t>높여줌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html to </a:t>
            </a:r>
            <a:r>
              <a:rPr lang="en-US" altLang="ko-KR" b="1" dirty="0" err="1"/>
              <a:t>css</a:t>
            </a:r>
            <a:r>
              <a:rPr lang="en-US" altLang="ko-KR" b="1" dirty="0"/>
              <a:t> autocompletion </a:t>
            </a:r>
            <a:r>
              <a:rPr lang="en-US" altLang="ko-KR" dirty="0"/>
              <a:t>: html</a:t>
            </a:r>
            <a:r>
              <a:rPr lang="ko-KR" altLang="en-US" dirty="0"/>
              <a:t>에서 정의한 </a:t>
            </a:r>
            <a:r>
              <a:rPr lang="en-US" altLang="ko-KR" dirty="0"/>
              <a:t>class, id</a:t>
            </a:r>
            <a:r>
              <a:rPr lang="ko-KR" altLang="en-US" dirty="0"/>
              <a:t>를 </a:t>
            </a:r>
            <a:r>
              <a:rPr lang="en-US" altLang="ko-KR" dirty="0" err="1"/>
              <a:t>css</a:t>
            </a:r>
            <a:r>
              <a:rPr lang="ko-KR" altLang="en-US" dirty="0"/>
              <a:t>에서 자동완성 기능 제공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2648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56D6F-1F5D-4028-B413-C8B4552E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2661C-C0DD-4912-9A8F-465893AE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peek : html</a:t>
            </a:r>
            <a:r>
              <a:rPr lang="ko-KR" altLang="en-US" dirty="0"/>
              <a:t>에서 </a:t>
            </a:r>
            <a:r>
              <a:rPr lang="en-US" altLang="ko-KR" dirty="0"/>
              <a:t>ctrl, </a:t>
            </a:r>
            <a:r>
              <a:rPr lang="en-US" altLang="ko-KR" dirty="0" err="1"/>
              <a:t>cmd</a:t>
            </a:r>
            <a:r>
              <a:rPr lang="en-US" altLang="ko-KR" dirty="0"/>
              <a:t>(</a:t>
            </a:r>
            <a:r>
              <a:rPr lang="ko-KR" altLang="en-US" dirty="0"/>
              <a:t>맥북</a:t>
            </a:r>
            <a:r>
              <a:rPr lang="en-US" altLang="ko-KR" dirty="0"/>
              <a:t>) </a:t>
            </a:r>
            <a:r>
              <a:rPr lang="ko-KR" altLang="en-US" dirty="0"/>
              <a:t>누른 상태로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위치가 궁금한 </a:t>
            </a:r>
            <a:r>
              <a:rPr lang="en-US" altLang="ko-KR" dirty="0"/>
              <a:t>id, class</a:t>
            </a:r>
            <a:r>
              <a:rPr lang="ko-KR" altLang="en-US" dirty="0"/>
              <a:t>를 클릭하면 </a:t>
            </a:r>
            <a:r>
              <a:rPr lang="en-US" altLang="ko-KR" dirty="0" err="1"/>
              <a:t>css</a:t>
            </a:r>
            <a:r>
              <a:rPr lang="ko-KR" altLang="en-US" dirty="0"/>
              <a:t>파일에서의 위치를 보여줌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auto rename tag : html </a:t>
            </a:r>
            <a:r>
              <a:rPr lang="ko-KR" altLang="en-US" dirty="0"/>
              <a:t>태그 변경 시 반대 태그도 같이 변경</a:t>
            </a:r>
            <a:r>
              <a:rPr lang="en-US" altLang="ko-KR" dirty="0"/>
              <a:t>.</a:t>
            </a:r>
            <a:endParaRPr lang="en-US" altLang="ko-KR" b="1" dirty="0"/>
          </a:p>
          <a:p>
            <a:r>
              <a:rPr lang="en-US" altLang="ko-KR" dirty="0"/>
              <a:t>html tag wrapper : </a:t>
            </a:r>
            <a:r>
              <a:rPr lang="ko-KR" altLang="en-US" dirty="0"/>
              <a:t>감싸고 싶은 부분 드래그 후 </a:t>
            </a:r>
            <a:r>
              <a:rPr lang="en-US" altLang="ko-KR" dirty="0"/>
              <a:t>ctrl + </a:t>
            </a:r>
            <a:r>
              <a:rPr lang="en-US" altLang="ko-KR" dirty="0" err="1"/>
              <a:t>i</a:t>
            </a:r>
            <a:r>
              <a:rPr lang="en-US" altLang="ko-KR" dirty="0"/>
              <a:t> , </a:t>
            </a:r>
            <a:r>
              <a:rPr lang="en-US" altLang="ko-KR" dirty="0" err="1"/>
              <a:t>cmd</a:t>
            </a:r>
            <a:r>
              <a:rPr lang="en-US" altLang="ko-KR" dirty="0"/>
              <a:t> + </a:t>
            </a:r>
            <a:r>
              <a:rPr lang="en-US" altLang="ko-KR" dirty="0" err="1"/>
              <a:t>i</a:t>
            </a:r>
            <a:r>
              <a:rPr lang="en-US" altLang="ko-KR" dirty="0"/>
              <a:t> (</a:t>
            </a:r>
            <a:r>
              <a:rPr lang="ko-KR" altLang="en-US" dirty="0"/>
              <a:t>맥북</a:t>
            </a:r>
            <a:r>
              <a:rPr lang="en-US" altLang="ko-KR" dirty="0"/>
              <a:t>)</a:t>
            </a:r>
            <a:r>
              <a:rPr lang="ko-KR" altLang="en-US" dirty="0"/>
              <a:t>를 누르면 </a:t>
            </a:r>
            <a:r>
              <a:rPr lang="en-US" altLang="ko-KR" dirty="0"/>
              <a:t>div </a:t>
            </a:r>
            <a:r>
              <a:rPr lang="ko-KR" altLang="en-US" dirty="0"/>
              <a:t>태그로 감싸줌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font awesome : html</a:t>
            </a:r>
            <a:r>
              <a:rPr lang="ko-KR" altLang="en-US" dirty="0"/>
              <a:t>에서 </a:t>
            </a:r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 class = "fa-"&gt; fa-</a:t>
            </a:r>
            <a:r>
              <a:rPr lang="ko-KR" altLang="en-US" dirty="0"/>
              <a:t>까지 쓰면 자동완성 기능과 미리보기 기능 제공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69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63302-24D6-49AA-AEB2-DC3962C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4C173-A91D-4E1E-A29E-792B9B3A4E44}"/>
              </a:ext>
            </a:extLst>
          </p:cNvPr>
          <p:cNvSpPr txBox="1"/>
          <p:nvPr/>
        </p:nvSpPr>
        <p:spPr>
          <a:xfrm>
            <a:off x="1909009" y="2484493"/>
            <a:ext cx="981777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&lt;</a:t>
            </a:r>
            <a:r>
              <a:rPr lang="en-US" altLang="ko-KR" sz="4000" b="1" dirty="0">
                <a:solidFill>
                  <a:schemeClr val="accent1"/>
                </a:solidFill>
              </a:rPr>
              <a:t>p</a:t>
            </a:r>
            <a:r>
              <a:rPr lang="ko-KR" altLang="en-US" sz="4000" dirty="0"/>
              <a:t> </a:t>
            </a:r>
            <a:r>
              <a:rPr lang="en-US" altLang="ko-KR" sz="4000" dirty="0">
                <a:solidFill>
                  <a:schemeClr val="accent5"/>
                </a:solidFill>
              </a:rPr>
              <a:t>class</a:t>
            </a:r>
            <a:r>
              <a:rPr lang="en-US" altLang="ko-KR" sz="4000" dirty="0"/>
              <a:t>= “</a:t>
            </a:r>
            <a:r>
              <a:rPr lang="en-US" altLang="ko-KR" sz="4000" dirty="0">
                <a:solidFill>
                  <a:srgbClr val="0070C0"/>
                </a:solidFill>
              </a:rPr>
              <a:t>green</a:t>
            </a:r>
            <a:r>
              <a:rPr lang="en-US" altLang="ko-KR" sz="4000" dirty="0"/>
              <a:t>”&gt; </a:t>
            </a:r>
            <a:r>
              <a:rPr lang="ko-KR" altLang="en-US" sz="4000" dirty="0">
                <a:solidFill>
                  <a:srgbClr val="00B050"/>
                </a:solidFill>
              </a:rPr>
              <a:t>그린컴퓨터</a:t>
            </a:r>
            <a:r>
              <a:rPr lang="ko-KR" altLang="en-US" sz="4000" dirty="0"/>
              <a:t> </a:t>
            </a:r>
            <a:r>
              <a:rPr lang="en-US" altLang="ko-KR" sz="4000" dirty="0"/>
              <a:t>&lt;/p&gt;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DC4A4-16D2-4E19-AFD6-6D49428634D4}"/>
              </a:ext>
            </a:extLst>
          </p:cNvPr>
          <p:cNvSpPr txBox="1"/>
          <p:nvPr/>
        </p:nvSpPr>
        <p:spPr>
          <a:xfrm>
            <a:off x="2137230" y="1468019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태그 이름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6118F-7812-4721-A0A8-66661EAFF0DE}"/>
              </a:ext>
            </a:extLst>
          </p:cNvPr>
          <p:cNvSpPr txBox="1"/>
          <p:nvPr/>
        </p:nvSpPr>
        <p:spPr>
          <a:xfrm>
            <a:off x="2941219" y="1889846"/>
            <a:ext cx="99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속성명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7C7AB-5F3B-4F2B-B12A-C8A8E9AB6FBB}"/>
              </a:ext>
            </a:extLst>
          </p:cNvPr>
          <p:cNvSpPr txBox="1"/>
          <p:nvPr/>
        </p:nvSpPr>
        <p:spPr>
          <a:xfrm>
            <a:off x="4972628" y="1803651"/>
            <a:ext cx="99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속성값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948A4-4B81-4807-89C3-CE5250FF889E}"/>
              </a:ext>
            </a:extLst>
          </p:cNvPr>
          <p:cNvSpPr txBox="1"/>
          <p:nvPr/>
        </p:nvSpPr>
        <p:spPr>
          <a:xfrm>
            <a:off x="7808878" y="1640343"/>
            <a:ext cx="99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내용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57899-3FBD-4EA3-9330-B8A77ECB88B1}"/>
              </a:ext>
            </a:extLst>
          </p:cNvPr>
          <p:cNvSpPr txBox="1"/>
          <p:nvPr/>
        </p:nvSpPr>
        <p:spPr>
          <a:xfrm>
            <a:off x="3711241" y="3771872"/>
            <a:ext cx="139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시작 태그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324DD-402F-4581-AE0D-874DD6F31D2C}"/>
              </a:ext>
            </a:extLst>
          </p:cNvPr>
          <p:cNvSpPr txBox="1"/>
          <p:nvPr/>
        </p:nvSpPr>
        <p:spPr>
          <a:xfrm>
            <a:off x="9512969" y="3429000"/>
            <a:ext cx="139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종료 태그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B5E95D-B653-4A6F-A130-D0123E769802}"/>
              </a:ext>
            </a:extLst>
          </p:cNvPr>
          <p:cNvCxnSpPr>
            <a:cxnSpLocks/>
          </p:cNvCxnSpPr>
          <p:nvPr/>
        </p:nvCxnSpPr>
        <p:spPr>
          <a:xfrm>
            <a:off x="2417347" y="2175905"/>
            <a:ext cx="0" cy="418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52FC4ED8-E08C-4998-950E-15CFB00DE0D1}"/>
              </a:ext>
            </a:extLst>
          </p:cNvPr>
          <p:cNvSpPr/>
          <p:nvPr/>
        </p:nvSpPr>
        <p:spPr>
          <a:xfrm rot="5400000">
            <a:off x="4227632" y="1492457"/>
            <a:ext cx="362881" cy="39834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9485FD13-F9E8-438C-87BE-52D484F9B674}"/>
              </a:ext>
            </a:extLst>
          </p:cNvPr>
          <p:cNvSpPr/>
          <p:nvPr/>
        </p:nvSpPr>
        <p:spPr>
          <a:xfrm rot="16200000">
            <a:off x="7955896" y="988773"/>
            <a:ext cx="342872" cy="2648567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77DF4BB-4407-498A-8A49-07D82E5BDCB0}"/>
              </a:ext>
            </a:extLst>
          </p:cNvPr>
          <p:cNvSpPr/>
          <p:nvPr/>
        </p:nvSpPr>
        <p:spPr>
          <a:xfrm rot="16200000">
            <a:off x="5282361" y="1675081"/>
            <a:ext cx="233578" cy="1509528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D6CD243E-36CD-4235-B07D-9B84D00A5892}"/>
              </a:ext>
            </a:extLst>
          </p:cNvPr>
          <p:cNvSpPr/>
          <p:nvPr/>
        </p:nvSpPr>
        <p:spPr>
          <a:xfrm rot="16200000">
            <a:off x="3313804" y="1952010"/>
            <a:ext cx="228896" cy="1015153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A0338-902A-4A1E-A377-30BCA84A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8B7EF-BD30-422E-9C50-24CF219B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15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94A4D-16F2-4702-A663-FD43BA0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많이 사용된 </a:t>
            </a:r>
            <a:r>
              <a:rPr lang="en-US" altLang="ko-KR" dirty="0"/>
              <a:t>HTML </a:t>
            </a:r>
            <a:r>
              <a:rPr lang="ko-KR" altLang="en-US" dirty="0"/>
              <a:t>태그 분석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E5E32-13B0-4475-8C33-AA4E8E99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3931923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https://www.advancedwebranking.com/seo/html-study/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187481-F3F6-4F75-AF38-0B0FED166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14" y="1905000"/>
            <a:ext cx="530616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82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045C-539A-47A5-BBE5-68329AFD5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텍스트 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69AC3A-E238-4A03-9352-36BED4797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0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0C7F3-AA02-4C4F-B4A6-C39AECB5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D49A8-90FD-4BE1-9472-9CAF092CD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4421"/>
            <a:ext cx="8915400" cy="4226801"/>
          </a:xfrm>
        </p:spPr>
        <p:txBody>
          <a:bodyPr/>
          <a:lstStyle/>
          <a:p>
            <a:r>
              <a:rPr lang="ko-KR" altLang="en-US" dirty="0"/>
              <a:t>컴퓨터에 대하여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개요와 구조</a:t>
            </a:r>
            <a:endParaRPr lang="en-US" altLang="ko-KR" dirty="0"/>
          </a:p>
          <a:p>
            <a:r>
              <a:rPr lang="ko-KR" altLang="en-US" dirty="0"/>
              <a:t>개발환경과 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텍스트 요소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기본 요소</a:t>
            </a:r>
          </a:p>
        </p:txBody>
      </p:sp>
    </p:spTree>
    <p:extLst>
      <p:ext uri="{BB962C8B-B14F-4D97-AF65-F5344CB8AC3E}">
        <p14:creationId xmlns:p14="http://schemas.microsoft.com/office/powerpoint/2010/main" val="400396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517EA-FB79-4D13-AA6F-D510D327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71DEE-EE08-4AD3-9EB5-440E1812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1613"/>
            <a:ext cx="8915400" cy="4439609"/>
          </a:xfrm>
        </p:spPr>
        <p:txBody>
          <a:bodyPr/>
          <a:lstStyle/>
          <a:p>
            <a:r>
              <a:rPr lang="en-US" altLang="ko-KR" dirty="0"/>
              <a:t>&lt;h1&gt;, &lt;h2&gt;, &lt;h3&gt;, &lt;h4&gt;,</a:t>
            </a:r>
            <a:r>
              <a:rPr lang="ko-KR" altLang="en-US" dirty="0"/>
              <a:t> </a:t>
            </a:r>
            <a:r>
              <a:rPr lang="en-US" altLang="ko-KR" dirty="0"/>
              <a:t>&lt;h5&gt;, &lt;h6&gt;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태그의 위아래로는 약간의 여백이 자동으로 삽입됩니다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여러 검색엔진은 각 웹 사이트의 내용을 바로 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태그를 이용하여 키워드를 수집하고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그 내용을 파악합니다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문서에 포함되는 제목은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태그로 작성해야만 검색엔진에 의해 제대로 검색될 확률을 높일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72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AD795-340E-4764-B25D-5B8C9AD3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2A489-9253-429A-ACF8-14A34535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1613"/>
            <a:ext cx="8915400" cy="4439609"/>
          </a:xfrm>
        </p:spPr>
        <p:txBody>
          <a:bodyPr/>
          <a:lstStyle/>
          <a:p>
            <a:r>
              <a:rPr lang="en-US" altLang="ko-KR" dirty="0"/>
              <a:t>&lt;p&gt;&lt;/p&gt;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단락이란 내용상 끊어서 구분할 수 있는 하나하나의 부분을 의미하며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문단이라고도 부릅니다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&lt;p&gt;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태그를 이용하여 이러한 단락을 표현합니다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br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 : (break line)</a:t>
            </a:r>
          </a:p>
          <a:p>
            <a:r>
              <a:rPr lang="ko-KR" altLang="en-US" dirty="0"/>
              <a:t>텍스트</a:t>
            </a:r>
            <a:r>
              <a:rPr lang="en-US" altLang="ko-KR" dirty="0"/>
              <a:t>(text) </a:t>
            </a:r>
            <a:r>
              <a:rPr lang="ko-KR" altLang="en-US" dirty="0"/>
              <a:t>서식 미리 정의하기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&lt;pre&gt;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(preformatted text) </a:t>
            </a:r>
          </a:p>
          <a:p>
            <a:r>
              <a:rPr lang="ko-KR" altLang="en-US" dirty="0"/>
              <a:t>수평 가로 구분선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 : &lt;</a:t>
            </a:r>
            <a:r>
              <a:rPr lang="en-US" altLang="ko-KR" dirty="0" err="1">
                <a:solidFill>
                  <a:srgbClr val="575757"/>
                </a:solidFill>
                <a:latin typeface="notokr"/>
              </a:rPr>
              <a:t>hr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&gt;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(horizontal rule)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899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AA98B-DE9D-40EC-B718-2E07BA8B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Formatting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4241B-4AE7-4000-B08E-99972C62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/>
          <a:lstStyle/>
          <a:p>
            <a:r>
              <a:rPr lang="ko-KR" altLang="en-US" dirty="0"/>
              <a:t>굵게 </a:t>
            </a:r>
            <a:r>
              <a:rPr lang="en-US" altLang="ko-KR" dirty="0"/>
              <a:t>: &lt;b&gt;</a:t>
            </a:r>
            <a:r>
              <a:rPr lang="ko-KR" altLang="en-US" dirty="0"/>
              <a:t>태그</a:t>
            </a:r>
            <a:r>
              <a:rPr lang="en-US" altLang="ko-KR" dirty="0"/>
              <a:t>(bold text)</a:t>
            </a:r>
            <a:r>
              <a:rPr lang="ko-KR" altLang="en-US" dirty="0"/>
              <a:t>나 </a:t>
            </a:r>
            <a:r>
              <a:rPr lang="en-US" altLang="ko-KR" dirty="0"/>
              <a:t>&lt;strong&gt;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이탤릭체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  <a:r>
              <a:rPr lang="en-US" altLang="ko-KR" dirty="0"/>
              <a:t>(italic text)</a:t>
            </a:r>
            <a:r>
              <a:rPr lang="ko-KR" altLang="en-US" dirty="0"/>
              <a:t>나 </a:t>
            </a:r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  <a:r>
              <a:rPr lang="en-US" altLang="ko-KR" dirty="0"/>
              <a:t>(emphasized text)</a:t>
            </a:r>
          </a:p>
          <a:p>
            <a:r>
              <a:rPr lang="ko-KR" altLang="en-US" dirty="0" err="1"/>
              <a:t>하이라이팅</a:t>
            </a:r>
            <a:r>
              <a:rPr lang="en-US" altLang="ko-KR" dirty="0"/>
              <a:t>(highlighting) </a:t>
            </a:r>
            <a:r>
              <a:rPr lang="ko-KR" altLang="en-US" dirty="0"/>
              <a:t>효과  </a:t>
            </a:r>
            <a:r>
              <a:rPr lang="en-US" altLang="ko-KR" dirty="0"/>
              <a:t>:&lt;mark&gt;</a:t>
            </a:r>
          </a:p>
          <a:p>
            <a:r>
              <a:rPr lang="ko-KR" altLang="en-US" dirty="0"/>
              <a:t>중앙 가로줄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&lt;del&gt;</a:t>
            </a:r>
            <a:r>
              <a:rPr lang="ko-KR" altLang="en-US" dirty="0"/>
              <a:t>태그</a:t>
            </a:r>
            <a:r>
              <a:rPr lang="en-US" altLang="ko-KR" dirty="0"/>
              <a:t>(delete)</a:t>
            </a:r>
          </a:p>
          <a:p>
            <a:r>
              <a:rPr lang="ko-KR" altLang="en-US" dirty="0"/>
              <a:t>밑줄 </a:t>
            </a:r>
            <a:r>
              <a:rPr lang="en-US" altLang="ko-KR" dirty="0"/>
              <a:t>: &lt;ins&gt;</a:t>
            </a:r>
            <a:r>
              <a:rPr lang="ko-KR" altLang="en-US" dirty="0"/>
              <a:t>태그</a:t>
            </a:r>
            <a:r>
              <a:rPr lang="en-US" altLang="ko-KR" dirty="0"/>
              <a:t>(insert) </a:t>
            </a:r>
            <a:r>
              <a:rPr lang="ko-KR" altLang="en-US" dirty="0"/>
              <a:t>또는 </a:t>
            </a:r>
            <a:r>
              <a:rPr lang="en-US" altLang="ko-KR" dirty="0"/>
              <a:t>&lt;U&gt;</a:t>
            </a:r>
          </a:p>
          <a:p>
            <a:r>
              <a:rPr lang="ko-KR" altLang="en-US" dirty="0" err="1"/>
              <a:t>위첨자와</a:t>
            </a:r>
            <a:r>
              <a:rPr lang="ko-KR" altLang="en-US" dirty="0"/>
              <a:t> </a:t>
            </a:r>
            <a:r>
              <a:rPr lang="ko-KR" altLang="en-US" dirty="0" err="1"/>
              <a:t>아래첨자</a:t>
            </a:r>
            <a:r>
              <a:rPr lang="ko-KR" altLang="en-US" dirty="0"/>
              <a:t> 효과</a:t>
            </a:r>
            <a:r>
              <a:rPr lang="en-US" altLang="ko-KR" dirty="0"/>
              <a:t> : &lt;sup&gt;</a:t>
            </a:r>
            <a:r>
              <a:rPr lang="ko-KR" altLang="en-US" dirty="0"/>
              <a:t>태그</a:t>
            </a:r>
            <a:r>
              <a:rPr lang="en-US" altLang="ko-KR" dirty="0"/>
              <a:t>(superscript)</a:t>
            </a:r>
            <a:r>
              <a:rPr lang="ko-KR" altLang="en-US" dirty="0"/>
              <a:t>와</a:t>
            </a:r>
            <a:r>
              <a:rPr lang="en-US" altLang="ko-KR" dirty="0"/>
              <a:t> &lt;sub&gt;</a:t>
            </a:r>
            <a:r>
              <a:rPr lang="ko-KR" altLang="en-US" dirty="0"/>
              <a:t>태그</a:t>
            </a:r>
            <a:r>
              <a:rPr lang="en-US" altLang="ko-KR" dirty="0"/>
              <a:t>(subscript)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8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F8026-2D69-4D92-8E70-2266631F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인용구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Quotation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C34A1-A220-4EC5-95B6-4A24089F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/>
          <a:lstStyle/>
          <a:p>
            <a:r>
              <a:rPr lang="ko-KR" altLang="en-US" dirty="0"/>
              <a:t>짧은 인용구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&lt;q&gt;</a:t>
            </a:r>
            <a:r>
              <a:rPr lang="ko-KR" altLang="en-US" dirty="0"/>
              <a:t>태그</a:t>
            </a:r>
            <a:r>
              <a:rPr lang="en-US" altLang="ko-KR" dirty="0"/>
              <a:t>(quotation)</a:t>
            </a:r>
          </a:p>
          <a:p>
            <a:pPr lvl="1"/>
            <a:r>
              <a:rPr lang="ko-KR" altLang="en-US" dirty="0"/>
              <a:t>앞뒤에 자동으로 큰따옴표</a:t>
            </a:r>
            <a:endParaRPr lang="en-US" altLang="ko-KR" dirty="0"/>
          </a:p>
          <a:p>
            <a:r>
              <a:rPr lang="ko-KR" altLang="en-US" dirty="0"/>
              <a:t>블록 인용구  </a:t>
            </a:r>
            <a:r>
              <a:rPr lang="en-US" altLang="ko-KR" dirty="0"/>
              <a:t>: &lt;blockquote&gt;</a:t>
            </a:r>
            <a:r>
              <a:rPr lang="ko-KR" altLang="en-US" dirty="0"/>
              <a:t>태그</a:t>
            </a:r>
            <a:r>
              <a:rPr lang="en-US" altLang="ko-KR" dirty="0"/>
              <a:t>(block </a:t>
            </a:r>
            <a:r>
              <a:rPr lang="en-US" altLang="ko-KR" dirty="0" err="1"/>
              <a:t>quatation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별도의 단락으로 구분</a:t>
            </a:r>
            <a:endParaRPr lang="en-US" altLang="ko-KR" dirty="0"/>
          </a:p>
          <a:p>
            <a:r>
              <a:rPr lang="ko-KR" altLang="en-US" dirty="0"/>
              <a:t>축약형 표현 </a:t>
            </a:r>
            <a:r>
              <a:rPr lang="en-US" altLang="ko-KR" dirty="0"/>
              <a:t>: &lt;</a:t>
            </a:r>
            <a:r>
              <a:rPr lang="en-US" altLang="ko-KR" dirty="0" err="1"/>
              <a:t>abbr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  <a:r>
              <a:rPr lang="en-US" altLang="ko-KR" dirty="0"/>
              <a:t>(abbreviation)</a:t>
            </a:r>
          </a:p>
          <a:p>
            <a:pPr lvl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마우스를 위치시키면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title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속성에 명시한 용어의 원형</a:t>
            </a:r>
            <a:endParaRPr lang="en-US" altLang="ko-KR" dirty="0"/>
          </a:p>
          <a:p>
            <a:r>
              <a:rPr lang="ko-KR" altLang="en-US" dirty="0"/>
              <a:t>주소 표현</a:t>
            </a:r>
            <a:r>
              <a:rPr lang="en-US" altLang="ko-KR" dirty="0"/>
              <a:t> : &lt;address&gt;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이탤릭체로 표현되며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위아래로 약간의 공백이 자동으로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7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3EF1A-EF00-41C5-9075-D80EA903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4979C-19C0-4F19-9657-E14A230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/>
          <a:lstStyle/>
          <a:p>
            <a:r>
              <a:rPr lang="en-US" altLang="ko-KR" b="0" i="1" dirty="0">
                <a:solidFill>
                  <a:srgbClr val="5A525F"/>
                </a:solidFill>
                <a:effectLst/>
                <a:latin typeface="Nanum Gothic Coding"/>
              </a:rPr>
              <a:t>&lt;!--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Nanum Gothic Coding"/>
              </a:rPr>
              <a:t>주석내용 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Nanum Gothic Coding"/>
              </a:rPr>
              <a:t>--&gt;</a:t>
            </a:r>
            <a:endParaRPr lang="en-US" altLang="ko-KR" b="0" dirty="0">
              <a:solidFill>
                <a:srgbClr val="5A525F"/>
              </a:solidFill>
              <a:effectLst/>
              <a:latin typeface="Nanum Gothic Coding"/>
            </a:endParaRPr>
          </a:p>
          <a:p>
            <a:r>
              <a:rPr lang="ko-KR" altLang="en-US" dirty="0"/>
              <a:t>중첩사용 불가</a:t>
            </a:r>
          </a:p>
        </p:txBody>
      </p:sp>
    </p:spTree>
    <p:extLst>
      <p:ext uri="{BB962C8B-B14F-4D97-AF65-F5344CB8AC3E}">
        <p14:creationId xmlns:p14="http://schemas.microsoft.com/office/powerpoint/2010/main" val="36795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802DB-AA08-48B2-AFF1-D46889AE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</a:t>
            </a:r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44F01-17C4-4958-86E1-DEE0BD52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7300"/>
            <a:ext cx="8915400" cy="4653922"/>
          </a:xfrm>
        </p:spPr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에는 미리 예약된 몇몇 문자 </a:t>
            </a:r>
            <a:r>
              <a:rPr lang="en-US" altLang="ko-KR" dirty="0"/>
              <a:t>: </a:t>
            </a:r>
            <a:r>
              <a:rPr lang="ko-KR" altLang="en-US" dirty="0" err="1"/>
              <a:t>예약어</a:t>
            </a:r>
            <a:r>
              <a:rPr lang="en-US" altLang="ko-KR" dirty="0"/>
              <a:t>(reserved characters)</a:t>
            </a:r>
            <a:br>
              <a:rPr lang="en-US" altLang="ko-KR" dirty="0"/>
            </a:br>
            <a:r>
              <a:rPr lang="ko-KR" altLang="en-US" dirty="0"/>
              <a:t>웹 브라우저는 그것을 평소와는 다른 의미로 해석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HTML </a:t>
            </a:r>
            <a:r>
              <a:rPr lang="ko-KR" altLang="en-US" dirty="0" err="1"/>
              <a:t>예약어를</a:t>
            </a:r>
            <a:r>
              <a:rPr lang="ko-KR" altLang="en-US" dirty="0"/>
              <a:t> </a:t>
            </a:r>
            <a:r>
              <a:rPr lang="ko-KR" altLang="en-US" u="sng" dirty="0"/>
              <a:t>기존에 사용하던 의미 그대로 사용</a:t>
            </a:r>
            <a:r>
              <a:rPr lang="ko-KR" altLang="en-US" dirty="0"/>
              <a:t>하기 위해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별도로 만든 문자셋을 엔티티</a:t>
            </a:r>
            <a:r>
              <a:rPr lang="en-US" altLang="ko-KR" dirty="0"/>
              <a:t>(entity)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03644-D0B9-4E69-AEEB-C5DE880EB14F}"/>
              </a:ext>
            </a:extLst>
          </p:cNvPr>
          <p:cNvSpPr txBox="1"/>
          <p:nvPr/>
        </p:nvSpPr>
        <p:spPr>
          <a:xfrm>
            <a:off x="5053263" y="3645103"/>
            <a:ext cx="267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B22222"/>
                </a:solidFill>
                <a:effectLst/>
                <a:latin typeface="Nanum Gothic Coding"/>
              </a:rPr>
              <a:t>&amp;</a:t>
            </a:r>
            <a:r>
              <a:rPr lang="ko-KR" altLang="en-US" sz="2400" b="0" i="0" dirty="0" err="1">
                <a:solidFill>
                  <a:srgbClr val="006400"/>
                </a:solidFill>
                <a:effectLst/>
                <a:latin typeface="Nanum Gothic Coding"/>
              </a:rPr>
              <a:t>엔티티이름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;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en-US" altLang="ko-KR" sz="2400" b="0" i="0" dirty="0">
                <a:solidFill>
                  <a:srgbClr val="B22222"/>
                </a:solidFill>
                <a:effectLst/>
                <a:latin typeface="Nanum Gothic Coding"/>
              </a:rPr>
              <a:t>&amp;</a:t>
            </a:r>
            <a:r>
              <a:rPr lang="en-US" altLang="ko-KR" sz="2400" b="0" i="0" dirty="0">
                <a:solidFill>
                  <a:srgbClr val="006400"/>
                </a:solidFill>
                <a:effectLst/>
                <a:latin typeface="Nanum Gothic Coding"/>
              </a:rPr>
              <a:t>#</a:t>
            </a:r>
            <a:r>
              <a:rPr lang="ko-KR" altLang="en-US" sz="2400" b="0" i="0" dirty="0" err="1">
                <a:solidFill>
                  <a:srgbClr val="006400"/>
                </a:solidFill>
                <a:effectLst/>
                <a:latin typeface="Nanum Gothic Coding"/>
              </a:rPr>
              <a:t>엔티티숫자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4477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802DB-AA08-48B2-AFF1-D46889AE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</a:t>
            </a:r>
            <a:r>
              <a:rPr lang="en-US" altLang="ko-KR" dirty="0"/>
              <a:t>Entity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268960B-DB00-4C84-AB39-7D40A682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47949"/>
              </p:ext>
            </p:extLst>
          </p:nvPr>
        </p:nvGraphicFramePr>
        <p:xfrm>
          <a:off x="2592925" y="1556084"/>
          <a:ext cx="8399632" cy="407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908">
                  <a:extLst>
                    <a:ext uri="{9D8B030D-6E8A-4147-A177-3AD203B41FA5}">
                      <a16:colId xmlns:a16="http://schemas.microsoft.com/office/drawing/2014/main" val="330479322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4276878791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3044723839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232341954"/>
                    </a:ext>
                  </a:extLst>
                </a:gridCol>
              </a:tblGrid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엔티티 문자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엔티티 이름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진수 엔티티 숫자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12061623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&amp;nbsp;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notokr"/>
                        </a:rPr>
                        <a:t>줄 바꿈 없는 공백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572631360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&amp;lt;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53112793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&amp;gt;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69263426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7982527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&amp;quot;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916579600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&amp;apos;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4884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4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802DB-AA08-48B2-AFF1-D46889AE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</a:t>
            </a:r>
            <a:r>
              <a:rPr lang="en-US" altLang="ko-KR" dirty="0"/>
              <a:t>Entity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268960B-DB00-4C84-AB39-7D40A682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21492"/>
              </p:ext>
            </p:extLst>
          </p:nvPr>
        </p:nvGraphicFramePr>
        <p:xfrm>
          <a:off x="2592925" y="1556084"/>
          <a:ext cx="8399632" cy="174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908">
                  <a:extLst>
                    <a:ext uri="{9D8B030D-6E8A-4147-A177-3AD203B41FA5}">
                      <a16:colId xmlns:a16="http://schemas.microsoft.com/office/drawing/2014/main" val="330479322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4276878791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3044723839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232341954"/>
                    </a:ext>
                  </a:extLst>
                </a:gridCol>
              </a:tblGrid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엔티티 문자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엔티티 이름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진수 엔티티 숫자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12061623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572631360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4884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767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80CC8-FC2F-4AC5-928C-E4914A10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문자셋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82B2E-43C9-4EC8-807A-28253405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/>
          <a:lstStyle/>
          <a:p>
            <a:r>
              <a:rPr lang="ko-KR" altLang="en-US" dirty="0"/>
              <a:t>웹 브라우저가 </a:t>
            </a:r>
            <a:r>
              <a:rPr lang="en-US" altLang="ko-KR" dirty="0"/>
              <a:t>HTML </a:t>
            </a:r>
            <a:r>
              <a:rPr lang="ko-KR" altLang="en-US" dirty="0"/>
              <a:t>문서를 정확하게 나타내기 위해서는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해당 문서가 어떠한 문자셋으로 저장했는지 정보 필요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문서가 저장될 때 사용된 문자셋에 대한 정보를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/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&lt;head&gt;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 내의 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&lt;meta&gt;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태그에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명시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389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80CC8-FC2F-4AC5-928C-E4914A10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문자셋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82B2E-43C9-4EC8-807A-28253405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511047"/>
          </a:xfrm>
        </p:spPr>
        <p:txBody>
          <a:bodyPr/>
          <a:lstStyle/>
          <a:p>
            <a:r>
              <a:rPr lang="en-US" altLang="ko-KR" dirty="0"/>
              <a:t>1. ASCII : </a:t>
            </a:r>
            <a:r>
              <a:rPr lang="ko-KR" altLang="en-US" dirty="0"/>
              <a:t>가장 처음 만들어진 문자셋으로</a:t>
            </a:r>
            <a:r>
              <a:rPr lang="en-US" altLang="ko-KR" dirty="0"/>
              <a:t>, </a:t>
            </a:r>
            <a:r>
              <a:rPr lang="ko-KR" altLang="en-US" dirty="0"/>
              <a:t>인터넷에서 사용할 수 있는 </a:t>
            </a:r>
            <a:r>
              <a:rPr lang="en-US" altLang="ko-KR" dirty="0"/>
              <a:t>127</a:t>
            </a:r>
            <a:r>
              <a:rPr lang="ko-KR" altLang="en-US" dirty="0"/>
              <a:t>개의 영문자와 숫자로 이루어져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ANSI : </a:t>
            </a:r>
            <a:r>
              <a:rPr lang="ko-KR" altLang="en-US" dirty="0" err="1"/>
              <a:t>윈도우즈에서</a:t>
            </a:r>
            <a:r>
              <a:rPr lang="ko-KR" altLang="en-US" dirty="0"/>
              <a:t> 만든 문자셋으로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256</a:t>
            </a:r>
            <a:r>
              <a:rPr lang="ko-KR" altLang="en-US" dirty="0"/>
              <a:t>개의 문자 코드를 지원한다</a:t>
            </a:r>
            <a:endParaRPr lang="en-US" altLang="ko-KR" dirty="0"/>
          </a:p>
          <a:p>
            <a:r>
              <a:rPr lang="en-US" altLang="ko-KR" dirty="0"/>
              <a:t>3. ISO-8859-1 : 256</a:t>
            </a:r>
            <a:r>
              <a:rPr lang="ko-KR" altLang="en-US" dirty="0"/>
              <a:t>개의 문자 코드를 지원하는 </a:t>
            </a:r>
            <a:r>
              <a:rPr lang="en-US" altLang="ko-KR" dirty="0"/>
              <a:t>HTML4</a:t>
            </a:r>
            <a:r>
              <a:rPr lang="ko-KR" altLang="en-US" dirty="0"/>
              <a:t>의 기본 </a:t>
            </a:r>
            <a:r>
              <a:rPr lang="ko-KR" altLang="en-US" dirty="0" err="1"/>
              <a:t>문자셋</a:t>
            </a:r>
            <a:endParaRPr lang="en-US" altLang="ko-KR" dirty="0"/>
          </a:p>
          <a:p>
            <a:r>
              <a:rPr lang="en-US" altLang="ko-KR" dirty="0"/>
              <a:t>4. UTF-8 : </a:t>
            </a:r>
            <a:r>
              <a:rPr lang="ko-KR" altLang="en-US" dirty="0"/>
              <a:t>세상에 있는 거의 모든 문자를 표현할 수 있는 유니코드 문자를 지원하는 </a:t>
            </a:r>
            <a:r>
              <a:rPr lang="en-US" altLang="ko-KR" dirty="0"/>
              <a:t>HTML5</a:t>
            </a:r>
            <a:r>
              <a:rPr lang="ko-KR" altLang="en-US" dirty="0"/>
              <a:t>의 기본 </a:t>
            </a:r>
            <a:r>
              <a:rPr lang="ko-KR" altLang="en-US" dirty="0" err="1"/>
              <a:t>문자셋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29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FFF18-52B8-48B5-8003-7F898F3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A6FE3-CEA3-4712-912F-18F3D70F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1625"/>
            <a:ext cx="8915400" cy="4339597"/>
          </a:xfrm>
        </p:spPr>
        <p:txBody>
          <a:bodyPr/>
          <a:lstStyle/>
          <a:p>
            <a:r>
              <a:rPr lang="ko-KR" altLang="en-US" dirty="0"/>
              <a:t>전자회로를 이용한 고속의 자동 계산기</a:t>
            </a:r>
            <a:r>
              <a:rPr lang="en-US" altLang="ko-KR" dirty="0"/>
              <a:t>  (01010101)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 </a:t>
            </a:r>
            <a:r>
              <a:rPr lang="en-US" altLang="ko-KR" dirty="0"/>
              <a:t>16</a:t>
            </a:r>
            <a:r>
              <a:rPr lang="ko-KR" altLang="en-US" dirty="0"/>
              <a:t>진법을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는 프로그램언어가 아니다</a:t>
            </a:r>
            <a:r>
              <a:rPr lang="en-US" altLang="ko-KR" dirty="0"/>
              <a:t>.</a:t>
            </a:r>
            <a:r>
              <a:rPr lang="ko-KR" altLang="en-US" dirty="0"/>
              <a:t> 웹 브라우저에서 해석</a:t>
            </a:r>
            <a:endParaRPr lang="en-US" altLang="ko-KR" dirty="0"/>
          </a:p>
          <a:p>
            <a:r>
              <a:rPr lang="en-US" altLang="ko-KR" dirty="0" err="1"/>
              <a:t>js</a:t>
            </a:r>
            <a:r>
              <a:rPr lang="ko-KR" altLang="en-US" dirty="0"/>
              <a:t>도 웹 브라우저에서 해석한다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293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E6BAA-1AD6-4524-A21C-AC9D1382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텍스트요소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A348A-72BC-4E45-83A1-8B9D19E1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/>
          <a:lstStyle/>
          <a:p>
            <a:r>
              <a:rPr lang="en-US" altLang="ko-KR" dirty="0"/>
              <a:t>&lt;h1&gt;</a:t>
            </a:r>
            <a:r>
              <a:rPr lang="ko-KR" altLang="en-US" dirty="0"/>
              <a:t>과 </a:t>
            </a:r>
            <a:r>
              <a:rPr lang="en-US" altLang="ko-KR" dirty="0"/>
              <a:t>&lt;p&gt;</a:t>
            </a:r>
            <a:r>
              <a:rPr lang="ko-KR" altLang="en-US" dirty="0"/>
              <a:t>의 서식을 이용하여 아래와 같이 출력하세요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1EFED-B9A3-479E-9915-2D6EF52C4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045" y="1905000"/>
            <a:ext cx="5252791" cy="24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9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70831-4355-43F7-9BAB-014FDB50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텍스트요소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D1EF3-2885-4D08-B529-D324AAC5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3657"/>
            <a:ext cx="8915400" cy="3777622"/>
          </a:xfrm>
        </p:spPr>
        <p:txBody>
          <a:bodyPr/>
          <a:lstStyle/>
          <a:p>
            <a:r>
              <a:rPr lang="en-US" altLang="ko-KR" dirty="0"/>
              <a:t>&lt;blockquote&gt; </a:t>
            </a:r>
            <a:r>
              <a:rPr lang="ko-KR" altLang="en-US" dirty="0"/>
              <a:t>를 이용하여 아래와 같이 출력하세요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CF0CE-EA47-4584-91D7-086A88FE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8092038" cy="2671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3C2AA3-A63D-4F43-BDDA-9201558A9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367"/>
          <a:stretch/>
        </p:blipFill>
        <p:spPr>
          <a:xfrm>
            <a:off x="2589212" y="4680560"/>
            <a:ext cx="6329111" cy="7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38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9F33-7623-41E0-928D-6949C883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텍스트요소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AE2A9-36EC-4F98-92DA-D84F59C9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33500"/>
            <a:ext cx="8915400" cy="3777622"/>
          </a:xfrm>
        </p:spPr>
        <p:txBody>
          <a:bodyPr/>
          <a:lstStyle/>
          <a:p>
            <a:r>
              <a:rPr lang="ko-KR" altLang="en-US" dirty="0"/>
              <a:t>엔티티를 활용해서 카피라이트 문구를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3C2AA3-A63D-4F43-BDDA-9201558A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390" y="2083468"/>
            <a:ext cx="6329111" cy="20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59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3EF84-1228-4B11-905B-6FB2947E7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기본 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D785E-CEEF-4577-B286-E746EC15B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52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C7166-A2E4-47ED-89C9-105F9A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18C8F-CAD7-42F0-BBBA-8EBBAC200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/>
          <a:lstStyle/>
          <a:p>
            <a:r>
              <a:rPr lang="en-US" altLang="ko-KR" dirty="0"/>
              <a:t>style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r>
              <a:rPr lang="ko-KR" altLang="en-US" dirty="0"/>
              <a:t>을 이용하여 </a:t>
            </a:r>
            <a:r>
              <a:rPr lang="en-US" altLang="ko-KR" dirty="0"/>
              <a:t>CSS </a:t>
            </a:r>
            <a:r>
              <a:rPr lang="ko-KR" altLang="en-US" dirty="0"/>
              <a:t>스타일을 </a:t>
            </a:r>
            <a:r>
              <a:rPr lang="en-US" altLang="ko-KR" dirty="0"/>
              <a:t>HTML </a:t>
            </a:r>
            <a:r>
              <a:rPr lang="ko-KR" altLang="en-US" dirty="0"/>
              <a:t>요소에 직접 설정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태그이름 </a:t>
            </a:r>
            <a:r>
              <a:rPr lang="en-US" altLang="ko-KR" dirty="0"/>
              <a:t>style="</a:t>
            </a:r>
            <a:r>
              <a:rPr lang="ko-KR" altLang="en-US" dirty="0"/>
              <a:t>속성이름</a:t>
            </a:r>
            <a:r>
              <a:rPr lang="en-US" altLang="ko-KR" dirty="0"/>
              <a:t>:</a:t>
            </a:r>
            <a:r>
              <a:rPr lang="ko-KR" altLang="en-US" dirty="0"/>
              <a:t>속성값</a:t>
            </a:r>
            <a:r>
              <a:rPr lang="en-US" altLang="ko-KR" dirty="0"/>
              <a:t>"&gt;</a:t>
            </a:r>
          </a:p>
          <a:p>
            <a:r>
              <a:rPr lang="ko-KR" altLang="en-US" dirty="0"/>
              <a:t>헤더에 </a:t>
            </a:r>
            <a:r>
              <a:rPr lang="en-US" altLang="ko-KR" dirty="0"/>
              <a:t>style </a:t>
            </a:r>
            <a:r>
              <a:rPr lang="ko-KR" altLang="en-US" dirty="0"/>
              <a:t>태그로 </a:t>
            </a:r>
            <a:r>
              <a:rPr lang="en-US" altLang="ko-KR" dirty="0"/>
              <a:t>CSS</a:t>
            </a:r>
            <a:r>
              <a:rPr lang="ko-KR" altLang="en-US" dirty="0"/>
              <a:t>스타일을 모아서 적용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CSS(Cascading Style Sheets)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는 웹 페이지의 레이아웃 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749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83F15-19FA-4B8D-82DD-801F6874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 </a:t>
            </a:r>
            <a:r>
              <a:rPr lang="en-US" altLang="ko-KR" dirty="0"/>
              <a:t>Color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91758-94B7-4A83-9870-686237F0B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325"/>
            <a:ext cx="8915400" cy="4453897"/>
          </a:xfrm>
        </p:spPr>
        <p:txBody>
          <a:bodyPr/>
          <a:lstStyle/>
          <a:p>
            <a:r>
              <a:rPr lang="ko-KR" altLang="en-US" dirty="0"/>
              <a:t>색상이름으로 표현</a:t>
            </a:r>
            <a:endParaRPr lang="en-US" altLang="ko-KR" dirty="0"/>
          </a:p>
          <a:p>
            <a:r>
              <a:rPr lang="en-US" altLang="ko-KR" dirty="0"/>
              <a:t>RGB </a:t>
            </a:r>
            <a:r>
              <a:rPr lang="ko-KR" altLang="en-US" dirty="0" err="1"/>
              <a:t>색상값으로</a:t>
            </a:r>
            <a:r>
              <a:rPr lang="ko-KR" altLang="en-US" dirty="0"/>
              <a:t> 표현</a:t>
            </a:r>
            <a:endParaRPr lang="en-US" altLang="ko-KR" dirty="0"/>
          </a:p>
          <a:p>
            <a:r>
              <a:rPr lang="ko-KR" altLang="en-US" dirty="0" err="1"/>
              <a:t>기본색</a:t>
            </a:r>
            <a:r>
              <a:rPr lang="en-US" altLang="ko-KR" dirty="0"/>
              <a:t>(Red, Green, Blue)</a:t>
            </a:r>
            <a:r>
              <a:rPr lang="ko-KR" altLang="en-US" dirty="0"/>
              <a:t> 각각 </a:t>
            </a:r>
            <a:r>
              <a:rPr lang="en-US" altLang="ko-KR" dirty="0"/>
              <a:t>00</a:t>
            </a:r>
            <a:r>
              <a:rPr lang="ko-KR" altLang="en-US" dirty="0"/>
              <a:t>부터 </a:t>
            </a:r>
            <a:r>
              <a:rPr lang="en-US" altLang="ko-KR" dirty="0"/>
              <a:t>FF</a:t>
            </a:r>
            <a:r>
              <a:rPr lang="ko-KR" altLang="en-US" dirty="0"/>
              <a:t>까지의 범위</a:t>
            </a:r>
            <a:r>
              <a:rPr lang="en-US" altLang="ko-KR" dirty="0"/>
              <a:t>-16</a:t>
            </a:r>
            <a:r>
              <a:rPr lang="ko-KR" altLang="en-US" dirty="0"/>
              <a:t>진수</a:t>
            </a:r>
            <a:endParaRPr lang="en-US" altLang="ko-KR" dirty="0"/>
          </a:p>
          <a:p>
            <a:r>
              <a:rPr lang="ko-KR" altLang="en-US" dirty="0"/>
              <a:t>빨간색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rgb</a:t>
            </a:r>
            <a:r>
              <a:rPr lang="en-US" altLang="ko-KR" dirty="0"/>
              <a:t>(255,0,0) &gt;</a:t>
            </a:r>
            <a:r>
              <a:rPr lang="ko-KR" altLang="en-US" dirty="0"/>
              <a:t> </a:t>
            </a:r>
            <a:r>
              <a:rPr lang="en-US" altLang="ko-KR" dirty="0"/>
              <a:t>#FF0000 (16</a:t>
            </a:r>
            <a:r>
              <a:rPr lang="ko-KR" altLang="en-US" dirty="0"/>
              <a:t>진수 </a:t>
            </a:r>
            <a:r>
              <a:rPr lang="ko-KR" altLang="en-US" dirty="0" err="1"/>
              <a:t>색상값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755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6E02D-C4D8-451F-AE8E-B9A7DD7E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</a:t>
            </a:r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7ACCA-45D0-4417-B012-1257B860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8763"/>
            <a:ext cx="8915400" cy="438245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배경을 다른 색으로 변경</a:t>
            </a:r>
            <a:endParaRPr lang="en-US" altLang="ko-KR" dirty="0"/>
          </a:p>
          <a:p>
            <a:r>
              <a:rPr lang="en-US" altLang="ko-KR" dirty="0"/>
              <a:t>background-color: </a:t>
            </a:r>
            <a:r>
              <a:rPr lang="en-US" altLang="ko-KR" dirty="0" err="1"/>
              <a:t>lightblue</a:t>
            </a:r>
            <a:r>
              <a:rPr lang="en-US" altLang="ko-KR" dirty="0"/>
              <a:t>;</a:t>
            </a:r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배경을 다른 이미지로 변경</a:t>
            </a:r>
            <a:endParaRPr lang="en-US" altLang="ko-KR" dirty="0"/>
          </a:p>
          <a:p>
            <a:r>
              <a:rPr lang="en-US" altLang="ko-KR" dirty="0"/>
              <a:t>background="</a:t>
            </a:r>
            <a:r>
              <a:rPr lang="ko-KR" altLang="en-US" dirty="0"/>
              <a:t>이미지주소</a:t>
            </a:r>
            <a:r>
              <a:rPr lang="en-US" altLang="ko-KR" dirty="0"/>
              <a:t>"</a:t>
            </a:r>
          </a:p>
          <a:p>
            <a:pPr lvl="1"/>
            <a:r>
              <a:rPr lang="ko-KR" altLang="en-US" dirty="0"/>
              <a:t>단 이미지 주소는 같은 파일에 있어야한다</a:t>
            </a:r>
            <a:r>
              <a:rPr lang="en-US" altLang="ko-KR" dirty="0"/>
              <a:t>.</a:t>
            </a:r>
            <a:r>
              <a:rPr lang="ko-KR" altLang="en-US" dirty="0"/>
              <a:t>  다른 위치라면 주소를 </a:t>
            </a:r>
            <a:r>
              <a:rPr lang="ko-KR" altLang="en-US" dirty="0" err="1"/>
              <a:t>알려줘야한다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126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7F8D4-1FFA-4280-8D37-7743AC8C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E8910-E7BE-47BC-994F-FB5E34DF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1613"/>
            <a:ext cx="8915400" cy="4439609"/>
          </a:xfrm>
        </p:spPr>
        <p:txBody>
          <a:bodyPr/>
          <a:lstStyle/>
          <a:p>
            <a:r>
              <a:rPr lang="ko-KR" altLang="en-US" dirty="0"/>
              <a:t>오늘날 웹 페이지에는 다른 페이지나 다른 사이트로 연결되는 수많은 </a:t>
            </a:r>
            <a:r>
              <a:rPr lang="ko-KR" altLang="en-US" dirty="0" err="1"/>
              <a:t>하이퍼</a:t>
            </a:r>
            <a:r>
              <a:rPr lang="ko-KR" altLang="en-US" dirty="0"/>
              <a:t> 링크</a:t>
            </a:r>
            <a:r>
              <a:rPr lang="en-US" altLang="ko-KR" dirty="0"/>
              <a:t>(hyperlink)</a:t>
            </a:r>
            <a:r>
              <a:rPr lang="ko-KR" altLang="en-US" dirty="0"/>
              <a:t>로 </a:t>
            </a:r>
            <a:r>
              <a:rPr lang="ko-KR" altLang="en-US" dirty="0" err="1"/>
              <a:t>이루어져있다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&lt;a&gt;</a:t>
            </a:r>
            <a:r>
              <a:rPr lang="ko-KR" altLang="en-US" dirty="0"/>
              <a:t>태그로 표현</a:t>
            </a:r>
            <a:endParaRPr lang="en-US" altLang="ko-KR" dirty="0"/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ko-KR" altLang="en-US" dirty="0"/>
              <a:t>링크주소</a:t>
            </a:r>
            <a:r>
              <a:rPr lang="en-US" altLang="ko-KR" dirty="0"/>
              <a:t>"&gt;HTML </a:t>
            </a:r>
            <a:r>
              <a:rPr lang="ko-KR" altLang="en-US" dirty="0"/>
              <a:t>링크</a:t>
            </a:r>
            <a:r>
              <a:rPr lang="en-US" altLang="ko-KR" dirty="0"/>
              <a:t>&lt;/a&gt;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837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7F8D4-1FFA-4280-8D37-7743AC8C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F08D7B-8798-4C10-9312-87D0B60C3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81637"/>
              </p:ext>
            </p:extLst>
          </p:nvPr>
        </p:nvGraphicFramePr>
        <p:xfrm>
          <a:off x="1360654" y="1400925"/>
          <a:ext cx="10143958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558">
                  <a:extLst>
                    <a:ext uri="{9D8B030D-6E8A-4147-A177-3AD203B41FA5}">
                      <a16:colId xmlns:a16="http://schemas.microsoft.com/office/drawing/2014/main" val="2155412241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155668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target 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속성값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2025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_blank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링크로 연결된 문서를 새 창이나 새 탭에서 오픈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9972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_self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링크로 연결된 문서를 현재 프레임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(frame)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에서 오픈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 (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기본설정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0178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_parent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링크로 연결된 문서를 부모 프레임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(frame)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에서 오픈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6729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_top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링크로 연결된 문서를 현재 창의 가장 상위 프레임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(frame)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에서 오픈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9489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notokr"/>
                        </a:rPr>
                        <a:t>프레임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(</a:t>
                      </a:r>
                      <a:r>
                        <a:rPr lang="en-US">
                          <a:effectLst/>
                          <a:latin typeface="notokr"/>
                        </a:rPr>
                        <a:t>frame) 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이름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링크로 연결된 문서를 지정된 프레임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(frame)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에서 오픈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1091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281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7F8D4-1FFA-4280-8D37-7743AC8C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F08D7B-8798-4C10-9312-87D0B60C3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53361"/>
              </p:ext>
            </p:extLst>
          </p:nvPr>
        </p:nvGraphicFramePr>
        <p:xfrm>
          <a:off x="1883945" y="1460835"/>
          <a:ext cx="9432759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862">
                  <a:extLst>
                    <a:ext uri="{9D8B030D-6E8A-4147-A177-3AD203B41FA5}">
                      <a16:colId xmlns:a16="http://schemas.microsoft.com/office/drawing/2014/main" val="2155412241"/>
                    </a:ext>
                  </a:extLst>
                </a:gridCol>
                <a:gridCol w="6518897">
                  <a:extLst>
                    <a:ext uri="{9D8B030D-6E8A-4147-A177-3AD203B41FA5}">
                      <a16:colId xmlns:a16="http://schemas.microsoft.com/office/drawing/2014/main" val="155668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링크의 상태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2025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link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아직 한 번도 방문한 적이 없는 상태 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(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기본설정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9972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visited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한 번이라도 방문한 적이 있는 상태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0178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hover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링크 위에 마우스를 올려놓은 상태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6729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active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링크를 마우스로 누르고 있는 상태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948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9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4A292-1981-444F-A9C9-95E2E75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7EDC2-2905-485E-8FAA-AA0DAEEC9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2075"/>
            <a:ext cx="8915400" cy="3777622"/>
          </a:xfrm>
        </p:spPr>
        <p:txBody>
          <a:bodyPr/>
          <a:lstStyle/>
          <a:p>
            <a:r>
              <a:rPr lang="en-US" altLang="ko-KR" dirty="0"/>
              <a:t>HTML5 + CSS + JS(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로 작성되어 브라우저 환경에서 실행되는 것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EEBC4-44F7-47F5-81C4-172D0F763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" b="42438"/>
          <a:stretch/>
        </p:blipFill>
        <p:spPr>
          <a:xfrm>
            <a:off x="471814" y="1858926"/>
            <a:ext cx="9907383" cy="3337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32030D-5D15-474F-BE49-8B246AEA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29" y="2035564"/>
            <a:ext cx="7316221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13F98-4833-429B-A237-AB6D1875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1237-9FC6-470A-B17E-4DB1911F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4475"/>
            <a:ext cx="8915400" cy="4396747"/>
          </a:xfrm>
        </p:spPr>
        <p:txBody>
          <a:bodyPr/>
          <a:lstStyle/>
          <a:p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페이지 책갈피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&lt;a&gt;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name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</a:t>
            </a:r>
            <a:endParaRPr lang="en-US" altLang="ko-KR" dirty="0"/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</a:t>
            </a:r>
            <a:r>
              <a:rPr lang="en-US" altLang="ko-KR" u="sng" dirty="0"/>
              <a:t>bookmark</a:t>
            </a:r>
            <a:r>
              <a:rPr lang="en-US" altLang="ko-KR" dirty="0"/>
              <a:t>"&gt;&lt;p&gt;</a:t>
            </a:r>
            <a:r>
              <a:rPr lang="ko-KR" altLang="en-US" dirty="0"/>
              <a:t>제목 </a:t>
            </a:r>
            <a:r>
              <a:rPr lang="en-US" altLang="ko-KR" dirty="0"/>
              <a:t>3</a:t>
            </a:r>
            <a:r>
              <a:rPr lang="ko-KR" altLang="en-US" dirty="0"/>
              <a:t>으로 갑시다</a:t>
            </a:r>
            <a:r>
              <a:rPr lang="en-US" altLang="ko-KR" dirty="0"/>
              <a:t>!!!&lt;/p&gt;&lt;/a&gt;</a:t>
            </a:r>
          </a:p>
          <a:p>
            <a:r>
              <a:rPr lang="en-US" altLang="ko-KR" dirty="0"/>
              <a:t>&lt;h2&gt;&lt;a </a:t>
            </a:r>
            <a:r>
              <a:rPr lang="en-US" altLang="ko-KR" b="1" dirty="0"/>
              <a:t>name</a:t>
            </a:r>
            <a:r>
              <a:rPr lang="en-US" altLang="ko-KR" dirty="0"/>
              <a:t>="</a:t>
            </a:r>
            <a:r>
              <a:rPr lang="en-US" altLang="ko-KR" u="sng" dirty="0"/>
              <a:t>bookmark</a:t>
            </a:r>
            <a:r>
              <a:rPr lang="en-US" altLang="ko-KR" dirty="0"/>
              <a:t>"&gt;&lt;/a&gt;</a:t>
            </a:r>
            <a:r>
              <a:rPr lang="ko-KR" altLang="en-US" dirty="0"/>
              <a:t>제목 </a:t>
            </a:r>
            <a:r>
              <a:rPr lang="en-US" altLang="ko-KR" dirty="0"/>
              <a:t>3&lt;/h2&gt;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365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1142F-97D1-4028-8C05-98FE6334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7A91F-CCF8-48E1-B16B-0F07A97D2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img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u="sng" dirty="0" err="1"/>
              <a:t>src</a:t>
            </a:r>
            <a:r>
              <a:rPr lang="en-US" altLang="ko-KR" dirty="0"/>
              <a:t>="</a:t>
            </a:r>
            <a:r>
              <a:rPr lang="ko-KR" altLang="en-US" dirty="0"/>
              <a:t>이미지주소</a:t>
            </a:r>
            <a:r>
              <a:rPr lang="en-US" altLang="ko-KR" dirty="0"/>
              <a:t>" alt="</a:t>
            </a:r>
            <a:r>
              <a:rPr lang="ko-KR" altLang="en-US" dirty="0"/>
              <a:t>대체문자열</a:t>
            </a:r>
            <a:r>
              <a:rPr lang="en-US" altLang="ko-KR" dirty="0"/>
              <a:t>"&gt;</a:t>
            </a:r>
          </a:p>
          <a:p>
            <a:endParaRPr lang="en-US" altLang="ko-KR" dirty="0"/>
          </a:p>
          <a:p>
            <a:r>
              <a:rPr lang="ko-KR" altLang="en-US" dirty="0"/>
              <a:t>이미지의 테두리</a:t>
            </a:r>
            <a:r>
              <a:rPr lang="en-US" altLang="ko-KR" dirty="0"/>
              <a:t>(border) : style="border: 3px solid black“</a:t>
            </a:r>
          </a:p>
          <a:p>
            <a:r>
              <a:rPr lang="ko-KR" altLang="en-US" dirty="0"/>
              <a:t>이미지에 링크</a:t>
            </a:r>
            <a:r>
              <a:rPr lang="en-US" altLang="ko-KR" dirty="0"/>
              <a:t>(link)</a:t>
            </a:r>
          </a:p>
          <a:p>
            <a:pPr marL="0" indent="0">
              <a:buNone/>
            </a:pP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="/html/intro" target="_blank"&gt;</a:t>
            </a:r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=“” alt="flag" &gt;</a:t>
            </a:r>
          </a:p>
          <a:p>
            <a:pPr marL="0" indent="0">
              <a:buNone/>
            </a:pPr>
            <a:r>
              <a:rPr lang="en-US" altLang="ko-KR" dirty="0"/>
              <a:t>&lt;/a&gt;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39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B1C03-EBA7-4899-B807-5E554287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9A761-A00D-4202-A9F8-73620CDB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038"/>
            <a:ext cx="8915400" cy="446818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: &lt;ul&gt; &lt;li&gt;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: &lt;</a:t>
            </a:r>
            <a:r>
              <a:rPr lang="en-US" altLang="ko-KR" dirty="0" err="1"/>
              <a:t>ol</a:t>
            </a:r>
            <a:r>
              <a:rPr lang="en-US" altLang="ko-KR" dirty="0"/>
              <a:t>&gt; &lt;li&gt;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: &lt;dl&gt; &lt;dt&gt; &lt;dd&gt;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1254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537F4-2B51-4858-BAD9-795D23EC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38E7E-4DDD-4865-BC92-703BEDFE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7314"/>
            <a:ext cx="8915400" cy="4553908"/>
          </a:xfrm>
        </p:spPr>
        <p:txBody>
          <a:bodyPr/>
          <a:lstStyle/>
          <a:p>
            <a:r>
              <a:rPr lang="en-US" altLang="ko-KR" dirty="0"/>
              <a:t>&lt;tr&gt;</a:t>
            </a:r>
            <a:r>
              <a:rPr lang="ko-KR" altLang="en-US" dirty="0"/>
              <a:t>태그 </a:t>
            </a:r>
            <a:r>
              <a:rPr lang="en-US" altLang="ko-KR" dirty="0"/>
              <a:t>:</a:t>
            </a:r>
            <a:r>
              <a:rPr lang="ko-KR" altLang="en-US" dirty="0"/>
              <a:t> 테이블에서 열을 구분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각 열의 제목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자동으로 굵은 글씨에 가운데 정렬</a:t>
            </a:r>
            <a:endParaRPr lang="en-US" altLang="ko-KR" dirty="0"/>
          </a:p>
          <a:p>
            <a:r>
              <a:rPr lang="en-US" altLang="ko-KR" dirty="0"/>
              <a:t>&lt;td&gt;</a:t>
            </a:r>
            <a:r>
              <a:rPr lang="ko-KR" altLang="en-US" dirty="0"/>
              <a:t>태그 </a:t>
            </a:r>
            <a:r>
              <a:rPr lang="en-US" altLang="ko-KR" dirty="0"/>
              <a:t>:</a:t>
            </a:r>
            <a:r>
              <a:rPr lang="ko-KR" altLang="en-US" dirty="0"/>
              <a:t>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나눔</a:t>
            </a:r>
            <a:endParaRPr lang="en-US" altLang="ko-KR" dirty="0"/>
          </a:p>
          <a:p>
            <a:r>
              <a:rPr lang="ko-KR" altLang="en-US" dirty="0"/>
              <a:t>테이블의 열 합치기 </a:t>
            </a:r>
            <a:r>
              <a:rPr lang="en-US" altLang="ko-KR" dirty="0"/>
              <a:t>: </a:t>
            </a:r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td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D2Coding"/>
              </a:rPr>
              <a:t>colspan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"2"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 열을 합쳤습니다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td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</a:p>
          <a:p>
            <a:r>
              <a:rPr lang="ko-KR" altLang="en-US" dirty="0"/>
              <a:t>테이블의 행 합치기 </a:t>
            </a:r>
            <a:r>
              <a:rPr lang="en-US" altLang="ko-KR" dirty="0"/>
              <a:t>: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td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D2Coding"/>
              </a:rPr>
              <a:t>rowspan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"2"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  <a:r>
              <a:rPr lang="ko-KR" altLang="en-US" dirty="0">
                <a:solidFill>
                  <a:srgbClr val="575757"/>
                </a:solidFill>
                <a:latin typeface="D2Coding"/>
              </a:rPr>
              <a:t> 행을 합쳤습니다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td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</a:p>
          <a:p>
            <a:r>
              <a:rPr lang="ko-KR" altLang="en-US" dirty="0"/>
              <a:t>테이블의 캡션 </a:t>
            </a:r>
            <a:r>
              <a:rPr lang="en-US" altLang="ko-KR" dirty="0"/>
              <a:t>: &lt;caption&gt;</a:t>
            </a:r>
            <a:r>
              <a:rPr lang="ko-KR" altLang="en-US" dirty="0"/>
              <a:t>태그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85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5900-C252-4168-82B6-41A2C01F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기본요소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D6199-A84C-4FF3-BDFD-9D9CFDF2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8775"/>
            <a:ext cx="8915400" cy="4282447"/>
          </a:xfrm>
        </p:spPr>
        <p:txBody>
          <a:bodyPr/>
          <a:lstStyle/>
          <a:p>
            <a:r>
              <a:rPr lang="en-US" altLang="ko-KR" dirty="0"/>
              <a:t>&lt;body&gt;</a:t>
            </a:r>
            <a:r>
              <a:rPr lang="ko-KR" altLang="en-US" dirty="0"/>
              <a:t> 의 배경을 </a:t>
            </a:r>
            <a:r>
              <a:rPr lang="en-US" altLang="ko-KR" dirty="0"/>
              <a:t>black </a:t>
            </a:r>
            <a:r>
              <a:rPr lang="ko-KR" altLang="en-US" dirty="0"/>
              <a:t>으로 만들고</a:t>
            </a:r>
            <a:endParaRPr lang="en-US" altLang="ko-KR" dirty="0"/>
          </a:p>
          <a:p>
            <a:r>
              <a:rPr lang="ko-KR" altLang="en-US" dirty="0"/>
              <a:t>네이버 로고 이미지를 클릭하면 네이버로 연결되는 하이퍼링크를 </a:t>
            </a:r>
            <a:r>
              <a:rPr lang="ko-KR" altLang="en-US" dirty="0" err="1"/>
              <a:t>작성하세오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27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DCB3-952A-476D-A6DB-6F1B8FD4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기본요소 실습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82BFC-7130-4D54-9D95-E063CA9D4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543050"/>
            <a:ext cx="3783013" cy="4368172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를 이용하여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옆의 내용을 출력하세요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53FFE3-58D2-4854-BCE4-1CF5DE83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4" y="1689242"/>
            <a:ext cx="5333114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30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27E52-FB96-45C4-BA3B-2FA5572A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기본요소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19903-27CA-4D47-AF16-DE62F1B5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3996"/>
            <a:ext cx="8915400" cy="3938583"/>
          </a:xfrm>
        </p:spPr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태그와  </a:t>
            </a:r>
            <a:r>
              <a:rPr lang="en-US" altLang="ko-KR" dirty="0"/>
              <a:t>style</a:t>
            </a:r>
            <a:r>
              <a:rPr lang="ko-KR" altLang="en-US" dirty="0"/>
              <a:t>태그 및 속성을 이용하여 아래 테이블을 완성하세요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&gt;=&lt;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74971C-3F47-44BF-A677-8E5E9F9E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032716"/>
            <a:ext cx="7838734" cy="186875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96979"/>
              </p:ext>
            </p:extLst>
          </p:nvPr>
        </p:nvGraphicFramePr>
        <p:xfrm>
          <a:off x="2444579" y="385958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14168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6400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7021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383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 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colspan</a:t>
                      </a:r>
                      <a:r>
                        <a:rPr lang="en-US" altLang="ko-KR" dirty="0"/>
                        <a:t>=3)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3601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rowspan</a:t>
                      </a:r>
                      <a:r>
                        <a:rPr lang="en-US" altLang="ko-KR" dirty="0"/>
                        <a:t>=2)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에밀리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토비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425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7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595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FB4D3-9510-47C6-A34E-C3CE59E7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및 종합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3A187-35A8-4395-8D6C-DC29C64E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688" y="1636295"/>
            <a:ext cx="9432924" cy="4274927"/>
          </a:xfrm>
        </p:spPr>
        <p:txBody>
          <a:bodyPr/>
          <a:lstStyle/>
          <a:p>
            <a:r>
              <a:rPr lang="ko-KR" altLang="en-US" dirty="0"/>
              <a:t>테이블과 </a:t>
            </a:r>
            <a:r>
              <a:rPr lang="en-US" altLang="ko-KR" dirty="0"/>
              <a:t>style color</a:t>
            </a:r>
            <a:r>
              <a:rPr lang="ko-KR" altLang="en-US" dirty="0"/>
              <a:t>를 이용해서 코로나 백신 현황표를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ko-KR" altLang="en-US" dirty="0"/>
              <a:t>셀을 얼마나 나눌지 생각 해봅시다</a:t>
            </a:r>
            <a:endParaRPr lang="en-US" altLang="ko-KR" dirty="0"/>
          </a:p>
          <a:p>
            <a:r>
              <a:rPr lang="ko-KR" altLang="en-US" dirty="0" err="1"/>
              <a:t>자세히보기</a:t>
            </a:r>
            <a:r>
              <a:rPr lang="ko-KR" altLang="en-US" dirty="0"/>
              <a:t> 는 링크태그로 작성하여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http://ncov.mohw.go.kr/</a:t>
            </a:r>
            <a:r>
              <a:rPr lang="en-US" altLang="ko-KR" dirty="0"/>
              <a:t> </a:t>
            </a:r>
            <a:r>
              <a:rPr lang="ko-KR" altLang="en-US" dirty="0" err="1"/>
              <a:t>코로나감염증홈페이지로</a:t>
            </a:r>
            <a:r>
              <a:rPr lang="ko-KR" altLang="en-US" dirty="0"/>
              <a:t> 이동한다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01F177-365D-4669-8D61-882B034C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27" y="3429000"/>
            <a:ext cx="1027890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43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3561-0C6E-44DD-848A-CE1A2DDD8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C2610-C011-40B4-A30E-3A31F3ECA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0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1E450-C8BC-4529-ADD1-E8A8A389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C1E1C-BC36-4069-9313-C5076439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335078"/>
          </a:xfrm>
        </p:spPr>
        <p:txBody>
          <a:bodyPr/>
          <a:lstStyle/>
          <a:p>
            <a:r>
              <a:rPr lang="en-US" altLang="ko-KR" dirty="0" err="1"/>
              <a:t>HyperText</a:t>
            </a:r>
            <a:r>
              <a:rPr lang="en-US" altLang="ko-KR" dirty="0"/>
              <a:t> </a:t>
            </a:r>
            <a:r>
              <a:rPr lang="en-US" altLang="ko-KR" b="1" dirty="0"/>
              <a:t>Mark-up</a:t>
            </a:r>
            <a:r>
              <a:rPr lang="en-US" altLang="ko-KR" dirty="0"/>
              <a:t> Language</a:t>
            </a: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웹 페이지의 모습을 기술하기 위한 규약</a:t>
            </a:r>
            <a:endParaRPr lang="en-US" altLang="ko-KR" b="0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웹 페이지는 </a:t>
            </a:r>
            <a:r>
              <a:rPr lang="en-US" altLang="ko-KR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HTML 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문서</a:t>
            </a:r>
            <a:r>
              <a:rPr lang="ko-KR" altLang="en-US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라고도 불리며</a:t>
            </a:r>
            <a:r>
              <a:rPr lang="en-US" altLang="ko-KR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, HTML 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태그</a:t>
            </a:r>
            <a:r>
              <a:rPr lang="ko-KR" altLang="en-US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들로 구성</a:t>
            </a:r>
            <a:endParaRPr lang="en-US" altLang="ko-KR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각각의 </a:t>
            </a:r>
            <a:r>
              <a:rPr lang="en-US" altLang="ko-KR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HTML </a:t>
            </a:r>
            <a:r>
              <a:rPr lang="ko-KR" altLang="en-US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태그는 웹 페이지의 디자인이나 기능을 결정하는데 사용됩니다</a:t>
            </a:r>
            <a:endParaRPr lang="en-US" altLang="ko-KR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C77C3-A51B-46C3-81BB-B0415EB01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4" t="5655"/>
          <a:stretch/>
        </p:blipFill>
        <p:spPr>
          <a:xfrm>
            <a:off x="2982351" y="3882683"/>
            <a:ext cx="2011680" cy="18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2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E4969-C4BA-4A05-AD34-5C70B6FB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버전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B20C88-D966-4C86-8E1E-736894E02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97167"/>
            <a:ext cx="8099837" cy="4263665"/>
          </a:xfrm>
        </p:spPr>
      </p:pic>
    </p:spTree>
    <p:extLst>
      <p:ext uri="{BB962C8B-B14F-4D97-AF65-F5344CB8AC3E}">
        <p14:creationId xmlns:p14="http://schemas.microsoft.com/office/powerpoint/2010/main" val="45831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53AE-DAFF-4B6D-985B-9D19DBA9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W3C - World Wide Web Consortium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07F0-0B75-4C09-B82C-DB285AD0B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ko-KR" altLang="en-US" dirty="0"/>
              <a:t>월드 와이드 웹</a:t>
            </a:r>
            <a:r>
              <a:rPr lang="en-US" altLang="ko-KR" dirty="0"/>
              <a:t>(WWW)</a:t>
            </a:r>
            <a:r>
              <a:rPr lang="ko-KR" altLang="en-US" dirty="0"/>
              <a:t>을 위한 표준을 제정하고 관리하는 중립적인 기관</a:t>
            </a:r>
            <a:endParaRPr lang="en-US" altLang="ko-KR" dirty="0"/>
          </a:p>
          <a:p>
            <a:r>
              <a:rPr lang="en-US" altLang="ko-KR" b="1" dirty="0"/>
              <a:t>HTML</a:t>
            </a:r>
          </a:p>
          <a:p>
            <a:r>
              <a:rPr lang="en-US" altLang="ko-KR" b="1" dirty="0"/>
              <a:t>CSS</a:t>
            </a:r>
          </a:p>
          <a:p>
            <a:r>
              <a:rPr lang="en-US" altLang="ko-KR" b="1" dirty="0"/>
              <a:t>DOM</a:t>
            </a:r>
          </a:p>
          <a:p>
            <a:r>
              <a:rPr lang="en-US" altLang="ko-KR" dirty="0"/>
              <a:t>SVG</a:t>
            </a:r>
          </a:p>
          <a:p>
            <a:r>
              <a:rPr lang="en-US" altLang="ko-KR" dirty="0"/>
              <a:t>XHTML</a:t>
            </a:r>
          </a:p>
          <a:p>
            <a:r>
              <a:rPr lang="en-US" altLang="ko-KR" dirty="0"/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74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8DC75-D6AD-47F3-8BDE-8C7DA080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작성방법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6B118-363F-4593-9B55-499AB13B5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038"/>
            <a:ext cx="8915400" cy="4468184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윈도우의 메모장 같은 기본 에디터로도 작성 가능하다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문서의 작성을 마친 후에 확장자를</a:t>
            </a:r>
            <a:r>
              <a:rPr lang="ko-KR" altLang="en-US" b="1" dirty="0"/>
              <a:t> </a:t>
            </a:r>
            <a:r>
              <a:rPr lang="en-US" altLang="ko-KR" b="1" dirty="0"/>
              <a:t>.html</a:t>
            </a:r>
            <a:r>
              <a:rPr lang="ko-KR" altLang="en-US" dirty="0"/>
              <a:t>로 저장하면 웹 브라우저에서 바로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22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0BC76-60EE-4A31-9414-9808AD71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기본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050089-10D7-435F-86E2-900D7E80E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7158" y="1264555"/>
            <a:ext cx="8018455" cy="4483197"/>
          </a:xfrm>
        </p:spPr>
      </p:pic>
    </p:spTree>
    <p:extLst>
      <p:ext uri="{BB962C8B-B14F-4D97-AF65-F5344CB8AC3E}">
        <p14:creationId xmlns:p14="http://schemas.microsoft.com/office/powerpoint/2010/main" val="3179785197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1238</TotalTime>
  <Words>1550</Words>
  <Application>Microsoft Office PowerPoint</Application>
  <PresentationFormat>와이드스크린</PresentationFormat>
  <Paragraphs>337</Paragraphs>
  <Slides>48</Slides>
  <Notes>23</Notes>
  <HiddenSlides>2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5" baseType="lpstr">
      <vt:lpstr>Apple SD Gothic Neo</vt:lpstr>
      <vt:lpstr>D2Coding</vt:lpstr>
      <vt:lpstr>HY견고딕</vt:lpstr>
      <vt:lpstr>HY중고딕</vt:lpstr>
      <vt:lpstr>inherit</vt:lpstr>
      <vt:lpstr>Nanum Gothic Coding</vt:lpstr>
      <vt:lpstr>notokr</vt:lpstr>
      <vt:lpstr>Open Sans</vt:lpstr>
      <vt:lpstr>se-nanumgothic</vt:lpstr>
      <vt:lpstr>Dotum</vt:lpstr>
      <vt:lpstr>맑은 고딕</vt:lpstr>
      <vt:lpstr>Arial</vt:lpstr>
      <vt:lpstr>Century Gothic</vt:lpstr>
      <vt:lpstr>Segoe UI</vt:lpstr>
      <vt:lpstr>Verdana</vt:lpstr>
      <vt:lpstr>Wingdings 3</vt:lpstr>
      <vt:lpstr>줄기</vt:lpstr>
      <vt:lpstr>HTML </vt:lpstr>
      <vt:lpstr>오늘 배울 내용</vt:lpstr>
      <vt:lpstr>컴퓨터에 대하여</vt:lpstr>
      <vt:lpstr>웹페이지란?</vt:lpstr>
      <vt:lpstr>HTML이란? </vt:lpstr>
      <vt:lpstr>HTML 버전</vt:lpstr>
      <vt:lpstr>W3C - World Wide Web Consortium</vt:lpstr>
      <vt:lpstr>HTML 작성방법</vt:lpstr>
      <vt:lpstr>HTML 기본 구조</vt:lpstr>
      <vt:lpstr>개발환경</vt:lpstr>
      <vt:lpstr>chrome</vt:lpstr>
      <vt:lpstr>vscode</vt:lpstr>
      <vt:lpstr>vscode 개발 환경 설정</vt:lpstr>
      <vt:lpstr>vscode 개발 환경 설정</vt:lpstr>
      <vt:lpstr>vscode 개발 환경 설정</vt:lpstr>
      <vt:lpstr>HTML 요소 구조</vt:lpstr>
      <vt:lpstr>HTML 파일 작성하기</vt:lpstr>
      <vt:lpstr>가장 많이 사용된 HTML 태그 분석 사이트</vt:lpstr>
      <vt:lpstr>HTML 텍스트 요소</vt:lpstr>
      <vt:lpstr>제목 Header</vt:lpstr>
      <vt:lpstr>단락 Paragraphs</vt:lpstr>
      <vt:lpstr>서식 Formatting </vt:lpstr>
      <vt:lpstr>인용구 Quotation </vt:lpstr>
      <vt:lpstr>주석 Comment</vt:lpstr>
      <vt:lpstr>엔티티 Entity</vt:lpstr>
      <vt:lpstr>엔티티 Entity</vt:lpstr>
      <vt:lpstr>엔티티 Entity</vt:lpstr>
      <vt:lpstr>문자셋</vt:lpstr>
      <vt:lpstr>문자셋</vt:lpstr>
      <vt:lpstr>HTML 텍스트요소 실습1</vt:lpstr>
      <vt:lpstr>HTML 텍스트요소 실습2</vt:lpstr>
      <vt:lpstr>HTML 텍스트요소 실습3</vt:lpstr>
      <vt:lpstr>HTML 기본 요소</vt:lpstr>
      <vt:lpstr>스타일 Style</vt:lpstr>
      <vt:lpstr>색 Color</vt:lpstr>
      <vt:lpstr>배경 Background</vt:lpstr>
      <vt:lpstr>링크 Link</vt:lpstr>
      <vt:lpstr>링크 Link</vt:lpstr>
      <vt:lpstr>링크 Link</vt:lpstr>
      <vt:lpstr>링크 Link</vt:lpstr>
      <vt:lpstr>이미지 Image</vt:lpstr>
      <vt:lpstr>리스트 List</vt:lpstr>
      <vt:lpstr>테이블 Table</vt:lpstr>
      <vt:lpstr>HTML 기본요소 실습1</vt:lpstr>
      <vt:lpstr>HTML 기본요소 실습2</vt:lpstr>
      <vt:lpstr>HTML 기본요소 실습3</vt:lpstr>
      <vt:lpstr>정리 및 종합 실습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dc:creator>HJ-seong</dc:creator>
  <cp:lastModifiedBy>GGG</cp:lastModifiedBy>
  <cp:revision>27</cp:revision>
  <dcterms:created xsi:type="dcterms:W3CDTF">2022-01-25T04:09:55Z</dcterms:created>
  <dcterms:modified xsi:type="dcterms:W3CDTF">2022-08-22T01:59:28Z</dcterms:modified>
</cp:coreProperties>
</file>