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0" r:id="rId4"/>
    <p:sldId id="258" r:id="rId5"/>
    <p:sldId id="268" r:id="rId6"/>
    <p:sldId id="269" r:id="rId7"/>
    <p:sldId id="270" r:id="rId8"/>
    <p:sldId id="271" r:id="rId9"/>
    <p:sldId id="259" r:id="rId10"/>
    <p:sldId id="272" r:id="rId11"/>
    <p:sldId id="266" r:id="rId12"/>
    <p:sldId id="273" r:id="rId13"/>
    <p:sldId id="274" r:id="rId14"/>
    <p:sldId id="275" r:id="rId15"/>
    <p:sldId id="276" r:id="rId16"/>
    <p:sldId id="261" r:id="rId17"/>
    <p:sldId id="26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7" r:id="rId30"/>
    <p:sldId id="298" r:id="rId31"/>
    <p:sldId id="299" r:id="rId32"/>
    <p:sldId id="263" r:id="rId33"/>
    <p:sldId id="264" r:id="rId34"/>
    <p:sldId id="294" r:id="rId35"/>
    <p:sldId id="295" r:id="rId36"/>
    <p:sldId id="296" r:id="rId37"/>
    <p:sldId id="265" r:id="rId38"/>
    <p:sldId id="297" r:id="rId39"/>
    <p:sldId id="279" r:id="rId40"/>
    <p:sldId id="282" r:id="rId41"/>
    <p:sldId id="301" r:id="rId42"/>
    <p:sldId id="28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5652" autoAdjust="0"/>
  </p:normalViewPr>
  <p:slideViewPr>
    <p:cSldViewPr snapToGrid="0">
      <p:cViewPr varScale="1">
        <p:scale>
          <a:sx n="67" d="100"/>
          <a:sy n="67" d="100"/>
        </p:scale>
        <p:origin x="9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border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속성값을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0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아이디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(id)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선택자</a:t>
            </a:r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아이디 선택자는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CSS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적용할 대상으로 특정 요소를 선택할 때 사용합니다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클래스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(class)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선택자</a:t>
            </a:r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클래스 선택자는 특정 집단의 여러 요소를 한 번에 선택할 때 사용합니다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3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5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5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웹 페이지의 레이아웃은 웹 사이트의 외관을 결정짓는 매우 중요한 요소입니다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9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6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스크립트 파일을 폼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핸들러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(form-handler)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method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입력받은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데이터를 서버에 전달할 방식을 명시합니다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3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rows </a:t>
            </a:r>
            <a:r>
              <a:rPr lang="ko-KR" altLang="en-US" b="0" dirty="0"/>
              <a:t>속성과 </a:t>
            </a:r>
            <a:r>
              <a:rPr lang="en-US" altLang="ko-KR" b="0" dirty="0"/>
              <a:t>cols </a:t>
            </a:r>
            <a:r>
              <a:rPr lang="ko-KR" altLang="en-US" b="0" dirty="0"/>
              <a:t>속성을 이용하여 </a:t>
            </a:r>
            <a:r>
              <a:rPr lang="en-US" altLang="ko-KR" b="0" dirty="0" err="1"/>
              <a:t>textarea</a:t>
            </a:r>
            <a:r>
              <a:rPr lang="en-US" altLang="ko-KR" b="0" dirty="0"/>
              <a:t> </a:t>
            </a:r>
            <a:r>
              <a:rPr lang="ko-KR" altLang="en-US" b="0" dirty="0"/>
              <a:t>요소의 크기를 자유롭게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4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7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3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7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7D625-A92A-4D00-9BAB-463F8D6C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iframe </a:t>
            </a:r>
            <a:r>
              <a:rPr lang="ko-KR" altLang="en-US" dirty="0"/>
              <a:t>페이지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B83AE-BCAA-46D3-823E-74C0714B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243013"/>
            <a:ext cx="9561512" cy="4668209"/>
          </a:xfrm>
        </p:spPr>
        <p:txBody>
          <a:bodyPr>
            <a:normAutofit/>
          </a:bodyPr>
          <a:lstStyle/>
          <a:p>
            <a:r>
              <a:rPr lang="en-US" altLang="ko-KR" dirty="0"/>
              <a:t>&lt;a&gt;</a:t>
            </a:r>
            <a:r>
              <a:rPr lang="ko-KR" altLang="en-US" dirty="0"/>
              <a:t>태그를 이용하면 </a:t>
            </a:r>
            <a:r>
              <a:rPr lang="en-US" altLang="ko-KR" dirty="0"/>
              <a:t>iframe </a:t>
            </a:r>
            <a:r>
              <a:rPr lang="ko-KR" altLang="en-US" dirty="0"/>
              <a:t>변경 가능</a:t>
            </a:r>
            <a:endParaRPr lang="en-US" altLang="ko-KR" dirty="0"/>
          </a:p>
          <a:p>
            <a:r>
              <a:rPr lang="en-US" altLang="ko-KR" dirty="0"/>
              <a:t>&lt;a&gt;</a:t>
            </a:r>
            <a:r>
              <a:rPr lang="ko-KR" altLang="en-US" dirty="0"/>
              <a:t>태그의 </a:t>
            </a:r>
            <a:r>
              <a:rPr lang="en-US" altLang="ko-KR" dirty="0"/>
              <a:t>target </a:t>
            </a:r>
            <a:r>
              <a:rPr lang="ko-KR" altLang="en-US" dirty="0"/>
              <a:t>속성과 </a:t>
            </a:r>
            <a:r>
              <a:rPr lang="en-US" altLang="ko-KR" dirty="0"/>
              <a:t>iframe </a:t>
            </a:r>
            <a:r>
              <a:rPr lang="ko-KR" altLang="en-US" dirty="0"/>
              <a:t>요소의 </a:t>
            </a:r>
            <a:r>
              <a:rPr lang="en-US" altLang="ko-KR" dirty="0"/>
              <a:t>name </a:t>
            </a:r>
            <a:r>
              <a:rPr lang="ko-KR" altLang="en-US" dirty="0"/>
              <a:t>속성을 연결</a:t>
            </a:r>
            <a:br>
              <a:rPr lang="en-US" altLang="ko-KR" dirty="0"/>
            </a:br>
            <a:r>
              <a:rPr lang="en-US" altLang="ko-KR" dirty="0"/>
              <a:t> &lt;a&gt;</a:t>
            </a:r>
            <a:r>
              <a:rPr lang="ko-KR" altLang="en-US" dirty="0"/>
              <a:t>태그를 통해 </a:t>
            </a:r>
            <a:r>
              <a:rPr lang="en-US" altLang="ko-KR" dirty="0"/>
              <a:t>iframe </a:t>
            </a:r>
            <a:r>
              <a:rPr lang="ko-KR" altLang="en-US" dirty="0"/>
              <a:t>요소의 페이지를 변경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&lt;iframe </a:t>
            </a:r>
            <a:r>
              <a:rPr lang="en-US" altLang="ko-KR" dirty="0" err="1"/>
              <a:t>src</a:t>
            </a:r>
            <a:r>
              <a:rPr lang="en-US" altLang="ko-KR" dirty="0"/>
              <a:t>="/</a:t>
            </a:r>
            <a:r>
              <a:rPr lang="ko-KR" altLang="en-US" dirty="0"/>
              <a:t>주소</a:t>
            </a:r>
            <a:r>
              <a:rPr lang="en-US" altLang="ko-KR" dirty="0"/>
              <a:t>" </a:t>
            </a:r>
            <a:r>
              <a:rPr lang="en-US" altLang="ko-KR" b="1" dirty="0"/>
              <a:t>name</a:t>
            </a:r>
            <a:r>
              <a:rPr lang="en-US" altLang="ko-KR" dirty="0"/>
              <a:t>="</a:t>
            </a:r>
            <a:r>
              <a:rPr lang="en-US" altLang="ko-KR" u="sng" dirty="0" err="1"/>
              <a:t>frame_target</a:t>
            </a:r>
            <a:r>
              <a:rPr lang="en-US" altLang="ko-KR" dirty="0"/>
              <a:t>" style="width:100%; height:400px;"&gt;&lt;/iframe&gt;</a:t>
            </a:r>
          </a:p>
          <a:p>
            <a:pPr marL="0" indent="0">
              <a:buNone/>
            </a:pPr>
            <a:r>
              <a:rPr lang="en-US" altLang="ko-KR" dirty="0"/>
              <a:t>&lt;p&gt;</a:t>
            </a:r>
          </a:p>
          <a:p>
            <a:pPr marL="0" indent="0">
              <a:buNone/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="/</a:t>
            </a:r>
            <a:r>
              <a:rPr lang="ko-KR" altLang="en-US" dirty="0" err="1"/>
              <a:t>바꿀주소</a:t>
            </a:r>
            <a:r>
              <a:rPr lang="en-US" altLang="ko-KR" dirty="0"/>
              <a:t>" </a:t>
            </a:r>
            <a:r>
              <a:rPr lang="en-US" altLang="ko-KR" b="1" dirty="0"/>
              <a:t>target</a:t>
            </a:r>
            <a:r>
              <a:rPr lang="en-US" altLang="ko-KR" dirty="0"/>
              <a:t>="</a:t>
            </a:r>
            <a:r>
              <a:rPr lang="en-US" altLang="ko-KR" u="sng" dirty="0" err="1"/>
              <a:t>frame_target</a:t>
            </a:r>
            <a:r>
              <a:rPr lang="en-US" altLang="ko-KR" dirty="0"/>
              <a:t>"&gt;</a:t>
            </a:r>
            <a:r>
              <a:rPr lang="ko-KR" altLang="en-US" dirty="0"/>
              <a:t>다른 </a:t>
            </a:r>
            <a:r>
              <a:rPr lang="ko-KR" altLang="en-US" dirty="0" err="1"/>
              <a:t>주소로가기</a:t>
            </a:r>
            <a:r>
              <a:rPr lang="en-US" altLang="ko-KR" dirty="0"/>
              <a:t>=&gt;&lt;/a&gt;</a:t>
            </a:r>
          </a:p>
          <a:p>
            <a:pPr marL="0" indent="0">
              <a:buNone/>
            </a:pPr>
            <a:r>
              <a:rPr lang="en-US" altLang="ko-KR" dirty="0"/>
              <a:t>&lt;/p&gt;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14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B581B-BA7F-41CA-A242-7342CB3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7B246-8029-4096-901D-5FC6890B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8738"/>
            <a:ext cx="8915400" cy="4582484"/>
          </a:xfrm>
        </p:spPr>
        <p:txBody>
          <a:bodyPr>
            <a:normAutofit/>
          </a:bodyPr>
          <a:lstStyle/>
          <a:p>
            <a:r>
              <a:rPr lang="ko-KR" altLang="en-US" dirty="0"/>
              <a:t>특정 공간에 여러 구성 요소를 보기 좋게 효과적으로 배치하는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레이아웃 작성방법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div </a:t>
            </a:r>
            <a:r>
              <a:rPr lang="ko-KR" altLang="en-US" dirty="0"/>
              <a:t>요소를 이용한 레이아웃</a:t>
            </a:r>
          </a:p>
          <a:p>
            <a:pPr marL="0" indent="0">
              <a:buNone/>
            </a:pPr>
            <a:r>
              <a:rPr lang="en-US" altLang="ko-KR" dirty="0"/>
              <a:t>2. HTML5 </a:t>
            </a:r>
            <a:r>
              <a:rPr lang="ko-KR" altLang="en-US" dirty="0"/>
              <a:t>레이아웃</a:t>
            </a:r>
          </a:p>
          <a:p>
            <a:pPr marL="0" indent="0">
              <a:buNone/>
            </a:pPr>
            <a:r>
              <a:rPr lang="en-US" altLang="ko-KR" dirty="0"/>
              <a:t>3. table </a:t>
            </a:r>
            <a:r>
              <a:rPr lang="ko-KR" altLang="en-US" dirty="0"/>
              <a:t>요소를 이용한 레이아웃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34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B1EAD-23AE-4C35-86A3-0E04F04A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 </a:t>
            </a:r>
            <a:r>
              <a:rPr lang="ko-KR" altLang="en-US" dirty="0"/>
              <a:t>요소를 이용한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2337D-55BA-4575-A16C-D484F044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491916"/>
            <a:ext cx="4705931" cy="4419306"/>
          </a:xfrm>
        </p:spPr>
        <p:txBody>
          <a:bodyPr/>
          <a:lstStyle/>
          <a:p>
            <a:r>
              <a:rPr lang="en-US" altLang="ko-KR" dirty="0"/>
              <a:t>div </a:t>
            </a:r>
            <a:r>
              <a:rPr lang="ko-KR" altLang="en-US" dirty="0"/>
              <a:t>요소는 </a:t>
            </a:r>
            <a:r>
              <a:rPr lang="en-US" altLang="ko-KR" b="1" dirty="0"/>
              <a:t>CSS</a:t>
            </a:r>
            <a:r>
              <a:rPr lang="en-US" altLang="ko-KR" dirty="0"/>
              <a:t> </a:t>
            </a:r>
            <a:r>
              <a:rPr lang="ko-KR" altLang="en-US" dirty="0"/>
              <a:t>스타일을 쉽게 적용</a:t>
            </a:r>
            <a:endParaRPr lang="en-US" altLang="ko-KR" dirty="0"/>
          </a:p>
          <a:p>
            <a:r>
              <a:rPr lang="ko-KR" altLang="en-US" dirty="0"/>
              <a:t>레이아웃을 작성하는데 자주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DB6FE-23AD-429F-99EE-1403CFDA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162" y="1491916"/>
            <a:ext cx="4220219" cy="50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3764E-9D5E-4AFC-90F7-23BB52D1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E6C85-585B-4C47-864C-77C667A8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4632"/>
            <a:ext cx="4343824" cy="414659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에서는 웹 페이지의 레이아웃만을 위한 별도의 새로운 요소들을 제공</a:t>
            </a:r>
            <a:endParaRPr lang="en-US" altLang="ko-KR" dirty="0"/>
          </a:p>
          <a:p>
            <a:r>
              <a:rPr lang="ko-KR" altLang="en-US" dirty="0"/>
              <a:t>의미</a:t>
            </a:r>
            <a:r>
              <a:rPr lang="en-US" altLang="ko-KR" dirty="0"/>
              <a:t>(semantic) </a:t>
            </a:r>
            <a:r>
              <a:rPr lang="ko-KR" altLang="en-US" dirty="0"/>
              <a:t>요소</a:t>
            </a:r>
            <a:endParaRPr lang="en-US" altLang="ko-KR" dirty="0"/>
          </a:p>
          <a:p>
            <a:r>
              <a:rPr lang="ko-KR" altLang="en-US" dirty="0"/>
              <a:t>차후 </a:t>
            </a:r>
            <a:r>
              <a:rPr lang="en-US" altLang="ko-KR" dirty="0"/>
              <a:t>html5 </a:t>
            </a:r>
            <a:r>
              <a:rPr lang="ko-KR" altLang="en-US" dirty="0"/>
              <a:t>에서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A42B28-DC41-4A31-9E12-9A3E58B9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036" y="927026"/>
            <a:ext cx="5072608" cy="41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C8CAC-28E6-46A0-92F9-777ABB80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요소를 이용한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F38A6-051C-4281-BA8C-88FE4452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321"/>
            <a:ext cx="4459556" cy="4305901"/>
          </a:xfrm>
        </p:spPr>
        <p:txBody>
          <a:bodyPr/>
          <a:lstStyle/>
          <a:p>
            <a:r>
              <a:rPr lang="ko-KR" altLang="en-US" dirty="0"/>
              <a:t>오래전에 사용하던 방식이며</a:t>
            </a:r>
            <a:r>
              <a:rPr lang="en-US" altLang="ko-KR" dirty="0"/>
              <a:t>, </a:t>
            </a:r>
            <a:r>
              <a:rPr lang="ko-KR" altLang="en-US" dirty="0"/>
              <a:t>현재는 거의 사용하지 않음</a:t>
            </a:r>
            <a:endParaRPr lang="en-US" altLang="ko-KR" dirty="0"/>
          </a:p>
          <a:p>
            <a:r>
              <a:rPr lang="ko-KR" altLang="en-US" dirty="0"/>
              <a:t>레이아웃을 만들기 위해 설계된 요소가 아니므로</a:t>
            </a:r>
            <a:r>
              <a:rPr lang="en-US" altLang="ko-KR" dirty="0"/>
              <a:t>, </a:t>
            </a:r>
            <a:r>
              <a:rPr lang="ko-KR" altLang="en-US" dirty="0"/>
              <a:t>수정이 힘듦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E7262-95C7-4F63-B98C-3ED6C244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1276049"/>
            <a:ext cx="466790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0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480E-D46E-4E4A-8A36-21F5ED41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인라인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BF7A30-5093-46F9-8158-C78174B5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08" y="3309709"/>
            <a:ext cx="6477904" cy="328658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B0943-01D6-4C6B-84E7-24FE1C03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43025"/>
            <a:ext cx="8915400" cy="4227003"/>
          </a:xfrm>
        </p:spPr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와 </a:t>
            </a:r>
            <a:r>
              <a:rPr lang="en-US" altLang="ko-KR" dirty="0"/>
              <a:t>style</a:t>
            </a:r>
            <a:r>
              <a:rPr lang="ko-KR" altLang="en-US" dirty="0"/>
              <a:t>을 사용해서 아래와 같이 디자인을 넣으세요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사용할 스타일</a:t>
            </a:r>
            <a:br>
              <a:rPr lang="en-US" altLang="ko-KR" dirty="0"/>
            </a:br>
            <a:r>
              <a:rPr lang="en-US" altLang="ko-KR" dirty="0"/>
              <a:t>style="background-color: </a:t>
            </a:r>
            <a:r>
              <a:rPr lang="en-US" altLang="ko-KR" dirty="0" err="1"/>
              <a:t>lightyellow</a:t>
            </a:r>
            <a:r>
              <a:rPr lang="en-US" altLang="ko-KR" dirty="0"/>
              <a:t>; </a:t>
            </a:r>
            <a:r>
              <a:rPr lang="en-US" altLang="ko-KR" dirty="0" err="1"/>
              <a:t>text-align:center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>style=" </a:t>
            </a:r>
            <a:r>
              <a:rPr lang="en-US" altLang="ko-KR" dirty="0" err="1"/>
              <a:t>background-color:lightblue</a:t>
            </a:r>
            <a:r>
              <a:rPr lang="en-US" altLang="ko-KR" dirty="0"/>
              <a:t>; border: 2px solid black; width:200px“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9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A35B8-D86C-4BBC-AF55-404E90D69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kern="0" spc="0" dirty="0">
                <a:solidFill>
                  <a:srgbClr val="000000"/>
                </a:solidFill>
                <a:effectLst/>
              </a:rPr>
              <a:t>HTML</a:t>
            </a:r>
            <a:r>
              <a:rPr lang="en-US" altLang="ko-KR" sz="5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5400" kern="0" spc="0" dirty="0">
                <a:solidFill>
                  <a:srgbClr val="000000"/>
                </a:solidFill>
                <a:effectLst/>
                <a:latin typeface="+mn-ea"/>
              </a:rPr>
              <a:t>입력 양식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56518-D3E6-4AC7-8352-57A5EC799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030A6-5D3C-4202-A907-207D09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F6B96-8E02-4468-9C48-E0FBF0CA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525334"/>
          </a:xfrm>
        </p:spPr>
        <p:txBody>
          <a:bodyPr/>
          <a:lstStyle/>
          <a:p>
            <a:r>
              <a:rPr lang="ko-KR" altLang="en-US" dirty="0"/>
              <a:t>사용자로부터 </a:t>
            </a:r>
            <a:r>
              <a:rPr lang="ko-KR" altLang="en-US" dirty="0" err="1"/>
              <a:t>입력받고</a:t>
            </a:r>
            <a:r>
              <a:rPr lang="ko-KR" altLang="en-US" dirty="0"/>
              <a:t> 입력한 데이터를 서버로 보낼 때 사용</a:t>
            </a:r>
            <a:endParaRPr lang="en-US" altLang="ko-KR" dirty="0"/>
          </a:p>
          <a:p>
            <a:r>
              <a:rPr lang="en-US" altLang="ko-KR" dirty="0"/>
              <a:t>&lt;form action="</a:t>
            </a:r>
            <a:r>
              <a:rPr lang="ko-KR" altLang="en-US" dirty="0" err="1"/>
              <a:t>처리할페이지주소</a:t>
            </a:r>
            <a:r>
              <a:rPr lang="en-US" altLang="ko-KR" dirty="0"/>
              <a:t>" method="</a:t>
            </a:r>
            <a:r>
              <a:rPr lang="en-US" altLang="ko-KR" dirty="0" err="1"/>
              <a:t>get|post</a:t>
            </a:r>
            <a:r>
              <a:rPr lang="en-US" altLang="ko-KR" dirty="0"/>
              <a:t>"&gt;&lt;/form&gt;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29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77A51-8EE4-4F18-87CC-AB5C9F00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</a:t>
            </a:r>
            <a:r>
              <a:rPr lang="ko-KR" altLang="en-US" dirty="0"/>
              <a:t>속성 </a:t>
            </a:r>
            <a:r>
              <a:rPr lang="en-US" altLang="ko-KR" dirty="0"/>
              <a:t>- 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D7179-9AE6-40C1-B462-13752560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5913"/>
            <a:ext cx="8915400" cy="483092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GET </a:t>
            </a:r>
            <a:r>
              <a:rPr lang="ko-KR" altLang="en-US" sz="2000" b="1" dirty="0"/>
              <a:t>방식 </a:t>
            </a:r>
            <a:r>
              <a:rPr lang="en-US" altLang="ko-KR" sz="2000" dirty="0"/>
              <a:t>: </a:t>
            </a:r>
            <a:r>
              <a:rPr lang="ko-KR" altLang="en-US" sz="2000" dirty="0"/>
              <a:t> 주소에 데이터</a:t>
            </a:r>
            <a:r>
              <a:rPr lang="en-US" altLang="ko-KR" sz="2000" dirty="0"/>
              <a:t>(data)</a:t>
            </a:r>
            <a:r>
              <a:rPr lang="ko-KR" altLang="en-US" sz="2000" dirty="0"/>
              <a:t>를 추가하여 전달</a:t>
            </a:r>
            <a:br>
              <a:rPr lang="en-US" altLang="ko-KR" sz="2000" dirty="0"/>
            </a:br>
            <a:r>
              <a:rPr lang="ko-KR" altLang="en-US" sz="2000" dirty="0"/>
              <a:t>데이터가 주소 입력창에 그대로 보임</a:t>
            </a:r>
            <a:r>
              <a:rPr lang="en-US" altLang="ko-KR" sz="2000" dirty="0"/>
              <a:t>, </a:t>
            </a:r>
            <a:r>
              <a:rPr lang="ko-KR" altLang="en-US" sz="2000" dirty="0"/>
              <a:t>전송할 수 있는 데이터의 크기 또한 제한적</a:t>
            </a:r>
            <a:br>
              <a:rPr lang="en-US" altLang="ko-KR" sz="2000" dirty="0"/>
            </a:br>
            <a:r>
              <a:rPr lang="ko-KR" altLang="en-US" sz="2000" dirty="0"/>
              <a:t>따라서 검색 엔진의 쿼리</a:t>
            </a:r>
            <a:r>
              <a:rPr lang="en-US" altLang="ko-KR" sz="2000" dirty="0"/>
              <a:t>(query)</a:t>
            </a:r>
            <a:r>
              <a:rPr lang="ko-KR" altLang="en-US" sz="2000" dirty="0"/>
              <a:t>와 같이 크기가 작고 중요도가 낮은 정보를 보낼 때 주로 사용합니다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POST </a:t>
            </a:r>
            <a:r>
              <a:rPr lang="ko-KR" altLang="en-US" sz="2000" b="1" dirty="0"/>
              <a:t>방식 </a:t>
            </a:r>
            <a:r>
              <a:rPr lang="en-US" altLang="ko-KR" sz="2000" dirty="0"/>
              <a:t>:</a:t>
            </a:r>
            <a:r>
              <a:rPr lang="ko-KR" altLang="en-US" sz="2000" dirty="0"/>
              <a:t> 데이터</a:t>
            </a:r>
            <a:r>
              <a:rPr lang="en-US" altLang="ko-KR" sz="2000" dirty="0"/>
              <a:t>(data)</a:t>
            </a:r>
            <a:r>
              <a:rPr lang="ko-KR" altLang="en-US" sz="2000" dirty="0"/>
              <a:t>를 별도로 첨부하여 전달</a:t>
            </a:r>
            <a:br>
              <a:rPr lang="en-US" altLang="ko-KR" sz="2000" dirty="0"/>
            </a:br>
            <a:r>
              <a:rPr lang="ko-KR" altLang="en-US" sz="2000" dirty="0"/>
              <a:t>데이터가 외부에 드러나지 않으며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전송할 수 있는 데이터의 크기 또한 제한이 없음</a:t>
            </a:r>
            <a:br>
              <a:rPr lang="en-US" altLang="ko-KR" sz="2000" dirty="0"/>
            </a:br>
            <a:r>
              <a:rPr lang="ko-KR" altLang="en-US" sz="2000" dirty="0"/>
              <a:t>보안이 좋음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6745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8FACF-2EA6-4088-9D26-F08490A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타입의 </a:t>
            </a:r>
            <a:r>
              <a:rPr lang="en-US" altLang="ko-KR" dirty="0"/>
              <a:t>input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B4436-A207-4FD7-8787-7D2902D3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0436"/>
            <a:ext cx="8915400" cy="43007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텍스트 입력</a:t>
            </a:r>
            <a:r>
              <a:rPr lang="en-US" altLang="ko-KR" dirty="0"/>
              <a:t>(text) / </a:t>
            </a:r>
            <a:r>
              <a:rPr lang="ko-KR" altLang="en-US" dirty="0"/>
              <a:t>비밀번호 입력</a:t>
            </a:r>
            <a:r>
              <a:rPr lang="en-US" altLang="ko-KR" dirty="0"/>
              <a:t>(password)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라디오 버튼</a:t>
            </a:r>
            <a:r>
              <a:rPr lang="en-US" altLang="ko-KR" dirty="0"/>
              <a:t>(radio) / </a:t>
            </a:r>
            <a:r>
              <a:rPr lang="ko-KR" altLang="en-US" dirty="0"/>
              <a:t>체크박스</a:t>
            </a:r>
            <a:r>
              <a:rPr lang="en-US" altLang="ko-KR" dirty="0"/>
              <a:t>(checkbox)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파일 선택</a:t>
            </a:r>
            <a:r>
              <a:rPr lang="en-US" altLang="ko-KR" dirty="0"/>
              <a:t>(file)</a:t>
            </a:r>
          </a:p>
          <a:p>
            <a:r>
              <a:rPr lang="ko-KR" altLang="en-US" dirty="0"/>
              <a:t>선택 입력</a:t>
            </a:r>
            <a:r>
              <a:rPr lang="en-US" altLang="ko-KR" dirty="0"/>
              <a:t>(select)</a:t>
            </a:r>
          </a:p>
          <a:p>
            <a:r>
              <a:rPr lang="ko-KR" altLang="en-US" dirty="0"/>
              <a:t>문장 입력</a:t>
            </a:r>
            <a:r>
              <a:rPr lang="en-US" altLang="ko-KR" dirty="0"/>
              <a:t>(</a:t>
            </a:r>
            <a:r>
              <a:rPr lang="en-US" altLang="ko-KR" dirty="0" err="1"/>
              <a:t>textarea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버튼 입력</a:t>
            </a:r>
            <a:r>
              <a:rPr lang="en-US" altLang="ko-KR" dirty="0"/>
              <a:t>(button)</a:t>
            </a:r>
          </a:p>
          <a:p>
            <a:r>
              <a:rPr lang="ko-KR" altLang="en-US" dirty="0"/>
              <a:t>전송 버튼</a:t>
            </a:r>
            <a:r>
              <a:rPr lang="en-US" altLang="ko-KR" dirty="0"/>
              <a:t>(submit)</a:t>
            </a:r>
          </a:p>
          <a:p>
            <a:r>
              <a:rPr lang="ko-KR" altLang="en-US" dirty="0" err="1"/>
              <a:t>필드셋</a:t>
            </a:r>
            <a:r>
              <a:rPr lang="en-US" altLang="ko-KR" dirty="0"/>
              <a:t>(</a:t>
            </a:r>
            <a:r>
              <a:rPr lang="en-US" altLang="ko-KR" dirty="0" err="1"/>
              <a:t>fieldset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13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8775"/>
            <a:ext cx="8915400" cy="4282447"/>
          </a:xfrm>
        </p:spPr>
        <p:txBody>
          <a:bodyPr>
            <a:normAutofit/>
          </a:bodyPr>
          <a:lstStyle/>
          <a:p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공간 분할</a:t>
            </a:r>
          </a:p>
          <a:p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입력 양식</a:t>
            </a:r>
          </a:p>
          <a:p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확장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5FAC-27C0-4D79-9649-D4838B1E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텍스트 입력 </a:t>
            </a:r>
            <a:r>
              <a:rPr lang="en-US" altLang="ko-KR" dirty="0"/>
              <a:t>/</a:t>
            </a:r>
            <a:r>
              <a:rPr lang="ko-KR" altLang="en-US" dirty="0"/>
              <a:t> 비밀번호입력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A469E-A1B7-4166-9BC9-28F5F26E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7313"/>
            <a:ext cx="8915400" cy="4553909"/>
          </a:xfrm>
        </p:spPr>
        <p:txBody>
          <a:bodyPr/>
          <a:lstStyle/>
          <a:p>
            <a:r>
              <a:rPr lang="en-US" altLang="ko-KR" dirty="0"/>
              <a:t>type="text"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u="sng" dirty="0"/>
              <a:t>input</a:t>
            </a:r>
            <a:r>
              <a:rPr lang="en-US" altLang="ko-KR" dirty="0"/>
              <a:t> </a:t>
            </a:r>
            <a:r>
              <a:rPr lang="en-US" altLang="ko-KR" b="1" dirty="0"/>
              <a:t>type="text" </a:t>
            </a:r>
            <a:r>
              <a:rPr lang="en-US" altLang="ko-KR" dirty="0"/>
              <a:t>name="search"&gt;</a:t>
            </a:r>
          </a:p>
          <a:p>
            <a:r>
              <a:rPr lang="en-US" altLang="ko-KR" dirty="0"/>
              <a:t>type </a:t>
            </a:r>
            <a:r>
              <a:rPr lang="ko-KR" altLang="en-US" dirty="0"/>
              <a:t>속성값을 </a:t>
            </a:r>
            <a:r>
              <a:rPr lang="en-US" altLang="ko-KR" dirty="0"/>
              <a:t>"password“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u="sng" dirty="0"/>
              <a:t>input</a:t>
            </a:r>
            <a:r>
              <a:rPr lang="en-US" altLang="ko-KR" dirty="0"/>
              <a:t> </a:t>
            </a:r>
            <a:r>
              <a:rPr lang="en-US" altLang="ko-KR" b="1" dirty="0"/>
              <a:t>type="password"</a:t>
            </a:r>
            <a:r>
              <a:rPr lang="en-US" altLang="ko-KR" dirty="0"/>
              <a:t> name="password"&gt;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7A620-F4BA-4EEB-B8F8-2236B5694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0" b="42960"/>
          <a:stretch/>
        </p:blipFill>
        <p:spPr>
          <a:xfrm>
            <a:off x="8125007" y="2210502"/>
            <a:ext cx="3603739" cy="581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FF6471-0071-4B3E-8125-84A9360A0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803" y="1357313"/>
            <a:ext cx="4363077" cy="5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5541A-C0D7-464A-925A-B084F029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라디오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3279A-2B68-43CD-B01E-2FE8BD13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1588"/>
            <a:ext cx="5897563" cy="4639634"/>
          </a:xfrm>
        </p:spPr>
        <p:txBody>
          <a:bodyPr/>
          <a:lstStyle/>
          <a:p>
            <a:r>
              <a:rPr lang="ko-KR" altLang="en-US" dirty="0"/>
              <a:t>라디오버튼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radio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value="html" </a:t>
            </a:r>
            <a:r>
              <a:rPr lang="en-US" altLang="ko-KR" u="sng" dirty="0"/>
              <a:t>checked</a:t>
            </a:r>
            <a:r>
              <a:rPr lang="en-US" altLang="ko-KR" dirty="0"/>
              <a:t>&gt; HTML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radio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</a:t>
            </a:r>
            <a:r>
              <a:rPr lang="en-US" altLang="ko-KR" dirty="0" err="1"/>
              <a:t>css</a:t>
            </a:r>
            <a:r>
              <a:rPr lang="en-US" altLang="ko-KR" dirty="0"/>
              <a:t>"&gt; CSS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radio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value="java"&gt; JAVA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radio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</a:t>
            </a:r>
            <a:r>
              <a:rPr lang="en-US" altLang="ko-KR" dirty="0" err="1"/>
              <a:t>cpp</a:t>
            </a:r>
            <a:r>
              <a:rPr lang="en-US" altLang="ko-KR" dirty="0"/>
              <a:t>"&gt; C++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15E9C-C477-4CE2-9812-85A48213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309" y="1550705"/>
            <a:ext cx="1745930" cy="20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4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718EB-34E3-4713-BD4F-3208AD56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183AF-F672-4ACD-ADF2-C6DC09AE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3266"/>
            <a:ext cx="7583488" cy="4177956"/>
          </a:xfrm>
        </p:spPr>
        <p:txBody>
          <a:bodyPr/>
          <a:lstStyle/>
          <a:p>
            <a:r>
              <a:rPr lang="ko-KR" altLang="en-US" dirty="0"/>
              <a:t>체크박스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checkbox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value="html" checked&gt; HTML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checkbox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</a:t>
            </a:r>
            <a:r>
              <a:rPr lang="en-US" altLang="ko-KR" dirty="0" err="1"/>
              <a:t>css</a:t>
            </a:r>
            <a:r>
              <a:rPr lang="en-US" altLang="ko-KR" dirty="0"/>
              <a:t>"&gt; CSS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checkbox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value="java"&gt; JAVA &lt;</a:t>
            </a:r>
            <a:r>
              <a:rPr lang="en-US" altLang="ko-KR" dirty="0" err="1"/>
              <a:t>br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checkbox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</a:t>
            </a:r>
            <a:r>
              <a:rPr lang="en-US" altLang="ko-KR" dirty="0" err="1"/>
              <a:t>cpp</a:t>
            </a:r>
            <a:r>
              <a:rPr lang="en-US" altLang="ko-KR" dirty="0"/>
              <a:t>" </a:t>
            </a:r>
            <a:r>
              <a:rPr lang="en-US" altLang="ko-KR" b="1" i="1" dirty="0"/>
              <a:t>disabled</a:t>
            </a:r>
            <a:r>
              <a:rPr lang="en-US" altLang="ko-KR" dirty="0"/>
              <a:t>&gt; C++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8A6AA-C27E-4131-BD78-D0E0EEA9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75" y="1618140"/>
            <a:ext cx="2318932" cy="23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6B0F1-D785-421B-B302-CEA9C27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파일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94C2B-D94C-4217-BF9F-5776F65C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r>
              <a:rPr lang="en-US" altLang="ko-KR" dirty="0"/>
              <a:t>&lt;input type="</a:t>
            </a:r>
            <a:r>
              <a:rPr lang="en-US" altLang="ko-KR" b="1" dirty="0"/>
              <a:t>file</a:t>
            </a:r>
            <a:r>
              <a:rPr lang="en-US" altLang="ko-KR" dirty="0"/>
              <a:t>" name="</a:t>
            </a:r>
            <a:r>
              <a:rPr lang="en-US" altLang="ko-KR" dirty="0" err="1"/>
              <a:t>upload_file</a:t>
            </a:r>
            <a:r>
              <a:rPr lang="en-US" altLang="ko-KR" dirty="0"/>
              <a:t>" accept="image/*“ &gt;</a:t>
            </a:r>
            <a:r>
              <a:rPr lang="ko-KR" altLang="en-US" dirty="0" err="1"/>
              <a:t>파일선택</a:t>
            </a:r>
            <a:endParaRPr lang="en-US" altLang="ko-KR" dirty="0"/>
          </a:p>
          <a:p>
            <a:r>
              <a:rPr lang="en-US" altLang="ko-KR" dirty="0"/>
              <a:t>accept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 err="1"/>
              <a:t>입력받을</a:t>
            </a:r>
            <a:r>
              <a:rPr lang="ko-KR" altLang="en-US" dirty="0"/>
              <a:t> 수 있는 파일의 확장자 및 종류 한정</a:t>
            </a:r>
          </a:p>
        </p:txBody>
      </p:sp>
    </p:spTree>
    <p:extLst>
      <p:ext uri="{BB962C8B-B14F-4D97-AF65-F5344CB8AC3E}">
        <p14:creationId xmlns:p14="http://schemas.microsoft.com/office/powerpoint/2010/main" val="320428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3D100-26B4-450E-80CF-DEA5EA10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선택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34308-112D-4883-91FF-1B45B6DC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7857"/>
            <a:ext cx="8915400" cy="4123365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드롭다운 리스트</a:t>
            </a:r>
            <a:r>
              <a:rPr lang="en-US" altLang="ko-KR" dirty="0"/>
              <a:t>(drop-down list) </a:t>
            </a:r>
            <a:r>
              <a:rPr lang="ko-KR" altLang="en-US" dirty="0"/>
              <a:t>중 하나의 옵션만을 입력</a:t>
            </a:r>
          </a:p>
          <a:p>
            <a:r>
              <a:rPr lang="en-US" altLang="ko-KR" dirty="0"/>
              <a:t>option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드롭다운 리스트에서 선택할 수 있는 각각의 옵션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u="sng" dirty="0"/>
              <a:t>select</a:t>
            </a:r>
            <a:r>
              <a:rPr lang="en-US" altLang="ko-KR" dirty="0"/>
              <a:t> name="fruit"&gt;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u="sng" dirty="0"/>
              <a:t>option</a:t>
            </a:r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="apple"&gt; </a:t>
            </a:r>
            <a:r>
              <a:rPr lang="ko-KR" altLang="en-US" dirty="0"/>
              <a:t>사과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</a:t>
            </a:r>
            <a:r>
              <a:rPr lang="en-US" altLang="ko-KR" u="sng" dirty="0"/>
              <a:t>option</a:t>
            </a:r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="orange" </a:t>
            </a:r>
            <a:r>
              <a:rPr lang="en-US" altLang="ko-KR" b="1" dirty="0"/>
              <a:t>selected</a:t>
            </a:r>
            <a:r>
              <a:rPr lang="en-US" altLang="ko-KR" dirty="0"/>
              <a:t>&gt; </a:t>
            </a:r>
            <a:r>
              <a:rPr lang="ko-KR" altLang="en-US" dirty="0"/>
              <a:t>귤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</a:t>
            </a:r>
            <a:r>
              <a:rPr lang="en-US" altLang="ko-KR" u="sng" dirty="0"/>
              <a:t>option</a:t>
            </a:r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="strawberry"&gt; </a:t>
            </a:r>
            <a:r>
              <a:rPr lang="ko-KR" altLang="en-US" dirty="0"/>
              <a:t>딸기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</a:t>
            </a:r>
            <a:r>
              <a:rPr lang="en-US" altLang="ko-KR" u="sng" dirty="0"/>
              <a:t>option</a:t>
            </a:r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="peach"&gt; </a:t>
            </a:r>
            <a:r>
              <a:rPr lang="ko-KR" altLang="en-US" dirty="0"/>
              <a:t>복숭아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76EC6-B08A-46B8-B384-18957219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606" y="3068747"/>
            <a:ext cx="2045166" cy="26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1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E6C37-F11B-4080-BB73-AC23FFDA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문장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7BBE-5335-49AC-B2F8-0094B1295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6315"/>
            <a:ext cx="8915400" cy="4334907"/>
          </a:xfrm>
        </p:spPr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여러 줄의 텍스트를 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textarea</a:t>
            </a:r>
            <a:r>
              <a:rPr lang="en-US" altLang="ko-KR" dirty="0"/>
              <a:t> name="message" rows="5" cols="30"&gt;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여러 줄의 텍스트를 </a:t>
            </a:r>
            <a:r>
              <a:rPr lang="ko-KR" altLang="en-US" dirty="0" err="1"/>
              <a:t>입력할수</a:t>
            </a:r>
            <a:r>
              <a:rPr lang="ko-KR" altLang="en-US" dirty="0"/>
              <a:t> 있습니다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textarea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BF2194-0E0B-47D5-81A1-D78074BD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53" y="3135595"/>
            <a:ext cx="4120084" cy="15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04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03C01-956F-4A53-ABAD-DBB6B544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B2AF3-72A3-49C6-AA61-2E4D7544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038"/>
            <a:ext cx="8915400" cy="4468184"/>
          </a:xfrm>
        </p:spPr>
        <p:txBody>
          <a:bodyPr/>
          <a:lstStyle/>
          <a:p>
            <a:r>
              <a:rPr lang="ko-KR" altLang="en-US" dirty="0"/>
              <a:t>사용자가 누를 수 있는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&lt;button type="button" onclick="alert('</a:t>
            </a:r>
            <a:r>
              <a:rPr lang="ko-KR" altLang="en-US" dirty="0"/>
              <a:t>버튼을 클릭하셨군요</a:t>
            </a:r>
            <a:r>
              <a:rPr lang="en-US" altLang="ko-KR" dirty="0"/>
              <a:t>!')"&gt;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버튼을 눌러주세요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&lt;/button&gt;</a:t>
            </a:r>
          </a:p>
          <a:p>
            <a:r>
              <a:rPr lang="en-US" altLang="ko-KR" dirty="0"/>
              <a:t>onclick=</a:t>
            </a:r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ko-KR" altLang="en-US" dirty="0"/>
              <a:t>실행될 내용</a:t>
            </a:r>
            <a:endParaRPr lang="en-US" altLang="ko-KR" dirty="0"/>
          </a:p>
          <a:p>
            <a:r>
              <a:rPr lang="en-US" altLang="ko-KR" dirty="0"/>
              <a:t>alert(‘’)  : </a:t>
            </a:r>
            <a:r>
              <a:rPr lang="ko-KR" altLang="en-US" dirty="0"/>
              <a:t>자바스크립트 </a:t>
            </a:r>
            <a:r>
              <a:rPr lang="en-US" altLang="ko-KR" dirty="0"/>
              <a:t>(</a:t>
            </a:r>
            <a:r>
              <a:rPr lang="ko-KR" altLang="en-US" dirty="0" err="1"/>
              <a:t>알림창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965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10BB-B03A-40F3-AD00-EC84F2A8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전송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E2B42-02D4-4634-ABB0-B8C4DB05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19" y="1624085"/>
            <a:ext cx="9184493" cy="42871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submit : </a:t>
            </a:r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</a:t>
            </a:r>
            <a:r>
              <a:rPr lang="en-US" altLang="ko-KR" dirty="0"/>
              <a:t>(data)</a:t>
            </a:r>
            <a:r>
              <a:rPr lang="ko-KR" altLang="en-US" dirty="0"/>
              <a:t>를 서버의 폼 </a:t>
            </a:r>
            <a:r>
              <a:rPr lang="ko-KR" altLang="en-US" dirty="0" err="1"/>
              <a:t>핸들러로</a:t>
            </a:r>
            <a:r>
              <a:rPr lang="ko-KR" altLang="en-US" dirty="0"/>
              <a:t> 제출</a:t>
            </a:r>
            <a:endParaRPr lang="en-US" altLang="ko-KR" dirty="0"/>
          </a:p>
          <a:p>
            <a:r>
              <a:rPr lang="ko-KR" altLang="en-US" dirty="0"/>
              <a:t>폼 </a:t>
            </a:r>
            <a:r>
              <a:rPr lang="ko-KR" altLang="en-US" dirty="0" err="1"/>
              <a:t>핸들러</a:t>
            </a:r>
            <a:r>
              <a:rPr lang="en-US" altLang="ko-KR" dirty="0"/>
              <a:t>(form-handler)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 받은 데이터를 처리하기 위한 서버 측의 웹 페이지</a:t>
            </a:r>
            <a:br>
              <a:rPr lang="en-US" altLang="ko-KR" dirty="0"/>
            </a:br>
            <a:r>
              <a:rPr lang="en-US" altLang="ko-KR" dirty="0"/>
              <a:t>form </a:t>
            </a:r>
            <a:r>
              <a:rPr lang="ko-KR" altLang="en-US" dirty="0"/>
              <a:t>요소의 </a:t>
            </a:r>
            <a:r>
              <a:rPr lang="en-US" altLang="ko-KR" dirty="0"/>
              <a:t>action </a:t>
            </a:r>
            <a:r>
              <a:rPr lang="ko-KR" altLang="en-US" dirty="0"/>
              <a:t>속성을 이용하여 명시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action="</a:t>
            </a:r>
            <a:r>
              <a:rPr lang="ko-KR" altLang="en-US" dirty="0"/>
              <a:t>서버측 웹페이지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이름을 적어주세요 </a:t>
            </a:r>
            <a:r>
              <a:rPr lang="en-US" altLang="ko-KR" dirty="0"/>
              <a:t>: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&lt;input type="text" name="nickname" value="</a:t>
            </a:r>
            <a:r>
              <a:rPr lang="ko-KR" altLang="en-US" dirty="0"/>
              <a:t>이름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u="sng" dirty="0"/>
              <a:t>&lt;input type="</a:t>
            </a:r>
            <a:r>
              <a:rPr lang="en-US" altLang="ko-KR" b="1" u="sng" dirty="0"/>
              <a:t>submit</a:t>
            </a:r>
            <a:r>
              <a:rPr lang="en-US" altLang="ko-KR" u="sng" dirty="0"/>
              <a:t>" value="</a:t>
            </a:r>
            <a:r>
              <a:rPr lang="ko-KR" altLang="en-US" u="sng" dirty="0"/>
              <a:t>전송</a:t>
            </a:r>
            <a:r>
              <a:rPr lang="en-US" altLang="ko-KR" u="sng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4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899D6-24CA-4E37-8593-7E3D946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필드셋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339DE-0638-4459-934C-A565C6BA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fieldset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b="1" dirty="0"/>
              <a:t>legend</a:t>
            </a:r>
            <a:r>
              <a:rPr lang="en-US" altLang="ko-KR" dirty="0"/>
              <a:t>&gt;</a:t>
            </a:r>
            <a:r>
              <a:rPr lang="ko-KR" altLang="en-US" dirty="0"/>
              <a:t>입력 양식</a:t>
            </a:r>
            <a:r>
              <a:rPr lang="en-US" altLang="ko-KR" dirty="0"/>
              <a:t>&lt;/legend&gt;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이름 </a:t>
            </a:r>
            <a:r>
              <a:rPr lang="en-US" altLang="ko-KR" dirty="0"/>
              <a:t>: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&lt;input type="text" name="username"&gt;&lt;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이메일 </a:t>
            </a:r>
            <a:r>
              <a:rPr lang="en-US" altLang="ko-KR" dirty="0"/>
              <a:t>: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&lt;input type="text" name="email"&gt;&lt;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 &lt;/</a:t>
            </a:r>
            <a:r>
              <a:rPr lang="en-US" altLang="ko-KR" dirty="0" err="1"/>
              <a:t>fieldset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BB17F-1798-4A3E-86BB-C8D321ACE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9"/>
          <a:stretch/>
        </p:blipFill>
        <p:spPr>
          <a:xfrm>
            <a:off x="6905766" y="61164"/>
            <a:ext cx="5079027" cy="19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4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C4C86-595E-45AA-96DE-F62D73BB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A7247-2D47-497C-8F98-53A8BC1A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038"/>
            <a:ext cx="8915400" cy="4468184"/>
          </a:xfrm>
        </p:spPr>
        <p:txBody>
          <a:bodyPr/>
          <a:lstStyle/>
          <a:p>
            <a:r>
              <a:rPr lang="en-US" altLang="ko-KR" dirty="0"/>
              <a:t>value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입력필드의 초기값</a:t>
            </a:r>
          </a:p>
          <a:p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입력필드의 값이 초기값으로 고정</a:t>
            </a:r>
            <a:endParaRPr lang="en-US" altLang="ko-KR" dirty="0"/>
          </a:p>
          <a:p>
            <a:r>
              <a:rPr lang="en-US" altLang="ko-KR" dirty="0"/>
              <a:t>disabled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입력필드를 사용할 수 없음</a:t>
            </a:r>
            <a:r>
              <a:rPr lang="en-US" altLang="ko-KR" dirty="0"/>
              <a:t>(</a:t>
            </a:r>
            <a:r>
              <a:rPr lang="ko-KR" altLang="en-US" dirty="0"/>
              <a:t>초기값도 </a:t>
            </a:r>
            <a:r>
              <a:rPr lang="ko-KR" altLang="en-US" dirty="0" err="1"/>
              <a:t>보내지지않음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maxlength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작성할 수 있는 문자의 최대길이</a:t>
            </a:r>
          </a:p>
          <a:p>
            <a:r>
              <a:rPr lang="en-US" altLang="ko-KR" dirty="0"/>
              <a:t>size </a:t>
            </a:r>
            <a:r>
              <a:rPr lang="ko-KR" altLang="en-US" dirty="0"/>
              <a:t>속성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입력필드의</a:t>
            </a:r>
            <a:r>
              <a:rPr lang="ko-KR" altLang="en-US" dirty="0"/>
              <a:t> 크기</a:t>
            </a:r>
          </a:p>
        </p:txBody>
      </p:sp>
    </p:spTree>
    <p:extLst>
      <p:ext uri="{BB962C8B-B14F-4D97-AF65-F5344CB8AC3E}">
        <p14:creationId xmlns:p14="http://schemas.microsoft.com/office/powerpoint/2010/main" val="263138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kern="0" spc="0" dirty="0">
                <a:solidFill>
                  <a:srgbClr val="000000"/>
                </a:solidFill>
                <a:effectLst/>
              </a:rPr>
              <a:t>HTML</a:t>
            </a:r>
            <a:r>
              <a:rPr lang="en-US" altLang="ko-KR" sz="5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5400" kern="0" spc="0" dirty="0">
                <a:solidFill>
                  <a:srgbClr val="000000"/>
                </a:solidFill>
                <a:effectLst/>
                <a:latin typeface="+mn-ea"/>
              </a:rPr>
              <a:t>공간 분할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2B935-CA22-416F-824D-1B1F7465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kern="0" spc="0" dirty="0">
                <a:solidFill>
                  <a:srgbClr val="000000"/>
                </a:solidFill>
                <a:effectLst/>
              </a:rPr>
              <a:t>HTML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+mn-ea"/>
              </a:rPr>
              <a:t>입력 양식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</a:rPr>
              <a:t>실습</a:t>
            </a:r>
            <a:r>
              <a:rPr lang="en-US" altLang="ko-KR" kern="0" dirty="0">
                <a:solidFill>
                  <a:srgbClr val="000000"/>
                </a:solidFill>
              </a:rPr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1414D-4475-40D0-ABAE-BDADC896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/>
          <a:lstStyle/>
          <a:p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&lt;table&gt;</a:t>
            </a:r>
            <a:r>
              <a:rPr lang="ko-KR" altLang="en-US" dirty="0"/>
              <a:t>이용해서</a:t>
            </a:r>
            <a:r>
              <a:rPr lang="en-US" altLang="ko-KR" dirty="0"/>
              <a:t>, </a:t>
            </a:r>
            <a:r>
              <a:rPr lang="ko-KR" altLang="en-US" dirty="0"/>
              <a:t>간단한 로그인 페이지를 만드세요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기능은 구현하지 않습니다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B66A40-89FE-465C-883F-38076705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017907"/>
            <a:ext cx="4197666" cy="21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41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6E4C3-7637-4DDC-AE88-03AD68A0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kern="0" spc="0" dirty="0">
                <a:solidFill>
                  <a:srgbClr val="000000"/>
                </a:solidFill>
                <a:effectLst/>
              </a:rPr>
              <a:t>HTML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+mn-ea"/>
              </a:rPr>
              <a:t>입력 양식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</a:rPr>
              <a:t>실습</a:t>
            </a:r>
            <a:r>
              <a:rPr lang="en-US" altLang="ko-KR" kern="0" dirty="0">
                <a:solidFill>
                  <a:srgbClr val="000000"/>
                </a:solidFill>
              </a:rPr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3DCFA-E181-4A62-A28C-49A0E35D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6743"/>
            <a:ext cx="4254501" cy="4454479"/>
          </a:xfrm>
        </p:spPr>
        <p:txBody>
          <a:bodyPr/>
          <a:lstStyle/>
          <a:p>
            <a:r>
              <a:rPr lang="ko-KR" altLang="en-US" dirty="0"/>
              <a:t>체크박스와 라디오버튼</a:t>
            </a:r>
            <a:r>
              <a:rPr lang="en-US" altLang="ko-KR" dirty="0"/>
              <a:t> </a:t>
            </a:r>
            <a:r>
              <a:rPr lang="ko-KR" altLang="en-US" dirty="0"/>
              <a:t>및 텍스트를 </a:t>
            </a:r>
            <a:br>
              <a:rPr lang="en-US" altLang="ko-KR" dirty="0"/>
            </a:br>
            <a:r>
              <a:rPr lang="ko-KR" altLang="en-US" dirty="0"/>
              <a:t>이용하여 아래 설문조사를 만드세요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65EC8-4641-45E9-9E4A-B231D87B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82" y="321571"/>
            <a:ext cx="3445730" cy="51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08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F5896-6F78-4FF4-AC74-D9C66FAE7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확장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E56AB-EA52-47DE-96EE-D8A54AD78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67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745CD-E074-4512-A119-C0D6BD3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98D63-F82A-4EBA-8034-C9E2A049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4475"/>
            <a:ext cx="8915400" cy="4396747"/>
          </a:xfrm>
        </p:spPr>
        <p:txBody>
          <a:bodyPr/>
          <a:lstStyle/>
          <a:p>
            <a:r>
              <a:rPr lang="en-US" altLang="ko-KR" dirty="0"/>
              <a:t>CSS : Cascading Style Sheets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요소들이 각종 미디어에서 어떻게 보일지 사용되는 스타일 시트 언어</a:t>
            </a:r>
          </a:p>
        </p:txBody>
      </p:sp>
    </p:spTree>
    <p:extLst>
      <p:ext uri="{BB962C8B-B14F-4D97-AF65-F5344CB8AC3E}">
        <p14:creationId xmlns:p14="http://schemas.microsoft.com/office/powerpoint/2010/main" val="344636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CD60-4358-440A-AB6B-6B230B9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적용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0EEE1-6CD7-4707-AF73-45266F73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52533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인라인 스타일</a:t>
            </a:r>
            <a:r>
              <a:rPr lang="en-US" altLang="ko-KR" dirty="0"/>
              <a:t>(Inline style) </a:t>
            </a:r>
            <a:br>
              <a:rPr lang="en-US" altLang="ko-KR" dirty="0"/>
            </a:br>
            <a:r>
              <a:rPr lang="en-US" altLang="ko-KR" dirty="0"/>
              <a:t>&lt;p style="</a:t>
            </a:r>
            <a:r>
              <a:rPr lang="en-US" altLang="ko-KR" dirty="0" err="1"/>
              <a:t>color:green</a:t>
            </a:r>
            <a:r>
              <a:rPr lang="en-US" altLang="ko-KR" dirty="0"/>
              <a:t>; </a:t>
            </a:r>
            <a:r>
              <a:rPr lang="en-US" altLang="ko-KR" dirty="0" err="1"/>
              <a:t>text-decoration:underline</a:t>
            </a:r>
            <a:r>
              <a:rPr lang="en-US" altLang="ko-KR" dirty="0"/>
              <a:t>"&gt;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br>
              <a:rPr lang="en-US" altLang="ko-KR" dirty="0"/>
            </a:br>
            <a:r>
              <a:rPr lang="en-US" altLang="ko-KR" dirty="0"/>
              <a:t>&lt;style&gt;</a:t>
            </a:r>
            <a:br>
              <a:rPr lang="en-US" altLang="ko-KR" dirty="0"/>
            </a:br>
            <a:r>
              <a:rPr lang="en-US" altLang="ko-KR" dirty="0"/>
              <a:t>    body { background-color: </a:t>
            </a:r>
            <a:r>
              <a:rPr lang="en-US" altLang="ko-KR" dirty="0" err="1"/>
              <a:t>lightyellow</a:t>
            </a:r>
            <a:r>
              <a:rPr lang="en-US" altLang="ko-KR" dirty="0"/>
              <a:t>; }</a:t>
            </a:r>
            <a:br>
              <a:rPr lang="en-US" altLang="ko-KR" dirty="0"/>
            </a:br>
            <a:r>
              <a:rPr lang="en-US" altLang="ko-KR" dirty="0"/>
              <a:t>&lt;/style&gt;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외부 스타일 시트</a:t>
            </a:r>
            <a:r>
              <a:rPr lang="en-US" altLang="ko-KR" dirty="0"/>
              <a:t>(External style sheet)</a:t>
            </a:r>
            <a:br>
              <a:rPr lang="en-US" altLang="ko-KR" dirty="0"/>
            </a:br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="stylesheet" </a:t>
            </a:r>
            <a:r>
              <a:rPr lang="en-US" altLang="ko-KR" dirty="0" err="1"/>
              <a:t>href</a:t>
            </a:r>
            <a:r>
              <a:rPr lang="en-US" altLang="ko-KR" dirty="0"/>
              <a:t>="/examples/media/expand_style.css"&gt;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67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AD5A7-1EC4-4BFD-AFEB-AEE0C10B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적용의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8D1AE-A1C2-4723-8E16-C59F1C15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8763"/>
            <a:ext cx="8915400" cy="43824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인라인 스타일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내부 </a:t>
            </a:r>
            <a:r>
              <a:rPr lang="en-US" altLang="ko-KR" dirty="0"/>
              <a:t>/ </a:t>
            </a:r>
            <a:r>
              <a:rPr lang="ko-KR" altLang="en-US" dirty="0"/>
              <a:t>외부 스타일 시트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웹 브라우저 기본 스타일</a:t>
            </a:r>
          </a:p>
        </p:txBody>
      </p:sp>
    </p:spTree>
    <p:extLst>
      <p:ext uri="{BB962C8B-B14F-4D97-AF65-F5344CB8AC3E}">
        <p14:creationId xmlns:p14="http://schemas.microsoft.com/office/powerpoint/2010/main" val="129385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9F291-4E1C-4F2E-BA36-490B641A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32FBE-D047-4114-82AC-FD66286A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525334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b="1" dirty="0"/>
              <a:t>p</a:t>
            </a:r>
            <a:r>
              <a:rPr lang="en-US" altLang="ko-KR" dirty="0"/>
              <a:t> { color: red; font-size: 14px; }</a:t>
            </a:r>
            <a:endParaRPr lang="ko-KR" altLang="en-US" dirty="0"/>
          </a:p>
          <a:p>
            <a:r>
              <a:rPr lang="ko-KR" altLang="en-US" dirty="0"/>
              <a:t>아이디</a:t>
            </a:r>
            <a:r>
              <a:rPr lang="en-US" altLang="ko-KR" dirty="0"/>
              <a:t>(id) </a:t>
            </a:r>
            <a:r>
              <a:rPr lang="ko-KR" altLang="en-US" dirty="0" err="1"/>
              <a:t>선택자</a:t>
            </a:r>
            <a:br>
              <a:rPr lang="en-US" altLang="ko-KR" dirty="0"/>
            </a:br>
            <a:r>
              <a:rPr lang="en-US" altLang="ko-KR" b="1" dirty="0"/>
              <a:t>#para </a:t>
            </a:r>
            <a:r>
              <a:rPr lang="en-US" altLang="ko-KR" dirty="0"/>
              <a:t>{ color: teal; text-decoration: line-through; }</a:t>
            </a:r>
            <a:br>
              <a:rPr lang="en-US" altLang="ko-KR" dirty="0"/>
            </a:br>
            <a:r>
              <a:rPr lang="en-US" altLang="ko-KR" dirty="0"/>
              <a:t>&lt;p </a:t>
            </a:r>
            <a:r>
              <a:rPr lang="en-US" altLang="ko-KR" u="sng" dirty="0"/>
              <a:t>id</a:t>
            </a:r>
            <a:r>
              <a:rPr lang="en-US" altLang="ko-KR" dirty="0"/>
              <a:t>="para"&gt;ID</a:t>
            </a:r>
            <a:r>
              <a:rPr lang="ko-KR" altLang="en-US" dirty="0"/>
              <a:t>를 이용한 스타일 적용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 err="1"/>
              <a:t>선택자</a:t>
            </a:r>
            <a:br>
              <a:rPr lang="en-US" altLang="ko-KR" dirty="0"/>
            </a:br>
            <a:r>
              <a:rPr lang="en-US" altLang="ko-KR" b="1" dirty="0"/>
              <a:t>.paras </a:t>
            </a:r>
            <a:r>
              <a:rPr lang="en-US" altLang="ko-KR" dirty="0"/>
              <a:t>{ color: lime; text-decoration: overline; }</a:t>
            </a:r>
            <a:br>
              <a:rPr lang="en-US" altLang="ko-KR" dirty="0"/>
            </a:br>
            <a:r>
              <a:rPr lang="en-US" altLang="ko-KR" dirty="0"/>
              <a:t>&lt;p </a:t>
            </a:r>
            <a:r>
              <a:rPr lang="en-US" altLang="ko-KR" u="sng" dirty="0"/>
              <a:t>class</a:t>
            </a:r>
            <a:r>
              <a:rPr lang="en-US" altLang="ko-KR" dirty="0"/>
              <a:t>="paras"&gt;</a:t>
            </a:r>
            <a:r>
              <a:rPr lang="ko-KR" altLang="en-US" dirty="0"/>
              <a:t>클래스를 이용한 스타일 적용</a:t>
            </a:r>
            <a:r>
              <a:rPr lang="en-US" altLang="ko-KR" dirty="0"/>
              <a:t>.&lt;/p&gt;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809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EE47-432B-46E2-8514-94D052F9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18ECE-DE4B-48AB-AD1A-7B3B0A34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>
            <a:normAutofit/>
          </a:bodyPr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 </a:t>
            </a:r>
            <a:r>
              <a:rPr lang="ko-KR" altLang="en-US" dirty="0"/>
              <a:t>기반의 스크립트 언어입니다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로는 </a:t>
            </a:r>
            <a:r>
              <a:rPr lang="ko-KR" altLang="en-US" b="1" dirty="0"/>
              <a:t>웹의</a:t>
            </a:r>
            <a:r>
              <a:rPr lang="ko-KR" altLang="en-US" dirty="0"/>
              <a:t> </a:t>
            </a:r>
            <a:r>
              <a:rPr lang="ko-KR" altLang="en-US" b="1" dirty="0"/>
              <a:t>내용</a:t>
            </a:r>
            <a:r>
              <a:rPr lang="ko-KR" altLang="en-US" dirty="0"/>
              <a:t>을 작성하고</a:t>
            </a:r>
            <a:r>
              <a:rPr lang="en-US" altLang="ko-KR" dirty="0"/>
              <a:t>, CSS</a:t>
            </a:r>
            <a:r>
              <a:rPr lang="ko-KR" altLang="en-US" dirty="0"/>
              <a:t>로는 웹을 </a:t>
            </a:r>
            <a:r>
              <a:rPr lang="ko-KR" altLang="en-US" b="1" dirty="0"/>
              <a:t>디자인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자바스크립트로는 </a:t>
            </a:r>
            <a:r>
              <a:rPr lang="ko-KR" altLang="en-US" b="1" dirty="0"/>
              <a:t>웹의</a:t>
            </a:r>
            <a:r>
              <a:rPr lang="ko-KR" altLang="en-US" dirty="0"/>
              <a:t> </a:t>
            </a:r>
            <a:r>
              <a:rPr lang="ko-KR" altLang="en-US" b="1" dirty="0"/>
              <a:t>동작</a:t>
            </a:r>
            <a:r>
              <a:rPr lang="ko-KR" altLang="en-US" dirty="0"/>
              <a:t>을 구현할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Node.js</a:t>
            </a:r>
            <a:r>
              <a:rPr lang="ko-KR" altLang="en-US" dirty="0"/>
              <a:t>와 같은 프레임워크 </a:t>
            </a:r>
            <a:r>
              <a:rPr lang="en-US" altLang="ko-KR" dirty="0"/>
              <a:t>-</a:t>
            </a:r>
            <a:r>
              <a:rPr lang="ko-KR" altLang="en-US" dirty="0"/>
              <a:t> 서버 측 프로그래밍에서도 사용</a:t>
            </a:r>
            <a:endParaRPr lang="en-US" altLang="ko-KR" dirty="0"/>
          </a:p>
          <a:p>
            <a:r>
              <a:rPr lang="ko-KR" altLang="en-US" dirty="0"/>
              <a:t>대부분의 웹 브라우저에는 자바스크립트 인터프리터가 내장</a:t>
            </a:r>
          </a:p>
        </p:txBody>
      </p:sp>
    </p:spTree>
    <p:extLst>
      <p:ext uri="{BB962C8B-B14F-4D97-AF65-F5344CB8AC3E}">
        <p14:creationId xmlns:p14="http://schemas.microsoft.com/office/powerpoint/2010/main" val="3182810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F869A-AE74-41D8-8B6F-7AF7A5FB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script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9093F-DBF2-4DAB-AE72-FB8B283F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450" y="1457325"/>
            <a:ext cx="9047162" cy="4426601"/>
          </a:xfrm>
        </p:spPr>
        <p:txBody>
          <a:bodyPr/>
          <a:lstStyle/>
          <a:p>
            <a:r>
              <a:rPr lang="ko-KR" altLang="en-US" dirty="0"/>
              <a:t>웹 페이지에 사용할 스크립트</a:t>
            </a:r>
            <a:r>
              <a:rPr lang="en-US" altLang="ko-KR" dirty="0"/>
              <a:t>(script)</a:t>
            </a:r>
          </a:p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("demo").</a:t>
            </a:r>
            <a:r>
              <a:rPr lang="en-US" altLang="ko-KR" dirty="0" err="1"/>
              <a:t>innerHTML</a:t>
            </a:r>
            <a:r>
              <a:rPr lang="en-US" altLang="ko-KR" dirty="0"/>
              <a:t> = "</a:t>
            </a:r>
            <a:r>
              <a:rPr lang="ko-KR" altLang="en-US" dirty="0"/>
              <a:t>자바스크립트를 배워보죠</a:t>
            </a:r>
            <a:r>
              <a:rPr lang="en-US" altLang="ko-KR" dirty="0"/>
              <a:t>!";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817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B84DB-3942-435C-A29D-6E58567D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XHTML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7A2C6-314B-4AB4-9EFF-92969D13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en-US" altLang="ko-KR" dirty="0" err="1"/>
              <a:t>EXtensible</a:t>
            </a:r>
            <a:r>
              <a:rPr lang="en-US" altLang="ko-KR" dirty="0"/>
              <a:t> HTML</a:t>
            </a:r>
          </a:p>
          <a:p>
            <a:r>
              <a:rPr lang="ko-KR" altLang="en-US" dirty="0"/>
              <a:t>문법의 적용이 조금 더 엄격한 특징</a:t>
            </a:r>
          </a:p>
        </p:txBody>
      </p:sp>
    </p:spTree>
    <p:extLst>
      <p:ext uri="{BB962C8B-B14F-4D97-AF65-F5344CB8AC3E}">
        <p14:creationId xmlns:p14="http://schemas.microsoft.com/office/powerpoint/2010/main" val="12486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인라인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>
            <a:norm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타입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의 모든 요소는 해당 요소가 웹 브라우저에 어떻게 보이는가를 결정짓는 </a:t>
            </a:r>
            <a:r>
              <a:rPr lang="en-US" altLang="ko-KR" b="1" dirty="0"/>
              <a:t>display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display </a:t>
            </a:r>
            <a:r>
              <a:rPr lang="ko-KR" altLang="en-US" dirty="0"/>
              <a:t>속성값</a:t>
            </a:r>
            <a:r>
              <a:rPr lang="en-US" altLang="ko-KR" dirty="0"/>
              <a:t>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인라인</a:t>
            </a:r>
            <a:r>
              <a:rPr lang="en-US" altLang="ko-KR" dirty="0"/>
              <a:t>(inline)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태그이름</a:t>
            </a:r>
            <a:r>
              <a:rPr lang="en-US" altLang="ko-KR" dirty="0"/>
              <a:t> </a:t>
            </a:r>
            <a:r>
              <a:rPr lang="en-US" altLang="ko-KR" b="1" dirty="0"/>
              <a:t>style</a:t>
            </a:r>
            <a:r>
              <a:rPr lang="en-US" altLang="ko-KR" dirty="0"/>
              <a:t>="border: 3px solid red; </a:t>
            </a:r>
            <a:r>
              <a:rPr lang="en-US" altLang="ko-KR" b="1" dirty="0"/>
              <a:t>display</a:t>
            </a:r>
            <a:r>
              <a:rPr lang="en-US" altLang="ko-KR" dirty="0"/>
              <a:t> : </a:t>
            </a:r>
            <a:r>
              <a:rPr lang="en-US" altLang="ko-KR" u="sng" dirty="0"/>
              <a:t>inline</a:t>
            </a:r>
            <a:r>
              <a:rPr lang="en-US" altLang="ko-KR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0EC8B-EE08-42A2-8C0E-95F35BBB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23B9D-2F72-40F3-8D8F-1520C138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15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0EC8B-EE08-42A2-8C0E-95F35BBB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23B9D-2F72-40F3-8D8F-1520C138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6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B7401-2D30-45A9-973D-FD922A7E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타입의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C39AA-41CD-4BE4-A5EE-0F1391EE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3050"/>
            <a:ext cx="8915400" cy="4368172"/>
          </a:xfrm>
        </p:spPr>
        <p:txBody>
          <a:bodyPr/>
          <a:lstStyle/>
          <a:p>
            <a:r>
              <a:rPr lang="ko-KR" altLang="en-US" dirty="0"/>
              <a:t>새로운 라인</a:t>
            </a:r>
            <a:r>
              <a:rPr lang="en-US" altLang="ko-KR" dirty="0"/>
              <a:t>(line)</a:t>
            </a:r>
            <a:r>
              <a:rPr lang="ko-KR" altLang="en-US" dirty="0"/>
              <a:t>에서 시작</a:t>
            </a:r>
            <a:endParaRPr lang="en-US" altLang="ko-KR" dirty="0"/>
          </a:p>
          <a:p>
            <a:r>
              <a:rPr lang="ko-KR" altLang="en-US" dirty="0"/>
              <a:t>해당 라인의 모든 너비를 차지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p</a:t>
            </a:r>
            <a:r>
              <a:rPr lang="en-US" altLang="ko-KR" dirty="0"/>
              <a:t> style="</a:t>
            </a:r>
            <a:r>
              <a:rPr lang="en-US" altLang="ko-KR" b="1" dirty="0"/>
              <a:t>border: 3px solid red</a:t>
            </a:r>
            <a:r>
              <a:rPr lang="en-US" altLang="ko-KR" dirty="0"/>
              <a:t>“&gt; 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속성값이 블록인 태그들</a:t>
            </a:r>
            <a:endParaRPr lang="en-US" altLang="ko-KR" dirty="0"/>
          </a:p>
          <a:p>
            <a:r>
              <a:rPr lang="pl-PL" altLang="ko-KR" dirty="0"/>
              <a:t>&lt;p&gt;, &lt;div&gt;, &lt;h&gt;, &lt;ul&gt;, &lt;ol&gt;, &lt;form&gt;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65EA24-690F-4A9B-8AB9-D4819D04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77" y="3063397"/>
            <a:ext cx="6580846" cy="7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2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C661C-47C6-4FA0-A219-A978D715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E1138-6905-4670-A73A-0BD2FBF7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7338"/>
            <a:ext cx="8915400" cy="4353884"/>
          </a:xfrm>
        </p:spPr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다른 </a:t>
            </a:r>
            <a:r>
              <a:rPr lang="en-US" altLang="ko-KR" dirty="0"/>
              <a:t>HTML </a:t>
            </a:r>
            <a:r>
              <a:rPr lang="ko-KR" altLang="en-US" dirty="0"/>
              <a:t>요소들을 하나로 묶는 데 자주 사용되는 대표적인 블록</a:t>
            </a:r>
            <a:r>
              <a:rPr lang="en-US" altLang="ko-KR" dirty="0"/>
              <a:t>(block)</a:t>
            </a:r>
          </a:p>
          <a:p>
            <a:endParaRPr lang="en-US" altLang="ko-KR" dirty="0"/>
          </a:p>
          <a:p>
            <a:r>
              <a:rPr lang="en-US" altLang="ko-KR" dirty="0"/>
              <a:t>&lt;div&gt;</a:t>
            </a:r>
            <a:r>
              <a:rPr lang="ko-KR" altLang="en-US" dirty="0"/>
              <a:t>요소는 여러 태그들의 스타일을 한 번에 적용하기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32043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F919-3439-4528-925F-E9CC0696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타입의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F2253-3C14-4678-9A5D-2E514472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ko-KR" altLang="en-US" dirty="0"/>
              <a:t>새로운 라인</a:t>
            </a:r>
            <a:r>
              <a:rPr lang="en-US" altLang="ko-KR" dirty="0"/>
              <a:t>(line)</a:t>
            </a:r>
            <a:r>
              <a:rPr lang="ko-KR" altLang="en-US" dirty="0"/>
              <a:t>에서 시작하지 않음</a:t>
            </a:r>
            <a:endParaRPr lang="en-US" altLang="ko-KR" dirty="0"/>
          </a:p>
          <a:p>
            <a:r>
              <a:rPr lang="ko-KR" altLang="en-US" dirty="0"/>
              <a:t>요소의 너비도 해당 </a:t>
            </a:r>
            <a:r>
              <a:rPr lang="en-US" altLang="ko-KR" dirty="0"/>
              <a:t>HTML </a:t>
            </a:r>
            <a:r>
              <a:rPr lang="ko-KR" altLang="en-US" dirty="0"/>
              <a:t>요소의 내용</a:t>
            </a:r>
            <a:r>
              <a:rPr lang="en-US" altLang="ko-KR" dirty="0"/>
              <a:t>(content)</a:t>
            </a:r>
            <a:r>
              <a:rPr lang="ko-KR" altLang="en-US" dirty="0"/>
              <a:t>만큼만 차지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&lt;</a:t>
            </a:r>
            <a:r>
              <a:rPr lang="en-US" altLang="ko-KR" b="1" dirty="0"/>
              <a:t>span</a:t>
            </a:r>
            <a:r>
              <a:rPr lang="en-US" altLang="ko-KR" dirty="0"/>
              <a:t> style="</a:t>
            </a:r>
            <a:r>
              <a:rPr lang="en-US" altLang="ko-KR" dirty="0" err="1"/>
              <a:t>background-color:grey</a:t>
            </a:r>
            <a:r>
              <a:rPr lang="en-US" altLang="ko-KR" dirty="0"/>
              <a:t>; </a:t>
            </a:r>
            <a:r>
              <a:rPr lang="en-US" altLang="ko-KR" dirty="0" err="1"/>
              <a:t>color:orange</a:t>
            </a:r>
            <a:r>
              <a:rPr lang="en-US" altLang="ko-KR" dirty="0"/>
              <a:t>"&gt;span</a:t>
            </a:r>
            <a:r>
              <a:rPr lang="ko-KR" altLang="en-US" dirty="0"/>
              <a:t>태그</a:t>
            </a:r>
            <a:r>
              <a:rPr lang="en-US" altLang="ko-KR" dirty="0"/>
              <a:t>&lt;/span&gt;</a:t>
            </a:r>
          </a:p>
          <a:p>
            <a:endParaRPr lang="en-US" altLang="ko-KR" dirty="0"/>
          </a:p>
          <a:p>
            <a:r>
              <a:rPr lang="ko-KR" altLang="en-US" dirty="0"/>
              <a:t>대표적인 태그</a:t>
            </a:r>
            <a:endParaRPr lang="en-US" altLang="ko-KR" dirty="0"/>
          </a:p>
          <a:p>
            <a:r>
              <a:rPr lang="en-US" altLang="ko-KR" dirty="0"/>
              <a:t>&lt;span&gt;,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E8F0C-9FA1-449C-A37F-C56BF636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21" y="946778"/>
            <a:ext cx="1417907" cy="9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4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2AA5-C059-4971-A77C-349AF290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&lt;span&gt;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AB27F-2F4B-4E75-AB63-6EF2F05D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r>
              <a:rPr lang="ko-KR" altLang="en-US" dirty="0"/>
              <a:t>텍스트</a:t>
            </a:r>
            <a:r>
              <a:rPr lang="en-US" altLang="ko-KR" dirty="0"/>
              <a:t>(text)</a:t>
            </a:r>
            <a:r>
              <a:rPr lang="ko-KR" altLang="en-US" dirty="0"/>
              <a:t>의 특정 부분을 묶는 데 사용되는 인라인</a:t>
            </a:r>
            <a:r>
              <a:rPr lang="en-US" altLang="ko-KR" dirty="0"/>
              <a:t>(inline)</a:t>
            </a:r>
          </a:p>
          <a:p>
            <a:r>
              <a:rPr lang="ko-KR" altLang="en-US" dirty="0"/>
              <a:t>텍스트의 특정 부분에 따로 스타일을 적용하기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17575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CD6A9-3681-4CF9-BE69-6314D374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BDD4D-EBAB-4A59-9933-1138DE36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7313"/>
            <a:ext cx="8915400" cy="4553909"/>
          </a:xfrm>
        </p:spPr>
        <p:txBody>
          <a:bodyPr/>
          <a:lstStyle/>
          <a:p>
            <a:r>
              <a:rPr lang="en-US" altLang="ko-KR" dirty="0"/>
              <a:t>inline frame</a:t>
            </a:r>
          </a:p>
          <a:p>
            <a:r>
              <a:rPr lang="ko-KR" altLang="en-US" dirty="0"/>
              <a:t>해당 웹 페이지 안에 어떠한 제한 없이 또 다른 하나의 웹 페이지를 삽입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iframe</a:t>
            </a:r>
            <a:r>
              <a:rPr lang="en-US" altLang="ko-KR" dirty="0"/>
              <a:t> </a:t>
            </a:r>
            <a:r>
              <a:rPr lang="en-US" altLang="ko-KR" u="sng" dirty="0" err="1"/>
              <a:t>src</a:t>
            </a:r>
            <a:r>
              <a:rPr lang="en-US" altLang="ko-KR" dirty="0"/>
              <a:t>="</a:t>
            </a:r>
            <a:r>
              <a:rPr lang="ko-KR" altLang="en-US" dirty="0" err="1"/>
              <a:t>삽입할페이지주소</a:t>
            </a:r>
            <a:r>
              <a:rPr lang="en-US" altLang="ko-KR" dirty="0"/>
              <a:t>"&gt;&lt;/iframe&gt;</a:t>
            </a:r>
          </a:p>
          <a:p>
            <a:r>
              <a:rPr lang="en-US" altLang="ko-KR" dirty="0"/>
              <a:t>style</a:t>
            </a:r>
            <a:r>
              <a:rPr lang="ko-KR" altLang="en-US" dirty="0"/>
              <a:t>을 통해 크기를 </a:t>
            </a:r>
            <a:r>
              <a:rPr lang="ko-KR" altLang="en-US" dirty="0" err="1"/>
              <a:t>조절할수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&lt;iframe </a:t>
            </a:r>
            <a:r>
              <a:rPr lang="en-US" altLang="ko-KR" dirty="0" err="1"/>
              <a:t>src</a:t>
            </a:r>
            <a:r>
              <a:rPr lang="en-US" altLang="ko-KR" dirty="0"/>
              <a:t>="/</a:t>
            </a:r>
            <a:r>
              <a:rPr lang="en-US" altLang="ko-KR" dirty="0" err="1"/>
              <a:t>css</a:t>
            </a:r>
            <a:r>
              <a:rPr lang="en-US" altLang="ko-KR" dirty="0"/>
              <a:t>/intro" </a:t>
            </a:r>
            <a:r>
              <a:rPr lang="en-US" altLang="ko-KR" b="1" dirty="0"/>
              <a:t>style</a:t>
            </a:r>
            <a:r>
              <a:rPr lang="en-US" altLang="ko-KR" u="sng" dirty="0"/>
              <a:t>="width:100%; height:300px</a:t>
            </a:r>
            <a:r>
              <a:rPr lang="en-US" altLang="ko-KR" dirty="0"/>
              <a:t>; border: 3px dashed maroon"&gt;</a:t>
            </a:r>
          </a:p>
          <a:p>
            <a:pPr marL="0" indent="0">
              <a:buNone/>
            </a:pPr>
            <a:r>
              <a:rPr lang="en-US" altLang="ko-KR" dirty="0"/>
              <a:t>&lt;/iframe&gt;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93667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1459</TotalTime>
  <Words>1614</Words>
  <Application>Microsoft Office PowerPoint</Application>
  <PresentationFormat>와이드스크린</PresentationFormat>
  <Paragraphs>208</Paragraphs>
  <Slides>42</Slides>
  <Notes>13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HY견고딕</vt:lpstr>
      <vt:lpstr>HY그래픽</vt:lpstr>
      <vt:lpstr>HY중고딕</vt:lpstr>
      <vt:lpstr>notokr</vt:lpstr>
      <vt:lpstr>맑은 고딕</vt:lpstr>
      <vt:lpstr>Arial</vt:lpstr>
      <vt:lpstr>Century Gothic</vt:lpstr>
      <vt:lpstr>Wingdings 3</vt:lpstr>
      <vt:lpstr>줄기</vt:lpstr>
      <vt:lpstr>HTML</vt:lpstr>
      <vt:lpstr>오늘 배울 내용</vt:lpstr>
      <vt:lpstr>HTML 공간 분할</vt:lpstr>
      <vt:lpstr>블록과 인라인</vt:lpstr>
      <vt:lpstr>블록(block) 타입의 태그</vt:lpstr>
      <vt:lpstr>&lt;div&gt;</vt:lpstr>
      <vt:lpstr>인라인(inline) 타입의 태그</vt:lpstr>
      <vt:lpstr>&lt;span&gt;</vt:lpstr>
      <vt:lpstr>iframe</vt:lpstr>
      <vt:lpstr>iframe 페이지 변경하기</vt:lpstr>
      <vt:lpstr>레이아웃 Layout</vt:lpstr>
      <vt:lpstr>div 요소를 이용한 레이아웃</vt:lpstr>
      <vt:lpstr>HTML5 레이아웃</vt:lpstr>
      <vt:lpstr>table 요소를 이용한 레이아웃</vt:lpstr>
      <vt:lpstr>블록과 인라인 실습1</vt:lpstr>
      <vt:lpstr>HTML 입력 양식</vt:lpstr>
      <vt:lpstr>Form 요소</vt:lpstr>
      <vt:lpstr>method 속성 - GET 방식과 POST 방식</vt:lpstr>
      <vt:lpstr>다양한 타입의 input 요소</vt:lpstr>
      <vt:lpstr>input 텍스트 입력 / 비밀번호입력</vt:lpstr>
      <vt:lpstr>input 라디오 버튼</vt:lpstr>
      <vt:lpstr>input 체크박스</vt:lpstr>
      <vt:lpstr>input 파일 선택</vt:lpstr>
      <vt:lpstr>select 선택 입력</vt:lpstr>
      <vt:lpstr>textarea 문장 입력</vt:lpstr>
      <vt:lpstr>button 버튼</vt:lpstr>
      <vt:lpstr>input 전송 버튼</vt:lpstr>
      <vt:lpstr>필드셋</vt:lpstr>
      <vt:lpstr>Input 요소의 속성</vt:lpstr>
      <vt:lpstr>HTML 입력 양식 실습 1</vt:lpstr>
      <vt:lpstr>HTML 입력 양식 실습 2</vt:lpstr>
      <vt:lpstr>HTML 확장</vt:lpstr>
      <vt:lpstr>HTML과 CSS</vt:lpstr>
      <vt:lpstr>CSS 적용 방법</vt:lpstr>
      <vt:lpstr>스타일 적용의 우선순위</vt:lpstr>
      <vt:lpstr>CSS 선택자(selector)</vt:lpstr>
      <vt:lpstr>HTML과 자바스크립트</vt:lpstr>
      <vt:lpstr>script 요소</vt:lpstr>
      <vt:lpstr>HTML과 XHTML</vt:lpstr>
      <vt:lpstr>종합 실습1</vt:lpstr>
      <vt:lpstr>종합 실습2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HJ-seong</cp:lastModifiedBy>
  <cp:revision>15</cp:revision>
  <dcterms:created xsi:type="dcterms:W3CDTF">2022-01-26T22:21:15Z</dcterms:created>
  <dcterms:modified xsi:type="dcterms:W3CDTF">2022-08-21T14:44:05Z</dcterms:modified>
</cp:coreProperties>
</file>