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284" r:id="rId15"/>
    <p:sldId id="311" r:id="rId16"/>
    <p:sldId id="312" r:id="rId17"/>
    <p:sldId id="313" r:id="rId18"/>
    <p:sldId id="314" r:id="rId19"/>
    <p:sldId id="315" r:id="rId20"/>
    <p:sldId id="285" r:id="rId21"/>
    <p:sldId id="316" r:id="rId22"/>
    <p:sldId id="287" r:id="rId23"/>
    <p:sldId id="299" r:id="rId24"/>
    <p:sldId id="296" r:id="rId25"/>
    <p:sldId id="297" r:id="rId26"/>
    <p:sldId id="317" r:id="rId27"/>
    <p:sldId id="298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4800" autoAdjust="0"/>
  </p:normalViewPr>
  <p:slideViewPr>
    <p:cSldViewPr snapToGrid="0">
      <p:cViewPr varScale="1">
        <p:scale>
          <a:sx n="67" d="100"/>
          <a:sy n="6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6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6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1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원을</a:t>
            </a:r>
            <a:r>
              <a:rPr lang="en-US" altLang="ko-KR" dirty="0"/>
              <a:t> </a:t>
            </a:r>
            <a:r>
              <a:rPr lang="ko-KR" altLang="en-US" dirty="0" err="1"/>
              <a:t>그리기위한</a:t>
            </a:r>
            <a:r>
              <a:rPr lang="ko-KR" altLang="en-US" dirty="0"/>
              <a:t>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338"/>
            <a:ext cx="8915400" cy="4353884"/>
          </a:xfrm>
        </p:spPr>
        <p:txBody>
          <a:bodyPr/>
          <a:lstStyle/>
          <a:p>
            <a:r>
              <a:rPr lang="en-US" altLang="ko-KR" dirty="0" err="1"/>
              <a:t>ctx.beginPath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ctx.arc(95, 50, 40, 0, 2 * </a:t>
            </a:r>
            <a:r>
              <a:rPr lang="en-US" altLang="ko-KR" dirty="0" err="1"/>
              <a:t>Math.PI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ctx.stroke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텍스트를</a:t>
            </a:r>
            <a:r>
              <a:rPr lang="en-US" altLang="ko-KR" dirty="0"/>
              <a:t> </a:t>
            </a:r>
            <a:r>
              <a:rPr lang="ko-KR" altLang="en-US" dirty="0"/>
              <a:t>그리기 위한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4396747"/>
          </a:xfrm>
        </p:spPr>
        <p:txBody>
          <a:bodyPr/>
          <a:lstStyle/>
          <a:p>
            <a:r>
              <a:rPr lang="en-US" altLang="ko-KR" dirty="0" err="1"/>
              <a:t>ctx.font</a:t>
            </a:r>
            <a:r>
              <a:rPr lang="en-US" altLang="ko-KR" dirty="0"/>
              <a:t> = "30px Arial";</a:t>
            </a:r>
          </a:p>
          <a:p>
            <a:r>
              <a:rPr lang="en-US" altLang="ko-KR" dirty="0" err="1"/>
              <a:t>ctx.fillText</a:t>
            </a:r>
            <a:r>
              <a:rPr lang="en-US" altLang="ko-KR" dirty="0"/>
              <a:t>("Hello World", 10, 50);</a:t>
            </a:r>
          </a:p>
          <a:p>
            <a:endParaRPr lang="en-US" altLang="ko-KR" dirty="0"/>
          </a:p>
          <a:p>
            <a:r>
              <a:rPr lang="en-US" altLang="ko-KR" dirty="0" err="1"/>
              <a:t>ctx.strokeText</a:t>
            </a:r>
            <a:r>
              <a:rPr lang="en-US" altLang="ko-KR" dirty="0"/>
              <a:t>("Hello World", 10, 50);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61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그라데이션</a:t>
            </a:r>
            <a:r>
              <a:rPr lang="en-US" altLang="ko-KR" dirty="0"/>
              <a:t> </a:t>
            </a:r>
            <a:r>
              <a:rPr lang="ko-KR" altLang="en-US" dirty="0" err="1"/>
              <a:t>그리기위한</a:t>
            </a:r>
            <a:r>
              <a:rPr lang="ko-KR" altLang="en-US" dirty="0"/>
              <a:t>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2547"/>
            <a:ext cx="8915400" cy="4716379"/>
          </a:xfrm>
        </p:spPr>
        <p:txBody>
          <a:bodyPr>
            <a:normAutofit/>
          </a:bodyPr>
          <a:lstStyle/>
          <a:p>
            <a:r>
              <a:rPr lang="en-US" altLang="ko-KR" dirty="0"/>
              <a:t>// Create gradient</a:t>
            </a:r>
          </a:p>
          <a:p>
            <a:r>
              <a:rPr lang="en-US" altLang="ko-KR" dirty="0"/>
              <a:t>let </a:t>
            </a:r>
            <a:r>
              <a:rPr lang="en-US" altLang="ko-KR" dirty="0" err="1"/>
              <a:t>grd</a:t>
            </a:r>
            <a:r>
              <a:rPr lang="en-US" altLang="ko-KR" dirty="0"/>
              <a:t> = </a:t>
            </a:r>
            <a:r>
              <a:rPr lang="en-US" altLang="ko-KR" dirty="0" err="1"/>
              <a:t>ctx.createRadialGradient</a:t>
            </a:r>
            <a:r>
              <a:rPr lang="en-US" altLang="ko-KR" dirty="0"/>
              <a:t>(75, 50, 5, 90, 60, 100);</a:t>
            </a:r>
          </a:p>
          <a:p>
            <a:r>
              <a:rPr lang="en-US" altLang="ko-KR" dirty="0" err="1"/>
              <a:t>grd.addColorStop</a:t>
            </a:r>
            <a:r>
              <a:rPr lang="en-US" altLang="ko-KR" dirty="0"/>
              <a:t>(0, "red");</a:t>
            </a:r>
          </a:p>
          <a:p>
            <a:r>
              <a:rPr lang="en-US" altLang="ko-KR" dirty="0" err="1"/>
              <a:t>grd.addColorStop</a:t>
            </a:r>
            <a:r>
              <a:rPr lang="en-US" altLang="ko-KR" dirty="0"/>
              <a:t>(1, "white");</a:t>
            </a:r>
          </a:p>
          <a:p>
            <a:endParaRPr lang="en-US" altLang="ko-KR" dirty="0"/>
          </a:p>
          <a:p>
            <a:r>
              <a:rPr lang="en-US" altLang="ko-KR" dirty="0"/>
              <a:t>// Fill with gradient</a:t>
            </a:r>
          </a:p>
          <a:p>
            <a:r>
              <a:rPr lang="en-US" altLang="ko-KR" dirty="0" err="1"/>
              <a:t>ctx.fillStyle</a:t>
            </a:r>
            <a:r>
              <a:rPr lang="en-US" altLang="ko-KR" dirty="0"/>
              <a:t> = </a:t>
            </a:r>
            <a:r>
              <a:rPr lang="en-US" altLang="ko-KR" dirty="0" err="1"/>
              <a:t>grd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ctx.fillRect</a:t>
            </a:r>
            <a:r>
              <a:rPr lang="en-US" altLang="ko-KR" dirty="0"/>
              <a:t>(10, 10, 150, 80);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55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/>
          <a:lstStyle/>
          <a:p>
            <a:r>
              <a:rPr lang="ko-KR" altLang="en-US" dirty="0"/>
              <a:t>캔버스에 아래와 같이 그림을 그리세요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2BE70-F05D-4ACB-A91B-E87821F7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905000"/>
            <a:ext cx="426779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1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4C5C-E779-4995-9A3D-556DB631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F754C-31AD-472C-A3CF-0D18B346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ko-KR" altLang="en-US" dirty="0"/>
              <a:t>확장 가능한 벡터 그래픽</a:t>
            </a:r>
          </a:p>
          <a:p>
            <a:r>
              <a:rPr lang="ko-KR" altLang="en-US" dirty="0"/>
              <a:t>웹용 벡터 기반 그래픽을 정의하는 데 사용</a:t>
            </a:r>
          </a:p>
          <a:p>
            <a:r>
              <a:rPr lang="ko-KR" altLang="en-US" dirty="0"/>
              <a:t>그래픽을 </a:t>
            </a:r>
            <a:r>
              <a:rPr lang="en-US" altLang="ko-KR" dirty="0"/>
              <a:t>XML </a:t>
            </a:r>
            <a:r>
              <a:rPr lang="ko-KR" altLang="en-US" dirty="0"/>
              <a:t>형식으로 정의</a:t>
            </a:r>
          </a:p>
          <a:p>
            <a:r>
              <a:rPr lang="en-US" altLang="ko-KR" dirty="0"/>
              <a:t>SVG </a:t>
            </a:r>
            <a:r>
              <a:rPr lang="ko-KR" altLang="en-US" dirty="0"/>
              <a:t>파일의 모든 요소와 모든 속성은 애니메이션 가능</a:t>
            </a:r>
          </a:p>
          <a:p>
            <a:r>
              <a:rPr lang="en-US" altLang="ko-KR" dirty="0"/>
              <a:t>SVG</a:t>
            </a:r>
            <a:r>
              <a:rPr lang="ko-KR" altLang="en-US" dirty="0"/>
              <a:t>는 </a:t>
            </a:r>
            <a:r>
              <a:rPr lang="en-US" altLang="ko-KR" dirty="0"/>
              <a:t>W3C </a:t>
            </a:r>
            <a:r>
              <a:rPr lang="ko-KR" altLang="en-US" dirty="0"/>
              <a:t>권장 사항</a:t>
            </a:r>
          </a:p>
        </p:txBody>
      </p:sp>
    </p:spTree>
    <p:extLst>
      <p:ext uri="{BB962C8B-B14F-4D97-AF65-F5344CB8AC3E}">
        <p14:creationId xmlns:p14="http://schemas.microsoft.com/office/powerpoint/2010/main" val="73016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CAB0B-CD80-4E7D-B82E-EA9D0A0A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E5E18-34A4-44BA-B63F-A034A0E1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8763"/>
            <a:ext cx="8915400" cy="4382459"/>
          </a:xfrm>
        </p:spPr>
        <p:txBody>
          <a:bodyPr/>
          <a:lstStyle/>
          <a:p>
            <a:r>
              <a:rPr lang="en-US" altLang="ko-KR" dirty="0"/>
              <a:t> &lt;</a:t>
            </a:r>
            <a:r>
              <a:rPr lang="en-US" altLang="ko-KR" b="1" dirty="0"/>
              <a:t>line</a:t>
            </a:r>
            <a:r>
              <a:rPr lang="en-US" altLang="ko-KR" dirty="0"/>
              <a:t> </a:t>
            </a:r>
            <a:r>
              <a:rPr lang="en-US" altLang="ko-KR" u="sng" dirty="0"/>
              <a:t>x1</a:t>
            </a:r>
            <a:r>
              <a:rPr lang="en-US" altLang="ko-KR" dirty="0"/>
              <a:t>="50" </a:t>
            </a:r>
            <a:r>
              <a:rPr lang="en-US" altLang="ko-KR" u="sng" dirty="0"/>
              <a:t>y1</a:t>
            </a:r>
            <a:r>
              <a:rPr lang="en-US" altLang="ko-KR" dirty="0"/>
              <a:t>="50" </a:t>
            </a:r>
            <a:r>
              <a:rPr lang="en-US" altLang="ko-KR" u="sng" dirty="0"/>
              <a:t>x2</a:t>
            </a:r>
            <a:r>
              <a:rPr lang="en-US" altLang="ko-KR" dirty="0"/>
              <a:t>="200" </a:t>
            </a:r>
            <a:r>
              <a:rPr lang="en-US" altLang="ko-KR" u="sng" dirty="0"/>
              <a:t>y2</a:t>
            </a:r>
            <a:r>
              <a:rPr lang="en-US" altLang="ko-KR" dirty="0"/>
              <a:t>="150" </a:t>
            </a:r>
            <a:r>
              <a:rPr lang="en-US" altLang="ko-KR" u="sng" dirty="0"/>
              <a:t>stroke</a:t>
            </a:r>
            <a:r>
              <a:rPr lang="en-US" altLang="ko-KR" dirty="0"/>
              <a:t>="orange" </a:t>
            </a:r>
            <a:r>
              <a:rPr lang="en-US" altLang="ko-KR" u="sng" dirty="0"/>
              <a:t>stroke-width</a:t>
            </a:r>
            <a:r>
              <a:rPr lang="en-US" altLang="ko-KR" dirty="0"/>
              <a:t>="5"/&gt;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19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99B4F-8E2C-447D-A8D6-05F3A91A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E0ECD-0A68-4A3F-82E3-3EBD6BAF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4396747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width="100" height="100"&gt;</a:t>
            </a:r>
          </a:p>
          <a:p>
            <a:r>
              <a:rPr lang="en-US" altLang="ko-KR" dirty="0"/>
              <a:t>  &lt;circle cx="50" cy="50" r="40" stroke="green" stroke-width="4" fill="yellow" 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4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7CEB5-B43C-496E-B761-44C9572E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직사각형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E45FF-6A3B-425D-80A9-6A4296B0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width="400" height="100"&gt;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rect</a:t>
            </a:r>
            <a:r>
              <a:rPr lang="en-US" altLang="ko-KR" dirty="0"/>
              <a:t> width="400" height="100" style="</a:t>
            </a:r>
            <a:r>
              <a:rPr lang="en-US" altLang="ko-KR" dirty="0" err="1"/>
              <a:t>fill:rgb</a:t>
            </a:r>
            <a:r>
              <a:rPr lang="en-US" altLang="ko-KR" dirty="0"/>
              <a:t>(0,0,255);stroke-width:10;stroke:rgb(0,0,0)" 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1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5394E-893C-4CB4-BCD0-56A0FF67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 </a:t>
            </a:r>
            <a:r>
              <a:rPr lang="ko-KR" altLang="en-US" dirty="0"/>
              <a:t>둥근 사각형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358A3-08A1-4DC9-A3BE-00431994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width="400" height="180"&gt;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rect</a:t>
            </a:r>
            <a:r>
              <a:rPr lang="en-US" altLang="ko-KR" dirty="0"/>
              <a:t> x="50" y="20" </a:t>
            </a:r>
            <a:r>
              <a:rPr lang="en-US" altLang="ko-KR" dirty="0" err="1"/>
              <a:t>rx</a:t>
            </a:r>
            <a:r>
              <a:rPr lang="en-US" altLang="ko-KR" dirty="0"/>
              <a:t>="20" </a:t>
            </a:r>
            <a:r>
              <a:rPr lang="en-US" altLang="ko-KR" dirty="0" err="1"/>
              <a:t>ry</a:t>
            </a:r>
            <a:r>
              <a:rPr lang="en-US" altLang="ko-KR" dirty="0"/>
              <a:t>="20" width="150" height="150"</a:t>
            </a:r>
          </a:p>
          <a:p>
            <a:r>
              <a:rPr lang="en-US" altLang="ko-KR" dirty="0"/>
              <a:t>  style="fill:red;stroke:black;stroke-width:5;opacity:0.5" 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50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973D-B381-4160-A001-93B5E9F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51CC0-6BE5-46FB-A9E1-2A122FFF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525334"/>
          </a:xfrm>
        </p:spPr>
        <p:txBody>
          <a:bodyPr/>
          <a:lstStyle/>
          <a:p>
            <a:r>
              <a:rPr lang="en-US" altLang="ko-KR" dirty="0"/>
              <a:t>	&lt;</a:t>
            </a:r>
            <a:r>
              <a:rPr lang="en-US" altLang="ko-KR" dirty="0" err="1"/>
              <a:t>svg</a:t>
            </a:r>
            <a:r>
              <a:rPr lang="en-US" altLang="ko-KR" dirty="0"/>
              <a:t> width="300" height="300"&gt;</a:t>
            </a:r>
          </a:p>
          <a:p>
            <a:r>
              <a:rPr lang="en-US" altLang="ko-KR" dirty="0"/>
              <a:t>		&lt;polygon points="10,100 190,100 30,200 100,40 170,200"</a:t>
            </a:r>
          </a:p>
          <a:p>
            <a:r>
              <a:rPr lang="en-US" altLang="ko-KR" dirty="0"/>
              <a:t>			stroke="orange" stroke-width="5" fill="yellow"/&gt;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07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그래픽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HTML5 API</a:t>
            </a:r>
          </a:p>
          <a:p>
            <a:r>
              <a:rPr lang="ko-KR" altLang="en-US" dirty="0" err="1">
                <a:latin typeface="+mn-ea"/>
              </a:rPr>
              <a:t>파비콘과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이모지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8601-1432-43B1-8186-E33D99E9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vs SVG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E8F55-ECE3-4804-9B82-0AFE731E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요소의 성능은 화면이 작거나</a:t>
            </a:r>
            <a:r>
              <a:rPr lang="en-US" altLang="ko-KR" dirty="0"/>
              <a:t>, </a:t>
            </a:r>
            <a:r>
              <a:rPr lang="ko-KR" altLang="en-US" dirty="0"/>
              <a:t>픽셀 수가 많을 경우</a:t>
            </a:r>
            <a:r>
              <a:rPr lang="en-US" altLang="ko-KR" dirty="0"/>
              <a:t>(&gt;10k)</a:t>
            </a:r>
            <a:r>
              <a:rPr lang="ko-KR" altLang="en-US" dirty="0"/>
              <a:t>에 좋습니다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ko-KR" altLang="en-US" dirty="0"/>
              <a:t>요소의 성능은 화면이 크거나</a:t>
            </a:r>
            <a:r>
              <a:rPr lang="en-US" altLang="ko-KR" dirty="0"/>
              <a:t>, </a:t>
            </a:r>
            <a:r>
              <a:rPr lang="ko-KR" altLang="en-US" dirty="0"/>
              <a:t>픽셀 수가 적을 경우</a:t>
            </a:r>
            <a:r>
              <a:rPr lang="en-US" altLang="ko-KR" dirty="0"/>
              <a:t>(&lt;10k)</a:t>
            </a:r>
            <a:r>
              <a:rPr lang="ko-KR" altLang="en-US" dirty="0"/>
              <a:t>에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D0CB1-15BC-4D5B-8DE3-D423AC72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07" y="2788767"/>
            <a:ext cx="672558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4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495DC-872D-41F4-BC56-B5299C01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vs SVG </a:t>
            </a:r>
            <a:r>
              <a:rPr lang="ko-KR" altLang="en-US" dirty="0"/>
              <a:t>차이점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B305EB-4F0E-493D-A8A8-0200BD8F2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252" y="1314450"/>
            <a:ext cx="6757823" cy="4483100"/>
          </a:xfrm>
        </p:spPr>
      </p:pic>
    </p:spTree>
    <p:extLst>
      <p:ext uri="{BB962C8B-B14F-4D97-AF65-F5344CB8AC3E}">
        <p14:creationId xmlns:p14="http://schemas.microsoft.com/office/powerpoint/2010/main" val="200277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EC12B-A444-4E8B-BF37-1B9CFF909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C1974-963A-4CA6-9800-1CEE22A58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EEF9-FDAD-479B-B112-CE4FF669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API – </a:t>
            </a:r>
            <a:r>
              <a:rPr lang="ko-KR" altLang="en-US" dirty="0"/>
              <a:t>자바스크립트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AE2CF-264D-4695-A486-92AB7E0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en-US" altLang="ko-KR" dirty="0"/>
              <a:t>Geolocation</a:t>
            </a:r>
          </a:p>
          <a:p>
            <a:r>
              <a:rPr lang="en-US" altLang="ko-KR" b="1" dirty="0"/>
              <a:t>Drag and Drop</a:t>
            </a:r>
          </a:p>
          <a:p>
            <a:r>
              <a:rPr lang="en-US" altLang="ko-KR" dirty="0"/>
              <a:t>Web Storage</a:t>
            </a:r>
          </a:p>
          <a:p>
            <a:r>
              <a:rPr lang="en-US" altLang="ko-KR" dirty="0"/>
              <a:t>Application Cache</a:t>
            </a:r>
          </a:p>
          <a:p>
            <a:r>
              <a:rPr lang="en-US" altLang="ko-KR" dirty="0"/>
              <a:t>Web Worker</a:t>
            </a:r>
          </a:p>
          <a:p>
            <a:r>
              <a:rPr lang="en-US" altLang="ko-KR" dirty="0"/>
              <a:t>Server Sent Events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7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08D0-9CED-492D-8ED0-A1463D40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이모티콘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A300-484F-47A4-AD7E-6E1C85B7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altLang="ko-KR" dirty="0"/>
              <a:t>UTF-8(</a:t>
            </a:r>
            <a:r>
              <a:rPr lang="ko-KR" altLang="en-US" dirty="0"/>
              <a:t>유니코드</a:t>
            </a:r>
            <a:r>
              <a:rPr lang="en-US" altLang="ko-KR" dirty="0"/>
              <a:t>) </a:t>
            </a:r>
            <a:r>
              <a:rPr lang="ko-KR" altLang="en-US" dirty="0"/>
              <a:t>문자 집합의 문자</a:t>
            </a:r>
            <a:endParaRPr lang="en-US" altLang="ko-KR" dirty="0"/>
          </a:p>
          <a:p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/>
              <a:t>엔티티</a:t>
            </a:r>
            <a:r>
              <a:rPr lang="en-US" altLang="ko-KR" dirty="0"/>
              <a:t>)</a:t>
            </a:r>
            <a:r>
              <a:rPr lang="ko-KR" altLang="en-US" dirty="0"/>
              <a:t>를 사용하여 표시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😄은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128516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😍는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128525</a:t>
            </a:r>
            <a:endParaRPr lang="ko-KR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💗은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128151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&lt;p&gt;&amp;#128512;&lt;/p&gt;</a:t>
            </a:r>
            <a:endParaRPr lang="ko-KR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2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228C0-91E3-434F-ABF5-40A9638A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파비콘</a:t>
            </a:r>
            <a:r>
              <a:rPr lang="en-US" altLang="ko-KR" dirty="0"/>
              <a:t>(favicon)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2749A-0D2F-43F6-8A0E-04B1E7AC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ko-KR" altLang="en-US" dirty="0"/>
              <a:t>브라우저 탭의 페이지 제목 왼쪽에 표시되는 아이콘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&lt;title&gt;My Page Title&lt;/title&gt;</a:t>
            </a:r>
          </a:p>
          <a:p>
            <a:r>
              <a:rPr lang="en-US" altLang="ko-KR" dirty="0"/>
              <a:t>  &lt;link </a:t>
            </a:r>
            <a:r>
              <a:rPr lang="en-US" altLang="ko-KR" dirty="0" err="1"/>
              <a:t>rel</a:t>
            </a:r>
            <a:r>
              <a:rPr lang="en-US" altLang="ko-KR" dirty="0"/>
              <a:t>="icon" type="image/x-icon" </a:t>
            </a:r>
            <a:r>
              <a:rPr lang="en-US" altLang="ko-KR" dirty="0" err="1"/>
              <a:t>href</a:t>
            </a:r>
            <a:r>
              <a:rPr lang="en-US" altLang="ko-KR" dirty="0"/>
              <a:t>="/images/favicon.ico"&gt;</a:t>
            </a:r>
          </a:p>
          <a:p>
            <a:r>
              <a:rPr lang="en-US" altLang="ko-KR" dirty="0"/>
              <a:t>&lt;/head&gt;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269CB-A390-4722-95D4-93DD5650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10" y="624110"/>
            <a:ext cx="540142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EA6A4-8826-4B05-A8F4-8C5D2EF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파비콘</a:t>
            </a:r>
            <a:r>
              <a:rPr lang="ko-KR" altLang="en-US" dirty="0"/>
              <a:t> 지원 형식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DAA9CD-6AD3-4ABF-8DA8-AA4A7815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4691" y="1571625"/>
            <a:ext cx="9388440" cy="3381376"/>
          </a:xfrm>
        </p:spPr>
      </p:pic>
    </p:spTree>
    <p:extLst>
      <p:ext uri="{BB962C8B-B14F-4D97-AF65-F5344CB8AC3E}">
        <p14:creationId xmlns:p14="http://schemas.microsoft.com/office/powerpoint/2010/main" val="145745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15C76-20FB-4669-A1B3-ACDA4BCD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E6CAB-CC77-40FF-AFED-870E272D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64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그래픽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>
            <a:normAutofit/>
          </a:bodyPr>
          <a:lstStyle/>
          <a:p>
            <a:r>
              <a:rPr lang="ko-KR" altLang="en-US" dirty="0"/>
              <a:t>웹 페이지에 그래픽을 위한 컨테이너</a:t>
            </a:r>
            <a:r>
              <a:rPr lang="en-US" altLang="ko-KR" dirty="0"/>
              <a:t>(container) </a:t>
            </a:r>
            <a:r>
              <a:rPr lang="ko-KR" altLang="en-US" dirty="0"/>
              <a:t>역할</a:t>
            </a:r>
          </a:p>
          <a:p>
            <a:r>
              <a:rPr lang="ko-KR" altLang="en-US" dirty="0"/>
              <a:t>그래픽을 그리기 위해서는 자바스크립트</a:t>
            </a:r>
            <a:r>
              <a:rPr lang="en-US" altLang="ko-KR" dirty="0"/>
              <a:t>(JavaScript) </a:t>
            </a:r>
            <a:r>
              <a:rPr lang="ko-KR" altLang="en-US" dirty="0"/>
              <a:t>등의 스크립트 언어를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3A56E-DC07-480A-9D44-A53FAB1A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BF9FA-689F-44AD-B444-EC4AA3ED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4396747"/>
          </a:xfrm>
        </p:spPr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요소는 테두리</a:t>
            </a:r>
            <a:r>
              <a:rPr lang="en-US" altLang="ko-KR" dirty="0"/>
              <a:t>(border)</a:t>
            </a:r>
            <a:r>
              <a:rPr lang="ko-KR" altLang="en-US" dirty="0"/>
              <a:t>도 콘텐츠</a:t>
            </a:r>
            <a:r>
              <a:rPr lang="en-US" altLang="ko-KR" dirty="0"/>
              <a:t>(content)</a:t>
            </a:r>
            <a:r>
              <a:rPr lang="ko-KR" altLang="en-US" dirty="0"/>
              <a:t>도 없는 웹 페이지 내의 단순한 사각형의 공간</a:t>
            </a:r>
          </a:p>
          <a:p>
            <a:r>
              <a:rPr lang="ko-KR" altLang="en-US" dirty="0"/>
              <a:t>반드시 </a:t>
            </a:r>
            <a:r>
              <a:rPr lang="en-US" altLang="ko-KR" dirty="0"/>
              <a:t>style </a:t>
            </a:r>
            <a:r>
              <a:rPr lang="ko-KR" altLang="en-US" dirty="0"/>
              <a:t>속성을 이용하여 캔버스의 크기를 설정</a:t>
            </a:r>
          </a:p>
          <a:p>
            <a:r>
              <a:rPr lang="ko-KR" altLang="en-US" dirty="0"/>
              <a:t>해당 요소의 </a:t>
            </a:r>
            <a:r>
              <a:rPr lang="en-US" altLang="ko-KR" dirty="0"/>
              <a:t>id </a:t>
            </a:r>
            <a:r>
              <a:rPr lang="ko-KR" altLang="en-US" dirty="0"/>
              <a:t>속성을 이용</a:t>
            </a:r>
          </a:p>
        </p:txBody>
      </p:sp>
    </p:spTree>
    <p:extLst>
      <p:ext uri="{BB962C8B-B14F-4D97-AF65-F5344CB8AC3E}">
        <p14:creationId xmlns:p14="http://schemas.microsoft.com/office/powerpoint/2010/main" val="223010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3C0E-663D-4C83-AC49-6132B0B3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0D7A-B7A8-43CE-B58B-A3A0FD00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338"/>
            <a:ext cx="8915400" cy="4353884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b="1" dirty="0"/>
              <a:t>canvas</a:t>
            </a:r>
            <a:r>
              <a:rPr lang="en-US" altLang="ko-KR" dirty="0"/>
              <a:t> </a:t>
            </a:r>
            <a:r>
              <a:rPr lang="en-US" altLang="ko-KR" u="sng" dirty="0"/>
              <a:t>id</a:t>
            </a:r>
            <a:r>
              <a:rPr lang="en-US" altLang="ko-KR" dirty="0"/>
              <a:t>="</a:t>
            </a:r>
            <a:r>
              <a:rPr lang="en-US" altLang="ko-KR" dirty="0" err="1"/>
              <a:t>myCanvas</a:t>
            </a:r>
            <a:r>
              <a:rPr lang="en-US" altLang="ko-KR" dirty="0"/>
              <a:t>" width="200" height="100" style="border:1px solid #000000;"&gt;</a:t>
            </a:r>
          </a:p>
          <a:p>
            <a:r>
              <a:rPr lang="en-US" altLang="ko-KR" dirty="0"/>
              <a:t>&lt;/canvas&gt;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8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그리기 위한 자바스크립트 순서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ko-KR" altLang="en-US" dirty="0"/>
              <a:t>캔버스 요소의 </a:t>
            </a:r>
            <a:r>
              <a:rPr lang="en-US" altLang="ko-KR" dirty="0"/>
              <a:t>id</a:t>
            </a:r>
            <a:r>
              <a:rPr lang="ko-KR" altLang="en-US" dirty="0" err="1"/>
              <a:t>들고오기</a:t>
            </a:r>
            <a:endParaRPr lang="en-US" altLang="ko-KR" dirty="0"/>
          </a:p>
          <a:p>
            <a:r>
              <a:rPr lang="en-US" altLang="ko-KR" dirty="0"/>
              <a:t>let paper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(“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r>
              <a:rPr lang="ko-KR" altLang="en-US" dirty="0" err="1"/>
              <a:t>캥버스에</a:t>
            </a:r>
            <a:r>
              <a:rPr lang="ko-KR" altLang="en-US" dirty="0"/>
              <a:t> 그릴 개체 만들기</a:t>
            </a:r>
            <a:endParaRPr lang="en-US" altLang="ko-KR" dirty="0"/>
          </a:p>
          <a:p>
            <a:r>
              <a:rPr lang="en-US" altLang="ko-KR" dirty="0"/>
              <a:t>let context = </a:t>
            </a:r>
            <a:r>
              <a:rPr lang="en-US" altLang="ko-KR" dirty="0" err="1"/>
              <a:t>paper.getContext</a:t>
            </a:r>
            <a:r>
              <a:rPr lang="en-US" altLang="ko-KR" dirty="0"/>
              <a:t>("2d");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93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그리기 위한 자바스크립트 순서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4339597"/>
          </a:xfrm>
        </p:spPr>
        <p:txBody>
          <a:bodyPr/>
          <a:lstStyle/>
          <a:p>
            <a:r>
              <a:rPr lang="ko-KR" altLang="en-US" dirty="0"/>
              <a:t>색과 모양 정하기</a:t>
            </a:r>
            <a:endParaRPr lang="en-US" altLang="ko-KR" dirty="0"/>
          </a:p>
          <a:p>
            <a:r>
              <a:rPr lang="en-US" altLang="ko-KR" dirty="0" err="1"/>
              <a:t>context.fillStyle</a:t>
            </a:r>
            <a:r>
              <a:rPr lang="en-US" altLang="ko-KR" dirty="0"/>
              <a:t> = "#FF0000";</a:t>
            </a:r>
          </a:p>
          <a:p>
            <a:r>
              <a:rPr lang="en-US" altLang="ko-KR" dirty="0" err="1"/>
              <a:t>context.fillRect</a:t>
            </a:r>
            <a:r>
              <a:rPr lang="en-US" altLang="ko-KR" dirty="0"/>
              <a:t>(0, 0, 150, 75);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37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선을 </a:t>
            </a:r>
            <a:r>
              <a:rPr lang="ko-KR" altLang="en-US" dirty="0" err="1"/>
              <a:t>그리기위한</a:t>
            </a:r>
            <a:r>
              <a:rPr lang="ko-KR" altLang="en-US" dirty="0"/>
              <a:t>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4488"/>
            <a:ext cx="8915400" cy="4296734"/>
          </a:xfrm>
        </p:spPr>
        <p:txBody>
          <a:bodyPr/>
          <a:lstStyle/>
          <a:p>
            <a:r>
              <a:rPr lang="en-US" altLang="ko-KR" dirty="0" err="1"/>
              <a:t>ctx.moveTo</a:t>
            </a:r>
            <a:r>
              <a:rPr lang="en-US" altLang="ko-KR" dirty="0"/>
              <a:t>(0, 0);</a:t>
            </a:r>
          </a:p>
          <a:p>
            <a:r>
              <a:rPr lang="en-US" altLang="ko-KR" dirty="0" err="1"/>
              <a:t>ctx.lineTo</a:t>
            </a:r>
            <a:r>
              <a:rPr lang="en-US" altLang="ko-KR" dirty="0"/>
              <a:t>(200, 100);</a:t>
            </a:r>
          </a:p>
          <a:p>
            <a:r>
              <a:rPr lang="en-US" altLang="ko-KR" dirty="0" err="1"/>
              <a:t>ctx.stroke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57911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4082</TotalTime>
  <Words>713</Words>
  <Application>Microsoft Office PowerPoint</Application>
  <PresentationFormat>와이드스크린</PresentationFormat>
  <Paragraphs>111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HY견고딕</vt:lpstr>
      <vt:lpstr>HY그래픽</vt:lpstr>
      <vt:lpstr>HY중고딕</vt:lpstr>
      <vt:lpstr>맑은 고딕</vt:lpstr>
      <vt:lpstr>Arial</vt:lpstr>
      <vt:lpstr>Century Gothic</vt:lpstr>
      <vt:lpstr>Verdana</vt:lpstr>
      <vt:lpstr>Wingdings 3</vt:lpstr>
      <vt:lpstr>줄기</vt:lpstr>
      <vt:lpstr>HTML5</vt:lpstr>
      <vt:lpstr>오늘 배울 내용</vt:lpstr>
      <vt:lpstr>HTML5 그래픽</vt:lpstr>
      <vt:lpstr>Canvas</vt:lpstr>
      <vt:lpstr>canvas 요소의 속성</vt:lpstr>
      <vt:lpstr>canvas 사용</vt:lpstr>
      <vt:lpstr>canvas 그리기 위한 자바스크립트 순서1</vt:lpstr>
      <vt:lpstr>canvas 그리기 위한 자바스크립트 순서2</vt:lpstr>
      <vt:lpstr>선을 그리기위한 자바스크립트</vt:lpstr>
      <vt:lpstr>원을 그리기위한 자바스크립트</vt:lpstr>
      <vt:lpstr>텍스트를 그리기 위한 자바스크립트</vt:lpstr>
      <vt:lpstr>그라데이션 그리기위한 자바스크립트</vt:lpstr>
      <vt:lpstr>canvas 실습</vt:lpstr>
      <vt:lpstr>SVG</vt:lpstr>
      <vt:lpstr>선 </vt:lpstr>
      <vt:lpstr>원</vt:lpstr>
      <vt:lpstr>직사각형</vt:lpstr>
      <vt:lpstr>SVG 둥근 사각형</vt:lpstr>
      <vt:lpstr>다각형</vt:lpstr>
      <vt:lpstr>Canvas vs SVG</vt:lpstr>
      <vt:lpstr>Canvas vs SVG 차이점</vt:lpstr>
      <vt:lpstr>HTML5 API</vt:lpstr>
      <vt:lpstr>HTML5 API – 자바스크립트 사용</vt:lpstr>
      <vt:lpstr>이모티콘</vt:lpstr>
      <vt:lpstr>파비콘(favicon)</vt:lpstr>
      <vt:lpstr>파비콘 지원 형식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HJ-seong</cp:lastModifiedBy>
  <cp:revision>18</cp:revision>
  <dcterms:created xsi:type="dcterms:W3CDTF">2022-01-26T22:21:15Z</dcterms:created>
  <dcterms:modified xsi:type="dcterms:W3CDTF">2022-08-21T16:52:15Z</dcterms:modified>
</cp:coreProperties>
</file>