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5" r:id="rId2"/>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640" autoAdjust="0"/>
  </p:normalViewPr>
  <p:slideViewPr>
    <p:cSldViewPr snapToGrid="0" snapToObjects="1">
      <p:cViewPr>
        <p:scale>
          <a:sx n="150" d="100"/>
          <a:sy n="150" d="100"/>
        </p:scale>
        <p:origin x="-136" y="10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05C9D-DFD4-C647-B860-6FB3167D7BED}" type="datetimeFigureOut">
              <a:rPr lang="en-US" smtClean="0"/>
              <a:t>1/18/16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E3190-98F0-8949-AAB9-58F67CBF17BC}" type="slidenum">
              <a:rPr lang="en-US" smtClean="0"/>
              <a:t>‹#›</a:t>
            </a:fld>
            <a:endParaRPr lang="en-US"/>
          </a:p>
        </p:txBody>
      </p:sp>
    </p:spTree>
    <p:extLst>
      <p:ext uri="{BB962C8B-B14F-4D97-AF65-F5344CB8AC3E}">
        <p14:creationId xmlns:p14="http://schemas.microsoft.com/office/powerpoint/2010/main" val="7360561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3E3190-98F0-8949-AAB9-58F67CBF17BC}" type="slidenum">
              <a:rPr lang="en-US" smtClean="0"/>
              <a:t>7</a:t>
            </a:fld>
            <a:endParaRPr lang="en-US"/>
          </a:p>
        </p:txBody>
      </p:sp>
    </p:spTree>
    <p:extLst>
      <p:ext uri="{BB962C8B-B14F-4D97-AF65-F5344CB8AC3E}">
        <p14:creationId xmlns:p14="http://schemas.microsoft.com/office/powerpoint/2010/main" val="212491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3D9B16-E0F0-684B-A0D8-535EA592D14E}"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182227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D9B16-E0F0-684B-A0D8-535EA592D14E}"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5460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D9B16-E0F0-684B-A0D8-535EA592D14E}"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353364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D9B16-E0F0-684B-A0D8-535EA592D14E}"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1527654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3D9B16-E0F0-684B-A0D8-535EA592D14E}"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6850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3D9B16-E0F0-684B-A0D8-535EA592D14E}"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235567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3D9B16-E0F0-684B-A0D8-535EA592D14E}" type="datetimeFigureOut">
              <a:rPr lang="en-US" smtClean="0"/>
              <a:t>1/18/16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66716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3D9B16-E0F0-684B-A0D8-535EA592D14E}" type="datetimeFigureOut">
              <a:rPr lang="en-US" smtClean="0"/>
              <a:t>1/18/16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421443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D9B16-E0F0-684B-A0D8-535EA592D14E}" type="datetimeFigureOut">
              <a:rPr lang="en-US" smtClean="0"/>
              <a:t>1/18/16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3948598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D9B16-E0F0-684B-A0D8-535EA592D14E}"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250076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D9B16-E0F0-684B-A0D8-535EA592D14E}"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7DED4-F8D8-C04E-AF7E-2E939A4DF953}" type="slidenum">
              <a:rPr lang="en-US" smtClean="0"/>
              <a:t>‹#›</a:t>
            </a:fld>
            <a:endParaRPr lang="en-US"/>
          </a:p>
        </p:txBody>
      </p:sp>
    </p:spTree>
    <p:extLst>
      <p:ext uri="{BB962C8B-B14F-4D97-AF65-F5344CB8AC3E}">
        <p14:creationId xmlns:p14="http://schemas.microsoft.com/office/powerpoint/2010/main" val="10371245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D9B16-E0F0-684B-A0D8-535EA592D14E}" type="datetimeFigureOut">
              <a:rPr lang="en-US" smtClean="0"/>
              <a:t>1/18/16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7DED4-F8D8-C04E-AF7E-2E939A4DF953}" type="slidenum">
              <a:rPr lang="en-US" smtClean="0"/>
              <a:t>‹#›</a:t>
            </a:fld>
            <a:endParaRPr lang="en-US"/>
          </a:p>
        </p:txBody>
      </p:sp>
    </p:spTree>
    <p:extLst>
      <p:ext uri="{BB962C8B-B14F-4D97-AF65-F5344CB8AC3E}">
        <p14:creationId xmlns:p14="http://schemas.microsoft.com/office/powerpoint/2010/main" val="19917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f"/><Relationship Id="rId3"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tiff"/><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9.tiff"/><Relationship Id="rId8" Type="http://schemas.openxmlformats.org/officeDocument/2006/relationships/image" Target="../media/image10.tiff"/><Relationship Id="rId9" Type="http://schemas.openxmlformats.org/officeDocument/2006/relationships/image" Target="../media/image11.tiff"/><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3.jpeg"/></Relationships>
</file>

<file path=ppt/slides/_rels/slide6.xml.rels><?xml version="1.0" encoding="UTF-8" standalone="yes"?>
<Relationships xmlns="http://schemas.openxmlformats.org/package/2006/relationships"><Relationship Id="rId11" Type="http://schemas.openxmlformats.org/officeDocument/2006/relationships/image" Target="../media/image6.png"/><Relationship Id="rId12" Type="http://schemas.microsoft.com/office/2007/relationships/hdphoto" Target="../media/hdphoto6.wdp"/><Relationship Id="rId1" Type="http://schemas.openxmlformats.org/officeDocument/2006/relationships/slideLayout" Target="../slideLayouts/slideLayout7.xml"/><Relationship Id="rId2" Type="http://schemas.openxmlformats.org/officeDocument/2006/relationships/image" Target="../media/image13.jpeg"/><Relationship Id="rId3" Type="http://schemas.microsoft.com/office/2007/relationships/hdphoto" Target="../media/hdphoto5.wdp"/><Relationship Id="rId4" Type="http://schemas.openxmlformats.org/officeDocument/2006/relationships/image" Target="../media/image14.tiff"/><Relationship Id="rId5" Type="http://schemas.openxmlformats.org/officeDocument/2006/relationships/image" Target="../media/image15.tiff"/><Relationship Id="rId6" Type="http://schemas.openxmlformats.org/officeDocument/2006/relationships/image" Target="../media/image16.tiff"/><Relationship Id="rId7" Type="http://schemas.openxmlformats.org/officeDocument/2006/relationships/image" Target="../media/image17.tiff"/><Relationship Id="rId8" Type="http://schemas.openxmlformats.org/officeDocument/2006/relationships/image" Target="../media/image18.tiff"/><Relationship Id="rId9" Type="http://schemas.openxmlformats.org/officeDocument/2006/relationships/image" Target="../media/image4.png"/><Relationship Id="rId10"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manu.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0"/>
            <a:ext cx="4572000" cy="6858000"/>
          </a:xfrm>
          <a:prstGeom prst="rect">
            <a:avLst/>
          </a:prstGeom>
        </p:spPr>
      </p:pic>
      <p:pic>
        <p:nvPicPr>
          <p:cNvPr id="6" name="Picture 5" descr="manu.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5" name="TextBox 4"/>
          <p:cNvSpPr txBox="1"/>
          <p:nvPr/>
        </p:nvSpPr>
        <p:spPr>
          <a:xfrm>
            <a:off x="0" y="-3552"/>
            <a:ext cx="4572000" cy="2862322"/>
          </a:xfrm>
          <a:prstGeom prst="rect">
            <a:avLst/>
          </a:prstGeom>
          <a:noFill/>
        </p:spPr>
        <p:txBody>
          <a:bodyPr wrap="square" rtlCol="0">
            <a:spAutoFit/>
          </a:bodyPr>
          <a:lstStyle/>
          <a:p>
            <a:pPr algn="ctr"/>
            <a:endParaRPr lang="en-US" sz="4800" b="1" dirty="0" smtClean="0">
              <a:latin typeface="FrankRuehl"/>
              <a:cs typeface="FrankRuehl"/>
            </a:endParaRPr>
          </a:p>
          <a:p>
            <a:pPr algn="ctr"/>
            <a:r>
              <a:rPr lang="en-US" sz="4800" b="1" dirty="0" smtClean="0">
                <a:latin typeface="FrankRuehl"/>
                <a:cs typeface="FrankRuehl"/>
              </a:rPr>
              <a:t>BRAGANZA</a:t>
            </a:r>
          </a:p>
          <a:p>
            <a:pPr algn="ctr"/>
            <a:r>
              <a:rPr lang="en-US" b="1" dirty="0" smtClean="0">
                <a:latin typeface="FrankRuehl"/>
                <a:cs typeface="FrankRuehl"/>
              </a:rPr>
              <a:t>THE  BATTLE  FOR  GLOUCESTER </a:t>
            </a:r>
          </a:p>
          <a:p>
            <a:pPr algn="ctr"/>
            <a:endParaRPr lang="en-US" sz="1600" dirty="0" smtClean="0">
              <a:latin typeface="Book Antiqua"/>
              <a:cs typeface="Book Antiqua"/>
            </a:endParaRPr>
          </a:p>
          <a:p>
            <a:pPr algn="ctr"/>
            <a:endParaRPr lang="en-US" sz="1600" dirty="0" smtClean="0">
              <a:latin typeface="FrankRuehl"/>
              <a:cs typeface="FrankRuehl"/>
            </a:endParaRPr>
          </a:p>
          <a:p>
            <a:pPr algn="ctr"/>
            <a:endParaRPr lang="en-US" sz="1600" dirty="0" smtClean="0">
              <a:latin typeface="FrankRuehl"/>
              <a:cs typeface="FrankRuehl"/>
            </a:endParaRPr>
          </a:p>
          <a:p>
            <a:pPr algn="ctr"/>
            <a:r>
              <a:rPr lang="en-US" sz="1600" dirty="0" smtClean="0">
                <a:latin typeface="FrankRuehl"/>
                <a:cs typeface="FrankRuehl"/>
              </a:rPr>
              <a:t>ARTICLES  OF  AGREEMENT</a:t>
            </a:r>
            <a:endParaRPr lang="en-US" sz="1600" dirty="0">
              <a:latin typeface="FrankRuehl"/>
              <a:cs typeface="FrankRuehl"/>
            </a:endParaRPr>
          </a:p>
        </p:txBody>
      </p:sp>
      <p:sp>
        <p:nvSpPr>
          <p:cNvPr id="3" name="TextBox 2"/>
          <p:cNvSpPr txBox="1"/>
          <p:nvPr/>
        </p:nvSpPr>
        <p:spPr>
          <a:xfrm>
            <a:off x="4572000" y="-16252"/>
            <a:ext cx="4572000" cy="4062650"/>
          </a:xfrm>
          <a:prstGeom prst="rect">
            <a:avLst/>
          </a:prstGeom>
          <a:noFill/>
        </p:spPr>
        <p:txBody>
          <a:bodyPr wrap="square" rtlCol="0">
            <a:spAutoFit/>
          </a:bodyPr>
          <a:lstStyle/>
          <a:p>
            <a:pPr algn="ctr"/>
            <a:endParaRPr lang="en-US" sz="1400" dirty="0" smtClean="0">
              <a:latin typeface="FrankRuehl"/>
              <a:cs typeface="FrankRuehl"/>
            </a:endParaRPr>
          </a:p>
          <a:p>
            <a:pPr algn="ctr"/>
            <a:endParaRPr lang="en-US" sz="1400" dirty="0" smtClean="0">
              <a:latin typeface="FrankRuehl"/>
              <a:cs typeface="FrankRuehl"/>
            </a:endParaRPr>
          </a:p>
          <a:p>
            <a:pPr algn="ctr"/>
            <a:r>
              <a:rPr lang="en-US" sz="1400" dirty="0" smtClean="0">
                <a:latin typeface="FrankRuehl"/>
                <a:cs typeface="FrankRuehl"/>
              </a:rPr>
              <a:t>SPECIAL  </a:t>
            </a:r>
            <a:r>
              <a:rPr lang="en-US" sz="1400" dirty="0" smtClean="0">
                <a:latin typeface="FrankRuehl"/>
                <a:cs typeface="FrankRuehl"/>
              </a:rPr>
              <a:t>THANKS  TO:</a:t>
            </a:r>
            <a:endParaRPr lang="en-US" sz="1600" dirty="0" smtClean="0">
              <a:latin typeface="FrankRuehl"/>
              <a:cs typeface="FrankRuehl"/>
            </a:endParaRPr>
          </a:p>
          <a:p>
            <a:pPr algn="ctr"/>
            <a:endParaRPr lang="en-US" sz="1200" dirty="0" smtClean="0">
              <a:latin typeface="FrankRuehl"/>
              <a:cs typeface="FrankRuehl"/>
            </a:endParaRPr>
          </a:p>
          <a:p>
            <a:pPr algn="ctr"/>
            <a:r>
              <a:rPr lang="en-US" sz="1200" dirty="0" smtClean="0">
                <a:latin typeface="FrankRuehl"/>
                <a:cs typeface="FrankRuehl"/>
              </a:rPr>
              <a:t>Ebenezer Babson</a:t>
            </a:r>
          </a:p>
          <a:p>
            <a:pPr algn="ctr"/>
            <a:r>
              <a:rPr lang="en-US" sz="1200" dirty="0" smtClean="0">
                <a:latin typeface="FrankRuehl"/>
                <a:cs typeface="FrankRuehl"/>
              </a:rPr>
              <a:t>Howard Blackburn</a:t>
            </a:r>
          </a:p>
          <a:p>
            <a:pPr algn="ctr"/>
            <a:r>
              <a:rPr lang="en-US" sz="1200" dirty="0" smtClean="0">
                <a:latin typeface="FrankRuehl"/>
                <a:cs typeface="FrankRuehl"/>
              </a:rPr>
              <a:t>Joseph Foster</a:t>
            </a:r>
          </a:p>
          <a:p>
            <a:pPr algn="ctr"/>
            <a:r>
              <a:rPr lang="en-US" sz="1200" dirty="0" smtClean="0">
                <a:latin typeface="FrankRuehl"/>
                <a:cs typeface="FrankRuehl"/>
              </a:rPr>
              <a:t>Robin Freeman</a:t>
            </a:r>
          </a:p>
          <a:p>
            <a:pPr algn="ctr"/>
            <a:r>
              <a:rPr lang="en-US" sz="1200" dirty="0" smtClean="0">
                <a:latin typeface="FrankRuehl"/>
                <a:cs typeface="FrankRuehl"/>
              </a:rPr>
              <a:t>John Hammond</a:t>
            </a:r>
          </a:p>
          <a:p>
            <a:pPr algn="ctr"/>
            <a:r>
              <a:rPr lang="en-US" sz="1200" dirty="0" smtClean="0">
                <a:latin typeface="FrankRuehl"/>
                <a:cs typeface="FrankRuehl"/>
              </a:rPr>
              <a:t>Andrew </a:t>
            </a:r>
            <a:r>
              <a:rPr lang="en-US" sz="1200" dirty="0" err="1" smtClean="0">
                <a:latin typeface="FrankRuehl"/>
                <a:cs typeface="FrankRuehl"/>
              </a:rPr>
              <a:t>Haraden</a:t>
            </a:r>
            <a:endParaRPr lang="en-US" sz="1200" dirty="0" smtClean="0">
              <a:latin typeface="FrankRuehl"/>
              <a:cs typeface="FrankRuehl"/>
            </a:endParaRPr>
          </a:p>
          <a:p>
            <a:pPr algn="ctr"/>
            <a:r>
              <a:rPr lang="en-US" sz="1200" dirty="0" smtClean="0">
                <a:latin typeface="FrankRuehl"/>
                <a:cs typeface="FrankRuehl"/>
              </a:rPr>
              <a:t>Hannah Jumper</a:t>
            </a:r>
          </a:p>
          <a:p>
            <a:pPr algn="ctr"/>
            <a:r>
              <a:rPr lang="en-US" sz="1200" dirty="0" err="1" smtClean="0">
                <a:latin typeface="FrankRuehl"/>
                <a:cs typeface="FrankRuehl"/>
              </a:rPr>
              <a:t>Masconomet</a:t>
            </a:r>
            <a:endParaRPr lang="en-US" sz="1200" dirty="0" smtClean="0">
              <a:latin typeface="FrankRuehl"/>
              <a:cs typeface="FrankRuehl"/>
            </a:endParaRPr>
          </a:p>
          <a:p>
            <a:pPr algn="ctr"/>
            <a:r>
              <a:rPr lang="en-US" sz="1200" dirty="0" smtClean="0">
                <a:latin typeface="FrankRuehl"/>
                <a:cs typeface="FrankRuehl"/>
              </a:rPr>
              <a:t>Clayton Morrissey</a:t>
            </a:r>
          </a:p>
          <a:p>
            <a:pPr algn="ctr"/>
            <a:r>
              <a:rPr lang="en-US" sz="1200" dirty="0" smtClean="0">
                <a:latin typeface="FrankRuehl"/>
                <a:cs typeface="FrankRuehl"/>
              </a:rPr>
              <a:t>Judith Sargent-Murray</a:t>
            </a:r>
          </a:p>
          <a:p>
            <a:pPr algn="ctr"/>
            <a:r>
              <a:rPr lang="en-US" sz="1200" dirty="0" smtClean="0">
                <a:latin typeface="FrankRuehl"/>
                <a:cs typeface="FrankRuehl"/>
              </a:rPr>
              <a:t>Thomas Niles</a:t>
            </a:r>
          </a:p>
          <a:p>
            <a:pPr algn="ctr"/>
            <a:r>
              <a:rPr lang="en-US" sz="1200" dirty="0" smtClean="0">
                <a:latin typeface="FrankRuehl"/>
                <a:cs typeface="FrankRuehl"/>
              </a:rPr>
              <a:t>John Phillips</a:t>
            </a:r>
          </a:p>
          <a:p>
            <a:pPr algn="ctr"/>
            <a:r>
              <a:rPr lang="en-US" sz="1200" dirty="0" smtClean="0">
                <a:latin typeface="FrankRuehl"/>
                <a:cs typeface="FrankRuehl"/>
              </a:rPr>
              <a:t>Thomasine Younger</a:t>
            </a:r>
          </a:p>
          <a:p>
            <a:pPr algn="ctr"/>
            <a:endParaRPr lang="en-US" sz="1600" i="1" dirty="0" smtClean="0">
              <a:latin typeface="FrankRuehl"/>
              <a:cs typeface="FrankRuehl"/>
            </a:endParaRPr>
          </a:p>
          <a:p>
            <a:pPr algn="ctr"/>
            <a:endParaRPr lang="en-US" sz="1600" dirty="0" smtClean="0">
              <a:latin typeface="FrankRuehl"/>
              <a:cs typeface="FrankRuehl"/>
            </a:endParaRPr>
          </a:p>
          <a:p>
            <a:pPr algn="ctr"/>
            <a:r>
              <a:rPr lang="en-US" sz="1600" dirty="0" smtClean="0">
                <a:latin typeface="FrankRuehl"/>
                <a:cs typeface="FrankRuehl"/>
              </a:rPr>
              <a:t>RYAN  BROS., 2015 </a:t>
            </a:r>
            <a:endParaRPr lang="en-US" sz="1600" dirty="0">
              <a:latin typeface="FrankRuehl"/>
              <a:cs typeface="FrankRuehl"/>
            </a:endParaRPr>
          </a:p>
        </p:txBody>
      </p:sp>
    </p:spTree>
    <p:extLst>
      <p:ext uri="{BB962C8B-B14F-4D97-AF65-F5344CB8AC3E}">
        <p14:creationId xmlns:p14="http://schemas.microsoft.com/office/powerpoint/2010/main" val="198948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FIG.1.tiff"/>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Layer>
                </a14:imgProps>
              </a:ext>
              <a:ext uri="{28A0092B-C50C-407E-A947-70E740481C1C}">
                <a14:useLocalDpi xmlns:a14="http://schemas.microsoft.com/office/drawing/2010/main" val="0"/>
              </a:ext>
            </a:extLst>
          </a:blip>
          <a:stretch>
            <a:fillRect/>
          </a:stretch>
        </p:blipFill>
        <p:spPr>
          <a:xfrm>
            <a:off x="5118100" y="638566"/>
            <a:ext cx="2971800" cy="2088614"/>
          </a:xfrm>
          <a:prstGeom prst="rect">
            <a:avLst/>
          </a:prstGeom>
          <a:ln>
            <a:solidFill>
              <a:schemeClr val="bg2">
                <a:lumMod val="50000"/>
              </a:schemeClr>
            </a:solidFill>
          </a:ln>
        </p:spPr>
      </p:pic>
      <p:sp>
        <p:nvSpPr>
          <p:cNvPr id="4" name="TextBox 3"/>
          <p:cNvSpPr txBox="1"/>
          <p:nvPr/>
        </p:nvSpPr>
        <p:spPr>
          <a:xfrm>
            <a:off x="0" y="12827"/>
            <a:ext cx="4114800" cy="6878806"/>
          </a:xfrm>
          <a:prstGeom prst="rect">
            <a:avLst/>
          </a:prstGeom>
          <a:noFill/>
        </p:spPr>
        <p:txBody>
          <a:bodyPr wrap="square" rtlCol="0">
            <a:spAutoFit/>
          </a:bodyPr>
          <a:lstStyle/>
          <a:p>
            <a:endParaRPr lang="en-US" sz="1100" b="1" dirty="0" smtClean="0">
              <a:latin typeface="Book Antiqua"/>
              <a:cs typeface="Book Antiqua"/>
            </a:endParaRPr>
          </a:p>
          <a:p>
            <a:pPr algn="just"/>
            <a:r>
              <a:rPr lang="en-US" sz="1000" b="1" dirty="0" smtClean="0">
                <a:latin typeface="Book Antiqua"/>
                <a:cs typeface="Book Antiqua"/>
              </a:rPr>
              <a:t>THEY THAT GO DOWN TO SEA IN SHIPS...</a:t>
            </a:r>
          </a:p>
          <a:p>
            <a:pPr algn="just"/>
            <a:endParaRPr lang="en-US" sz="1000" dirty="0" smtClean="0">
              <a:latin typeface="Book Antiqua"/>
              <a:cs typeface="Book Antiqua"/>
            </a:endParaRPr>
          </a:p>
          <a:p>
            <a:pPr algn="just"/>
            <a:r>
              <a:rPr lang="en-US" sz="1000" dirty="0" smtClean="0">
                <a:latin typeface="Book Antiqua"/>
                <a:cs typeface="Book Antiqua"/>
              </a:rPr>
              <a:t>Gloucester, America’s oldest seaport, has erupted into civil war. Natives and pirates, witches and wharf rats, fisherman and minutemen have taken up arms against each other. Fighting rages in the streets, </a:t>
            </a:r>
            <a:r>
              <a:rPr lang="en-US" sz="1000" dirty="0" smtClean="0">
                <a:latin typeface="Book Antiqua"/>
                <a:cs typeface="Book Antiqua"/>
              </a:rPr>
              <a:t>through </a:t>
            </a:r>
            <a:r>
              <a:rPr lang="en-US" sz="1000" dirty="0" smtClean="0">
                <a:latin typeface="Book Antiqua"/>
                <a:cs typeface="Book Antiqua"/>
              </a:rPr>
              <a:t>the trees and out on the high seas.</a:t>
            </a:r>
          </a:p>
          <a:p>
            <a:pPr algn="just"/>
            <a:endParaRPr lang="en-US" sz="1000" dirty="0" smtClean="0">
              <a:latin typeface="Book Antiqua"/>
              <a:cs typeface="Book Antiqua"/>
            </a:endParaRPr>
          </a:p>
          <a:p>
            <a:pPr algn="just"/>
            <a:r>
              <a:rPr lang="en-US" sz="1000" dirty="0" smtClean="0">
                <a:latin typeface="Book Antiqua"/>
                <a:cs typeface="Book Antiqua"/>
              </a:rPr>
              <a:t>Braganza is a turn-based game for 2-6 players. You command a ragtag militia fighting </a:t>
            </a:r>
            <a:r>
              <a:rPr lang="en-US" sz="1000" dirty="0" smtClean="0">
                <a:latin typeface="Book Antiqua"/>
                <a:cs typeface="Book Antiqua"/>
              </a:rPr>
              <a:t>to </a:t>
            </a:r>
            <a:r>
              <a:rPr lang="en-US" sz="1000" dirty="0" smtClean="0">
                <a:latin typeface="Book Antiqua"/>
                <a:cs typeface="Book Antiqua"/>
              </a:rPr>
              <a:t>capture and control territory. So storm the beaches, ride The </a:t>
            </a:r>
            <a:r>
              <a:rPr lang="en-US" sz="1000" dirty="0" err="1" smtClean="0">
                <a:latin typeface="Book Antiqua"/>
                <a:cs typeface="Book Antiqua"/>
              </a:rPr>
              <a:t>Squam</a:t>
            </a:r>
            <a:r>
              <a:rPr lang="en-US" sz="1000" dirty="0" smtClean="0">
                <a:latin typeface="Book Antiqua"/>
                <a:cs typeface="Book Antiqua"/>
              </a:rPr>
              <a:t> and take that hill!</a:t>
            </a:r>
          </a:p>
          <a:p>
            <a:pPr algn="just"/>
            <a:endParaRPr lang="en-US" sz="1000" dirty="0" smtClean="0">
              <a:latin typeface="Book Antiqua"/>
              <a:cs typeface="Book Antiqua"/>
            </a:endParaRPr>
          </a:p>
          <a:p>
            <a:pPr algn="just"/>
            <a:endParaRPr lang="en-US" sz="1000" dirty="0" smtClean="0">
              <a:latin typeface="Book Antiqua"/>
              <a:cs typeface="Book Antiqua"/>
            </a:endParaRPr>
          </a:p>
          <a:p>
            <a:pPr algn="just"/>
            <a:r>
              <a:rPr lang="en-US" sz="1000" b="1" dirty="0" smtClean="0">
                <a:latin typeface="Book Antiqua"/>
                <a:cs typeface="Book Antiqua"/>
              </a:rPr>
              <a:t>CONTENTS</a:t>
            </a:r>
          </a:p>
          <a:p>
            <a:pPr algn="just"/>
            <a:endParaRPr lang="en-US" sz="1000" dirty="0" smtClean="0">
              <a:latin typeface="Book Antiqua"/>
              <a:cs typeface="Book Antiqua"/>
            </a:endParaRPr>
          </a:p>
          <a:p>
            <a:pPr marL="171450" indent="-171450" algn="just">
              <a:buFont typeface="Arial"/>
              <a:buChar char="•"/>
            </a:pPr>
            <a:r>
              <a:rPr lang="en-US" sz="1000" dirty="0" smtClean="0">
                <a:latin typeface="Book Antiqua"/>
                <a:cs typeface="Book Antiqua"/>
              </a:rPr>
              <a:t>1 game </a:t>
            </a:r>
            <a:r>
              <a:rPr lang="en-US" sz="1000" dirty="0" smtClean="0">
                <a:latin typeface="Book Antiqua"/>
                <a:cs typeface="Book Antiqua"/>
              </a:rPr>
              <a:t>board</a:t>
            </a:r>
            <a:endParaRPr lang="en-US" sz="1000" dirty="0" smtClean="0">
              <a:latin typeface="Book Antiqua"/>
              <a:cs typeface="Book Antiqua"/>
            </a:endParaRPr>
          </a:p>
          <a:p>
            <a:pPr marL="171450" indent="-171450" algn="just">
              <a:buFont typeface="Arial"/>
              <a:buChar char="•"/>
            </a:pPr>
            <a:r>
              <a:rPr lang="en-US" sz="1000" dirty="0" smtClean="0">
                <a:latin typeface="Book Antiqua"/>
                <a:cs typeface="Book Antiqua"/>
              </a:rPr>
              <a:t>1 deck of 13 Command </a:t>
            </a:r>
            <a:r>
              <a:rPr lang="en-US" sz="1000" dirty="0" smtClean="0">
                <a:latin typeface="Book Antiqua"/>
                <a:cs typeface="Book Antiqua"/>
              </a:rPr>
              <a:t>Cards</a:t>
            </a:r>
            <a:endParaRPr lang="en-US" sz="1000" dirty="0" smtClean="0">
              <a:latin typeface="Book Antiqua"/>
              <a:cs typeface="Book Antiqua"/>
            </a:endParaRPr>
          </a:p>
          <a:p>
            <a:pPr marL="171450" indent="-171450" algn="just">
              <a:buFont typeface="Arial"/>
              <a:buChar char="•"/>
            </a:pPr>
            <a:r>
              <a:rPr lang="en-US" sz="1000" dirty="0" smtClean="0">
                <a:latin typeface="Book Antiqua"/>
                <a:cs typeface="Book Antiqua"/>
              </a:rPr>
              <a:t>6 sets of militias, each a different color and each consisting of 1 captain, 39 soldiers, 4 cannons and 7 </a:t>
            </a:r>
            <a:r>
              <a:rPr lang="en-US" sz="1000" dirty="0" smtClean="0">
                <a:latin typeface="Book Antiqua"/>
                <a:cs typeface="Book Antiqua"/>
              </a:rPr>
              <a:t>flags</a:t>
            </a:r>
            <a:endParaRPr lang="en-US" sz="1000" dirty="0" smtClean="0">
              <a:latin typeface="Book Antiqua"/>
              <a:cs typeface="Book Antiqua"/>
            </a:endParaRPr>
          </a:p>
          <a:p>
            <a:pPr marL="171450" indent="-171450" algn="just">
              <a:buFont typeface="Arial"/>
              <a:buChar char="•"/>
            </a:pPr>
            <a:r>
              <a:rPr lang="en-US" sz="1000" dirty="0" smtClean="0">
                <a:latin typeface="Book Antiqua"/>
                <a:cs typeface="Book Antiqua"/>
              </a:rPr>
              <a:t>13 </a:t>
            </a:r>
            <a:r>
              <a:rPr lang="en-US" sz="1000" dirty="0" smtClean="0">
                <a:latin typeface="Book Antiqua"/>
                <a:cs typeface="Book Antiqua"/>
              </a:rPr>
              <a:t>ships</a:t>
            </a:r>
            <a:endParaRPr lang="en-US" sz="1000" dirty="0" smtClean="0">
              <a:latin typeface="Book Antiqua"/>
              <a:cs typeface="Book Antiqua"/>
            </a:endParaRPr>
          </a:p>
          <a:p>
            <a:pPr marL="171450" indent="-171450" algn="just">
              <a:buFont typeface="Arial"/>
              <a:buChar char="•"/>
            </a:pPr>
            <a:r>
              <a:rPr lang="en-US" sz="1000" dirty="0" smtClean="0">
                <a:latin typeface="Book Antiqua"/>
                <a:cs typeface="Book Antiqua"/>
              </a:rPr>
              <a:t>10 dice, 5 red and 5 </a:t>
            </a:r>
            <a:r>
              <a:rPr lang="en-US" sz="1000" dirty="0" smtClean="0">
                <a:latin typeface="Book Antiqua"/>
                <a:cs typeface="Book Antiqua"/>
              </a:rPr>
              <a:t>white</a:t>
            </a:r>
            <a:endParaRPr lang="en-US" sz="1000" dirty="0" smtClean="0">
              <a:latin typeface="Book Antiqua"/>
              <a:cs typeface="Book Antiqua"/>
            </a:endParaRPr>
          </a:p>
          <a:p>
            <a:pPr marL="171450" indent="-171450" algn="just">
              <a:buFont typeface="Arial"/>
              <a:buChar char="•"/>
            </a:pPr>
            <a:r>
              <a:rPr lang="en-US" sz="1000" dirty="0" smtClean="0">
                <a:latin typeface="Book Antiqua"/>
                <a:cs typeface="Book Antiqua"/>
              </a:rPr>
              <a:t>1 Sea </a:t>
            </a:r>
            <a:r>
              <a:rPr lang="en-US" sz="1000" dirty="0" smtClean="0">
                <a:latin typeface="Book Antiqua"/>
                <a:cs typeface="Book Antiqua"/>
              </a:rPr>
              <a:t>Serpent</a:t>
            </a:r>
            <a:endParaRPr lang="en-US" sz="1000" dirty="0" smtClean="0">
              <a:latin typeface="Book Antiqua"/>
              <a:cs typeface="Book Antiqua"/>
            </a:endParaRPr>
          </a:p>
          <a:p>
            <a:pPr marL="171450" indent="-171450" algn="just">
              <a:buFont typeface="Arial"/>
              <a:buChar char="•"/>
            </a:pPr>
            <a:endParaRPr lang="en-US" sz="1000" dirty="0" smtClean="0">
              <a:latin typeface="Book Antiqua"/>
              <a:cs typeface="Book Antiqua"/>
            </a:endParaRPr>
          </a:p>
          <a:p>
            <a:pPr marL="171450" indent="-171450" algn="just">
              <a:buFont typeface="Arial"/>
              <a:buChar char="•"/>
            </a:pPr>
            <a:endParaRPr lang="en-US" sz="1000" dirty="0" smtClean="0">
              <a:latin typeface="Book Antiqua"/>
              <a:cs typeface="Book Antiqua"/>
            </a:endParaRPr>
          </a:p>
          <a:p>
            <a:pPr algn="just"/>
            <a:r>
              <a:rPr lang="en-US" sz="1000" b="1" dirty="0">
                <a:latin typeface="Book Antiqua"/>
                <a:cs typeface="Book Antiqua"/>
              </a:rPr>
              <a:t>SETTING</a:t>
            </a:r>
            <a:endParaRPr lang="en-US" sz="1000" dirty="0">
              <a:latin typeface="Book Antiqua"/>
              <a:cs typeface="Book Antiqua"/>
            </a:endParaRPr>
          </a:p>
          <a:p>
            <a:pPr algn="just"/>
            <a:r>
              <a:rPr lang="en-US" sz="1000" b="1" dirty="0">
                <a:latin typeface="Book Antiqua"/>
                <a:cs typeface="Book Antiqua"/>
              </a:rPr>
              <a:t> </a:t>
            </a:r>
            <a:endParaRPr lang="en-US" sz="1000" dirty="0">
              <a:latin typeface="Book Antiqua"/>
              <a:cs typeface="Book Antiqua"/>
            </a:endParaRPr>
          </a:p>
          <a:p>
            <a:pPr algn="just"/>
            <a:r>
              <a:rPr lang="en-US" sz="1000" dirty="0">
                <a:latin typeface="Book Antiqua"/>
                <a:cs typeface="Book Antiqua"/>
              </a:rPr>
              <a:t>The game takes place in </a:t>
            </a:r>
            <a:r>
              <a:rPr lang="en-US" sz="1000" dirty="0" smtClean="0">
                <a:latin typeface="Book Antiqua"/>
                <a:cs typeface="Book Antiqua"/>
              </a:rPr>
              <a:t>Gloucester </a:t>
            </a:r>
            <a:r>
              <a:rPr lang="en-US" sz="1000" dirty="0">
                <a:latin typeface="Book Antiqua"/>
                <a:cs typeface="Book Antiqua"/>
              </a:rPr>
              <a:t>and the neighboring town of </a:t>
            </a:r>
            <a:r>
              <a:rPr lang="en-US" sz="1000" dirty="0" smtClean="0">
                <a:latin typeface="Book Antiqua"/>
                <a:cs typeface="Book Antiqua"/>
              </a:rPr>
              <a:t>Rockport, which together make up Cape Ann. </a:t>
            </a:r>
            <a:r>
              <a:rPr lang="en-US" sz="1000" dirty="0">
                <a:latin typeface="Book Antiqua"/>
                <a:cs typeface="Book Antiqua"/>
              </a:rPr>
              <a:t>The game board is </a:t>
            </a:r>
            <a:r>
              <a:rPr lang="en-US" sz="1000" dirty="0" smtClean="0">
                <a:latin typeface="Book Antiqua"/>
                <a:cs typeface="Book Antiqua"/>
              </a:rPr>
              <a:t>a </a:t>
            </a:r>
            <a:r>
              <a:rPr lang="en-US" sz="1000" dirty="0">
                <a:latin typeface="Book Antiqua"/>
                <a:cs typeface="Book Antiqua"/>
              </a:rPr>
              <a:t>map of the cape divided into </a:t>
            </a:r>
            <a:r>
              <a:rPr lang="en-US" sz="1000" dirty="0" smtClean="0">
                <a:latin typeface="Book Antiqua"/>
                <a:cs typeface="Book Antiqua"/>
              </a:rPr>
              <a:t>39 land territories and 39 sea territories</a:t>
            </a:r>
            <a:r>
              <a:rPr lang="en-US" sz="1000" dirty="0">
                <a:latin typeface="Book Antiqua"/>
                <a:cs typeface="Book Antiqua"/>
              </a:rPr>
              <a:t>. </a:t>
            </a:r>
            <a:r>
              <a:rPr lang="en-US" sz="1000" dirty="0" smtClean="0">
                <a:latin typeface="Book Antiqua"/>
                <a:cs typeface="Book Antiqua"/>
              </a:rPr>
              <a:t>Before playing, familiarize yourself with these special features</a:t>
            </a:r>
            <a:r>
              <a:rPr lang="en-US" sz="1000" dirty="0" smtClean="0">
                <a:latin typeface="Book Antiqua"/>
                <a:cs typeface="Book Antiqua"/>
              </a:rPr>
              <a:t>:</a:t>
            </a:r>
          </a:p>
          <a:p>
            <a:pPr algn="just"/>
            <a:endParaRPr lang="en-US" sz="1000" dirty="0">
              <a:latin typeface="Book Antiqua"/>
              <a:cs typeface="Book Antiqua"/>
            </a:endParaRPr>
          </a:p>
          <a:p>
            <a:pPr algn="just"/>
            <a:r>
              <a:rPr lang="en-US" sz="1000" dirty="0">
                <a:latin typeface="Book Antiqua"/>
                <a:cs typeface="Book Antiqua"/>
              </a:rPr>
              <a:t>COMMAND POSTS: The 13 land territories stamped with a round sigil. You begin the game with a handful of Command Posts and earn reinforcements as you capture others. Control the requisite number of posts and you win the game</a:t>
            </a:r>
            <a:r>
              <a:rPr lang="en-US" sz="1000" dirty="0" smtClean="0">
                <a:latin typeface="Book Antiqua"/>
                <a:cs typeface="Book Antiqua"/>
              </a:rPr>
              <a:t>.</a:t>
            </a:r>
          </a:p>
          <a:p>
            <a:pPr algn="just"/>
            <a:endParaRPr lang="en-US" sz="1000" dirty="0">
              <a:latin typeface="Book Antiqua"/>
              <a:cs typeface="Book Antiqua"/>
            </a:endParaRPr>
          </a:p>
          <a:p>
            <a:pPr algn="just"/>
            <a:r>
              <a:rPr lang="en-US" sz="1000" dirty="0">
                <a:latin typeface="Book Antiqua"/>
                <a:cs typeface="Book Antiqua"/>
              </a:rPr>
              <a:t>STAGING POSTS: The 4 land territories and 9 sea territories stamped with a triangle. These run along the edge of the board. You stage platoons of </a:t>
            </a:r>
            <a:r>
              <a:rPr lang="en-US" sz="1000" dirty="0" smtClean="0">
                <a:latin typeface="Book Antiqua"/>
                <a:cs typeface="Book Antiqua"/>
              </a:rPr>
              <a:t>reinforcements </a:t>
            </a:r>
            <a:r>
              <a:rPr lang="en-US" sz="1000" dirty="0">
                <a:latin typeface="Book Antiqua"/>
                <a:cs typeface="Book Antiqua"/>
              </a:rPr>
              <a:t>here</a:t>
            </a:r>
            <a:r>
              <a:rPr lang="en-US" sz="1000" dirty="0" smtClean="0">
                <a:latin typeface="Book Antiqua"/>
                <a:cs typeface="Book Antiqua"/>
              </a:rPr>
              <a:t>.</a:t>
            </a:r>
          </a:p>
          <a:p>
            <a:pPr algn="just"/>
            <a:endParaRPr lang="en-US" sz="1000" dirty="0">
              <a:latin typeface="Book Antiqua"/>
              <a:cs typeface="Book Antiqua"/>
            </a:endParaRPr>
          </a:p>
          <a:p>
            <a:pPr algn="just"/>
            <a:r>
              <a:rPr lang="en-US" sz="1000" dirty="0" smtClean="0">
                <a:latin typeface="Book Antiqua"/>
                <a:cs typeface="Book Antiqua"/>
              </a:rPr>
              <a:t>SEA WALLS</a:t>
            </a:r>
            <a:r>
              <a:rPr lang="en-US" sz="1000" dirty="0">
                <a:latin typeface="Book Antiqua"/>
                <a:cs typeface="Book Antiqua"/>
              </a:rPr>
              <a:t>: Any coastline represented by a thick, gray line. Your fighters can move between land and sea along </a:t>
            </a:r>
            <a:r>
              <a:rPr lang="en-US" sz="1000" dirty="0" smtClean="0">
                <a:latin typeface="Book Antiqua"/>
                <a:cs typeface="Book Antiqua"/>
              </a:rPr>
              <a:t>most of </a:t>
            </a:r>
            <a:r>
              <a:rPr lang="en-US" sz="1000" dirty="0" smtClean="0">
                <a:latin typeface="Book Antiqua"/>
                <a:cs typeface="Book Antiqua"/>
              </a:rPr>
              <a:t>the coast, but </a:t>
            </a:r>
            <a:r>
              <a:rPr lang="en-US" sz="1000" dirty="0" smtClean="0">
                <a:latin typeface="Book Antiqua"/>
                <a:cs typeface="Book Antiqua"/>
              </a:rPr>
              <a:t>they cannot </a:t>
            </a:r>
            <a:r>
              <a:rPr lang="en-US" sz="1000" dirty="0">
                <a:latin typeface="Book Antiqua"/>
                <a:cs typeface="Book Antiqua"/>
              </a:rPr>
              <a:t>move across </a:t>
            </a:r>
            <a:r>
              <a:rPr lang="en-US" sz="1000" dirty="0" smtClean="0">
                <a:latin typeface="Book Antiqua"/>
                <a:cs typeface="Book Antiqua"/>
              </a:rPr>
              <a:t>sea walls</a:t>
            </a:r>
            <a:r>
              <a:rPr lang="en-US" sz="1000" dirty="0" smtClean="0">
                <a:latin typeface="Book Antiqua"/>
                <a:cs typeface="Book Antiqua"/>
              </a:rPr>
              <a:t>.</a:t>
            </a:r>
            <a:endParaRPr lang="en-US" sz="1000" dirty="0">
              <a:latin typeface="Book Antiqua"/>
              <a:cs typeface="Book Antiqua"/>
            </a:endParaRPr>
          </a:p>
        </p:txBody>
      </p:sp>
      <p:sp>
        <p:nvSpPr>
          <p:cNvPr id="9" name="TextBox 8"/>
          <p:cNvSpPr txBox="1"/>
          <p:nvPr/>
        </p:nvSpPr>
        <p:spPr>
          <a:xfrm>
            <a:off x="5029200" y="12827"/>
            <a:ext cx="4114800" cy="553998"/>
          </a:xfrm>
          <a:prstGeom prst="rect">
            <a:avLst/>
          </a:prstGeom>
          <a:noFill/>
        </p:spPr>
        <p:txBody>
          <a:bodyPr wrap="square" rtlCol="0">
            <a:spAutoFit/>
          </a:bodyPr>
          <a:lstStyle/>
          <a:p>
            <a:endParaRPr lang="en-US" sz="1000" dirty="0" smtClean="0">
              <a:latin typeface="Book Antiqua"/>
              <a:cs typeface="Book Antiqua"/>
            </a:endParaRPr>
          </a:p>
          <a:p>
            <a:r>
              <a:rPr lang="en-US" sz="1000" dirty="0" smtClean="0">
                <a:latin typeface="Book Antiqua"/>
                <a:cs typeface="Book Antiqua"/>
              </a:rPr>
              <a:t>ISLANDS: Thatcher Island is accessible only by ship. Smaller, unnamed islands are not in play.</a:t>
            </a:r>
          </a:p>
        </p:txBody>
      </p:sp>
      <p:sp>
        <p:nvSpPr>
          <p:cNvPr id="2" name="TextBox 1"/>
          <p:cNvSpPr txBox="1"/>
          <p:nvPr/>
        </p:nvSpPr>
        <p:spPr>
          <a:xfrm>
            <a:off x="8895214" y="6611779"/>
            <a:ext cx="248786" cy="246221"/>
          </a:xfrm>
          <a:prstGeom prst="rect">
            <a:avLst/>
          </a:prstGeom>
          <a:noFill/>
        </p:spPr>
        <p:txBody>
          <a:bodyPr wrap="none" rtlCol="0">
            <a:spAutoFit/>
          </a:bodyPr>
          <a:lstStyle/>
          <a:p>
            <a:r>
              <a:rPr lang="en-US" sz="1000" b="1" dirty="0" smtClean="0">
                <a:latin typeface="Book Antiqua"/>
                <a:cs typeface="Book Antiqua"/>
              </a:rPr>
              <a:t>3</a:t>
            </a:r>
            <a:endParaRPr lang="en-US" sz="1000" b="1" dirty="0">
              <a:latin typeface="Book Antiqua"/>
              <a:cs typeface="Book Antiqua"/>
            </a:endParaRPr>
          </a:p>
        </p:txBody>
      </p:sp>
      <p:sp>
        <p:nvSpPr>
          <p:cNvPr id="12" name="TextBox 11"/>
          <p:cNvSpPr txBox="1"/>
          <p:nvPr/>
        </p:nvSpPr>
        <p:spPr>
          <a:xfrm>
            <a:off x="8089900" y="639249"/>
            <a:ext cx="903510" cy="400110"/>
          </a:xfrm>
          <a:prstGeom prst="rect">
            <a:avLst/>
          </a:prstGeom>
          <a:noFill/>
          <a:ln>
            <a:solidFill>
              <a:srgbClr val="FF0000"/>
            </a:solidFill>
          </a:ln>
        </p:spPr>
        <p:txBody>
          <a:bodyPr wrap="square" rtlCol="0">
            <a:spAutoFit/>
          </a:bodyPr>
          <a:lstStyle/>
          <a:p>
            <a:r>
              <a:rPr lang="en-US" sz="1000" b="1" i="1" dirty="0" smtClean="0">
                <a:solidFill>
                  <a:srgbClr val="FF0000"/>
                </a:solidFill>
                <a:latin typeface="Book Antiqua"/>
                <a:cs typeface="Book Antiqua"/>
              </a:rPr>
              <a:t>COMMAND</a:t>
            </a:r>
          </a:p>
          <a:p>
            <a:r>
              <a:rPr lang="en-US" sz="1000" b="1" i="1" dirty="0" smtClean="0">
                <a:solidFill>
                  <a:srgbClr val="FF0000"/>
                </a:solidFill>
                <a:latin typeface="Book Antiqua"/>
                <a:cs typeface="Book Antiqua"/>
              </a:rPr>
              <a:t>POST</a:t>
            </a:r>
            <a:endParaRPr lang="en-US" sz="1000" b="1" i="1" dirty="0">
              <a:solidFill>
                <a:srgbClr val="FF0000"/>
              </a:solidFill>
              <a:latin typeface="Book Antiqua"/>
              <a:cs typeface="Book Antiqua"/>
            </a:endParaRPr>
          </a:p>
        </p:txBody>
      </p:sp>
      <p:cxnSp>
        <p:nvCxnSpPr>
          <p:cNvPr id="20" name="Straight Arrow Connector 19"/>
          <p:cNvCxnSpPr>
            <a:stCxn id="12" idx="1"/>
          </p:cNvCxnSpPr>
          <p:nvPr/>
        </p:nvCxnSpPr>
        <p:spPr>
          <a:xfrm flipH="1">
            <a:off x="7404100" y="839304"/>
            <a:ext cx="6858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089900" y="1075333"/>
            <a:ext cx="903510" cy="246221"/>
          </a:xfrm>
          <a:prstGeom prst="rect">
            <a:avLst/>
          </a:prstGeom>
          <a:noFill/>
          <a:ln>
            <a:solidFill>
              <a:schemeClr val="tx1"/>
            </a:solidFill>
          </a:ln>
        </p:spPr>
        <p:txBody>
          <a:bodyPr wrap="square" rtlCol="0">
            <a:spAutoFit/>
          </a:bodyPr>
          <a:lstStyle/>
          <a:p>
            <a:r>
              <a:rPr lang="en-US" sz="1000" b="1" i="1" dirty="0" smtClean="0">
                <a:latin typeface="Book Antiqua"/>
                <a:cs typeface="Book Antiqua"/>
              </a:rPr>
              <a:t>SEA WALL</a:t>
            </a:r>
            <a:endParaRPr lang="en-US" sz="1000" b="1" i="1" dirty="0">
              <a:latin typeface="Book Antiqua"/>
              <a:cs typeface="Book Antiqua"/>
            </a:endParaRPr>
          </a:p>
        </p:txBody>
      </p:sp>
      <p:cxnSp>
        <p:nvCxnSpPr>
          <p:cNvPr id="16" name="Straight Arrow Connector 15"/>
          <p:cNvCxnSpPr>
            <a:stCxn id="15" idx="1"/>
          </p:cNvCxnSpPr>
          <p:nvPr/>
        </p:nvCxnSpPr>
        <p:spPr>
          <a:xfrm flipH="1" flipV="1">
            <a:off x="7620000" y="1075333"/>
            <a:ext cx="469900" cy="12311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089900" y="1359212"/>
            <a:ext cx="903510" cy="400110"/>
          </a:xfrm>
          <a:prstGeom prst="rect">
            <a:avLst/>
          </a:prstGeom>
          <a:noFill/>
          <a:ln>
            <a:solidFill>
              <a:srgbClr val="0000FF"/>
            </a:solidFill>
          </a:ln>
        </p:spPr>
        <p:txBody>
          <a:bodyPr wrap="square" rtlCol="0">
            <a:spAutoFit/>
          </a:bodyPr>
          <a:lstStyle/>
          <a:p>
            <a:r>
              <a:rPr lang="en-US" sz="1000" b="1" i="1" dirty="0" smtClean="0">
                <a:solidFill>
                  <a:srgbClr val="0000FF"/>
                </a:solidFill>
                <a:latin typeface="Book Antiqua"/>
                <a:cs typeface="Book Antiqua"/>
              </a:rPr>
              <a:t>STAGING POSTS</a:t>
            </a:r>
            <a:endParaRPr lang="en-US" sz="1000" b="1" i="1" dirty="0">
              <a:solidFill>
                <a:srgbClr val="0000FF"/>
              </a:solidFill>
              <a:latin typeface="Book Antiqua"/>
              <a:cs typeface="Book Antiqua"/>
            </a:endParaRPr>
          </a:p>
        </p:txBody>
      </p:sp>
      <p:sp>
        <p:nvSpPr>
          <p:cNvPr id="14" name="TextBox 13"/>
          <p:cNvSpPr txBox="1"/>
          <p:nvPr/>
        </p:nvSpPr>
        <p:spPr>
          <a:xfrm>
            <a:off x="8080604" y="1804314"/>
            <a:ext cx="903510" cy="400110"/>
          </a:xfrm>
          <a:prstGeom prst="rect">
            <a:avLst/>
          </a:prstGeom>
          <a:noFill/>
          <a:ln>
            <a:solidFill>
              <a:srgbClr val="008000"/>
            </a:solidFill>
          </a:ln>
        </p:spPr>
        <p:txBody>
          <a:bodyPr wrap="square" rtlCol="0">
            <a:spAutoFit/>
          </a:bodyPr>
          <a:lstStyle/>
          <a:p>
            <a:r>
              <a:rPr lang="en-US" sz="1000" b="1" i="1" dirty="0" smtClean="0">
                <a:solidFill>
                  <a:srgbClr val="008000"/>
                </a:solidFill>
                <a:latin typeface="Book Antiqua"/>
                <a:cs typeface="Book Antiqua"/>
              </a:rPr>
              <a:t>ISLAND</a:t>
            </a:r>
          </a:p>
          <a:p>
            <a:r>
              <a:rPr lang="en-US" sz="1000" i="1" dirty="0" smtClean="0">
                <a:solidFill>
                  <a:srgbClr val="008000"/>
                </a:solidFill>
                <a:latin typeface="Book Antiqua"/>
                <a:cs typeface="Book Antiqua"/>
              </a:rPr>
              <a:t>(Not in play)</a:t>
            </a:r>
            <a:endParaRPr lang="en-US" sz="1000" i="1" dirty="0">
              <a:solidFill>
                <a:srgbClr val="008000"/>
              </a:solidFill>
              <a:latin typeface="Book Antiqua"/>
              <a:cs typeface="Book Antiqua"/>
            </a:endParaRPr>
          </a:p>
        </p:txBody>
      </p:sp>
      <p:cxnSp>
        <p:nvCxnSpPr>
          <p:cNvPr id="23" name="Straight Arrow Connector 22"/>
          <p:cNvCxnSpPr>
            <a:stCxn id="14" idx="1"/>
          </p:cNvCxnSpPr>
          <p:nvPr/>
        </p:nvCxnSpPr>
        <p:spPr>
          <a:xfrm flipH="1">
            <a:off x="5389033" y="2004369"/>
            <a:ext cx="2691571"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1"/>
          </p:cNvCxnSpPr>
          <p:nvPr/>
        </p:nvCxnSpPr>
        <p:spPr>
          <a:xfrm flipH="1" flipV="1">
            <a:off x="5507567" y="1083800"/>
            <a:ext cx="2582333" cy="475467"/>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3" idx="1"/>
          </p:cNvCxnSpPr>
          <p:nvPr/>
        </p:nvCxnSpPr>
        <p:spPr>
          <a:xfrm flipH="1">
            <a:off x="7740348" y="1559267"/>
            <a:ext cx="349552" cy="76060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1"/>
          </p:cNvCxnSpPr>
          <p:nvPr/>
        </p:nvCxnSpPr>
        <p:spPr>
          <a:xfrm flipH="1">
            <a:off x="6802967" y="1559267"/>
            <a:ext cx="1286933" cy="853734"/>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pSp>
        <p:nvGrpSpPr>
          <p:cNvPr id="52" name="Group 51"/>
          <p:cNvGrpSpPr/>
          <p:nvPr/>
        </p:nvGrpSpPr>
        <p:grpSpPr>
          <a:xfrm>
            <a:off x="5029200" y="2836138"/>
            <a:ext cx="4114800" cy="3801041"/>
            <a:chOff x="5029200" y="2597541"/>
            <a:chExt cx="4114800" cy="3801041"/>
          </a:xfrm>
        </p:grpSpPr>
        <p:sp>
          <p:nvSpPr>
            <p:cNvPr id="47" name="Rectangle 46"/>
            <p:cNvSpPr/>
            <p:nvPr/>
          </p:nvSpPr>
          <p:spPr>
            <a:xfrm>
              <a:off x="5029200" y="2597541"/>
              <a:ext cx="4114800" cy="3801041"/>
            </a:xfrm>
            <a:prstGeom prst="rect">
              <a:avLst/>
            </a:prstGeom>
          </p:spPr>
          <p:txBody>
            <a:bodyPr wrap="square">
              <a:spAutoFit/>
            </a:bodyPr>
            <a:lstStyle/>
            <a:p>
              <a:endParaRPr lang="en-US" sz="1100" b="1" dirty="0">
                <a:latin typeface="Book Antiqua"/>
                <a:cs typeface="Book Antiqua"/>
              </a:endParaRPr>
            </a:p>
            <a:p>
              <a:pPr algn="just"/>
              <a:r>
                <a:rPr lang="en-US" sz="1000" b="1" dirty="0" smtClean="0">
                  <a:latin typeface="Book Antiqua"/>
                  <a:cs typeface="Book Antiqua"/>
                </a:rPr>
                <a:t>YOUR </a:t>
              </a:r>
              <a:r>
                <a:rPr lang="en-US" sz="1000" b="1" dirty="0">
                  <a:latin typeface="Book Antiqua"/>
                  <a:cs typeface="Book Antiqua"/>
                </a:rPr>
                <a:t>FORCES</a:t>
              </a:r>
            </a:p>
            <a:p>
              <a:pPr algn="just"/>
              <a:endParaRPr lang="en-US" sz="1000" dirty="0">
                <a:latin typeface="Book Antiqua"/>
                <a:cs typeface="Book Antiqua"/>
              </a:endParaRPr>
            </a:p>
            <a:p>
              <a:pPr algn="just"/>
              <a:r>
                <a:rPr lang="en-US" sz="1000" dirty="0">
                  <a:latin typeface="Book Antiqua"/>
                  <a:cs typeface="Book Antiqua"/>
                </a:rPr>
                <a:t>You start each game with a captain, 23 soldiers, and 2 cannons. If they fight well enough, you may earn an additional 16 soldiers and 2 more cannons, but that’s it, so choose your battles wisely.</a:t>
              </a:r>
            </a:p>
            <a:p>
              <a:pPr algn="just"/>
              <a:endParaRPr lang="en-US" sz="1000" dirty="0">
                <a:latin typeface="Book Antiqua"/>
                <a:cs typeface="Book Antiqua"/>
              </a:endParaRPr>
            </a:p>
            <a:p>
              <a:pPr lvl="1" algn="just"/>
              <a:r>
                <a:rPr lang="en-US" sz="1000" dirty="0">
                  <a:latin typeface="Book Antiqua"/>
                  <a:cs typeface="Book Antiqua"/>
                </a:rPr>
                <a:t>CAPTAIN: When fighting </a:t>
              </a:r>
              <a:r>
                <a:rPr lang="en-US" sz="1000" dirty="0" smtClean="0">
                  <a:latin typeface="Book Antiqua"/>
                  <a:cs typeface="Book Antiqua"/>
                </a:rPr>
                <a:t>alone, your captain is </a:t>
              </a:r>
              <a:r>
                <a:rPr lang="en-US" sz="1000" dirty="0">
                  <a:latin typeface="Book Antiqua"/>
                  <a:cs typeface="Book Antiqua"/>
                </a:rPr>
                <a:t>no different than a lone soldier. When fighting </a:t>
              </a:r>
              <a:r>
                <a:rPr lang="en-US" sz="1000" dirty="0" smtClean="0">
                  <a:latin typeface="Book Antiqua"/>
                  <a:cs typeface="Book Antiqua"/>
                </a:rPr>
                <a:t>among </a:t>
              </a:r>
              <a:r>
                <a:rPr lang="en-US" sz="1000" dirty="0">
                  <a:latin typeface="Book Antiqua"/>
                  <a:cs typeface="Book Antiqua"/>
                </a:rPr>
                <a:t>soldiers, however, your captain increases their collective firepower.</a:t>
              </a:r>
            </a:p>
            <a:p>
              <a:pPr lvl="2" algn="just"/>
              <a:endParaRPr lang="en-US" sz="1000" dirty="0">
                <a:latin typeface="Book Antiqua"/>
                <a:cs typeface="Book Antiqua"/>
              </a:endParaRPr>
            </a:p>
            <a:p>
              <a:pPr algn="just"/>
              <a:r>
                <a:rPr lang="en-US" sz="1000" dirty="0">
                  <a:latin typeface="Book Antiqua"/>
                  <a:cs typeface="Book Antiqua"/>
                </a:rPr>
                <a:t>SOLDIERS: </a:t>
              </a:r>
              <a:r>
                <a:rPr lang="en-US" sz="1000" dirty="0" smtClean="0">
                  <a:latin typeface="Book Antiqua"/>
                  <a:cs typeface="Book Antiqua"/>
                </a:rPr>
                <a:t>Salty recruits, most effective in small groups.</a:t>
              </a:r>
            </a:p>
            <a:p>
              <a:pPr algn="just"/>
              <a:endParaRPr lang="en-US" sz="1000" dirty="0">
                <a:latin typeface="Book Antiqua"/>
                <a:cs typeface="Book Antiqua"/>
              </a:endParaRPr>
            </a:p>
            <a:p>
              <a:pPr lvl="1" algn="just"/>
              <a:r>
                <a:rPr lang="en-US" sz="1000" dirty="0">
                  <a:latin typeface="Book Antiqua"/>
                  <a:cs typeface="Book Antiqua"/>
                </a:rPr>
                <a:t>CANNONS: Use to fortify your position or </a:t>
              </a:r>
              <a:r>
                <a:rPr lang="en-US" sz="1000" dirty="0" smtClean="0">
                  <a:latin typeface="Book Antiqua"/>
                  <a:cs typeface="Book Antiqua"/>
                </a:rPr>
                <a:t>to  </a:t>
              </a:r>
              <a:r>
                <a:rPr lang="en-US" sz="1000" dirty="0">
                  <a:latin typeface="Book Antiqua"/>
                  <a:cs typeface="Book Antiqua"/>
                </a:rPr>
                <a:t>smash through enemy </a:t>
              </a:r>
              <a:r>
                <a:rPr lang="en-US" sz="1000" dirty="0" smtClean="0">
                  <a:latin typeface="Book Antiqua"/>
                  <a:cs typeface="Book Antiqua"/>
                </a:rPr>
                <a:t>defenses. </a:t>
              </a:r>
              <a:r>
                <a:rPr lang="en-US" sz="1000" dirty="0">
                  <a:latin typeface="Book Antiqua"/>
                  <a:cs typeface="Book Antiqua"/>
                </a:rPr>
                <a:t>On land, </a:t>
              </a:r>
              <a:r>
                <a:rPr lang="en-US" sz="1000" dirty="0" smtClean="0">
                  <a:latin typeface="Book Antiqua"/>
                  <a:cs typeface="Book Antiqua"/>
                </a:rPr>
                <a:t>they </a:t>
              </a:r>
              <a:r>
                <a:rPr lang="en-US" sz="1000" dirty="0">
                  <a:latin typeface="Book Antiqua"/>
                  <a:cs typeface="Book Antiqua"/>
                </a:rPr>
                <a:t>are stationary and remain </a:t>
              </a:r>
              <a:r>
                <a:rPr lang="en-US" sz="1000" dirty="0" smtClean="0">
                  <a:latin typeface="Book Antiqua"/>
                  <a:cs typeface="Book Antiqua"/>
                </a:rPr>
                <a:t>in</a:t>
              </a:r>
            </a:p>
            <a:p>
              <a:pPr algn="just"/>
              <a:r>
                <a:rPr lang="en-US" sz="1000" dirty="0" smtClean="0">
                  <a:latin typeface="Book Antiqua"/>
                  <a:cs typeface="Book Antiqua"/>
                </a:rPr>
                <a:t>the </a:t>
              </a:r>
              <a:r>
                <a:rPr lang="en-US" sz="1000" dirty="0">
                  <a:latin typeface="Book Antiqua"/>
                  <a:cs typeface="Book Antiqua"/>
                </a:rPr>
                <a:t>same </a:t>
              </a:r>
              <a:r>
                <a:rPr lang="en-US" sz="1000" dirty="0" smtClean="0">
                  <a:latin typeface="Book Antiqua"/>
                  <a:cs typeface="Book Antiqua"/>
                </a:rPr>
                <a:t>territory </a:t>
              </a:r>
              <a:r>
                <a:rPr lang="en-US" sz="1000" dirty="0">
                  <a:latin typeface="Book Antiqua"/>
                  <a:cs typeface="Book Antiqua"/>
                </a:rPr>
                <a:t>for the entire game. At sea, </a:t>
              </a:r>
              <a:r>
                <a:rPr lang="en-US" sz="1000" dirty="0" smtClean="0">
                  <a:latin typeface="Book Antiqua"/>
                  <a:cs typeface="Book Antiqua"/>
                </a:rPr>
                <a:t>they </a:t>
              </a:r>
              <a:r>
                <a:rPr lang="en-US" sz="1000" dirty="0">
                  <a:latin typeface="Book Antiqua"/>
                  <a:cs typeface="Book Antiqua"/>
                </a:rPr>
                <a:t>move with </a:t>
              </a:r>
              <a:r>
                <a:rPr lang="en-US" sz="1000" dirty="0" smtClean="0">
                  <a:latin typeface="Book Antiqua"/>
                  <a:cs typeface="Book Antiqua"/>
                </a:rPr>
                <a:t>ships. You can only use them in battle if you have a fighter, i.e. your captain or a soldier, </a:t>
              </a:r>
              <a:r>
                <a:rPr lang="en-US" sz="1000" dirty="0" smtClean="0">
                  <a:latin typeface="Book Antiqua"/>
                  <a:cs typeface="Book Antiqua"/>
                </a:rPr>
                <a:t>occupying the in the same </a:t>
              </a:r>
              <a:r>
                <a:rPr lang="en-US" sz="1000" dirty="0" smtClean="0">
                  <a:latin typeface="Book Antiqua"/>
                  <a:cs typeface="Book Antiqua"/>
                </a:rPr>
                <a:t>territory as the cannons. Otherwise, </a:t>
              </a:r>
              <a:r>
                <a:rPr lang="en-US" sz="1000" dirty="0" smtClean="0">
                  <a:latin typeface="Book Antiqua"/>
                  <a:cs typeface="Book Antiqua"/>
                </a:rPr>
                <a:t>the cannons </a:t>
              </a:r>
              <a:r>
                <a:rPr lang="en-US" sz="1000" dirty="0" smtClean="0">
                  <a:latin typeface="Book Antiqua"/>
                  <a:cs typeface="Book Antiqua"/>
                </a:rPr>
                <a:t>are considered abandoned. Players can commandeer and use each others’ abandoned cannons.</a:t>
              </a:r>
            </a:p>
            <a:p>
              <a:pPr algn="just"/>
              <a:endParaRPr lang="en-US" sz="1000" dirty="0">
                <a:latin typeface="Book Antiqua"/>
                <a:cs typeface="Book Antiqua"/>
              </a:endParaRPr>
            </a:p>
            <a:p>
              <a:pPr algn="just"/>
              <a:r>
                <a:rPr lang="en-US" sz="1000" dirty="0">
                  <a:latin typeface="Book Antiqua"/>
                  <a:cs typeface="Book Antiqua"/>
                </a:rPr>
                <a:t>FLAGS: Use to claim Command Posts. The </a:t>
              </a:r>
              <a:r>
                <a:rPr lang="en-US" sz="1000" dirty="0" smtClean="0">
                  <a:latin typeface="Book Antiqua"/>
                  <a:cs typeface="Book Antiqua"/>
                </a:rPr>
                <a:t>number of flags</a:t>
              </a:r>
            </a:p>
            <a:p>
              <a:pPr algn="just"/>
              <a:r>
                <a:rPr lang="en-US" sz="1000" dirty="0" smtClean="0">
                  <a:latin typeface="Book Antiqua"/>
                  <a:cs typeface="Book Antiqua"/>
                </a:rPr>
                <a:t>you </a:t>
              </a:r>
              <a:r>
                <a:rPr lang="en-US" sz="1000" dirty="0">
                  <a:latin typeface="Book Antiqua"/>
                  <a:cs typeface="Book Antiqua"/>
                </a:rPr>
                <a:t>have on the board indicates the </a:t>
              </a:r>
              <a:r>
                <a:rPr lang="en-US" sz="1000" dirty="0" smtClean="0">
                  <a:latin typeface="Book Antiqua"/>
                  <a:cs typeface="Book Antiqua"/>
                </a:rPr>
                <a:t>number of Command</a:t>
              </a:r>
            </a:p>
            <a:p>
              <a:pPr algn="just"/>
              <a:r>
                <a:rPr lang="en-US" sz="1000" dirty="0" smtClean="0">
                  <a:latin typeface="Book Antiqua"/>
                  <a:cs typeface="Book Antiqua"/>
                </a:rPr>
                <a:t>Posts under </a:t>
              </a:r>
              <a:r>
                <a:rPr lang="en-US" sz="1000" dirty="0">
                  <a:latin typeface="Book Antiqua"/>
                  <a:cs typeface="Book Antiqua"/>
                </a:rPr>
                <a:t>your control.</a:t>
              </a:r>
            </a:p>
          </p:txBody>
        </p:sp>
        <p:pic>
          <p:nvPicPr>
            <p:cNvPr id="48" name="Picture 47"/>
            <p:cNvPicPr>
              <a:picLocks noChangeAspect="1"/>
            </p:cNvPicPr>
            <p:nvPr/>
          </p:nvPicPr>
          <p:blipFill>
            <a:blip r:embed="rId4"/>
            <a:stretch>
              <a:fillRect/>
            </a:stretch>
          </p:blipFill>
          <p:spPr>
            <a:xfrm flipH="1">
              <a:off x="5079152" y="4659877"/>
              <a:ext cx="458977" cy="242323"/>
            </a:xfrm>
            <a:prstGeom prst="rect">
              <a:avLst/>
            </a:prstGeom>
          </p:spPr>
        </p:pic>
        <p:pic>
          <p:nvPicPr>
            <p:cNvPr id="49" name="Picture 48"/>
            <p:cNvPicPr>
              <a:picLocks noChangeAspect="1"/>
            </p:cNvPicPr>
            <p:nvPr/>
          </p:nvPicPr>
          <p:blipFill>
            <a:blip r:embed="rId5"/>
            <a:stretch>
              <a:fillRect/>
            </a:stretch>
          </p:blipFill>
          <p:spPr>
            <a:xfrm>
              <a:off x="5079153" y="3671363"/>
              <a:ext cx="429396" cy="456138"/>
            </a:xfrm>
            <a:prstGeom prst="rect">
              <a:avLst/>
            </a:prstGeom>
          </p:spPr>
        </p:pic>
        <p:pic>
          <p:nvPicPr>
            <p:cNvPr id="50" name="Picture 49"/>
            <p:cNvPicPr>
              <a:picLocks noChangeAspect="1"/>
            </p:cNvPicPr>
            <p:nvPr/>
          </p:nvPicPr>
          <p:blipFill>
            <a:blip r:embed="rId6"/>
            <a:stretch>
              <a:fillRect/>
            </a:stretch>
          </p:blipFill>
          <p:spPr>
            <a:xfrm>
              <a:off x="8778360" y="4121500"/>
              <a:ext cx="219668" cy="538377"/>
            </a:xfrm>
            <a:prstGeom prst="rect">
              <a:avLst/>
            </a:prstGeom>
          </p:spPr>
        </p:pic>
        <p:pic>
          <p:nvPicPr>
            <p:cNvPr id="51" name="Picture 50" descr="Fig.2.tif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19136" y="5793215"/>
              <a:ext cx="478892" cy="455185"/>
            </a:xfrm>
            <a:prstGeom prst="rect">
              <a:avLst/>
            </a:prstGeom>
          </p:spPr>
        </p:pic>
      </p:grpSp>
    </p:spTree>
    <p:extLst>
      <p:ext uri="{BB962C8B-B14F-4D97-AF65-F5344CB8AC3E}">
        <p14:creationId xmlns:p14="http://schemas.microsoft.com/office/powerpoint/2010/main" val="20710255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p:cNvSpPr txBox="1"/>
          <p:nvPr/>
        </p:nvSpPr>
        <p:spPr>
          <a:xfrm>
            <a:off x="0" y="0"/>
            <a:ext cx="4114799" cy="6709529"/>
          </a:xfrm>
          <a:prstGeom prst="rect">
            <a:avLst/>
          </a:prstGeom>
          <a:noFill/>
        </p:spPr>
        <p:txBody>
          <a:bodyPr wrap="square" rtlCol="0">
            <a:spAutoFit/>
          </a:bodyPr>
          <a:lstStyle/>
          <a:p>
            <a:pPr algn="just"/>
            <a:endParaRPr lang="en-US" sz="1000" dirty="0" smtClean="0">
              <a:latin typeface="Book Antiqua"/>
              <a:cs typeface="Book Antiqua"/>
            </a:endParaRPr>
          </a:p>
          <a:p>
            <a:pPr algn="just"/>
            <a:r>
              <a:rPr lang="en-US" sz="1000" b="1" dirty="0" smtClean="0">
                <a:latin typeface="Book Antiqua"/>
                <a:cs typeface="Book Antiqua"/>
              </a:rPr>
              <a:t>SETUP</a:t>
            </a:r>
          </a:p>
          <a:p>
            <a:pPr algn="just"/>
            <a:endParaRPr lang="en-US" sz="1000" dirty="0" smtClean="0">
              <a:latin typeface="Book Antiqua"/>
              <a:cs typeface="Book Antiqua"/>
            </a:endParaRPr>
          </a:p>
          <a:p>
            <a:pPr algn="just"/>
            <a:r>
              <a:rPr lang="en-US" sz="1000" dirty="0" smtClean="0">
                <a:latin typeface="Book Antiqua"/>
                <a:cs typeface="Book Antiqua"/>
              </a:rPr>
              <a:t>Each player selects one of the color-coded militias. If the game has 2-5 players, select an additional militia to represent a neutral team. </a:t>
            </a:r>
            <a:r>
              <a:rPr lang="en-US" sz="1000" dirty="0" smtClean="0">
                <a:latin typeface="Book Antiqua"/>
                <a:cs typeface="Book Antiqua"/>
              </a:rPr>
              <a:t>Choose </a:t>
            </a:r>
            <a:r>
              <a:rPr lang="en-US" sz="1000" dirty="0" smtClean="0">
                <a:latin typeface="Book Antiqua"/>
                <a:cs typeface="Book Antiqua"/>
              </a:rPr>
              <a:t>one player to shuffle the 13 Command Cards and deal 1 card to each player. Do not deal a card to the neutral team.</a:t>
            </a:r>
          </a:p>
          <a:p>
            <a:pPr algn="just"/>
            <a:endParaRPr lang="en-US" sz="1000" dirty="0">
              <a:latin typeface="Book Antiqua"/>
              <a:cs typeface="Book Antiqua"/>
            </a:endParaRPr>
          </a:p>
          <a:p>
            <a:pPr algn="just"/>
            <a:r>
              <a:rPr lang="en-US" sz="1000" dirty="0">
                <a:latin typeface="Book Antiqua"/>
                <a:cs typeface="Book Antiqua"/>
              </a:rPr>
              <a:t>Each player then rolls a die to determine the order of </a:t>
            </a:r>
            <a:r>
              <a:rPr lang="en-US" sz="1000" dirty="0" smtClean="0">
                <a:latin typeface="Book Antiqua"/>
                <a:cs typeface="Book Antiqua"/>
              </a:rPr>
              <a:t>setup. </a:t>
            </a:r>
            <a:r>
              <a:rPr lang="en-US" sz="1000" dirty="0">
                <a:latin typeface="Book Antiqua"/>
                <a:cs typeface="Book Antiqua"/>
              </a:rPr>
              <a:t>The player who rolls highest sets up first and the other players follow, rotating clockwise around the board, to complete </a:t>
            </a:r>
            <a:r>
              <a:rPr lang="en-US" sz="1000" dirty="0" smtClean="0">
                <a:latin typeface="Book Antiqua"/>
                <a:cs typeface="Book Antiqua"/>
              </a:rPr>
              <a:t>the steps below.</a:t>
            </a:r>
          </a:p>
          <a:p>
            <a:pPr algn="just"/>
            <a:endParaRPr lang="en-US" sz="1000" dirty="0">
              <a:latin typeface="Book Antiqua"/>
              <a:cs typeface="Book Antiqua"/>
            </a:endParaRPr>
          </a:p>
          <a:p>
            <a:pPr algn="just"/>
            <a:r>
              <a:rPr lang="en-US" sz="1000" dirty="0">
                <a:latin typeface="Book Antiqua"/>
                <a:cs typeface="Book Antiqua"/>
              </a:rPr>
              <a:t>All players must complete Step 1 of setup before any player moves onto Step 2 of setup, and so on.</a:t>
            </a:r>
          </a:p>
          <a:p>
            <a:pPr algn="just"/>
            <a:endParaRPr lang="en-US" sz="1000" dirty="0">
              <a:latin typeface="Book Antiqua"/>
              <a:cs typeface="Book Antiqua"/>
            </a:endParaRPr>
          </a:p>
          <a:p>
            <a:pPr marL="228600" indent="-228600" algn="just">
              <a:buAutoNum type="arabicPeriod"/>
            </a:pPr>
            <a:r>
              <a:rPr lang="en-US" sz="1000" dirty="0" smtClean="0">
                <a:latin typeface="Book Antiqua"/>
                <a:cs typeface="Book Antiqua"/>
              </a:rPr>
              <a:t>Place </a:t>
            </a:r>
            <a:r>
              <a:rPr lang="en-US" sz="1000" dirty="0">
                <a:latin typeface="Book Antiqua"/>
                <a:cs typeface="Book Antiqua"/>
              </a:rPr>
              <a:t>your captain, 1 cannon and 1 flag on the Command Post </a:t>
            </a:r>
            <a:r>
              <a:rPr lang="en-US" sz="1000" dirty="0" smtClean="0">
                <a:latin typeface="Book Antiqua"/>
                <a:cs typeface="Book Antiqua"/>
              </a:rPr>
              <a:t>that has a </a:t>
            </a:r>
            <a:r>
              <a:rPr lang="en-US" sz="1000" dirty="0">
                <a:latin typeface="Book Antiqua"/>
                <a:cs typeface="Book Antiqua"/>
              </a:rPr>
              <a:t>sigil matching your </a:t>
            </a:r>
            <a:r>
              <a:rPr lang="en-US" sz="1000" dirty="0" smtClean="0">
                <a:latin typeface="Book Antiqua"/>
                <a:cs typeface="Book Antiqua"/>
              </a:rPr>
              <a:t>Command Card’s </a:t>
            </a:r>
            <a:r>
              <a:rPr lang="en-US" sz="1000" dirty="0">
                <a:latin typeface="Book Antiqua"/>
                <a:cs typeface="Book Antiqua"/>
              </a:rPr>
              <a:t>sigil.</a:t>
            </a:r>
          </a:p>
          <a:p>
            <a:pPr marL="228600" indent="-228600" algn="just">
              <a:buAutoNum type="arabicPeriod"/>
            </a:pPr>
            <a:r>
              <a:rPr lang="en-US" sz="1000" dirty="0" smtClean="0">
                <a:latin typeface="Book Antiqua"/>
                <a:cs typeface="Book Antiqua"/>
              </a:rPr>
              <a:t>Place </a:t>
            </a:r>
            <a:r>
              <a:rPr lang="en-US" sz="1000" dirty="0">
                <a:latin typeface="Book Antiqua"/>
                <a:cs typeface="Book Antiqua"/>
              </a:rPr>
              <a:t>1 flag on a second, unoccupied Command Post.</a:t>
            </a:r>
          </a:p>
          <a:p>
            <a:pPr marL="228600" indent="-228600" algn="just">
              <a:buFont typeface="+mj-lt"/>
              <a:buAutoNum type="arabicPeriod"/>
            </a:pPr>
            <a:r>
              <a:rPr lang="en-US" sz="1000" dirty="0" smtClean="0">
                <a:latin typeface="Book Antiqua"/>
                <a:cs typeface="Book Antiqua"/>
              </a:rPr>
              <a:t>If </a:t>
            </a:r>
            <a:r>
              <a:rPr lang="en-US" sz="1000" dirty="0">
                <a:latin typeface="Book Antiqua"/>
                <a:cs typeface="Book Antiqua"/>
              </a:rPr>
              <a:t>there are 2-4 players, place 1 flag on a third, unoccupied Command Post. If there are 5-6 players, skip this step.</a:t>
            </a:r>
          </a:p>
          <a:p>
            <a:pPr marL="228600" indent="-228600" algn="just">
              <a:buFont typeface="+mj-lt"/>
              <a:buAutoNum type="arabicPeriod"/>
            </a:pPr>
            <a:r>
              <a:rPr lang="en-US" sz="1000" dirty="0" smtClean="0">
                <a:latin typeface="Book Antiqua"/>
                <a:cs typeface="Book Antiqua"/>
              </a:rPr>
              <a:t>Place </a:t>
            </a:r>
            <a:r>
              <a:rPr lang="en-US" sz="1000" dirty="0">
                <a:latin typeface="Book Antiqua"/>
                <a:cs typeface="Book Antiqua"/>
              </a:rPr>
              <a:t>15 soldiers among your Command Posts. No post may hold more than 8 soldiers in addition to your </a:t>
            </a:r>
            <a:r>
              <a:rPr lang="en-US" sz="1000" dirty="0" smtClean="0">
                <a:latin typeface="Book Antiqua"/>
                <a:cs typeface="Book Antiqua"/>
              </a:rPr>
              <a:t>captain</a:t>
            </a:r>
            <a:r>
              <a:rPr lang="en-US" sz="1000" dirty="0">
                <a:latin typeface="Book Antiqua"/>
                <a:cs typeface="Book Antiqua"/>
              </a:rPr>
              <a:t>.</a:t>
            </a:r>
          </a:p>
          <a:p>
            <a:pPr marL="228600" indent="-228600" algn="just">
              <a:buFont typeface="+mj-lt"/>
              <a:buAutoNum type="arabicPeriod"/>
            </a:pPr>
            <a:r>
              <a:rPr lang="en-US" sz="1000" dirty="0" smtClean="0">
                <a:latin typeface="Book Antiqua"/>
                <a:cs typeface="Book Antiqua"/>
              </a:rPr>
              <a:t>Add </a:t>
            </a:r>
            <a:r>
              <a:rPr lang="en-US" sz="1000" dirty="0">
                <a:latin typeface="Book Antiqua"/>
                <a:cs typeface="Book Antiqua"/>
              </a:rPr>
              <a:t>a platoon of 8 soldiers and 1 cannon to your forces. Place the platoon on an unoccupied Staging Post. If you stage the platoon at sea, place the soldiers on a ship. Place the cannon on any of your Command Posts or your ship.</a:t>
            </a:r>
          </a:p>
          <a:p>
            <a:pPr algn="just"/>
            <a:endParaRPr lang="en-US" sz="1000" dirty="0">
              <a:latin typeface="Book Antiqua"/>
              <a:cs typeface="Book Antiqua"/>
            </a:endParaRPr>
          </a:p>
          <a:p>
            <a:pPr algn="just"/>
            <a:r>
              <a:rPr lang="en-US" sz="1000" dirty="0">
                <a:latin typeface="Book Antiqua"/>
                <a:cs typeface="Book Antiqua"/>
              </a:rPr>
              <a:t>In a 2-5-player game, place 4 soldiers and 1 flag from the neutral team on each Command Post that remains unoccupied</a:t>
            </a:r>
            <a:r>
              <a:rPr lang="en-US" sz="1000" dirty="0" smtClean="0">
                <a:latin typeface="Book Antiqua"/>
                <a:cs typeface="Book Antiqua"/>
              </a:rPr>
              <a:t>.</a:t>
            </a:r>
            <a:endParaRPr lang="en-US" sz="1000" dirty="0">
              <a:latin typeface="Book Antiqua"/>
              <a:cs typeface="Book Antiqua"/>
            </a:endParaRPr>
          </a:p>
          <a:p>
            <a:pPr algn="just"/>
            <a:endParaRPr lang="en-US" sz="1000" dirty="0" smtClean="0">
              <a:latin typeface="Book Antiqua"/>
              <a:cs typeface="Book Antiqua"/>
            </a:endParaRPr>
          </a:p>
          <a:p>
            <a:pPr algn="just"/>
            <a:r>
              <a:rPr lang="en-US" sz="1000" b="1" dirty="0">
                <a:latin typeface="Book Antiqua"/>
                <a:cs typeface="Book Antiqua"/>
              </a:rPr>
              <a:t>BEGIN YOUR TURN</a:t>
            </a:r>
          </a:p>
          <a:p>
            <a:pPr algn="just"/>
            <a:endParaRPr lang="en-US" sz="1000" dirty="0">
              <a:latin typeface="Book Antiqua"/>
              <a:cs typeface="Book Antiqua"/>
            </a:endParaRPr>
          </a:p>
          <a:p>
            <a:pPr algn="just"/>
            <a:r>
              <a:rPr lang="en-US" sz="1000" dirty="0">
                <a:latin typeface="Book Antiqua"/>
                <a:cs typeface="Book Antiqua"/>
              </a:rPr>
              <a:t>In </a:t>
            </a:r>
            <a:r>
              <a:rPr lang="en-US" sz="1000" dirty="0" smtClean="0">
                <a:latin typeface="Book Antiqua"/>
                <a:cs typeface="Book Antiqua"/>
              </a:rPr>
              <a:t>3-6-player game, </a:t>
            </a:r>
            <a:r>
              <a:rPr lang="en-US" sz="1000" dirty="0">
                <a:latin typeface="Book Antiqua"/>
                <a:cs typeface="Book Antiqua"/>
              </a:rPr>
              <a:t>the player who rolled highest during Setup moves first during gameplay, and the other players follow, again rotating clockwise. In a 2-</a:t>
            </a:r>
            <a:r>
              <a:rPr lang="en-US" sz="1000" dirty="0" smtClean="0">
                <a:latin typeface="Book Antiqua"/>
                <a:cs typeface="Book Antiqua"/>
              </a:rPr>
              <a:t>player-game</a:t>
            </a:r>
            <a:r>
              <a:rPr lang="en-US" sz="1000" dirty="0">
                <a:latin typeface="Book Antiqua"/>
                <a:cs typeface="Book Antiqua"/>
              </a:rPr>
              <a:t>, the player who setup second moves first during gameplay</a:t>
            </a:r>
            <a:r>
              <a:rPr lang="en-US" sz="1000" dirty="0" smtClean="0">
                <a:latin typeface="Book Antiqua"/>
                <a:cs typeface="Book Antiqua"/>
              </a:rPr>
              <a:t>.</a:t>
            </a:r>
          </a:p>
          <a:p>
            <a:pPr algn="just"/>
            <a:endParaRPr lang="en-US" sz="1000" dirty="0">
              <a:latin typeface="Book Antiqua"/>
              <a:cs typeface="Book Antiqua"/>
            </a:endParaRPr>
          </a:p>
          <a:p>
            <a:pPr algn="just"/>
            <a:r>
              <a:rPr lang="en-US" sz="1000" dirty="0">
                <a:latin typeface="Book Antiqua"/>
                <a:cs typeface="Book Antiqua"/>
              </a:rPr>
              <a:t>Your turn basically consists of the following </a:t>
            </a:r>
            <a:r>
              <a:rPr lang="en-US" sz="1000" dirty="0" smtClean="0">
                <a:latin typeface="Book Antiqua"/>
                <a:cs typeface="Book Antiqua"/>
              </a:rPr>
              <a:t>3 </a:t>
            </a:r>
            <a:r>
              <a:rPr lang="en-US" sz="1000" dirty="0">
                <a:latin typeface="Book Antiqua"/>
                <a:cs typeface="Book Antiqua"/>
              </a:rPr>
              <a:t>steps:</a:t>
            </a:r>
          </a:p>
          <a:p>
            <a:pPr algn="just"/>
            <a:endParaRPr lang="en-US" sz="1000" dirty="0">
              <a:latin typeface="Book Antiqua"/>
              <a:cs typeface="Book Antiqua"/>
            </a:endParaRPr>
          </a:p>
          <a:p>
            <a:pPr algn="just"/>
            <a:r>
              <a:rPr lang="en-US" sz="1000" dirty="0">
                <a:latin typeface="Book Antiqua"/>
                <a:cs typeface="Book Antiqua"/>
              </a:rPr>
              <a:t>1. Move </a:t>
            </a:r>
            <a:r>
              <a:rPr lang="en-US" sz="1000" dirty="0" smtClean="0">
                <a:latin typeface="Book Antiqua"/>
                <a:cs typeface="Book Antiqua"/>
              </a:rPr>
              <a:t>your fighters.</a:t>
            </a:r>
            <a:endParaRPr lang="en-US" sz="1000" dirty="0">
              <a:latin typeface="Book Antiqua"/>
              <a:cs typeface="Book Antiqua"/>
            </a:endParaRPr>
          </a:p>
          <a:p>
            <a:pPr algn="just"/>
            <a:r>
              <a:rPr lang="en-US" sz="1000" dirty="0">
                <a:latin typeface="Book Antiqua"/>
                <a:cs typeface="Book Antiqua"/>
              </a:rPr>
              <a:t>2. Fight </a:t>
            </a:r>
            <a:r>
              <a:rPr lang="en-US" sz="1000" dirty="0" smtClean="0">
                <a:latin typeface="Book Antiqua"/>
                <a:cs typeface="Book Antiqua"/>
              </a:rPr>
              <a:t>your enemies.</a:t>
            </a:r>
            <a:endParaRPr lang="en-US" sz="1000" dirty="0">
              <a:latin typeface="Book Antiqua"/>
              <a:cs typeface="Book Antiqua"/>
            </a:endParaRPr>
          </a:p>
          <a:p>
            <a:pPr algn="just"/>
            <a:r>
              <a:rPr lang="en-US" sz="1000" dirty="0">
                <a:latin typeface="Book Antiqua"/>
                <a:cs typeface="Book Antiqua"/>
              </a:rPr>
              <a:t>3. Stage reinforcements, if possible.</a:t>
            </a:r>
          </a:p>
          <a:p>
            <a:endParaRPr lang="en-US" sz="1000" dirty="0" smtClean="0">
              <a:latin typeface="Book Antiqua"/>
              <a:cs typeface="Book Antiqua"/>
            </a:endParaRPr>
          </a:p>
        </p:txBody>
      </p:sp>
      <p:sp>
        <p:nvSpPr>
          <p:cNvPr id="114" name="TextBox 113"/>
          <p:cNvSpPr txBox="1"/>
          <p:nvPr/>
        </p:nvSpPr>
        <p:spPr>
          <a:xfrm>
            <a:off x="5029200" y="0"/>
            <a:ext cx="4114800" cy="4247317"/>
          </a:xfrm>
          <a:prstGeom prst="rect">
            <a:avLst/>
          </a:prstGeom>
          <a:noFill/>
        </p:spPr>
        <p:txBody>
          <a:bodyPr wrap="square" rtlCol="0">
            <a:spAutoFit/>
          </a:bodyPr>
          <a:lstStyle/>
          <a:p>
            <a:endParaRPr lang="en-US" sz="1000" dirty="0">
              <a:latin typeface="Book Antiqua"/>
              <a:cs typeface="Book Antiqua"/>
            </a:endParaRPr>
          </a:p>
          <a:p>
            <a:pPr algn="just"/>
            <a:r>
              <a:rPr lang="en-US" sz="1000" dirty="0" smtClean="0">
                <a:latin typeface="Book Antiqua"/>
                <a:cs typeface="Book Antiqua"/>
              </a:rPr>
              <a:t>On your turn you </a:t>
            </a:r>
            <a:r>
              <a:rPr lang="en-US" sz="1000" dirty="0">
                <a:latin typeface="Book Antiqua"/>
                <a:cs typeface="Book Antiqua"/>
              </a:rPr>
              <a:t>can move some fighters and not others, fight some battles and not others, or abstain from action </a:t>
            </a:r>
            <a:r>
              <a:rPr lang="en-US" sz="1000" dirty="0" smtClean="0">
                <a:latin typeface="Book Antiqua"/>
                <a:cs typeface="Book Antiqua"/>
              </a:rPr>
              <a:t>altogether. </a:t>
            </a:r>
            <a:r>
              <a:rPr lang="en-US" sz="1000" dirty="0">
                <a:latin typeface="Book Antiqua"/>
                <a:cs typeface="Book Antiqua"/>
              </a:rPr>
              <a:t>You </a:t>
            </a:r>
            <a:r>
              <a:rPr lang="en-US" sz="1000" dirty="0" smtClean="0">
                <a:latin typeface="Book Antiqua"/>
                <a:cs typeface="Book Antiqua"/>
              </a:rPr>
              <a:t>must, however,  complete the steps of your turn in order. You may </a:t>
            </a:r>
            <a:r>
              <a:rPr lang="en-US" sz="1000" dirty="0" smtClean="0">
                <a:latin typeface="Book Antiqua"/>
                <a:cs typeface="Book Antiqua"/>
              </a:rPr>
              <a:t>not, for instance, </a:t>
            </a:r>
            <a:r>
              <a:rPr lang="en-US" sz="1000" dirty="0" smtClean="0">
                <a:latin typeface="Book Antiqua"/>
                <a:cs typeface="Book Antiqua"/>
              </a:rPr>
              <a:t>jump back and forth between moving and fighting in </a:t>
            </a:r>
            <a:r>
              <a:rPr lang="en-US" sz="1000" dirty="0" smtClean="0">
                <a:latin typeface="Book Antiqua"/>
                <a:cs typeface="Book Antiqua"/>
              </a:rPr>
              <a:t>1 </a:t>
            </a:r>
            <a:r>
              <a:rPr lang="en-US" sz="1000" dirty="0" smtClean="0">
                <a:latin typeface="Book Antiqua"/>
                <a:cs typeface="Book Antiqua"/>
              </a:rPr>
              <a:t>turn.</a:t>
            </a:r>
          </a:p>
          <a:p>
            <a:pPr algn="just"/>
            <a:endParaRPr lang="en-US" sz="1000" dirty="0" smtClean="0">
              <a:latin typeface="Book Antiqua"/>
              <a:cs typeface="Book Antiqua"/>
            </a:endParaRPr>
          </a:p>
          <a:p>
            <a:pPr algn="just"/>
            <a:endParaRPr lang="en-US" sz="1000" dirty="0">
              <a:latin typeface="Book Antiqua"/>
              <a:cs typeface="Book Antiqua"/>
            </a:endParaRPr>
          </a:p>
          <a:p>
            <a:pPr algn="just"/>
            <a:r>
              <a:rPr lang="en-US" sz="1000" b="1" dirty="0">
                <a:latin typeface="Book Antiqua"/>
                <a:cs typeface="Book Antiqua"/>
              </a:rPr>
              <a:t>MOVE YOUR FIGHTERS</a:t>
            </a:r>
            <a:endParaRPr lang="en-US" sz="1000" dirty="0">
              <a:latin typeface="Book Antiqua"/>
              <a:cs typeface="Book Antiqua"/>
            </a:endParaRPr>
          </a:p>
          <a:p>
            <a:pPr algn="just"/>
            <a:endParaRPr lang="en-US" sz="1000" dirty="0">
              <a:latin typeface="Book Antiqua"/>
              <a:cs typeface="Book Antiqua"/>
            </a:endParaRPr>
          </a:p>
          <a:p>
            <a:pPr algn="just"/>
            <a:r>
              <a:rPr lang="en-US" sz="1000" dirty="0">
                <a:latin typeface="Book Antiqua"/>
                <a:cs typeface="Book Antiqua"/>
              </a:rPr>
              <a:t>Generally, you may move your captain </a:t>
            </a:r>
            <a:r>
              <a:rPr lang="en-US" sz="1000" dirty="0" smtClean="0">
                <a:latin typeface="Book Antiqua"/>
                <a:cs typeface="Book Antiqua"/>
              </a:rPr>
              <a:t>and soldiers </a:t>
            </a:r>
            <a:r>
              <a:rPr lang="en-US" sz="1000" dirty="0">
                <a:latin typeface="Book Antiqua"/>
                <a:cs typeface="Book Antiqua"/>
              </a:rPr>
              <a:t>across the board by land and by sea, through adjacent </a:t>
            </a:r>
            <a:r>
              <a:rPr lang="en-US" sz="1000" dirty="0" smtClean="0">
                <a:latin typeface="Book Antiqua"/>
                <a:cs typeface="Book Antiqua"/>
              </a:rPr>
              <a:t>territories that share </a:t>
            </a:r>
            <a:r>
              <a:rPr lang="en-US" sz="1000" dirty="0">
                <a:latin typeface="Book Antiqua"/>
                <a:cs typeface="Book Antiqua"/>
              </a:rPr>
              <a:t>a border.</a:t>
            </a:r>
          </a:p>
          <a:p>
            <a:pPr algn="just"/>
            <a:endParaRPr lang="en-US" sz="1000" dirty="0">
              <a:latin typeface="Book Antiqua"/>
              <a:cs typeface="Book Antiqua"/>
            </a:endParaRPr>
          </a:p>
          <a:p>
            <a:pPr algn="just"/>
            <a:r>
              <a:rPr lang="en-US" sz="1000" i="1" dirty="0">
                <a:latin typeface="Book Antiqua"/>
                <a:cs typeface="Book Antiqua"/>
              </a:rPr>
              <a:t>MOVING BY LAND</a:t>
            </a:r>
            <a:endParaRPr lang="en-US" sz="1000" dirty="0">
              <a:latin typeface="Book Antiqua"/>
              <a:cs typeface="Book Antiqua"/>
            </a:endParaRPr>
          </a:p>
          <a:p>
            <a:pPr algn="just"/>
            <a:endParaRPr lang="en-US" sz="1000" dirty="0">
              <a:latin typeface="Book Antiqua"/>
              <a:cs typeface="Book Antiqua"/>
            </a:endParaRPr>
          </a:p>
          <a:p>
            <a:pPr algn="just"/>
            <a:r>
              <a:rPr lang="en-US" sz="1000" dirty="0">
                <a:latin typeface="Book Antiqua"/>
                <a:cs typeface="Book Antiqua"/>
              </a:rPr>
              <a:t>On your turn, you may move each individual fighter from the territory </a:t>
            </a:r>
            <a:r>
              <a:rPr lang="en-US" sz="1000" dirty="0" smtClean="0">
                <a:latin typeface="Book Antiqua"/>
                <a:cs typeface="Book Antiqua"/>
              </a:rPr>
              <a:t>it</a:t>
            </a:r>
            <a:r>
              <a:rPr lang="en-US" sz="1000" dirty="0" smtClean="0">
                <a:latin typeface="Book Antiqua"/>
                <a:cs typeface="Book Antiqua"/>
              </a:rPr>
              <a:t> occupies </a:t>
            </a:r>
            <a:r>
              <a:rPr lang="en-US" sz="1000" dirty="0">
                <a:latin typeface="Book Antiqua"/>
                <a:cs typeface="Book Antiqua"/>
              </a:rPr>
              <a:t>into an adjacent land territory. Your captain and each soldier may move once per turn. They may move as a pack into the same territory or split up and fan out into multiple territories. You may also move fighters onto ships (see MOVING BY SEA, p. </a:t>
            </a:r>
            <a:r>
              <a:rPr lang="en-US" sz="1000" dirty="0" smtClean="0">
                <a:latin typeface="Book Antiqua"/>
                <a:cs typeface="Book Antiqua"/>
              </a:rPr>
              <a:t>6)</a:t>
            </a:r>
            <a:r>
              <a:rPr lang="en-US" sz="1000" dirty="0">
                <a:latin typeface="Book Antiqua"/>
                <a:cs typeface="Book Antiqua"/>
              </a:rPr>
              <a:t>.</a:t>
            </a:r>
          </a:p>
          <a:p>
            <a:pPr algn="just"/>
            <a:endParaRPr lang="en-US" sz="1000" dirty="0">
              <a:latin typeface="Book Antiqua"/>
              <a:cs typeface="Book Antiqua"/>
            </a:endParaRPr>
          </a:p>
          <a:p>
            <a:pPr algn="just"/>
            <a:r>
              <a:rPr lang="en-US" sz="1000" dirty="0">
                <a:latin typeface="Book Antiqua"/>
                <a:cs typeface="Book Antiqua"/>
              </a:rPr>
              <a:t>Restrictions on movement by land</a:t>
            </a:r>
            <a:r>
              <a:rPr lang="en-US" sz="1000" dirty="0" smtClean="0">
                <a:latin typeface="Book Antiqua"/>
                <a:cs typeface="Book Antiqua"/>
              </a:rPr>
              <a:t>:</a:t>
            </a:r>
            <a:endParaRPr lang="en-US" sz="1000" dirty="0">
              <a:latin typeface="Book Antiqua"/>
              <a:cs typeface="Book Antiqua"/>
            </a:endParaRPr>
          </a:p>
          <a:p>
            <a:pPr marL="171450" indent="-171450" algn="just">
              <a:buFont typeface="Arial"/>
              <a:buChar char="•"/>
            </a:pPr>
            <a:r>
              <a:rPr lang="en-US" sz="1000" dirty="0" smtClean="0">
                <a:latin typeface="Book Antiqua"/>
                <a:cs typeface="Book Antiqua"/>
              </a:rPr>
              <a:t>Your </a:t>
            </a:r>
            <a:r>
              <a:rPr lang="en-US" sz="1000" dirty="0">
                <a:latin typeface="Book Antiqua"/>
                <a:cs typeface="Book Antiqua"/>
              </a:rPr>
              <a:t>cannons cannot move.</a:t>
            </a:r>
          </a:p>
          <a:p>
            <a:pPr marL="171450" indent="-171450" algn="just">
              <a:buFont typeface="Arial"/>
              <a:buChar char="•"/>
            </a:pPr>
            <a:r>
              <a:rPr lang="en-US" sz="1000" dirty="0" smtClean="0">
                <a:latin typeface="Book Antiqua"/>
                <a:cs typeface="Book Antiqua"/>
              </a:rPr>
              <a:t>Each </a:t>
            </a:r>
            <a:r>
              <a:rPr lang="en-US" sz="1000" dirty="0">
                <a:latin typeface="Book Antiqua"/>
                <a:cs typeface="Book Antiqua"/>
              </a:rPr>
              <a:t>territory can hold up to 8 soldiers, 1 captain and 2 cannons.</a:t>
            </a:r>
          </a:p>
          <a:p>
            <a:pPr marL="171450" indent="-171450" algn="just">
              <a:buFont typeface="Arial"/>
              <a:buChar char="•"/>
            </a:pPr>
            <a:r>
              <a:rPr lang="en-US" sz="1000" dirty="0" smtClean="0">
                <a:latin typeface="Book Antiqua"/>
                <a:cs typeface="Book Antiqua"/>
              </a:rPr>
              <a:t>You </a:t>
            </a:r>
            <a:r>
              <a:rPr lang="en-US" sz="1000" dirty="0">
                <a:latin typeface="Book Antiqua"/>
                <a:cs typeface="Book Antiqua"/>
              </a:rPr>
              <a:t>may not enter a territory occupied by enemy fighters.</a:t>
            </a:r>
          </a:p>
          <a:p>
            <a:pPr algn="just"/>
            <a:endParaRPr lang="en-US" sz="1000" dirty="0">
              <a:latin typeface="Book Antiqua"/>
              <a:cs typeface="Book Antiqua"/>
            </a:endParaRPr>
          </a:p>
          <a:p>
            <a:endParaRPr lang="en-US" sz="1000" dirty="0" smtClean="0">
              <a:latin typeface="Book Antiqua"/>
              <a:cs typeface="Book Antiqua"/>
            </a:endParaRPr>
          </a:p>
        </p:txBody>
      </p:sp>
      <p:sp>
        <p:nvSpPr>
          <p:cNvPr id="8" name="TextBox 7"/>
          <p:cNvSpPr txBox="1"/>
          <p:nvPr/>
        </p:nvSpPr>
        <p:spPr>
          <a:xfrm>
            <a:off x="8895214" y="6611779"/>
            <a:ext cx="248786" cy="246221"/>
          </a:xfrm>
          <a:prstGeom prst="rect">
            <a:avLst/>
          </a:prstGeom>
          <a:noFill/>
        </p:spPr>
        <p:txBody>
          <a:bodyPr wrap="none" rtlCol="0">
            <a:spAutoFit/>
          </a:bodyPr>
          <a:lstStyle/>
          <a:p>
            <a:r>
              <a:rPr lang="en-US" sz="1000" b="1" dirty="0">
                <a:latin typeface="Book Antiqua"/>
                <a:cs typeface="Book Antiqua"/>
              </a:rPr>
              <a:t>5</a:t>
            </a:r>
          </a:p>
        </p:txBody>
      </p:sp>
      <p:sp>
        <p:nvSpPr>
          <p:cNvPr id="10" name="TextBox 9"/>
          <p:cNvSpPr txBox="1"/>
          <p:nvPr/>
        </p:nvSpPr>
        <p:spPr>
          <a:xfrm>
            <a:off x="-31449" y="6611779"/>
            <a:ext cx="248786" cy="246221"/>
          </a:xfrm>
          <a:prstGeom prst="rect">
            <a:avLst/>
          </a:prstGeom>
          <a:noFill/>
        </p:spPr>
        <p:txBody>
          <a:bodyPr wrap="none" rtlCol="0">
            <a:spAutoFit/>
          </a:bodyPr>
          <a:lstStyle/>
          <a:p>
            <a:r>
              <a:rPr lang="en-US" sz="1000" b="1" dirty="0">
                <a:latin typeface="Book Antiqua"/>
                <a:cs typeface="Book Antiqua"/>
              </a:rPr>
              <a:t>4</a:t>
            </a:r>
          </a:p>
        </p:txBody>
      </p:sp>
      <p:sp>
        <p:nvSpPr>
          <p:cNvPr id="2" name="Rectangle 1"/>
          <p:cNvSpPr/>
          <p:nvPr/>
        </p:nvSpPr>
        <p:spPr>
          <a:xfrm>
            <a:off x="5029200" y="5874643"/>
            <a:ext cx="4114800" cy="861774"/>
          </a:xfrm>
          <a:prstGeom prst="rect">
            <a:avLst/>
          </a:prstGeom>
        </p:spPr>
        <p:txBody>
          <a:bodyPr wrap="square">
            <a:spAutoFit/>
          </a:bodyPr>
          <a:lstStyle/>
          <a:p>
            <a:r>
              <a:rPr lang="en-US" sz="1000" i="1" dirty="0" smtClean="0">
                <a:latin typeface="Book Antiqua"/>
                <a:cs typeface="Book Antiqua"/>
              </a:rPr>
              <a:t>Green can </a:t>
            </a:r>
            <a:r>
              <a:rPr lang="en-US" sz="1000" i="1" dirty="0">
                <a:latin typeface="Book Antiqua"/>
                <a:cs typeface="Book Antiqua"/>
              </a:rPr>
              <a:t>move his captain and </a:t>
            </a:r>
            <a:r>
              <a:rPr lang="en-US" sz="1000" i="1" dirty="0" smtClean="0">
                <a:latin typeface="Book Antiqua"/>
                <a:cs typeface="Book Antiqua"/>
              </a:rPr>
              <a:t>2 soldiers </a:t>
            </a:r>
            <a:r>
              <a:rPr lang="en-US" sz="1000" i="1" dirty="0">
                <a:latin typeface="Book Antiqua"/>
                <a:cs typeface="Book Antiqua"/>
              </a:rPr>
              <a:t>from State Fish Pier into any of the adjacent territories not occupied by enemy fighters. He can commandeer </a:t>
            </a:r>
            <a:r>
              <a:rPr lang="en-US" sz="1000" i="1" dirty="0" smtClean="0">
                <a:latin typeface="Book Antiqua"/>
                <a:cs typeface="Book Antiqua"/>
              </a:rPr>
              <a:t>Blue’s </a:t>
            </a:r>
            <a:r>
              <a:rPr lang="en-US" sz="1000" i="1" dirty="0" smtClean="0">
                <a:latin typeface="Book Antiqua"/>
                <a:cs typeface="Book Antiqua"/>
              </a:rPr>
              <a:t>abandoned cannons </a:t>
            </a:r>
            <a:r>
              <a:rPr lang="en-US" sz="1000" i="1" dirty="0">
                <a:latin typeface="Book Antiqua"/>
                <a:cs typeface="Book Antiqua"/>
              </a:rPr>
              <a:t>at </a:t>
            </a:r>
            <a:r>
              <a:rPr lang="en-US" sz="1000" i="1" dirty="0" err="1">
                <a:latin typeface="Book Antiqua"/>
                <a:cs typeface="Book Antiqua"/>
              </a:rPr>
              <a:t>Portagee</a:t>
            </a:r>
            <a:r>
              <a:rPr lang="en-US" sz="1000" i="1" dirty="0">
                <a:latin typeface="Book Antiqua"/>
                <a:cs typeface="Book Antiqua"/>
              </a:rPr>
              <a:t> Hill, </a:t>
            </a:r>
            <a:r>
              <a:rPr lang="en-US" sz="1000" i="1" dirty="0" smtClean="0">
                <a:latin typeface="Book Antiqua"/>
                <a:cs typeface="Book Antiqua"/>
              </a:rPr>
              <a:t>occupy </a:t>
            </a:r>
            <a:r>
              <a:rPr lang="en-US" sz="1000" i="1" dirty="0">
                <a:latin typeface="Book Antiqua"/>
                <a:cs typeface="Book Antiqua"/>
              </a:rPr>
              <a:t>Rocky Neck and Bass </a:t>
            </a:r>
            <a:r>
              <a:rPr lang="en-US" sz="1000" i="1" dirty="0" smtClean="0">
                <a:latin typeface="Book Antiqua"/>
                <a:cs typeface="Book Antiqua"/>
              </a:rPr>
              <a:t>Rock, team up with the soldier in Good Harbor Beach, and/or board his </a:t>
            </a:r>
            <a:r>
              <a:rPr lang="en-US" sz="1000" i="1" dirty="0">
                <a:latin typeface="Book Antiqua"/>
                <a:cs typeface="Book Antiqua"/>
              </a:rPr>
              <a:t>ship (see </a:t>
            </a:r>
            <a:r>
              <a:rPr lang="en-US" sz="1000" i="1" dirty="0" smtClean="0">
                <a:latin typeface="Book Antiqua"/>
                <a:cs typeface="Book Antiqua"/>
              </a:rPr>
              <a:t>MOVING BY SEA, p.6). Green’s cannon cannot move.</a:t>
            </a:r>
            <a:endParaRPr lang="en-US" sz="1000" i="1" dirty="0">
              <a:latin typeface="Book Antiqua"/>
              <a:cs typeface="Book Antiqua"/>
            </a:endParaRPr>
          </a:p>
        </p:txBody>
      </p:sp>
      <p:grpSp>
        <p:nvGrpSpPr>
          <p:cNvPr id="4" name="Group 3"/>
          <p:cNvGrpSpPr/>
          <p:nvPr/>
        </p:nvGrpSpPr>
        <p:grpSpPr>
          <a:xfrm>
            <a:off x="5080000" y="3713658"/>
            <a:ext cx="3886200" cy="2222060"/>
            <a:chOff x="5080000" y="3866058"/>
            <a:chExt cx="3886200" cy="2222060"/>
          </a:xfrm>
        </p:grpSpPr>
        <p:pic>
          <p:nvPicPr>
            <p:cNvPr id="72" name="Picture 71" descr="Fig.8.tiff"/>
            <p:cNvPicPr>
              <a:picLocks noChangeAspect="1"/>
            </p:cNvPicPr>
            <p:nvPr/>
          </p:nvPicPr>
          <p:blipFill>
            <a:blip r:embed="rId2">
              <a:alphaModFix/>
              <a:extLst>
                <a:ext uri="{BEBA8EAE-BF5A-486C-A8C5-ECC9F3942E4B}">
                  <a14:imgProps xmlns:a14="http://schemas.microsoft.com/office/drawing/2010/main">
                    <a14:imgLayer r:embed="rId3">
                      <a14:imgEffect>
                        <a14:saturation sat="50000"/>
                      </a14:imgEffect>
                    </a14:imgLayer>
                  </a14:imgProps>
                </a:ext>
                <a:ext uri="{28A0092B-C50C-407E-A947-70E740481C1C}">
                  <a14:useLocalDpi xmlns:a14="http://schemas.microsoft.com/office/drawing/2010/main" val="0"/>
                </a:ext>
              </a:extLst>
            </a:blip>
            <a:stretch>
              <a:fillRect/>
            </a:stretch>
          </p:blipFill>
          <p:spPr>
            <a:xfrm>
              <a:off x="5080000" y="3866058"/>
              <a:ext cx="3886200" cy="2222060"/>
            </a:xfrm>
            <a:prstGeom prst="rect">
              <a:avLst/>
            </a:prstGeom>
            <a:ln>
              <a:solidFill>
                <a:srgbClr val="948A54"/>
              </a:solidFill>
            </a:ln>
          </p:spPr>
        </p:pic>
        <p:grpSp>
          <p:nvGrpSpPr>
            <p:cNvPr id="3" name="Group 2"/>
            <p:cNvGrpSpPr/>
            <p:nvPr/>
          </p:nvGrpSpPr>
          <p:grpSpPr>
            <a:xfrm>
              <a:off x="5157879" y="3993202"/>
              <a:ext cx="3382871" cy="2046572"/>
              <a:chOff x="5157879" y="3980502"/>
              <a:chExt cx="3382871" cy="2046572"/>
            </a:xfrm>
          </p:grpSpPr>
          <p:grpSp>
            <p:nvGrpSpPr>
              <p:cNvPr id="75" name="Group 74"/>
              <p:cNvGrpSpPr/>
              <p:nvPr/>
            </p:nvGrpSpPr>
            <p:grpSpPr>
              <a:xfrm>
                <a:off x="5897033" y="4388942"/>
                <a:ext cx="2643717" cy="1358346"/>
                <a:chOff x="922868" y="3628135"/>
                <a:chExt cx="2643717" cy="1358346"/>
              </a:xfrm>
            </p:grpSpPr>
            <p:cxnSp>
              <p:nvCxnSpPr>
                <p:cNvPr id="76" name="Straight Arrow Connector 75"/>
                <p:cNvCxnSpPr/>
                <p:nvPr/>
              </p:nvCxnSpPr>
              <p:spPr>
                <a:xfrm flipH="1" flipV="1">
                  <a:off x="2658533" y="3628135"/>
                  <a:ext cx="91977" cy="183568"/>
                </a:xfrm>
                <a:prstGeom prst="straightConnector1">
                  <a:avLst/>
                </a:prstGeom>
                <a:ln>
                  <a:solidFill>
                    <a:srgbClr val="948A54"/>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922868" y="4560376"/>
                  <a:ext cx="1083732" cy="375691"/>
                </a:xfrm>
                <a:prstGeom prst="straightConnector1">
                  <a:avLst/>
                </a:prstGeom>
                <a:ln>
                  <a:solidFill>
                    <a:srgbClr val="948A54"/>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2417237" y="4768465"/>
                  <a:ext cx="84670" cy="218016"/>
                </a:xfrm>
                <a:prstGeom prst="straightConnector1">
                  <a:avLst/>
                </a:prstGeom>
                <a:ln>
                  <a:solidFill>
                    <a:srgbClr val="948A54"/>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2820936" y="4392805"/>
                  <a:ext cx="83130" cy="203699"/>
                </a:xfrm>
                <a:prstGeom prst="straightConnector1">
                  <a:avLst/>
                </a:prstGeom>
                <a:ln>
                  <a:solidFill>
                    <a:srgbClr val="948A54"/>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3079750" y="4013200"/>
                  <a:ext cx="486835" cy="82550"/>
                </a:xfrm>
                <a:prstGeom prst="straightConnector1">
                  <a:avLst/>
                </a:prstGeom>
                <a:ln>
                  <a:solidFill>
                    <a:srgbClr val="948A54"/>
                  </a:solidFill>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H="1">
                  <a:off x="1401237" y="4273550"/>
                  <a:ext cx="202808" cy="60118"/>
                </a:xfrm>
                <a:prstGeom prst="straightConnector1">
                  <a:avLst/>
                </a:prstGeom>
                <a:ln>
                  <a:solidFill>
                    <a:srgbClr val="948A54"/>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H="1" flipV="1">
                  <a:off x="1420285" y="3862916"/>
                  <a:ext cx="183760" cy="143934"/>
                </a:xfrm>
                <a:prstGeom prst="straightConnector1">
                  <a:avLst/>
                </a:prstGeom>
                <a:ln>
                  <a:solidFill>
                    <a:srgbClr val="948A54"/>
                  </a:solidFill>
                  <a:tailEnd type="arrow"/>
                </a:ln>
              </p:spPr>
              <p:style>
                <a:lnRef idx="2">
                  <a:schemeClr val="accent1"/>
                </a:lnRef>
                <a:fillRef idx="0">
                  <a:schemeClr val="accent1"/>
                </a:fillRef>
                <a:effectRef idx="1">
                  <a:schemeClr val="accent1"/>
                </a:effectRef>
                <a:fontRef idx="minor">
                  <a:schemeClr val="tx1"/>
                </a:fontRef>
              </p:style>
            </p:cxnSp>
            <p:sp>
              <p:nvSpPr>
                <p:cNvPr id="83" name="Multiply 82"/>
                <p:cNvSpPr/>
                <p:nvPr/>
              </p:nvSpPr>
              <p:spPr>
                <a:xfrm>
                  <a:off x="1105681" y="3716454"/>
                  <a:ext cx="363289" cy="363289"/>
                </a:xfrm>
                <a:prstGeom prst="mathMultiply">
                  <a:avLst/>
                </a:prstGeom>
                <a:solidFill>
                  <a:srgbClr val="FF0000"/>
                </a:solidFill>
                <a:ln>
                  <a:solidFill>
                    <a:srgbClr val="948A5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Multiply 83"/>
                <p:cNvSpPr/>
                <p:nvPr/>
              </p:nvSpPr>
              <p:spPr>
                <a:xfrm>
                  <a:off x="1056996" y="4233215"/>
                  <a:ext cx="363289" cy="363289"/>
                </a:xfrm>
                <a:prstGeom prst="mathMultiply">
                  <a:avLst/>
                </a:prstGeom>
                <a:solidFill>
                  <a:srgbClr val="FF0000"/>
                </a:solidFill>
                <a:ln>
                  <a:solidFill>
                    <a:srgbClr val="948A5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2" name="Picture 41"/>
              <p:cNvPicPr>
                <a:picLocks noChangeAspect="1"/>
              </p:cNvPicPr>
              <p:nvPr/>
            </p:nvPicPr>
            <p:blipFill>
              <a:blip r:embed="rId4">
                <a:duotone>
                  <a:schemeClr val="accent2">
                    <a:shade val="45000"/>
                    <a:satMod val="135000"/>
                  </a:schemeClr>
                  <a:prstClr val="white"/>
                </a:duotone>
              </a:blip>
              <a:stretch>
                <a:fillRect/>
              </a:stretch>
            </p:blipFill>
            <p:spPr>
              <a:xfrm>
                <a:off x="5608948" y="3980502"/>
                <a:ext cx="150362" cy="368517"/>
              </a:xfrm>
              <a:prstGeom prst="rect">
                <a:avLst/>
              </a:prstGeom>
              <a:noFill/>
              <a:ln>
                <a:solidFill>
                  <a:srgbClr val="948A54"/>
                </a:solidFill>
              </a:ln>
            </p:spPr>
          </p:pic>
          <p:pic>
            <p:nvPicPr>
              <p:cNvPr id="43" name="Picture 42"/>
              <p:cNvPicPr>
                <a:picLocks noChangeAspect="1"/>
              </p:cNvPicPr>
              <p:nvPr/>
            </p:nvPicPr>
            <p:blipFill>
              <a:blip r:embed="rId5">
                <a:duotone>
                  <a:schemeClr val="accent1">
                    <a:shade val="45000"/>
                    <a:satMod val="135000"/>
                  </a:schemeClr>
                  <a:prstClr val="white"/>
                </a:duotone>
              </a:blip>
              <a:stretch>
                <a:fillRect/>
              </a:stretch>
            </p:blipFill>
            <p:spPr>
              <a:xfrm flipH="1">
                <a:off x="6586679" y="4199822"/>
                <a:ext cx="314168" cy="165869"/>
              </a:xfrm>
              <a:prstGeom prst="rect">
                <a:avLst/>
              </a:prstGeom>
              <a:noFill/>
              <a:ln>
                <a:solidFill>
                  <a:srgbClr val="948A54"/>
                </a:solidFill>
              </a:ln>
            </p:spPr>
          </p:pic>
          <p:pic>
            <p:nvPicPr>
              <p:cNvPr id="46" name="Picture 45"/>
              <p:cNvPicPr>
                <a:picLocks noChangeAspect="1"/>
              </p:cNvPicPr>
              <p:nvPr/>
            </p:nvPicPr>
            <p:blipFill>
              <a:blip r:embed="rId5">
                <a:alphaModFix/>
                <a:duotone>
                  <a:schemeClr val="accent3">
                    <a:shade val="45000"/>
                    <a:satMod val="135000"/>
                  </a:schemeClr>
                  <a:prstClr val="white"/>
                </a:duotone>
              </a:blip>
              <a:stretch>
                <a:fillRect/>
              </a:stretch>
            </p:blipFill>
            <p:spPr>
              <a:xfrm flipH="1">
                <a:off x="6666597" y="4767657"/>
                <a:ext cx="314168" cy="165869"/>
              </a:xfrm>
              <a:prstGeom prst="rect">
                <a:avLst/>
              </a:prstGeom>
              <a:noFill/>
              <a:ln>
                <a:solidFill>
                  <a:srgbClr val="948A54"/>
                </a:solidFill>
              </a:ln>
            </p:spPr>
          </p:pic>
          <p:pic>
            <p:nvPicPr>
              <p:cNvPr id="47" name="Picture 46"/>
              <p:cNvPicPr>
                <a:picLocks noChangeAspect="1"/>
              </p:cNvPicPr>
              <p:nvPr/>
            </p:nvPicPr>
            <p:blipFill>
              <a:blip r:embed="rId6">
                <a:alphaModFix/>
                <a:duotone>
                  <a:schemeClr val="accent3">
                    <a:shade val="45000"/>
                    <a:satMod val="135000"/>
                  </a:schemeClr>
                  <a:prstClr val="white"/>
                </a:duotone>
              </a:blip>
              <a:stretch>
                <a:fillRect/>
              </a:stretch>
            </p:blipFill>
            <p:spPr>
              <a:xfrm>
                <a:off x="7121930" y="5220309"/>
                <a:ext cx="293919" cy="312224"/>
              </a:xfrm>
              <a:prstGeom prst="rect">
                <a:avLst/>
              </a:prstGeom>
              <a:noFill/>
              <a:ln>
                <a:solidFill>
                  <a:srgbClr val="948A54"/>
                </a:solidFill>
              </a:ln>
            </p:spPr>
          </p:pic>
          <p:pic>
            <p:nvPicPr>
              <p:cNvPr id="48" name="Picture 47"/>
              <p:cNvPicPr>
                <a:picLocks noChangeAspect="1"/>
              </p:cNvPicPr>
              <p:nvPr/>
            </p:nvPicPr>
            <p:blipFill>
              <a:blip r:embed="rId4">
                <a:alphaModFix/>
                <a:duotone>
                  <a:schemeClr val="accent3">
                    <a:shade val="45000"/>
                    <a:satMod val="135000"/>
                  </a:schemeClr>
                  <a:prstClr val="white"/>
                </a:duotone>
              </a:blip>
              <a:stretch>
                <a:fillRect/>
              </a:stretch>
            </p:blipFill>
            <p:spPr>
              <a:xfrm>
                <a:off x="7476072" y="4902532"/>
                <a:ext cx="150362" cy="368517"/>
              </a:xfrm>
              <a:prstGeom prst="rect">
                <a:avLst/>
              </a:prstGeom>
              <a:noFill/>
              <a:ln>
                <a:solidFill>
                  <a:srgbClr val="948A54"/>
                </a:solidFill>
              </a:ln>
            </p:spPr>
          </p:pic>
          <p:pic>
            <p:nvPicPr>
              <p:cNvPr id="58" name="Picture 57"/>
              <p:cNvPicPr>
                <a:picLocks noChangeAspect="1"/>
              </p:cNvPicPr>
              <p:nvPr/>
            </p:nvPicPr>
            <p:blipFill>
              <a:blip r:embed="rId5">
                <a:duotone>
                  <a:schemeClr val="accent1">
                    <a:shade val="45000"/>
                    <a:satMod val="135000"/>
                  </a:schemeClr>
                  <a:prstClr val="white"/>
                </a:duotone>
              </a:blip>
              <a:stretch>
                <a:fillRect/>
              </a:stretch>
            </p:blipFill>
            <p:spPr>
              <a:xfrm flipH="1">
                <a:off x="7323400" y="4033953"/>
                <a:ext cx="314168" cy="165869"/>
              </a:xfrm>
              <a:prstGeom prst="rect">
                <a:avLst/>
              </a:prstGeom>
              <a:noFill/>
              <a:ln>
                <a:solidFill>
                  <a:srgbClr val="948A54"/>
                </a:solidFill>
              </a:ln>
            </p:spPr>
          </p:pic>
          <p:pic>
            <p:nvPicPr>
              <p:cNvPr id="59" name="Picture 58"/>
              <p:cNvPicPr>
                <a:picLocks noChangeAspect="1"/>
              </p:cNvPicPr>
              <p:nvPr/>
            </p:nvPicPr>
            <p:blipFill>
              <a:blip r:embed="rId4">
                <a:alphaModFix/>
                <a:duotone>
                  <a:schemeClr val="accent3">
                    <a:shade val="45000"/>
                    <a:satMod val="135000"/>
                  </a:schemeClr>
                  <a:prstClr val="white"/>
                </a:duotone>
              </a:blip>
              <a:stretch>
                <a:fillRect/>
              </a:stretch>
            </p:blipFill>
            <p:spPr>
              <a:xfrm>
                <a:off x="6971568" y="5286991"/>
                <a:ext cx="150362" cy="368517"/>
              </a:xfrm>
              <a:prstGeom prst="rect">
                <a:avLst/>
              </a:prstGeom>
              <a:noFill/>
              <a:ln>
                <a:solidFill>
                  <a:srgbClr val="948A54"/>
                </a:solidFill>
              </a:ln>
            </p:spPr>
          </p:pic>
          <p:pic>
            <p:nvPicPr>
              <p:cNvPr id="60" name="Picture 59"/>
              <p:cNvPicPr>
                <a:picLocks noChangeAspect="1"/>
              </p:cNvPicPr>
              <p:nvPr/>
            </p:nvPicPr>
            <p:blipFill>
              <a:blip r:embed="rId4">
                <a:alphaModFix/>
                <a:duotone>
                  <a:schemeClr val="accent3">
                    <a:shade val="45000"/>
                    <a:satMod val="135000"/>
                  </a:schemeClr>
                  <a:prstClr val="white"/>
                </a:duotone>
              </a:blip>
              <a:stretch>
                <a:fillRect/>
              </a:stretch>
            </p:blipFill>
            <p:spPr>
              <a:xfrm>
                <a:off x="5379835" y="5483949"/>
                <a:ext cx="150362" cy="368517"/>
              </a:xfrm>
              <a:prstGeom prst="rect">
                <a:avLst/>
              </a:prstGeom>
              <a:noFill/>
              <a:ln>
                <a:solidFill>
                  <a:srgbClr val="948A54"/>
                </a:solidFill>
              </a:ln>
            </p:spPr>
          </p:pic>
          <p:pic>
            <p:nvPicPr>
              <p:cNvPr id="61" name="Picture 60"/>
              <p:cNvPicPr>
                <a:picLocks noChangeAspect="1"/>
              </p:cNvPicPr>
              <p:nvPr/>
            </p:nvPicPr>
            <p:blipFill>
              <a:blip r:embed="rId4">
                <a:alphaModFix/>
                <a:duotone>
                  <a:schemeClr val="accent3">
                    <a:shade val="45000"/>
                    <a:satMod val="135000"/>
                  </a:schemeClr>
                  <a:prstClr val="white"/>
                </a:duotone>
              </a:blip>
              <a:stretch>
                <a:fillRect/>
              </a:stretch>
            </p:blipFill>
            <p:spPr>
              <a:xfrm>
                <a:off x="5562523" y="5496641"/>
                <a:ext cx="150362" cy="368517"/>
              </a:xfrm>
              <a:prstGeom prst="rect">
                <a:avLst/>
              </a:prstGeom>
              <a:noFill/>
              <a:ln>
                <a:solidFill>
                  <a:srgbClr val="948A54"/>
                </a:solidFill>
              </a:ln>
            </p:spPr>
          </p:pic>
          <p:pic>
            <p:nvPicPr>
              <p:cNvPr id="62" name="Picture 61"/>
              <p:cNvPicPr>
                <a:picLocks noChangeAspect="1"/>
              </p:cNvPicPr>
              <p:nvPr/>
            </p:nvPicPr>
            <p:blipFill>
              <a:blip r:embed="rId4">
                <a:alphaModFix/>
                <a:duotone>
                  <a:schemeClr val="accent3">
                    <a:shade val="45000"/>
                    <a:satMod val="135000"/>
                  </a:schemeClr>
                  <a:prstClr val="white"/>
                </a:duotone>
              </a:blip>
              <a:stretch>
                <a:fillRect/>
              </a:stretch>
            </p:blipFill>
            <p:spPr>
              <a:xfrm>
                <a:off x="8216168" y="4178628"/>
                <a:ext cx="150362" cy="368517"/>
              </a:xfrm>
              <a:prstGeom prst="rect">
                <a:avLst/>
              </a:prstGeom>
              <a:noFill/>
              <a:ln>
                <a:solidFill>
                  <a:srgbClr val="948A54"/>
                </a:solidFill>
              </a:ln>
            </p:spPr>
          </p:pic>
          <p:pic>
            <p:nvPicPr>
              <p:cNvPr id="63" name="Picture 62"/>
              <p:cNvPicPr>
                <a:picLocks noChangeAspect="1"/>
              </p:cNvPicPr>
              <p:nvPr/>
            </p:nvPicPr>
            <p:blipFill>
              <a:blip r:embed="rId4">
                <a:duotone>
                  <a:schemeClr val="accent1">
                    <a:shade val="45000"/>
                    <a:satMod val="135000"/>
                  </a:schemeClr>
                  <a:prstClr val="white"/>
                </a:duotone>
              </a:blip>
              <a:stretch>
                <a:fillRect/>
              </a:stretch>
            </p:blipFill>
            <p:spPr>
              <a:xfrm>
                <a:off x="6404610" y="3994369"/>
                <a:ext cx="150362" cy="368517"/>
              </a:xfrm>
              <a:prstGeom prst="rect">
                <a:avLst/>
              </a:prstGeom>
              <a:noFill/>
              <a:ln>
                <a:solidFill>
                  <a:srgbClr val="948A54"/>
                </a:solidFill>
              </a:ln>
            </p:spPr>
          </p:pic>
          <p:pic>
            <p:nvPicPr>
              <p:cNvPr id="64" name="Picture 63"/>
              <p:cNvPicPr>
                <a:picLocks noChangeAspect="1"/>
              </p:cNvPicPr>
              <p:nvPr/>
            </p:nvPicPr>
            <p:blipFill>
              <a:blip r:embed="rId4">
                <a:duotone>
                  <a:schemeClr val="accent2">
                    <a:shade val="45000"/>
                    <a:satMod val="135000"/>
                  </a:schemeClr>
                  <a:prstClr val="white"/>
                </a:duotone>
              </a:blip>
              <a:stretch>
                <a:fillRect/>
              </a:stretch>
            </p:blipFill>
            <p:spPr>
              <a:xfrm>
                <a:off x="5759310" y="4108744"/>
                <a:ext cx="150362" cy="368517"/>
              </a:xfrm>
              <a:prstGeom prst="rect">
                <a:avLst/>
              </a:prstGeom>
              <a:noFill/>
              <a:ln>
                <a:solidFill>
                  <a:srgbClr val="948A54"/>
                </a:solidFill>
              </a:ln>
            </p:spPr>
          </p:pic>
          <p:sp>
            <p:nvSpPr>
              <p:cNvPr id="65" name="Pentagon 64"/>
              <p:cNvSpPr/>
              <p:nvPr/>
            </p:nvSpPr>
            <p:spPr>
              <a:xfrm>
                <a:off x="5157879" y="5851494"/>
                <a:ext cx="902137" cy="175580"/>
              </a:xfrm>
              <a:prstGeom prst="homePlate">
                <a:avLst/>
              </a:prstGeom>
              <a:solidFill>
                <a:schemeClr val="tx1">
                  <a:lumMod val="65000"/>
                  <a:lumOff val="35000"/>
                </a:schemeClr>
              </a:solidFill>
              <a:ln>
                <a:solidFill>
                  <a:srgbClr val="948A54"/>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grpSp>
      <p:pic>
        <p:nvPicPr>
          <p:cNvPr id="5" name="Picture 4" descr="green.sigil.tif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4761" y="4554916"/>
            <a:ext cx="360680" cy="360680"/>
          </a:xfrm>
          <a:prstGeom prst="rect">
            <a:avLst/>
          </a:prstGeom>
        </p:spPr>
      </p:pic>
      <p:pic>
        <p:nvPicPr>
          <p:cNvPr id="7" name="Picture 6" descr="blue.sigil.tif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0847" y="3854669"/>
            <a:ext cx="360680" cy="360680"/>
          </a:xfrm>
          <a:prstGeom prst="rect">
            <a:avLst/>
          </a:prstGeom>
        </p:spPr>
      </p:pic>
      <p:pic>
        <p:nvPicPr>
          <p:cNvPr id="41" name="Picture 40" descr="red.sigil.tif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19108" y="4343661"/>
            <a:ext cx="357189" cy="357189"/>
          </a:xfrm>
          <a:prstGeom prst="rect">
            <a:avLst/>
          </a:prstGeom>
        </p:spPr>
      </p:pic>
      <p:pic>
        <p:nvPicPr>
          <p:cNvPr id="44" name="Picture 43" descr="blue.sigil.tif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77463" y="3750022"/>
            <a:ext cx="360680" cy="360680"/>
          </a:xfrm>
          <a:prstGeom prst="rect">
            <a:avLst/>
          </a:prstGeom>
        </p:spPr>
      </p:pic>
    </p:spTree>
    <p:extLst>
      <p:ext uri="{BB962C8B-B14F-4D97-AF65-F5344CB8AC3E}">
        <p14:creationId xmlns:p14="http://schemas.microsoft.com/office/powerpoint/2010/main" val="2648153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11700" y="558800"/>
            <a:ext cx="184666" cy="369332"/>
          </a:xfrm>
          <a:prstGeom prst="rect">
            <a:avLst/>
          </a:prstGeom>
          <a:noFill/>
        </p:spPr>
        <p:txBody>
          <a:bodyPr wrap="none" rtlCol="0">
            <a:spAutoFit/>
          </a:bodyPr>
          <a:lstStyle/>
          <a:p>
            <a:endParaRPr lang="en-US" dirty="0"/>
          </a:p>
        </p:txBody>
      </p:sp>
      <p:sp>
        <p:nvSpPr>
          <p:cNvPr id="8" name="TextBox 7"/>
          <p:cNvSpPr txBox="1"/>
          <p:nvPr/>
        </p:nvSpPr>
        <p:spPr>
          <a:xfrm>
            <a:off x="-31449" y="6611779"/>
            <a:ext cx="248786" cy="246221"/>
          </a:xfrm>
          <a:prstGeom prst="rect">
            <a:avLst/>
          </a:prstGeom>
          <a:noFill/>
        </p:spPr>
        <p:txBody>
          <a:bodyPr wrap="none" rtlCol="0">
            <a:spAutoFit/>
          </a:bodyPr>
          <a:lstStyle/>
          <a:p>
            <a:r>
              <a:rPr lang="en-US" sz="1000" b="1" dirty="0" smtClean="0">
                <a:latin typeface="Book Antiqua"/>
                <a:cs typeface="Book Antiqua"/>
              </a:rPr>
              <a:t>6</a:t>
            </a:r>
            <a:endParaRPr lang="en-US" sz="1000" b="1" dirty="0">
              <a:latin typeface="Book Antiqua"/>
              <a:cs typeface="Book Antiqua"/>
            </a:endParaRPr>
          </a:p>
        </p:txBody>
      </p:sp>
      <p:sp>
        <p:nvSpPr>
          <p:cNvPr id="10" name="TextBox 9"/>
          <p:cNvSpPr txBox="1"/>
          <p:nvPr/>
        </p:nvSpPr>
        <p:spPr>
          <a:xfrm>
            <a:off x="8903161" y="6611779"/>
            <a:ext cx="248786" cy="246221"/>
          </a:xfrm>
          <a:prstGeom prst="rect">
            <a:avLst/>
          </a:prstGeom>
          <a:noFill/>
        </p:spPr>
        <p:txBody>
          <a:bodyPr wrap="none" rtlCol="0">
            <a:spAutoFit/>
          </a:bodyPr>
          <a:lstStyle/>
          <a:p>
            <a:r>
              <a:rPr lang="en-US" sz="1000" b="1" dirty="0" smtClean="0">
                <a:latin typeface="Book Antiqua"/>
                <a:cs typeface="Book Antiqua"/>
              </a:rPr>
              <a:t>7</a:t>
            </a:r>
            <a:endParaRPr lang="en-US" sz="1000" b="1" dirty="0">
              <a:latin typeface="Book Antiqua"/>
              <a:cs typeface="Book Antiqua"/>
            </a:endParaRPr>
          </a:p>
        </p:txBody>
      </p:sp>
      <p:sp>
        <p:nvSpPr>
          <p:cNvPr id="11" name="Rectangle 10"/>
          <p:cNvSpPr/>
          <p:nvPr/>
        </p:nvSpPr>
        <p:spPr>
          <a:xfrm>
            <a:off x="0" y="0"/>
            <a:ext cx="4114800" cy="6740307"/>
          </a:xfrm>
          <a:prstGeom prst="rect">
            <a:avLst/>
          </a:prstGeom>
        </p:spPr>
        <p:txBody>
          <a:bodyPr wrap="square">
            <a:spAutoFit/>
          </a:bodyPr>
          <a:lstStyle/>
          <a:p>
            <a:pPr algn="just"/>
            <a:endParaRPr lang="en-US" sz="1200" b="1" dirty="0" smtClean="0">
              <a:latin typeface="Book Antiqua"/>
              <a:cs typeface="Book Antiqua"/>
            </a:endParaRPr>
          </a:p>
          <a:p>
            <a:pPr algn="just"/>
            <a:r>
              <a:rPr lang="en-US" sz="1000" i="1" dirty="0" smtClean="0">
                <a:latin typeface="Book Antiqua"/>
                <a:cs typeface="Book Antiqua"/>
              </a:rPr>
              <a:t>CAPTURING COMMAND POSTS THROUGH MOVEMENT</a:t>
            </a:r>
          </a:p>
          <a:p>
            <a:pPr algn="just"/>
            <a:endParaRPr lang="en-US" sz="1000" dirty="0" smtClean="0">
              <a:latin typeface="Book Antiqua"/>
              <a:cs typeface="Book Antiqua"/>
            </a:endParaRPr>
          </a:p>
          <a:p>
            <a:pPr algn="just"/>
            <a:r>
              <a:rPr lang="en-US" sz="1000" dirty="0" smtClean="0">
                <a:latin typeface="Book Antiqua"/>
                <a:cs typeface="Book Antiqua"/>
              </a:rPr>
              <a:t>If you move into an unclaimed Command Post, place </a:t>
            </a:r>
            <a:r>
              <a:rPr lang="en-US" sz="1000" dirty="0" smtClean="0">
                <a:latin typeface="Book Antiqua"/>
                <a:cs typeface="Book Antiqua"/>
              </a:rPr>
              <a:t>1 </a:t>
            </a:r>
            <a:r>
              <a:rPr lang="en-US" sz="1000" dirty="0" smtClean="0">
                <a:latin typeface="Book Antiqua"/>
                <a:cs typeface="Book Antiqua"/>
              </a:rPr>
              <a:t>of your flags on the sigil to capture the territory. If you move into another player’s unguarded Command Post, remove his or her flag and place your flag on the sigil. A post is considered unguarded if it has no fighters in it. An unguarded post may have cannons in it.</a:t>
            </a:r>
          </a:p>
          <a:p>
            <a:pPr algn="just"/>
            <a:endParaRPr lang="en-US" sz="1000" dirty="0" smtClean="0">
              <a:latin typeface="Book Antiqua"/>
              <a:cs typeface="Book Antiqua"/>
            </a:endParaRPr>
          </a:p>
          <a:p>
            <a:pPr algn="just"/>
            <a:r>
              <a:rPr lang="en-US" sz="1000" dirty="0" smtClean="0">
                <a:latin typeface="Book Antiqua"/>
                <a:cs typeface="Book Antiqua"/>
              </a:rPr>
              <a:t>In the previous graphic, if Green moved soldiers from the State Fish Pier into </a:t>
            </a:r>
            <a:r>
              <a:rPr lang="en-US" sz="1000" dirty="0" err="1" smtClean="0">
                <a:latin typeface="Book Antiqua"/>
                <a:cs typeface="Book Antiqua"/>
              </a:rPr>
              <a:t>Portagee</a:t>
            </a:r>
            <a:r>
              <a:rPr lang="en-US" sz="1000" dirty="0" smtClean="0">
                <a:latin typeface="Book Antiqua"/>
                <a:cs typeface="Book Antiqua"/>
              </a:rPr>
              <a:t> Hill, he would then remove Blue’s flag and put his own on the territory.</a:t>
            </a:r>
          </a:p>
          <a:p>
            <a:pPr algn="just"/>
            <a:endParaRPr lang="en-US" sz="1000" i="1" dirty="0" smtClean="0">
              <a:latin typeface="Book Antiqua"/>
              <a:cs typeface="Book Antiqua"/>
            </a:endParaRPr>
          </a:p>
          <a:p>
            <a:pPr algn="just"/>
            <a:r>
              <a:rPr lang="en-US" sz="1000" i="1" dirty="0" smtClean="0">
                <a:latin typeface="Book Antiqua"/>
                <a:cs typeface="Book Antiqua"/>
              </a:rPr>
              <a:t>MOVING </a:t>
            </a:r>
            <a:r>
              <a:rPr lang="en-US" sz="1000" i="1" dirty="0">
                <a:latin typeface="Book Antiqua"/>
                <a:cs typeface="Book Antiqua"/>
              </a:rPr>
              <a:t>BY SEA</a:t>
            </a:r>
          </a:p>
          <a:p>
            <a:pPr algn="just"/>
            <a:endParaRPr lang="en-US" sz="1000" dirty="0">
              <a:latin typeface="Book Antiqua"/>
              <a:cs typeface="Book Antiqua"/>
            </a:endParaRPr>
          </a:p>
          <a:p>
            <a:pPr algn="just"/>
            <a:r>
              <a:rPr lang="en-US" sz="1000" dirty="0">
                <a:latin typeface="Book Antiqua"/>
                <a:cs typeface="Book Antiqua"/>
              </a:rPr>
              <a:t>You must use ships to move </a:t>
            </a:r>
            <a:r>
              <a:rPr lang="en-US" sz="1000" dirty="0" smtClean="0">
                <a:latin typeface="Book Antiqua"/>
                <a:cs typeface="Book Antiqua"/>
              </a:rPr>
              <a:t>fighters and </a:t>
            </a:r>
            <a:r>
              <a:rPr lang="en-US" sz="1000" dirty="0">
                <a:latin typeface="Book Antiqua"/>
                <a:cs typeface="Book Antiqua"/>
              </a:rPr>
              <a:t>cannons </a:t>
            </a:r>
            <a:r>
              <a:rPr lang="en-US" sz="1000" dirty="0" smtClean="0">
                <a:latin typeface="Book Antiqua"/>
                <a:cs typeface="Book Antiqua"/>
              </a:rPr>
              <a:t>across the sea. Ships </a:t>
            </a:r>
            <a:r>
              <a:rPr lang="en-US" sz="1000" dirty="0">
                <a:latin typeface="Book Antiqua"/>
                <a:cs typeface="Book Antiqua"/>
              </a:rPr>
              <a:t>may move 2 sea territories per turn. </a:t>
            </a:r>
            <a:r>
              <a:rPr lang="en-US" sz="1000" dirty="0" smtClean="0">
                <a:latin typeface="Book Antiqua"/>
                <a:cs typeface="Book Antiqua"/>
              </a:rPr>
              <a:t>They also have the following special maneuvers</a:t>
            </a:r>
            <a:r>
              <a:rPr lang="en-US" sz="1000" dirty="0" smtClean="0">
                <a:latin typeface="Book Antiqua"/>
                <a:cs typeface="Book Antiqua"/>
              </a:rPr>
              <a:t>:</a:t>
            </a:r>
            <a:endParaRPr lang="en-US" sz="1000" dirty="0">
              <a:latin typeface="Book Antiqua"/>
              <a:cs typeface="Book Antiqua"/>
            </a:endParaRPr>
          </a:p>
          <a:p>
            <a:pPr algn="just"/>
            <a:endParaRPr lang="en-US" sz="1000" dirty="0">
              <a:latin typeface="Book Antiqua"/>
              <a:cs typeface="Book Antiqua"/>
            </a:endParaRPr>
          </a:p>
          <a:p>
            <a:pPr marL="171450" indent="-171450" algn="just">
              <a:buFont typeface="Arial"/>
              <a:buChar char="•"/>
            </a:pPr>
            <a:r>
              <a:rPr lang="en-US" sz="1000" dirty="0" smtClean="0">
                <a:latin typeface="Book Antiqua"/>
                <a:cs typeface="Book Antiqua"/>
              </a:rPr>
              <a:t>DOCKING: A </a:t>
            </a:r>
            <a:r>
              <a:rPr lang="en-US" sz="1000" dirty="0">
                <a:latin typeface="Book Antiqua"/>
                <a:cs typeface="Book Antiqua"/>
              </a:rPr>
              <a:t>ship may dock and unload fighters onto </a:t>
            </a:r>
            <a:r>
              <a:rPr lang="en-US" sz="1000" dirty="0" smtClean="0">
                <a:latin typeface="Book Antiqua"/>
                <a:cs typeface="Book Antiqua"/>
              </a:rPr>
              <a:t>an </a:t>
            </a:r>
            <a:r>
              <a:rPr lang="en-US" sz="1000" dirty="0">
                <a:latin typeface="Book Antiqua"/>
                <a:cs typeface="Book Antiqua"/>
              </a:rPr>
              <a:t>adjacent land territory, </a:t>
            </a:r>
            <a:r>
              <a:rPr lang="en-US" sz="1000" dirty="0" smtClean="0">
                <a:latin typeface="Book Antiqua"/>
                <a:cs typeface="Book Antiqua"/>
              </a:rPr>
              <a:t>if there is room, unless the shared border is a </a:t>
            </a:r>
            <a:r>
              <a:rPr lang="en-US" sz="1000" dirty="0" smtClean="0">
                <a:latin typeface="Book Antiqua"/>
                <a:cs typeface="Book Antiqua"/>
              </a:rPr>
              <a:t>sea wall</a:t>
            </a:r>
            <a:r>
              <a:rPr lang="en-US" sz="1000" dirty="0" smtClean="0">
                <a:latin typeface="Book Antiqua"/>
                <a:cs typeface="Book Antiqua"/>
              </a:rPr>
              <a:t>. </a:t>
            </a:r>
            <a:r>
              <a:rPr lang="en-US" sz="1000" dirty="0">
                <a:latin typeface="Book Antiqua"/>
                <a:cs typeface="Book Antiqua"/>
              </a:rPr>
              <a:t>Unloading fighters counts as 1 of the ship’s 2 moves</a:t>
            </a:r>
            <a:r>
              <a:rPr lang="en-US" sz="1000" dirty="0" smtClean="0">
                <a:latin typeface="Book Antiqua"/>
                <a:cs typeface="Book Antiqua"/>
              </a:rPr>
              <a:t>.</a:t>
            </a:r>
          </a:p>
          <a:p>
            <a:pPr marL="171450" indent="-171450" algn="just">
              <a:buFont typeface="Arial"/>
              <a:buChar char="•"/>
            </a:pPr>
            <a:endParaRPr lang="en-US" sz="1000" dirty="0">
              <a:latin typeface="Book Antiqua"/>
              <a:cs typeface="Book Antiqua"/>
            </a:endParaRPr>
          </a:p>
          <a:p>
            <a:pPr marL="171450" indent="-171450" algn="just">
              <a:buFont typeface="Arial"/>
              <a:buChar char="•"/>
            </a:pPr>
            <a:r>
              <a:rPr lang="en-US" sz="1000" dirty="0" smtClean="0">
                <a:latin typeface="Book Antiqua"/>
                <a:cs typeface="Book Antiqua"/>
              </a:rPr>
              <a:t>BOARDING: Fighters </a:t>
            </a:r>
            <a:r>
              <a:rPr lang="en-US" sz="1000" dirty="0">
                <a:latin typeface="Book Antiqua"/>
                <a:cs typeface="Book Antiqua"/>
              </a:rPr>
              <a:t>in a land territory </a:t>
            </a:r>
            <a:r>
              <a:rPr lang="en-US" sz="1000" dirty="0" smtClean="0">
                <a:latin typeface="Book Antiqua"/>
                <a:cs typeface="Book Antiqua"/>
              </a:rPr>
              <a:t>may </a:t>
            </a:r>
            <a:r>
              <a:rPr lang="en-US" sz="1000" dirty="0">
                <a:latin typeface="Book Antiqua"/>
                <a:cs typeface="Book Antiqua"/>
              </a:rPr>
              <a:t>board a ship in an adjacent sea </a:t>
            </a:r>
            <a:r>
              <a:rPr lang="en-US" sz="1000" dirty="0" smtClean="0">
                <a:latin typeface="Book Antiqua"/>
                <a:cs typeface="Book Antiqua"/>
              </a:rPr>
              <a:t>territory, if there is room, unless the shared border is a </a:t>
            </a:r>
            <a:r>
              <a:rPr lang="en-US" sz="1000" dirty="0" smtClean="0">
                <a:latin typeface="Book Antiqua"/>
                <a:cs typeface="Book Antiqua"/>
              </a:rPr>
              <a:t>sea wall</a:t>
            </a:r>
            <a:r>
              <a:rPr lang="en-US" sz="1000" dirty="0" smtClean="0">
                <a:latin typeface="Book Antiqua"/>
                <a:cs typeface="Book Antiqua"/>
              </a:rPr>
              <a:t>. </a:t>
            </a:r>
            <a:r>
              <a:rPr lang="en-US" sz="1000" dirty="0">
                <a:latin typeface="Book Antiqua"/>
                <a:cs typeface="Book Antiqua"/>
              </a:rPr>
              <a:t>Boarding </a:t>
            </a:r>
            <a:r>
              <a:rPr lang="en-US" sz="1000" dirty="0" smtClean="0">
                <a:latin typeface="Book Antiqua"/>
                <a:cs typeface="Book Antiqua"/>
              </a:rPr>
              <a:t>counts </a:t>
            </a:r>
            <a:r>
              <a:rPr lang="en-US" sz="1000" dirty="0">
                <a:latin typeface="Book Antiqua"/>
                <a:cs typeface="Book Antiqua"/>
              </a:rPr>
              <a:t>as 1 of the ship’s 2 </a:t>
            </a:r>
            <a:r>
              <a:rPr lang="en-US" sz="1000" dirty="0" smtClean="0">
                <a:latin typeface="Book Antiqua"/>
                <a:cs typeface="Book Antiqua"/>
              </a:rPr>
              <a:t>moves.</a:t>
            </a:r>
          </a:p>
          <a:p>
            <a:pPr marL="171450" indent="-171450" algn="just">
              <a:buFont typeface="Arial"/>
              <a:buChar char="•"/>
            </a:pPr>
            <a:endParaRPr lang="en-US" sz="1000" dirty="0" smtClean="0">
              <a:latin typeface="Book Antiqua"/>
              <a:cs typeface="Book Antiqua"/>
            </a:endParaRPr>
          </a:p>
          <a:p>
            <a:pPr marL="171450" indent="-171450" algn="just">
              <a:buFont typeface="Arial"/>
              <a:buChar char="•"/>
            </a:pPr>
            <a:r>
              <a:rPr lang="en-US" sz="1000" dirty="0" smtClean="0">
                <a:latin typeface="Book Antiqua"/>
                <a:cs typeface="Book Antiqua"/>
              </a:rPr>
              <a:t>LEAPFROGGING: </a:t>
            </a:r>
            <a:r>
              <a:rPr lang="en-US" sz="1000" dirty="0">
                <a:latin typeface="Book Antiqua"/>
                <a:cs typeface="Book Antiqua"/>
              </a:rPr>
              <a:t>If your ship is adjacent to 2 land territories, fighters from 1 territory may move onto the ship, and then onto the other territory, for instance, from </a:t>
            </a:r>
            <a:r>
              <a:rPr lang="en-US" sz="1000" dirty="0" err="1">
                <a:latin typeface="Book Antiqua"/>
                <a:cs typeface="Book Antiqua"/>
              </a:rPr>
              <a:t>Annisquam</a:t>
            </a:r>
            <a:r>
              <a:rPr lang="en-US" sz="1000" dirty="0">
                <a:latin typeface="Book Antiqua"/>
                <a:cs typeface="Book Antiqua"/>
              </a:rPr>
              <a:t> to </a:t>
            </a:r>
            <a:r>
              <a:rPr lang="en-US" sz="1000" dirty="0" err="1">
                <a:latin typeface="Book Antiqua"/>
                <a:cs typeface="Book Antiqua"/>
              </a:rPr>
              <a:t>Wingaersheek</a:t>
            </a:r>
            <a:r>
              <a:rPr lang="en-US" sz="1000" dirty="0">
                <a:latin typeface="Book Antiqua"/>
                <a:cs typeface="Book Antiqua"/>
              </a:rPr>
              <a:t>. Leapfrogging counts as 2 of the ship’s 2 moves.</a:t>
            </a:r>
          </a:p>
          <a:p>
            <a:pPr algn="just"/>
            <a:endParaRPr lang="en-US" sz="1000" dirty="0">
              <a:latin typeface="Book Antiqua"/>
              <a:cs typeface="Book Antiqua"/>
            </a:endParaRPr>
          </a:p>
          <a:p>
            <a:pPr algn="just"/>
            <a:r>
              <a:rPr lang="en-US" sz="1000" dirty="0">
                <a:latin typeface="Book Antiqua"/>
                <a:cs typeface="Book Antiqua"/>
              </a:rPr>
              <a:t>Restrictions on movement by sea</a:t>
            </a:r>
            <a:r>
              <a:rPr lang="en-US" sz="1000" dirty="0" smtClean="0">
                <a:latin typeface="Book Antiqua"/>
                <a:cs typeface="Book Antiqua"/>
              </a:rPr>
              <a:t>:</a:t>
            </a:r>
            <a:endParaRPr lang="en-US" sz="1000" dirty="0">
              <a:latin typeface="Book Antiqua"/>
              <a:cs typeface="Book Antiqua"/>
            </a:endParaRPr>
          </a:p>
          <a:p>
            <a:pPr marL="171450" indent="-171450" algn="just">
              <a:buFont typeface="Arial"/>
              <a:buChar char="•"/>
            </a:pPr>
            <a:r>
              <a:rPr lang="en-US" sz="1000" dirty="0" smtClean="0">
                <a:latin typeface="Book Antiqua"/>
                <a:cs typeface="Book Antiqua"/>
              </a:rPr>
              <a:t>Only </a:t>
            </a:r>
            <a:r>
              <a:rPr lang="en-US" sz="1000" dirty="0">
                <a:latin typeface="Book Antiqua"/>
                <a:cs typeface="Book Antiqua"/>
              </a:rPr>
              <a:t>1 ship may occupy a </a:t>
            </a:r>
            <a:r>
              <a:rPr lang="en-US" sz="1000" dirty="0" smtClean="0">
                <a:latin typeface="Book Antiqua"/>
                <a:cs typeface="Book Antiqua"/>
              </a:rPr>
              <a:t>given </a:t>
            </a:r>
            <a:r>
              <a:rPr lang="en-US" sz="1000" dirty="0">
                <a:latin typeface="Book Antiqua"/>
                <a:cs typeface="Book Antiqua"/>
              </a:rPr>
              <a:t>territory at a time.</a:t>
            </a:r>
          </a:p>
          <a:p>
            <a:pPr marL="171450" indent="-171450" algn="just">
              <a:buFont typeface="Arial"/>
              <a:buChar char="•"/>
            </a:pPr>
            <a:r>
              <a:rPr lang="en-US" sz="1000" dirty="0" smtClean="0">
                <a:latin typeface="Book Antiqua"/>
                <a:cs typeface="Book Antiqua"/>
              </a:rPr>
              <a:t>A </a:t>
            </a:r>
            <a:r>
              <a:rPr lang="en-US" sz="1000" dirty="0">
                <a:latin typeface="Book Antiqua"/>
                <a:cs typeface="Book Antiqua"/>
              </a:rPr>
              <a:t>ship </a:t>
            </a:r>
            <a:r>
              <a:rPr lang="en-US" sz="1000" dirty="0" smtClean="0">
                <a:latin typeface="Book Antiqua"/>
                <a:cs typeface="Book Antiqua"/>
              </a:rPr>
              <a:t>can hold up to 8 </a:t>
            </a:r>
            <a:r>
              <a:rPr lang="en-US" sz="1000" dirty="0">
                <a:latin typeface="Book Antiqua"/>
                <a:cs typeface="Book Antiqua"/>
              </a:rPr>
              <a:t>soldiers, 1 </a:t>
            </a:r>
            <a:r>
              <a:rPr lang="en-US" sz="1000" dirty="0" smtClean="0">
                <a:latin typeface="Book Antiqua"/>
                <a:cs typeface="Book Antiqua"/>
              </a:rPr>
              <a:t>captain </a:t>
            </a:r>
            <a:r>
              <a:rPr lang="en-US" sz="1000" dirty="0">
                <a:latin typeface="Book Antiqua"/>
                <a:cs typeface="Book Antiqua"/>
              </a:rPr>
              <a:t>and 2 cannons at a time.</a:t>
            </a:r>
          </a:p>
          <a:p>
            <a:pPr marL="171450" indent="-171450" algn="just">
              <a:buFont typeface="Arial"/>
              <a:buChar char="•"/>
            </a:pPr>
            <a:r>
              <a:rPr lang="en-US" sz="1000" dirty="0" smtClean="0">
                <a:latin typeface="Book Antiqua"/>
                <a:cs typeface="Book Antiqua"/>
              </a:rPr>
              <a:t>Cannons </a:t>
            </a:r>
            <a:r>
              <a:rPr lang="en-US" sz="1000" dirty="0">
                <a:latin typeface="Book Antiqua"/>
                <a:cs typeface="Book Antiqua"/>
              </a:rPr>
              <a:t>may not move from ships to land or from land to ships.</a:t>
            </a:r>
          </a:p>
          <a:p>
            <a:pPr marL="171450" indent="-171450" algn="just">
              <a:buFont typeface="Arial"/>
              <a:buChar char="•"/>
            </a:pPr>
            <a:r>
              <a:rPr lang="en-US" sz="1000" dirty="0" smtClean="0">
                <a:latin typeface="Book Antiqua"/>
                <a:cs typeface="Book Antiqua"/>
              </a:rPr>
              <a:t>If </a:t>
            </a:r>
            <a:r>
              <a:rPr lang="en-US" sz="1000" dirty="0">
                <a:latin typeface="Book Antiqua"/>
                <a:cs typeface="Book Antiqua"/>
              </a:rPr>
              <a:t>you move all of your fighters off a ship and onto land, you must remove the </a:t>
            </a:r>
            <a:r>
              <a:rPr lang="en-US" sz="1000" dirty="0" smtClean="0">
                <a:latin typeface="Book Antiqua"/>
                <a:cs typeface="Book Antiqua"/>
              </a:rPr>
              <a:t>ship </a:t>
            </a:r>
            <a:r>
              <a:rPr lang="en-US" sz="1000" dirty="0">
                <a:latin typeface="Book Antiqua"/>
                <a:cs typeface="Book Antiqua"/>
              </a:rPr>
              <a:t>from the board. If the ship has </a:t>
            </a:r>
            <a:r>
              <a:rPr lang="en-US" sz="1000" dirty="0" smtClean="0">
                <a:latin typeface="Book Antiqua"/>
                <a:cs typeface="Book Antiqua"/>
              </a:rPr>
              <a:t>cannons </a:t>
            </a:r>
            <a:r>
              <a:rPr lang="en-US" sz="1000" dirty="0">
                <a:latin typeface="Book Antiqua"/>
                <a:cs typeface="Book Antiqua"/>
              </a:rPr>
              <a:t>on </a:t>
            </a:r>
            <a:r>
              <a:rPr lang="en-US" sz="1000" dirty="0" smtClean="0">
                <a:latin typeface="Book Antiqua"/>
                <a:cs typeface="Book Antiqua"/>
              </a:rPr>
              <a:t>it, </a:t>
            </a:r>
            <a:r>
              <a:rPr lang="en-US" sz="1000" dirty="0">
                <a:latin typeface="Book Antiqua"/>
                <a:cs typeface="Book Antiqua"/>
              </a:rPr>
              <a:t>you must remove both the ship and the </a:t>
            </a:r>
            <a:r>
              <a:rPr lang="en-US" sz="1000" dirty="0" smtClean="0">
                <a:latin typeface="Book Antiqua"/>
                <a:cs typeface="Book Antiqua"/>
              </a:rPr>
              <a:t>cannons </a:t>
            </a:r>
            <a:r>
              <a:rPr lang="en-US" sz="1000" dirty="0">
                <a:latin typeface="Book Antiqua"/>
                <a:cs typeface="Book Antiqua"/>
              </a:rPr>
              <a:t>from the board. </a:t>
            </a:r>
          </a:p>
          <a:p>
            <a:pPr marL="171450" indent="-171450" algn="just">
              <a:buFont typeface="Arial"/>
              <a:buChar char="•"/>
            </a:pPr>
            <a:r>
              <a:rPr lang="en-US" sz="1000" dirty="0" smtClean="0">
                <a:latin typeface="Book Antiqua"/>
                <a:cs typeface="Book Antiqua"/>
              </a:rPr>
              <a:t>Fighters </a:t>
            </a:r>
            <a:r>
              <a:rPr lang="en-US" sz="1000" dirty="0">
                <a:latin typeface="Book Antiqua"/>
                <a:cs typeface="Book Antiqua"/>
              </a:rPr>
              <a:t>from </a:t>
            </a:r>
            <a:r>
              <a:rPr lang="en-US" sz="1000" dirty="0" smtClean="0">
                <a:latin typeface="Book Antiqua"/>
                <a:cs typeface="Book Antiqua"/>
              </a:rPr>
              <a:t>one </a:t>
            </a:r>
            <a:r>
              <a:rPr lang="en-US" sz="1000" dirty="0" smtClean="0">
                <a:latin typeface="Book Antiqua"/>
                <a:cs typeface="Book Antiqua"/>
              </a:rPr>
              <a:t>of </a:t>
            </a:r>
            <a:r>
              <a:rPr lang="en-US" sz="1000" dirty="0">
                <a:latin typeface="Book Antiqua"/>
                <a:cs typeface="Book Antiqua"/>
              </a:rPr>
              <a:t>your ships may not board another one of your ships, even if </a:t>
            </a:r>
            <a:r>
              <a:rPr lang="en-US" sz="1000" dirty="0" smtClean="0">
                <a:latin typeface="Book Antiqua"/>
                <a:cs typeface="Book Antiqua"/>
              </a:rPr>
              <a:t>they are </a:t>
            </a:r>
            <a:r>
              <a:rPr lang="en-US" sz="1000" dirty="0">
                <a:latin typeface="Book Antiqua"/>
                <a:cs typeface="Book Antiqua"/>
              </a:rPr>
              <a:t>in adjacent sea territories</a:t>
            </a:r>
            <a:r>
              <a:rPr lang="en-US" sz="1000" dirty="0" smtClean="0">
                <a:latin typeface="Book Antiqua"/>
                <a:cs typeface="Book Antiqua"/>
              </a:rPr>
              <a:t>.</a:t>
            </a:r>
          </a:p>
          <a:p>
            <a:pPr marL="171450" indent="-171450" algn="just">
              <a:buFont typeface="Arial"/>
              <a:buChar char="•"/>
            </a:pPr>
            <a:r>
              <a:rPr lang="en-US" sz="1000" dirty="0" smtClean="0">
                <a:latin typeface="Book Antiqua"/>
                <a:cs typeface="Book Antiqua"/>
              </a:rPr>
              <a:t>A ship may not occupy the same territory as the Sea Serpent (see SEA SERPENT VARIATION, p. 13)</a:t>
            </a:r>
            <a:endParaRPr lang="en-US" sz="1000" dirty="0">
              <a:latin typeface="Book Antiqua"/>
              <a:cs typeface="Book Antiqua"/>
            </a:endParaRPr>
          </a:p>
        </p:txBody>
      </p:sp>
      <p:sp>
        <p:nvSpPr>
          <p:cNvPr id="78" name="TextBox 77"/>
          <p:cNvSpPr txBox="1"/>
          <p:nvPr/>
        </p:nvSpPr>
        <p:spPr>
          <a:xfrm>
            <a:off x="5104880" y="4889437"/>
            <a:ext cx="4047067" cy="1169551"/>
          </a:xfrm>
          <a:prstGeom prst="rect">
            <a:avLst/>
          </a:prstGeom>
          <a:noFill/>
        </p:spPr>
        <p:txBody>
          <a:bodyPr wrap="square" rtlCol="0">
            <a:spAutoFit/>
          </a:bodyPr>
          <a:lstStyle/>
          <a:p>
            <a:r>
              <a:rPr lang="en-US" sz="1000" i="1" dirty="0" smtClean="0">
                <a:latin typeface="Book Antiqua"/>
                <a:cs typeface="Book Antiqua"/>
              </a:rPr>
              <a:t>The blue dots indicate the range of </a:t>
            </a:r>
            <a:r>
              <a:rPr lang="en-US" sz="1000" i="1" dirty="0" smtClean="0">
                <a:latin typeface="Book Antiqua"/>
                <a:cs typeface="Book Antiqua"/>
              </a:rPr>
              <a:t>Blue’s ship</a:t>
            </a:r>
            <a:r>
              <a:rPr lang="en-US" sz="1000" i="1" dirty="0" smtClean="0">
                <a:latin typeface="Book Antiqua"/>
                <a:cs typeface="Book Antiqua"/>
              </a:rPr>
              <a:t>. It can move </a:t>
            </a:r>
            <a:r>
              <a:rPr lang="en-US" sz="1000" i="1" dirty="0" smtClean="0">
                <a:latin typeface="Book Antiqua"/>
                <a:cs typeface="Book Antiqua"/>
              </a:rPr>
              <a:t>1 </a:t>
            </a:r>
            <a:r>
              <a:rPr lang="en-US" sz="1000" i="1" dirty="0" smtClean="0">
                <a:latin typeface="Book Antiqua"/>
                <a:cs typeface="Book Antiqua"/>
              </a:rPr>
              <a:t>territory northwest and offload soldiers onto Land’s End. It cannot travel immediately southwest because </a:t>
            </a:r>
            <a:r>
              <a:rPr lang="en-US" sz="1000" i="1" dirty="0" smtClean="0">
                <a:latin typeface="Book Antiqua"/>
                <a:cs typeface="Book Antiqua"/>
              </a:rPr>
              <a:t>Red’s ship is </a:t>
            </a:r>
            <a:r>
              <a:rPr lang="en-US" sz="1000" i="1" dirty="0" smtClean="0">
                <a:latin typeface="Book Antiqua"/>
                <a:cs typeface="Book Antiqua"/>
              </a:rPr>
              <a:t>in that </a:t>
            </a:r>
            <a:r>
              <a:rPr lang="en-US" sz="1000" i="1" dirty="0" smtClean="0">
                <a:latin typeface="Book Antiqua"/>
                <a:cs typeface="Book Antiqua"/>
              </a:rPr>
              <a:t>territory</a:t>
            </a:r>
            <a:r>
              <a:rPr lang="en-US" sz="1000" i="1" dirty="0" smtClean="0">
                <a:latin typeface="Book Antiqua"/>
                <a:cs typeface="Book Antiqua"/>
              </a:rPr>
              <a:t>. It also cannot offload soldiers at Thatcher Island because the shared border is a </a:t>
            </a:r>
            <a:r>
              <a:rPr lang="en-US" sz="1000" i="1" dirty="0" smtClean="0">
                <a:latin typeface="Book Antiqua"/>
                <a:cs typeface="Book Antiqua"/>
              </a:rPr>
              <a:t>sea wall</a:t>
            </a:r>
            <a:r>
              <a:rPr lang="en-US" sz="1000" i="1" dirty="0" smtClean="0">
                <a:latin typeface="Book Antiqua"/>
                <a:cs typeface="Book Antiqua"/>
              </a:rPr>
              <a:t>. The ship could, on this turn, move into Loblolly Cove and then, on the player’s next turn, offload troops onto Thatcher Island from the island’s northern shore, where there is no </a:t>
            </a:r>
            <a:r>
              <a:rPr lang="en-US" sz="1000" i="1" dirty="0" smtClean="0">
                <a:latin typeface="Book Antiqua"/>
                <a:cs typeface="Book Antiqua"/>
              </a:rPr>
              <a:t>sea wall</a:t>
            </a:r>
            <a:r>
              <a:rPr lang="en-US" sz="1000" i="1" dirty="0" smtClean="0">
                <a:latin typeface="Book Antiqua"/>
                <a:cs typeface="Book Antiqua"/>
              </a:rPr>
              <a:t>.</a:t>
            </a:r>
          </a:p>
        </p:txBody>
      </p:sp>
      <p:pic>
        <p:nvPicPr>
          <p:cNvPr id="79" name="Picture 78" descr="FIG.5.tiff"/>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Layer>
                </a14:imgProps>
              </a:ext>
              <a:ext uri="{28A0092B-C50C-407E-A947-70E740481C1C}">
                <a14:useLocalDpi xmlns:a14="http://schemas.microsoft.com/office/drawing/2010/main" val="0"/>
              </a:ext>
            </a:extLst>
          </a:blip>
          <a:stretch>
            <a:fillRect/>
          </a:stretch>
        </p:blipFill>
        <p:spPr>
          <a:xfrm>
            <a:off x="5172614" y="113212"/>
            <a:ext cx="3878010" cy="4776225"/>
          </a:xfrm>
          <a:prstGeom prst="rect">
            <a:avLst/>
          </a:prstGeom>
          <a:ln>
            <a:solidFill>
              <a:srgbClr val="948A54"/>
            </a:solidFill>
          </a:ln>
        </p:spPr>
      </p:pic>
      <p:sp>
        <p:nvSpPr>
          <p:cNvPr id="81" name="Oval 80"/>
          <p:cNvSpPr/>
          <p:nvPr/>
        </p:nvSpPr>
        <p:spPr>
          <a:xfrm>
            <a:off x="5934614" y="1407171"/>
            <a:ext cx="121606" cy="121606"/>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H="1" flipV="1">
            <a:off x="7034123" y="1709657"/>
            <a:ext cx="437191" cy="489246"/>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7003615" y="821212"/>
            <a:ext cx="766152" cy="797348"/>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flipH="1" flipV="1">
            <a:off x="6771074" y="768353"/>
            <a:ext cx="202246" cy="832398"/>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6171680" y="1500588"/>
            <a:ext cx="740837" cy="160966"/>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flipH="1">
            <a:off x="6855365" y="2768767"/>
            <a:ext cx="294735" cy="59411"/>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a:off x="8336255" y="2723528"/>
            <a:ext cx="241299" cy="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a:off x="7915814" y="2974664"/>
            <a:ext cx="622300" cy="114300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flipV="1">
            <a:off x="8074565" y="1749114"/>
            <a:ext cx="133350" cy="3619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H="1">
            <a:off x="7407814" y="2974664"/>
            <a:ext cx="254000" cy="114300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a:off x="6855364" y="2935607"/>
            <a:ext cx="615950" cy="96709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a:off x="5783171" y="2883872"/>
            <a:ext cx="901700" cy="22225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H="1" flipV="1">
            <a:off x="5587480" y="2211603"/>
            <a:ext cx="1115200" cy="629275"/>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5639152" y="2926866"/>
            <a:ext cx="1063528" cy="1013144"/>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96" name="Multiply 95"/>
          <p:cNvSpPr/>
          <p:nvPr/>
        </p:nvSpPr>
        <p:spPr>
          <a:xfrm>
            <a:off x="8093616" y="1385825"/>
            <a:ext cx="363289" cy="363289"/>
          </a:xfrm>
          <a:prstGeom prst="mathMultiply">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6900337" y="1588051"/>
            <a:ext cx="121606" cy="121606"/>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7798963" y="634047"/>
            <a:ext cx="121606" cy="121606"/>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6659034" y="571500"/>
            <a:ext cx="121606" cy="121606"/>
          </a:xfrm>
          <a:prstGeom prst="ellips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380568" y="2077297"/>
            <a:ext cx="121606" cy="121606"/>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6672691" y="2810369"/>
            <a:ext cx="121606" cy="121606"/>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613400" y="3073682"/>
            <a:ext cx="121606" cy="121606"/>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5472744" y="3913253"/>
            <a:ext cx="121606" cy="121606"/>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7305778" y="4174124"/>
            <a:ext cx="121606" cy="121606"/>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8525934" y="4167084"/>
            <a:ext cx="121606" cy="121606"/>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Oval 105"/>
          <p:cNvSpPr/>
          <p:nvPr/>
        </p:nvSpPr>
        <p:spPr>
          <a:xfrm>
            <a:off x="8647540" y="2647161"/>
            <a:ext cx="121606" cy="121606"/>
          </a:xfrm>
          <a:prstGeom prst="ellipse">
            <a:avLst/>
          </a:prstGeom>
          <a:solidFill>
            <a:srgbClr val="3366FF"/>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Multiply 106"/>
          <p:cNvSpPr/>
          <p:nvPr/>
        </p:nvSpPr>
        <p:spPr>
          <a:xfrm>
            <a:off x="6560332" y="3853214"/>
            <a:ext cx="363289" cy="363289"/>
          </a:xfrm>
          <a:prstGeom prst="mathMultiply">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duotone>
              <a:schemeClr val="accent2">
                <a:shade val="45000"/>
                <a:satMod val="135000"/>
              </a:schemeClr>
              <a:prstClr val="white"/>
            </a:duotone>
          </a:blip>
          <a:stretch>
            <a:fillRect/>
          </a:stretch>
        </p:blipFill>
        <p:spPr>
          <a:xfrm>
            <a:off x="6257992" y="4003414"/>
            <a:ext cx="172625" cy="423080"/>
          </a:xfrm>
          <a:prstGeom prst="rect">
            <a:avLst/>
          </a:prstGeom>
          <a:noFill/>
          <a:ln>
            <a:noFill/>
          </a:ln>
        </p:spPr>
      </p:pic>
      <p:pic>
        <p:nvPicPr>
          <p:cNvPr id="46" name="Picture 45"/>
          <p:cNvPicPr>
            <a:picLocks noChangeAspect="1"/>
          </p:cNvPicPr>
          <p:nvPr/>
        </p:nvPicPr>
        <p:blipFill>
          <a:blip r:embed="rId5">
            <a:duotone>
              <a:schemeClr val="accent1">
                <a:shade val="45000"/>
                <a:satMod val="135000"/>
              </a:schemeClr>
              <a:prstClr val="white"/>
            </a:duotone>
          </a:blip>
          <a:stretch>
            <a:fillRect/>
          </a:stretch>
        </p:blipFill>
        <p:spPr>
          <a:xfrm flipH="1">
            <a:off x="7761425" y="2484525"/>
            <a:ext cx="308777" cy="163023"/>
          </a:xfrm>
          <a:prstGeom prst="rect">
            <a:avLst/>
          </a:prstGeom>
          <a:noFill/>
          <a:ln>
            <a:noFill/>
          </a:ln>
        </p:spPr>
      </p:pic>
      <p:pic>
        <p:nvPicPr>
          <p:cNvPr id="48" name="Picture 47"/>
          <p:cNvPicPr>
            <a:picLocks noChangeAspect="1"/>
          </p:cNvPicPr>
          <p:nvPr/>
        </p:nvPicPr>
        <p:blipFill>
          <a:blip r:embed="rId4">
            <a:duotone>
              <a:schemeClr val="accent1">
                <a:shade val="45000"/>
                <a:satMod val="135000"/>
              </a:schemeClr>
              <a:prstClr val="white"/>
            </a:duotone>
          </a:blip>
          <a:stretch>
            <a:fillRect/>
          </a:stretch>
        </p:blipFill>
        <p:spPr>
          <a:xfrm>
            <a:off x="7595078" y="2211603"/>
            <a:ext cx="174689" cy="428140"/>
          </a:xfrm>
          <a:prstGeom prst="rect">
            <a:avLst/>
          </a:prstGeom>
          <a:noFill/>
          <a:ln>
            <a:noFill/>
          </a:ln>
        </p:spPr>
      </p:pic>
      <p:pic>
        <p:nvPicPr>
          <p:cNvPr id="52" name="Picture 51"/>
          <p:cNvPicPr>
            <a:picLocks noChangeAspect="1"/>
          </p:cNvPicPr>
          <p:nvPr/>
        </p:nvPicPr>
        <p:blipFill>
          <a:blip r:embed="rId4">
            <a:duotone>
              <a:schemeClr val="accent2">
                <a:shade val="45000"/>
                <a:satMod val="135000"/>
              </a:schemeClr>
              <a:prstClr val="white"/>
            </a:duotone>
          </a:blip>
          <a:stretch>
            <a:fillRect/>
          </a:stretch>
        </p:blipFill>
        <p:spPr>
          <a:xfrm>
            <a:off x="6085367" y="4004963"/>
            <a:ext cx="172625" cy="423080"/>
          </a:xfrm>
          <a:prstGeom prst="rect">
            <a:avLst/>
          </a:prstGeom>
          <a:noFill/>
          <a:ln>
            <a:noFill/>
          </a:ln>
        </p:spPr>
      </p:pic>
      <p:pic>
        <p:nvPicPr>
          <p:cNvPr id="53" name="Picture 52"/>
          <p:cNvPicPr>
            <a:picLocks noChangeAspect="1"/>
          </p:cNvPicPr>
          <p:nvPr/>
        </p:nvPicPr>
        <p:blipFill>
          <a:blip r:embed="rId4">
            <a:duotone>
              <a:schemeClr val="accent1">
                <a:shade val="45000"/>
                <a:satMod val="135000"/>
              </a:schemeClr>
              <a:prstClr val="white"/>
            </a:duotone>
          </a:blip>
          <a:stretch>
            <a:fillRect/>
          </a:stretch>
        </p:blipFill>
        <p:spPr>
          <a:xfrm>
            <a:off x="7420389" y="2211603"/>
            <a:ext cx="174689" cy="428140"/>
          </a:xfrm>
          <a:prstGeom prst="rect">
            <a:avLst/>
          </a:prstGeom>
          <a:noFill/>
          <a:ln>
            <a:noFill/>
          </a:ln>
        </p:spPr>
      </p:pic>
      <p:sp>
        <p:nvSpPr>
          <p:cNvPr id="54" name="Pentagon 53"/>
          <p:cNvSpPr/>
          <p:nvPr/>
        </p:nvSpPr>
        <p:spPr>
          <a:xfrm>
            <a:off x="7305778" y="2633414"/>
            <a:ext cx="902137" cy="175580"/>
          </a:xfrm>
          <a:prstGeom prst="homePlate">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Pentagon 55"/>
          <p:cNvSpPr/>
          <p:nvPr/>
        </p:nvSpPr>
        <p:spPr>
          <a:xfrm>
            <a:off x="5895876" y="4426494"/>
            <a:ext cx="902137" cy="175580"/>
          </a:xfrm>
          <a:prstGeom prst="homePlate">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001350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11700" y="558800"/>
            <a:ext cx="184666" cy="369332"/>
          </a:xfrm>
          <a:prstGeom prst="rect">
            <a:avLst/>
          </a:prstGeom>
          <a:noFill/>
        </p:spPr>
        <p:txBody>
          <a:bodyPr wrap="none" rtlCol="0">
            <a:spAutoFit/>
          </a:bodyPr>
          <a:lstStyle/>
          <a:p>
            <a:endParaRPr lang="en-US" dirty="0"/>
          </a:p>
        </p:txBody>
      </p:sp>
      <p:sp>
        <p:nvSpPr>
          <p:cNvPr id="34" name="TextBox 33"/>
          <p:cNvSpPr txBox="1"/>
          <p:nvPr/>
        </p:nvSpPr>
        <p:spPr>
          <a:xfrm>
            <a:off x="-31449" y="6611779"/>
            <a:ext cx="248786" cy="246221"/>
          </a:xfrm>
          <a:prstGeom prst="rect">
            <a:avLst/>
          </a:prstGeom>
          <a:noFill/>
        </p:spPr>
        <p:txBody>
          <a:bodyPr wrap="none" rtlCol="0">
            <a:spAutoFit/>
          </a:bodyPr>
          <a:lstStyle/>
          <a:p>
            <a:r>
              <a:rPr lang="en-US" sz="1000" b="1" dirty="0" smtClean="0">
                <a:latin typeface="Book Antiqua"/>
                <a:cs typeface="Book Antiqua"/>
              </a:rPr>
              <a:t>8</a:t>
            </a:r>
            <a:endParaRPr lang="en-US" sz="1000" b="1" dirty="0">
              <a:latin typeface="Book Antiqua"/>
              <a:cs typeface="Book Antiqua"/>
            </a:endParaRPr>
          </a:p>
        </p:txBody>
      </p:sp>
      <p:sp>
        <p:nvSpPr>
          <p:cNvPr id="36" name="TextBox 35"/>
          <p:cNvSpPr txBox="1"/>
          <p:nvPr/>
        </p:nvSpPr>
        <p:spPr>
          <a:xfrm>
            <a:off x="8907210" y="6632258"/>
            <a:ext cx="248786" cy="246221"/>
          </a:xfrm>
          <a:prstGeom prst="rect">
            <a:avLst/>
          </a:prstGeom>
          <a:noFill/>
        </p:spPr>
        <p:txBody>
          <a:bodyPr wrap="none" rtlCol="0">
            <a:spAutoFit/>
          </a:bodyPr>
          <a:lstStyle/>
          <a:p>
            <a:r>
              <a:rPr lang="en-US" sz="1000" b="1" dirty="0" smtClean="0">
                <a:latin typeface="Book Antiqua"/>
                <a:cs typeface="Book Antiqua"/>
              </a:rPr>
              <a:t>9</a:t>
            </a:r>
            <a:endParaRPr lang="en-US" sz="1000" b="1" dirty="0">
              <a:latin typeface="Book Antiqua"/>
              <a:cs typeface="Book Antiqua"/>
            </a:endParaRPr>
          </a:p>
        </p:txBody>
      </p:sp>
      <p:sp>
        <p:nvSpPr>
          <p:cNvPr id="38" name="TextBox 37"/>
          <p:cNvSpPr txBox="1"/>
          <p:nvPr/>
        </p:nvSpPr>
        <p:spPr>
          <a:xfrm>
            <a:off x="0" y="-5417"/>
            <a:ext cx="4114800" cy="7171194"/>
          </a:xfrm>
          <a:prstGeom prst="rect">
            <a:avLst/>
          </a:prstGeom>
          <a:noFill/>
        </p:spPr>
        <p:txBody>
          <a:bodyPr wrap="square" rtlCol="0">
            <a:spAutoFit/>
          </a:bodyPr>
          <a:lstStyle/>
          <a:p>
            <a:endParaRPr lang="en-US" sz="1000" b="1" dirty="0" smtClean="0">
              <a:latin typeface="Book Antiqua"/>
              <a:cs typeface="Book Antiqua"/>
            </a:endParaRPr>
          </a:p>
          <a:p>
            <a:pPr algn="just"/>
            <a:r>
              <a:rPr lang="en-US" sz="1000" b="1" dirty="0" smtClean="0">
                <a:latin typeface="Book Antiqua"/>
                <a:cs typeface="Book Antiqua"/>
              </a:rPr>
              <a:t>FIGHT YOUR ENEMIES</a:t>
            </a:r>
            <a:endParaRPr lang="en-US" sz="1000" dirty="0" smtClean="0">
              <a:latin typeface="Book Antiqua"/>
              <a:cs typeface="Book Antiqua"/>
            </a:endParaRPr>
          </a:p>
          <a:p>
            <a:pPr algn="just"/>
            <a:endParaRPr lang="en-US" sz="1000" dirty="0" smtClean="0">
              <a:latin typeface="Book Antiqua"/>
              <a:cs typeface="Book Antiqua"/>
            </a:endParaRPr>
          </a:p>
          <a:p>
            <a:pPr algn="just"/>
            <a:r>
              <a:rPr lang="en-US" sz="1000" dirty="0" smtClean="0">
                <a:latin typeface="Book Antiqua"/>
                <a:cs typeface="Book Antiqua"/>
              </a:rPr>
              <a:t>Once you have finished moving all of the fighters you want to move, you may begin battling enemies in territories adjacent to yours.</a:t>
            </a:r>
          </a:p>
          <a:p>
            <a:pPr algn="just"/>
            <a:endParaRPr lang="en-US" sz="1000" i="1" dirty="0">
              <a:latin typeface="Book Antiqua"/>
              <a:cs typeface="Book Antiqua"/>
            </a:endParaRPr>
          </a:p>
          <a:p>
            <a:pPr algn="just"/>
            <a:r>
              <a:rPr lang="en-US" sz="1000" i="1" dirty="0" smtClean="0">
                <a:latin typeface="Book Antiqua"/>
                <a:cs typeface="Book Antiqua"/>
              </a:rPr>
              <a:t>FIGHTING BLOCS</a:t>
            </a:r>
            <a:endParaRPr lang="en-US" sz="1000" dirty="0" smtClean="0">
              <a:latin typeface="Book Antiqua"/>
              <a:cs typeface="Book Antiqua"/>
            </a:endParaRPr>
          </a:p>
          <a:p>
            <a:pPr algn="just"/>
            <a:endParaRPr lang="en-US" sz="1000" dirty="0" smtClean="0">
              <a:latin typeface="Book Antiqua"/>
              <a:cs typeface="Book Antiqua"/>
            </a:endParaRPr>
          </a:p>
          <a:p>
            <a:pPr algn="just"/>
            <a:r>
              <a:rPr lang="en-US" sz="1000" dirty="0" smtClean="0">
                <a:latin typeface="Book Antiqua"/>
                <a:cs typeface="Book Antiqua"/>
              </a:rPr>
              <a:t>Any combination of your captain, soldiers and cannons, in a single territory, fight together as a bloc. Each of your blocs may fight, once per turn, against an enemy bloc. Multiple blocs may fight the same enemy bloc.</a:t>
            </a:r>
          </a:p>
          <a:p>
            <a:pPr algn="just"/>
            <a:endParaRPr lang="en-US" sz="1000" dirty="0" smtClean="0">
              <a:latin typeface="Book Antiqua"/>
              <a:cs typeface="Book Antiqua"/>
            </a:endParaRPr>
          </a:p>
          <a:p>
            <a:pPr algn="just"/>
            <a:r>
              <a:rPr lang="en-US" sz="1000" dirty="0" smtClean="0">
                <a:latin typeface="Book Antiqua"/>
                <a:cs typeface="Book Antiqua"/>
              </a:rPr>
              <a:t>A bloc might consist of a lone captain or soldier, or a combination of your fighters and cannons you have commandeered from an enemy player. Cannons by themselves are not blocs and may not fight.</a:t>
            </a:r>
          </a:p>
          <a:p>
            <a:pPr algn="just"/>
            <a:endParaRPr lang="en-US" sz="1000" dirty="0" smtClean="0">
              <a:latin typeface="Book Antiqua"/>
              <a:cs typeface="Book Antiqua"/>
            </a:endParaRPr>
          </a:p>
          <a:p>
            <a:pPr algn="just"/>
            <a:r>
              <a:rPr lang="en-US" sz="1000" dirty="0" smtClean="0">
                <a:latin typeface="Book Antiqua"/>
                <a:cs typeface="Book Antiqua"/>
              </a:rPr>
              <a:t>A bloc in a land territory may fight a bloc in an adjacent sea territory, and vice-versa, even if the shared border is a </a:t>
            </a:r>
            <a:r>
              <a:rPr lang="en-US" sz="1000" dirty="0" smtClean="0">
                <a:latin typeface="Book Antiqua"/>
                <a:cs typeface="Book Antiqua"/>
              </a:rPr>
              <a:t>sea wall</a:t>
            </a:r>
            <a:r>
              <a:rPr lang="en-US" sz="1000" dirty="0" smtClean="0">
                <a:latin typeface="Book Antiqua"/>
                <a:cs typeface="Book Antiqua"/>
              </a:rPr>
              <a:t>.</a:t>
            </a:r>
          </a:p>
          <a:p>
            <a:pPr algn="just"/>
            <a:endParaRPr lang="en-US" sz="1000" dirty="0" smtClean="0">
              <a:latin typeface="Book Antiqua"/>
              <a:cs typeface="Book Antiqua"/>
            </a:endParaRPr>
          </a:p>
          <a:p>
            <a:pPr algn="just"/>
            <a:r>
              <a:rPr lang="en-US" sz="1000" i="1" dirty="0" smtClean="0">
                <a:latin typeface="Book Antiqua"/>
                <a:cs typeface="Book Antiqua"/>
              </a:rPr>
              <a:t>ROLLING THE DICE</a:t>
            </a:r>
          </a:p>
          <a:p>
            <a:pPr algn="just"/>
            <a:endParaRPr lang="en-US" sz="1000" dirty="0" smtClean="0">
              <a:latin typeface="Book Antiqua"/>
              <a:cs typeface="Book Antiqua"/>
            </a:endParaRPr>
          </a:p>
          <a:p>
            <a:pPr algn="just"/>
            <a:r>
              <a:rPr lang="en-US" sz="1000" dirty="0" smtClean="0">
                <a:latin typeface="Book Antiqua"/>
                <a:cs typeface="Book Antiqua"/>
              </a:rPr>
              <a:t>Once you declare an attack on an enemy bloc, you and the defending player each roll dice to determine the outcome of the battle. If you attack the neutral team, any other player rolls for that team. </a:t>
            </a:r>
            <a:r>
              <a:rPr lang="en-US" sz="1000" dirty="0">
                <a:latin typeface="Book Antiqua"/>
                <a:cs typeface="Book Antiqua"/>
              </a:rPr>
              <a:t>The neutral team </a:t>
            </a:r>
            <a:r>
              <a:rPr lang="en-US" sz="1000" dirty="0" smtClean="0">
                <a:latin typeface="Book Antiqua"/>
                <a:cs typeface="Book Antiqua"/>
              </a:rPr>
              <a:t>never moves or launches attacks.</a:t>
            </a:r>
            <a:endParaRPr lang="en-US" sz="1000" dirty="0" smtClean="0">
              <a:latin typeface="Book Antiqua"/>
              <a:cs typeface="Book Antiqua"/>
            </a:endParaRPr>
          </a:p>
          <a:p>
            <a:pPr algn="just"/>
            <a:endParaRPr lang="en-US" sz="1000" dirty="0">
              <a:latin typeface="Book Antiqua"/>
              <a:cs typeface="Book Antiqua"/>
            </a:endParaRPr>
          </a:p>
          <a:p>
            <a:pPr algn="just"/>
            <a:r>
              <a:rPr lang="en-US" sz="1000" dirty="0" smtClean="0">
                <a:latin typeface="Book Antiqua"/>
                <a:cs typeface="Book Antiqua"/>
              </a:rPr>
              <a:t>The </a:t>
            </a:r>
            <a:r>
              <a:rPr lang="en-US" sz="1000" dirty="0" smtClean="0">
                <a:latin typeface="Book Antiqua"/>
                <a:cs typeface="Book Antiqua"/>
              </a:rPr>
              <a:t>attacker rolls the red dice and the defender rolls the white dice.</a:t>
            </a:r>
          </a:p>
          <a:p>
            <a:pPr algn="just"/>
            <a:endParaRPr lang="en-US" sz="1000" dirty="0" smtClean="0">
              <a:latin typeface="Book Antiqua"/>
              <a:cs typeface="Book Antiqua"/>
            </a:endParaRPr>
          </a:p>
          <a:p>
            <a:pPr algn="just"/>
            <a:r>
              <a:rPr lang="en-US" sz="1000" dirty="0" smtClean="0">
                <a:latin typeface="Book Antiqua"/>
                <a:cs typeface="Book Antiqua"/>
              </a:rPr>
              <a:t>The more dice you roll, the greater your chance of inflicting casualties. The number of dice you and the defending player roll depends on the makeup of your blocs. To </a:t>
            </a:r>
            <a:r>
              <a:rPr lang="en-US" sz="1000" dirty="0">
                <a:latin typeface="Book Antiqua"/>
                <a:cs typeface="Book Antiqua"/>
              </a:rPr>
              <a:t>determine how many dice you </a:t>
            </a:r>
            <a:r>
              <a:rPr lang="en-US" sz="1000" dirty="0" smtClean="0">
                <a:latin typeface="Book Antiqua"/>
                <a:cs typeface="Book Antiqua"/>
              </a:rPr>
              <a:t>roll, </a:t>
            </a:r>
            <a:r>
              <a:rPr lang="en-US" sz="1000" dirty="0">
                <a:latin typeface="Book Antiqua"/>
                <a:cs typeface="Book Antiqua"/>
              </a:rPr>
              <a:t>follow this formula:</a:t>
            </a:r>
          </a:p>
          <a:p>
            <a:pPr algn="just"/>
            <a:endParaRPr lang="en-US" sz="1000" dirty="0">
              <a:latin typeface="Book Antiqua"/>
              <a:cs typeface="Book Antiqua"/>
            </a:endParaRPr>
          </a:p>
          <a:p>
            <a:pPr marL="171450" indent="-171450" algn="just">
              <a:buFont typeface="Arial"/>
              <a:buChar char="•"/>
            </a:pPr>
            <a:r>
              <a:rPr lang="en-US" sz="1000" dirty="0">
                <a:latin typeface="Book Antiqua"/>
                <a:cs typeface="Book Antiqua"/>
              </a:rPr>
              <a:t>Roll 1 die for 1 soldier or 2 dice for 2 </a:t>
            </a:r>
            <a:r>
              <a:rPr lang="en-US" sz="1000" dirty="0" smtClean="0">
                <a:latin typeface="Book Antiqua"/>
                <a:cs typeface="Book Antiqua"/>
              </a:rPr>
              <a:t>soldiers,</a:t>
            </a:r>
            <a:endParaRPr lang="en-US" sz="1000" dirty="0">
              <a:latin typeface="Book Antiqua"/>
              <a:cs typeface="Book Antiqua"/>
            </a:endParaRPr>
          </a:p>
          <a:p>
            <a:pPr algn="just"/>
            <a:r>
              <a:rPr lang="en-US" sz="1000" dirty="0">
                <a:latin typeface="Book Antiqua"/>
                <a:cs typeface="Book Antiqua"/>
              </a:rPr>
              <a:t>	+	1 die for 1 c</a:t>
            </a:r>
            <a:r>
              <a:rPr lang="en-US" sz="1000" dirty="0" smtClean="0">
                <a:latin typeface="Book Antiqua"/>
                <a:cs typeface="Book Antiqua"/>
              </a:rPr>
              <a:t>aptain,</a:t>
            </a:r>
            <a:endParaRPr lang="en-US" sz="1000" dirty="0">
              <a:latin typeface="Book Antiqua"/>
              <a:cs typeface="Book Antiqua"/>
            </a:endParaRPr>
          </a:p>
          <a:p>
            <a:pPr algn="just"/>
            <a:r>
              <a:rPr lang="en-US" sz="1000" dirty="0">
                <a:latin typeface="Book Antiqua"/>
                <a:cs typeface="Book Antiqua"/>
              </a:rPr>
              <a:t>	+	1 die for each cannon.</a:t>
            </a:r>
          </a:p>
          <a:p>
            <a:pPr algn="just"/>
            <a:endParaRPr lang="en-US" sz="1000" dirty="0">
              <a:latin typeface="Book Antiqua"/>
              <a:cs typeface="Book Antiqua"/>
            </a:endParaRPr>
          </a:p>
          <a:p>
            <a:pPr algn="just"/>
            <a:r>
              <a:rPr lang="en-US" sz="1000" dirty="0">
                <a:latin typeface="Book Antiqua"/>
                <a:cs typeface="Book Antiqua"/>
              </a:rPr>
              <a:t>If your bloc consists of only a </a:t>
            </a:r>
            <a:r>
              <a:rPr lang="en-US" sz="1000" dirty="0" smtClean="0">
                <a:latin typeface="Book Antiqua"/>
                <a:cs typeface="Book Antiqua"/>
              </a:rPr>
              <a:t>captain </a:t>
            </a:r>
            <a:r>
              <a:rPr lang="en-US" sz="1000" dirty="0">
                <a:latin typeface="Book Antiqua"/>
                <a:cs typeface="Book Antiqua"/>
              </a:rPr>
              <a:t>or a soldier, you roll the minimum 1 die. A bloc consisting of your </a:t>
            </a:r>
            <a:r>
              <a:rPr lang="en-US" sz="1000" dirty="0" smtClean="0">
                <a:latin typeface="Book Antiqua"/>
                <a:cs typeface="Book Antiqua"/>
              </a:rPr>
              <a:t>captain</a:t>
            </a:r>
            <a:r>
              <a:rPr lang="en-US" sz="1000" dirty="0">
                <a:latin typeface="Book Antiqua"/>
                <a:cs typeface="Book Antiqua"/>
              </a:rPr>
              <a:t>, 2 or more soldiers and 2 cannons yields the maximum 5 </a:t>
            </a:r>
            <a:r>
              <a:rPr lang="en-US" sz="1000" dirty="0" smtClean="0">
                <a:latin typeface="Book Antiqua"/>
                <a:cs typeface="Book Antiqua"/>
              </a:rPr>
              <a:t>dice.</a:t>
            </a:r>
            <a:r>
              <a:rPr lang="en-US" sz="1000" dirty="0">
                <a:latin typeface="Book Antiqua"/>
                <a:cs typeface="Book Antiqua"/>
              </a:rPr>
              <a:t> </a:t>
            </a:r>
            <a:r>
              <a:rPr lang="en-US" sz="1000" dirty="0" smtClean="0">
                <a:latin typeface="Book Antiqua"/>
                <a:cs typeface="Book Antiqua"/>
              </a:rPr>
              <a:t>After making the calculations, go ahead and roll the dice.</a:t>
            </a:r>
          </a:p>
          <a:p>
            <a:endParaRPr lang="en-US" sz="1000" dirty="0" smtClean="0">
              <a:latin typeface="Book Antiqua"/>
              <a:cs typeface="Book Antiqua"/>
            </a:endParaRPr>
          </a:p>
          <a:p>
            <a:endParaRPr lang="en-US" sz="1000" dirty="0">
              <a:latin typeface="Book Antiqua"/>
              <a:cs typeface="Book Antiqua"/>
            </a:endParaRPr>
          </a:p>
          <a:p>
            <a:endParaRPr lang="en-US" sz="1000" dirty="0" smtClean="0">
              <a:latin typeface="Book Antiqua"/>
              <a:cs typeface="Book Antiqua"/>
            </a:endParaRPr>
          </a:p>
        </p:txBody>
      </p:sp>
      <p:sp>
        <p:nvSpPr>
          <p:cNvPr id="85" name="TextBox 84"/>
          <p:cNvSpPr txBox="1"/>
          <p:nvPr/>
        </p:nvSpPr>
        <p:spPr>
          <a:xfrm>
            <a:off x="5058976" y="0"/>
            <a:ext cx="4097020" cy="6555641"/>
          </a:xfrm>
          <a:prstGeom prst="rect">
            <a:avLst/>
          </a:prstGeom>
          <a:noFill/>
        </p:spPr>
        <p:txBody>
          <a:bodyPr wrap="square" rtlCol="0">
            <a:spAutoFit/>
          </a:bodyPr>
          <a:lstStyle/>
          <a:p>
            <a:pPr algn="just"/>
            <a:endParaRPr lang="en-US" sz="1000" dirty="0" smtClean="0">
              <a:latin typeface="Book Antiqua"/>
              <a:cs typeface="Book Antiqua"/>
            </a:endParaRPr>
          </a:p>
          <a:p>
            <a:pPr algn="just"/>
            <a:endParaRPr lang="en-US" sz="1000" i="1" dirty="0" smtClean="0">
              <a:latin typeface="Book Antiqua"/>
              <a:cs typeface="Book Antiqua"/>
            </a:endParaRPr>
          </a:p>
          <a:p>
            <a:pPr algn="just"/>
            <a:endParaRPr lang="en-US" sz="1000" i="1" dirty="0">
              <a:latin typeface="Book Antiqua"/>
              <a:cs typeface="Book Antiqua"/>
            </a:endParaRPr>
          </a:p>
          <a:p>
            <a:pPr algn="just"/>
            <a:endParaRPr lang="en-US" sz="1000" i="1" dirty="0" smtClean="0">
              <a:latin typeface="Book Antiqua"/>
              <a:cs typeface="Book Antiqua"/>
            </a:endParaRPr>
          </a:p>
          <a:p>
            <a:pPr algn="just"/>
            <a:endParaRPr lang="en-US" sz="1000" i="1" dirty="0">
              <a:latin typeface="Book Antiqua"/>
              <a:cs typeface="Book Antiqua"/>
            </a:endParaRPr>
          </a:p>
          <a:p>
            <a:pPr algn="just"/>
            <a:endParaRPr lang="en-US" sz="1000" i="1" dirty="0" smtClean="0">
              <a:latin typeface="Book Antiqua"/>
              <a:cs typeface="Book Antiqua"/>
            </a:endParaRPr>
          </a:p>
          <a:p>
            <a:pPr algn="just"/>
            <a:endParaRPr lang="en-US" sz="1000" i="1" dirty="0">
              <a:latin typeface="Book Antiqua"/>
              <a:cs typeface="Book Antiqua"/>
            </a:endParaRPr>
          </a:p>
          <a:p>
            <a:pPr algn="just"/>
            <a:endParaRPr lang="en-US" sz="1000" i="1" dirty="0" smtClean="0">
              <a:latin typeface="Book Antiqua"/>
              <a:cs typeface="Book Antiqua"/>
            </a:endParaRPr>
          </a:p>
          <a:p>
            <a:pPr algn="just"/>
            <a:endParaRPr lang="en-US" sz="1000" i="1" dirty="0">
              <a:latin typeface="Book Antiqua"/>
              <a:cs typeface="Book Antiqua"/>
            </a:endParaRPr>
          </a:p>
          <a:p>
            <a:pPr algn="just"/>
            <a:endParaRPr lang="en-US" sz="1000" i="1" dirty="0" smtClean="0">
              <a:latin typeface="Book Antiqua"/>
              <a:cs typeface="Book Antiqua"/>
            </a:endParaRPr>
          </a:p>
          <a:p>
            <a:pPr algn="just"/>
            <a:endParaRPr lang="en-US" sz="1000" i="1" dirty="0">
              <a:latin typeface="Book Antiqua"/>
              <a:cs typeface="Book Antiqua"/>
            </a:endParaRPr>
          </a:p>
          <a:p>
            <a:pPr algn="just"/>
            <a:endParaRPr lang="en-US" sz="1000" i="1" dirty="0" smtClean="0">
              <a:latin typeface="Book Antiqua"/>
              <a:cs typeface="Book Antiqua"/>
            </a:endParaRPr>
          </a:p>
          <a:p>
            <a:pPr algn="just"/>
            <a:r>
              <a:rPr lang="en-US" sz="1000" i="1" dirty="0" smtClean="0">
                <a:latin typeface="Book Antiqua"/>
                <a:cs typeface="Book Antiqua"/>
              </a:rPr>
              <a:t>Blue’s </a:t>
            </a:r>
            <a:r>
              <a:rPr lang="en-US" sz="1000" i="1" dirty="0" smtClean="0">
                <a:latin typeface="Book Antiqua"/>
                <a:cs typeface="Book Antiqua"/>
              </a:rPr>
              <a:t>captain, </a:t>
            </a:r>
            <a:r>
              <a:rPr lang="en-US" sz="1000" i="1" dirty="0">
                <a:latin typeface="Book Antiqua"/>
                <a:cs typeface="Book Antiqua"/>
              </a:rPr>
              <a:t>3</a:t>
            </a:r>
            <a:r>
              <a:rPr lang="en-US" sz="1000" i="1" dirty="0" smtClean="0">
                <a:latin typeface="Book Antiqua"/>
                <a:cs typeface="Book Antiqua"/>
              </a:rPr>
              <a:t> </a:t>
            </a:r>
            <a:r>
              <a:rPr lang="en-US" sz="1000" i="1" dirty="0" smtClean="0">
                <a:latin typeface="Book Antiqua"/>
                <a:cs typeface="Book Antiqua"/>
              </a:rPr>
              <a:t>soldiers and </a:t>
            </a:r>
            <a:r>
              <a:rPr lang="en-US" sz="1000" i="1" dirty="0" smtClean="0">
                <a:latin typeface="Book Antiqua"/>
                <a:cs typeface="Book Antiqua"/>
              </a:rPr>
              <a:t>1 cannon </a:t>
            </a:r>
            <a:r>
              <a:rPr lang="en-US" sz="1000" i="1" dirty="0" smtClean="0">
                <a:latin typeface="Book Antiqua"/>
                <a:cs typeface="Book Antiqua"/>
              </a:rPr>
              <a:t>in </a:t>
            </a:r>
            <a:r>
              <a:rPr lang="en-US" sz="1000" i="1" dirty="0" err="1" smtClean="0">
                <a:latin typeface="Book Antiqua"/>
                <a:cs typeface="Book Antiqua"/>
              </a:rPr>
              <a:t>Bayview</a:t>
            </a:r>
            <a:r>
              <a:rPr lang="en-US" sz="1000" i="1" dirty="0" smtClean="0">
                <a:latin typeface="Book Antiqua"/>
                <a:cs typeface="Book Antiqua"/>
              </a:rPr>
              <a:t> are together a fighting bloc. Blue rolls 4 dice for the bloc: 1 for the captain, 2 for having 2 or more soldiers and 1 for the cannon. Red’s lone soldier is also a bloc, and rolls 1 die.</a:t>
            </a:r>
            <a:endParaRPr lang="en-US" sz="1000" i="1" dirty="0">
              <a:latin typeface="Book Antiqua"/>
              <a:cs typeface="Book Antiqua"/>
            </a:endParaRPr>
          </a:p>
          <a:p>
            <a:pPr algn="just"/>
            <a:endParaRPr lang="en-US" sz="1000" i="1" dirty="0" smtClean="0">
              <a:latin typeface="Book Antiqua"/>
              <a:cs typeface="Book Antiqua"/>
            </a:endParaRPr>
          </a:p>
          <a:p>
            <a:pPr algn="just"/>
            <a:r>
              <a:rPr lang="en-US" sz="1000" i="1" dirty="0" smtClean="0">
                <a:latin typeface="Book Antiqua"/>
                <a:cs typeface="Book Antiqua"/>
              </a:rPr>
              <a:t>READING </a:t>
            </a:r>
            <a:r>
              <a:rPr lang="en-US" sz="1000" i="1" dirty="0">
                <a:latin typeface="Book Antiqua"/>
                <a:cs typeface="Book Antiqua"/>
              </a:rPr>
              <a:t>THE DICE</a:t>
            </a:r>
            <a:endParaRPr lang="en-US" sz="1000" dirty="0">
              <a:latin typeface="Book Antiqua"/>
              <a:cs typeface="Book Antiqua"/>
            </a:endParaRPr>
          </a:p>
          <a:p>
            <a:pPr algn="just"/>
            <a:r>
              <a:rPr lang="en-US" sz="1000" dirty="0">
                <a:latin typeface="Book Antiqua"/>
                <a:cs typeface="Book Antiqua"/>
              </a:rPr>
              <a:t> </a:t>
            </a:r>
          </a:p>
          <a:p>
            <a:pPr algn="just"/>
            <a:r>
              <a:rPr lang="en-US" sz="1000" dirty="0">
                <a:latin typeface="Book Antiqua"/>
                <a:cs typeface="Book Antiqua"/>
              </a:rPr>
              <a:t>Simply put, evens rolled count as kills and odds rolled count as misses. After each player rolls, </a:t>
            </a:r>
            <a:r>
              <a:rPr lang="en-US" sz="1000" dirty="0" smtClean="0">
                <a:latin typeface="Book Antiqua"/>
                <a:cs typeface="Book Antiqua"/>
              </a:rPr>
              <a:t>count the evens </a:t>
            </a:r>
            <a:r>
              <a:rPr lang="en-US" sz="1000" dirty="0">
                <a:latin typeface="Book Antiqua"/>
                <a:cs typeface="Book Antiqua"/>
              </a:rPr>
              <a:t>rolled on each side. For every even you rolled, the defending player must remove </a:t>
            </a:r>
            <a:r>
              <a:rPr lang="en-US" sz="1000" dirty="0" smtClean="0">
                <a:latin typeface="Book Antiqua"/>
                <a:cs typeface="Book Antiqua"/>
              </a:rPr>
              <a:t>1 </a:t>
            </a:r>
            <a:r>
              <a:rPr lang="en-US" sz="1000" dirty="0">
                <a:latin typeface="Book Antiqua"/>
                <a:cs typeface="Book Antiqua"/>
              </a:rPr>
              <a:t>fighter from his or her fighting bloc. For every even the defending player rolled, you must </a:t>
            </a:r>
            <a:r>
              <a:rPr lang="en-US" sz="1000" dirty="0" smtClean="0">
                <a:latin typeface="Book Antiqua"/>
                <a:cs typeface="Book Antiqua"/>
              </a:rPr>
              <a:t>remove 1 fighter </a:t>
            </a:r>
            <a:r>
              <a:rPr lang="en-US" sz="1000" dirty="0">
                <a:latin typeface="Book Antiqua"/>
                <a:cs typeface="Book Antiqua"/>
              </a:rPr>
              <a:t>from your fighting bloc</a:t>
            </a:r>
            <a:r>
              <a:rPr lang="en-US" sz="1000" dirty="0" smtClean="0">
                <a:latin typeface="Book Antiqua"/>
                <a:cs typeface="Book Antiqua"/>
              </a:rPr>
              <a:t>.</a:t>
            </a:r>
          </a:p>
          <a:p>
            <a:pPr algn="just"/>
            <a:endParaRPr lang="en-US" sz="1000" dirty="0">
              <a:latin typeface="Book Antiqua"/>
              <a:cs typeface="Book Antiqua"/>
            </a:endParaRPr>
          </a:p>
          <a:p>
            <a:pPr marL="171450" indent="-171450" algn="just">
              <a:buFont typeface="Arial"/>
              <a:buChar char="•"/>
            </a:pPr>
            <a:r>
              <a:rPr lang="en-US" sz="1000" dirty="0" smtClean="0">
                <a:latin typeface="Book Antiqua"/>
                <a:cs typeface="Book Antiqua"/>
              </a:rPr>
              <a:t>When </a:t>
            </a:r>
            <a:r>
              <a:rPr lang="en-US" sz="1000" dirty="0">
                <a:latin typeface="Book Antiqua"/>
                <a:cs typeface="Book Antiqua"/>
              </a:rPr>
              <a:t>fighting </a:t>
            </a:r>
            <a:r>
              <a:rPr lang="en-US" sz="1000" dirty="0" smtClean="0">
                <a:latin typeface="Book Antiqua"/>
                <a:cs typeface="Book Antiqua"/>
              </a:rPr>
              <a:t>a </a:t>
            </a:r>
            <a:r>
              <a:rPr lang="en-US" sz="1000" dirty="0">
                <a:latin typeface="Book Antiqua"/>
                <a:cs typeface="Book Antiqua"/>
              </a:rPr>
              <a:t>bloc containing both a </a:t>
            </a:r>
            <a:r>
              <a:rPr lang="en-US" sz="1000" dirty="0" smtClean="0">
                <a:latin typeface="Book Antiqua"/>
                <a:cs typeface="Book Antiqua"/>
              </a:rPr>
              <a:t>captain </a:t>
            </a:r>
            <a:r>
              <a:rPr lang="en-US" sz="1000" dirty="0">
                <a:latin typeface="Book Antiqua"/>
                <a:cs typeface="Book Antiqua"/>
              </a:rPr>
              <a:t>and soldiers, count any kills against the soldiers first</a:t>
            </a:r>
            <a:r>
              <a:rPr lang="en-US" sz="1000" dirty="0" smtClean="0">
                <a:latin typeface="Book Antiqua"/>
                <a:cs typeface="Book Antiqua"/>
              </a:rPr>
              <a:t>.</a:t>
            </a:r>
          </a:p>
          <a:p>
            <a:pPr marL="171450" indent="-171450" algn="just">
              <a:buFont typeface="Arial"/>
              <a:buChar char="•"/>
            </a:pPr>
            <a:r>
              <a:rPr lang="en-US" sz="1000" dirty="0" smtClean="0">
                <a:latin typeface="Book Antiqua"/>
                <a:cs typeface="Book Antiqua"/>
              </a:rPr>
              <a:t>Cannons </a:t>
            </a:r>
            <a:r>
              <a:rPr lang="en-US" sz="1000" dirty="0">
                <a:latin typeface="Book Antiqua"/>
                <a:cs typeface="Book Antiqua"/>
              </a:rPr>
              <a:t>on a land territory cannot be destroyed in battle</a:t>
            </a:r>
            <a:r>
              <a:rPr lang="en-US" sz="1000" dirty="0" smtClean="0">
                <a:latin typeface="Book Antiqua"/>
                <a:cs typeface="Book Antiqua"/>
              </a:rPr>
              <a:t>.</a:t>
            </a:r>
          </a:p>
          <a:p>
            <a:pPr marL="171450" indent="-171450" algn="just">
              <a:buFont typeface="Arial"/>
              <a:buChar char="•"/>
            </a:pPr>
            <a:r>
              <a:rPr lang="en-US" sz="1000" dirty="0" smtClean="0">
                <a:latin typeface="Book Antiqua"/>
                <a:cs typeface="Book Antiqua"/>
              </a:rPr>
              <a:t>If </a:t>
            </a:r>
            <a:r>
              <a:rPr lang="en-US" sz="1000" dirty="0">
                <a:latin typeface="Book Antiqua"/>
                <a:cs typeface="Book Antiqua"/>
              </a:rPr>
              <a:t>all fighters aboard a ship are killed in a battle, remove that </a:t>
            </a:r>
            <a:r>
              <a:rPr lang="en-US" sz="1000" dirty="0" smtClean="0">
                <a:latin typeface="Book Antiqua"/>
                <a:cs typeface="Book Antiqua"/>
              </a:rPr>
              <a:t>ship, and any cannons on it, </a:t>
            </a:r>
            <a:r>
              <a:rPr lang="en-US" sz="1000" dirty="0">
                <a:latin typeface="Book Antiqua"/>
                <a:cs typeface="Book Antiqua"/>
              </a:rPr>
              <a:t>from the </a:t>
            </a:r>
            <a:r>
              <a:rPr lang="en-US" sz="1000" dirty="0" smtClean="0">
                <a:latin typeface="Book Antiqua"/>
                <a:cs typeface="Book Antiqua"/>
              </a:rPr>
              <a:t>board.</a:t>
            </a:r>
          </a:p>
          <a:p>
            <a:pPr marL="171450" indent="-171450" algn="just">
              <a:buFont typeface="Arial"/>
              <a:buChar char="•"/>
            </a:pPr>
            <a:endParaRPr lang="en-US" sz="1000" dirty="0">
              <a:latin typeface="Book Antiqua"/>
              <a:cs typeface="Book Antiqua"/>
            </a:endParaRPr>
          </a:p>
          <a:p>
            <a:pPr algn="just"/>
            <a:r>
              <a:rPr lang="en-US" sz="1000" dirty="0" smtClean="0">
                <a:latin typeface="Book Antiqua"/>
                <a:cs typeface="Book Antiqua"/>
              </a:rPr>
              <a:t>When the dead have been removed from the board, you may launch attacks with other blocs, following the same process, in any order. Remember, each bloc may </a:t>
            </a:r>
            <a:r>
              <a:rPr lang="en-US" sz="1000" dirty="0" smtClean="0">
                <a:latin typeface="Book Antiqua"/>
                <a:cs typeface="Book Antiqua"/>
              </a:rPr>
              <a:t>fight</a:t>
            </a:r>
            <a:r>
              <a:rPr lang="en-US" sz="1000" dirty="0" smtClean="0">
                <a:latin typeface="Book Antiqua"/>
                <a:cs typeface="Book Antiqua"/>
              </a:rPr>
              <a:t> </a:t>
            </a:r>
            <a:r>
              <a:rPr lang="en-US" sz="1000" dirty="0" smtClean="0">
                <a:latin typeface="Book Antiqua"/>
                <a:cs typeface="Book Antiqua"/>
              </a:rPr>
              <a:t>only once per turn.</a:t>
            </a:r>
            <a:r>
              <a:rPr lang="en-US" sz="1000" i="1" dirty="0" smtClean="0">
                <a:latin typeface="Book Antiqua"/>
                <a:cs typeface="Book Antiqua"/>
              </a:rPr>
              <a:t> </a:t>
            </a:r>
          </a:p>
          <a:p>
            <a:pPr algn="just"/>
            <a:endParaRPr lang="en-US" sz="1000" i="1" dirty="0" smtClean="0">
              <a:latin typeface="Book Antiqua"/>
              <a:cs typeface="Book Antiqua"/>
            </a:endParaRPr>
          </a:p>
          <a:p>
            <a:pPr algn="just"/>
            <a:r>
              <a:rPr lang="en-US" sz="1000" i="1" dirty="0" smtClean="0">
                <a:latin typeface="Book Antiqua"/>
                <a:cs typeface="Book Antiqua"/>
              </a:rPr>
              <a:t>CAPTURING TERRITORY, COMMAND POSTS IN BATTLE</a:t>
            </a:r>
          </a:p>
          <a:p>
            <a:pPr algn="just"/>
            <a:endParaRPr lang="en-US" sz="1000" dirty="0" smtClean="0">
              <a:latin typeface="Book Antiqua"/>
              <a:cs typeface="Book Antiqua"/>
            </a:endParaRPr>
          </a:p>
          <a:p>
            <a:pPr algn="just"/>
            <a:r>
              <a:rPr lang="en-US" sz="1000" dirty="0" smtClean="0">
                <a:latin typeface="Book Antiqua"/>
                <a:cs typeface="Book Antiqua"/>
              </a:rPr>
              <a:t>If you kill all enemy fighters in a territory, you may immediately move into that territory any of the fighters from the bloc that just fought, unless the shared border is a </a:t>
            </a:r>
            <a:r>
              <a:rPr lang="en-US" sz="1000" dirty="0" smtClean="0">
                <a:latin typeface="Book Antiqua"/>
                <a:cs typeface="Book Antiqua"/>
              </a:rPr>
              <a:t>sea wall</a:t>
            </a:r>
            <a:r>
              <a:rPr lang="en-US" sz="1000" dirty="0" smtClean="0">
                <a:latin typeface="Book Antiqua"/>
                <a:cs typeface="Book Antiqua"/>
              </a:rPr>
              <a:t>. This is the only instance where your fighters move </a:t>
            </a:r>
            <a:r>
              <a:rPr lang="en-US" sz="1000" dirty="0" smtClean="0">
                <a:latin typeface="Book Antiqua"/>
                <a:cs typeface="Book Antiqua"/>
              </a:rPr>
              <a:t>after </a:t>
            </a:r>
            <a:r>
              <a:rPr lang="en-US" sz="1000" dirty="0" smtClean="0">
                <a:latin typeface="Book Antiqua"/>
                <a:cs typeface="Book Antiqua"/>
              </a:rPr>
              <a:t>fighting has </a:t>
            </a:r>
            <a:r>
              <a:rPr lang="en-US" sz="1000" dirty="0" smtClean="0">
                <a:latin typeface="Book Antiqua"/>
                <a:cs typeface="Book Antiqua"/>
              </a:rPr>
              <a:t>commenced, in the same turn. </a:t>
            </a:r>
            <a:r>
              <a:rPr lang="en-US" sz="1000" dirty="0" smtClean="0">
                <a:latin typeface="Book Antiqua"/>
                <a:cs typeface="Book Antiqua"/>
              </a:rPr>
              <a:t>If the territory you move into is a Command Post, remove the enemy flag and place your flag in its </a:t>
            </a:r>
            <a:r>
              <a:rPr lang="en-US" sz="1000" dirty="0" smtClean="0">
                <a:latin typeface="Book Antiqua"/>
                <a:cs typeface="Book Antiqua"/>
              </a:rPr>
              <a:t>stead</a:t>
            </a:r>
            <a:r>
              <a:rPr lang="en-US" sz="1000" dirty="0" smtClean="0">
                <a:latin typeface="Book Antiqua"/>
                <a:cs typeface="Book Antiqua"/>
              </a:rPr>
              <a:t>.</a:t>
            </a:r>
            <a:endParaRPr lang="en-US" sz="1000" dirty="0" smtClean="0">
              <a:latin typeface="Book Antiqua"/>
              <a:cs typeface="Book Antiqua"/>
            </a:endParaRPr>
          </a:p>
        </p:txBody>
      </p:sp>
      <p:pic>
        <p:nvPicPr>
          <p:cNvPr id="8" name="Picture 7" descr="FIG.3.tiff"/>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Layer>
                </a14:imgProps>
              </a:ext>
              <a:ext uri="{28A0092B-C50C-407E-A947-70E740481C1C}">
                <a14:useLocalDpi xmlns:a14="http://schemas.microsoft.com/office/drawing/2010/main" val="0"/>
              </a:ext>
            </a:extLst>
          </a:blip>
          <a:stretch>
            <a:fillRect/>
          </a:stretch>
        </p:blipFill>
        <p:spPr>
          <a:xfrm>
            <a:off x="5172287" y="144681"/>
            <a:ext cx="3877733" cy="1607541"/>
          </a:xfrm>
          <a:prstGeom prst="rect">
            <a:avLst/>
          </a:prstGeom>
          <a:ln>
            <a:solidFill>
              <a:srgbClr val="948A54"/>
            </a:solidFill>
          </a:ln>
        </p:spPr>
      </p:pic>
      <p:pic>
        <p:nvPicPr>
          <p:cNvPr id="21" name="Picture 20"/>
          <p:cNvPicPr>
            <a:picLocks noChangeAspect="1"/>
          </p:cNvPicPr>
          <p:nvPr/>
        </p:nvPicPr>
        <p:blipFill>
          <a:blip r:embed="rId4">
            <a:duotone>
              <a:schemeClr val="accent1">
                <a:shade val="45000"/>
                <a:satMod val="135000"/>
              </a:schemeClr>
              <a:prstClr val="white"/>
            </a:duotone>
          </a:blip>
          <a:stretch>
            <a:fillRect/>
          </a:stretch>
        </p:blipFill>
        <p:spPr>
          <a:xfrm flipH="1">
            <a:off x="6228228" y="1165040"/>
            <a:ext cx="458977" cy="242323"/>
          </a:xfrm>
          <a:prstGeom prst="rect">
            <a:avLst/>
          </a:prstGeom>
          <a:noFill/>
          <a:ln>
            <a:noFill/>
          </a:ln>
        </p:spPr>
      </p:pic>
      <p:pic>
        <p:nvPicPr>
          <p:cNvPr id="22" name="Picture 21"/>
          <p:cNvPicPr>
            <a:picLocks noChangeAspect="1"/>
          </p:cNvPicPr>
          <p:nvPr/>
        </p:nvPicPr>
        <p:blipFill>
          <a:blip r:embed="rId5">
            <a:duotone>
              <a:schemeClr val="accent1">
                <a:shade val="45000"/>
                <a:satMod val="135000"/>
              </a:schemeClr>
              <a:prstClr val="white"/>
            </a:duotone>
          </a:blip>
          <a:stretch>
            <a:fillRect/>
          </a:stretch>
        </p:blipFill>
        <p:spPr>
          <a:xfrm>
            <a:off x="6627628" y="509059"/>
            <a:ext cx="429396" cy="456138"/>
          </a:xfrm>
          <a:prstGeom prst="rect">
            <a:avLst/>
          </a:prstGeom>
          <a:noFill/>
          <a:ln>
            <a:noFill/>
          </a:ln>
        </p:spPr>
      </p:pic>
      <p:pic>
        <p:nvPicPr>
          <p:cNvPr id="23" name="Picture 22"/>
          <p:cNvPicPr>
            <a:picLocks noChangeAspect="1"/>
          </p:cNvPicPr>
          <p:nvPr/>
        </p:nvPicPr>
        <p:blipFill>
          <a:blip r:embed="rId6">
            <a:duotone>
              <a:schemeClr val="accent1">
                <a:shade val="45000"/>
                <a:satMod val="135000"/>
              </a:schemeClr>
              <a:prstClr val="white"/>
            </a:duotone>
          </a:blip>
          <a:stretch>
            <a:fillRect/>
          </a:stretch>
        </p:blipFill>
        <p:spPr>
          <a:xfrm>
            <a:off x="6228228" y="426820"/>
            <a:ext cx="219668" cy="538377"/>
          </a:xfrm>
          <a:prstGeom prst="rect">
            <a:avLst/>
          </a:prstGeom>
          <a:noFill/>
          <a:ln>
            <a:noFill/>
          </a:ln>
        </p:spPr>
      </p:pic>
      <p:pic>
        <p:nvPicPr>
          <p:cNvPr id="24" name="Picture 23"/>
          <p:cNvPicPr>
            <a:picLocks noChangeAspect="1"/>
          </p:cNvPicPr>
          <p:nvPr/>
        </p:nvPicPr>
        <p:blipFill>
          <a:blip r:embed="rId6">
            <a:duotone>
              <a:schemeClr val="accent1">
                <a:shade val="45000"/>
                <a:satMod val="135000"/>
              </a:schemeClr>
              <a:prstClr val="white"/>
            </a:duotone>
          </a:blip>
          <a:stretch>
            <a:fillRect/>
          </a:stretch>
        </p:blipFill>
        <p:spPr>
          <a:xfrm>
            <a:off x="5813361" y="868986"/>
            <a:ext cx="219668" cy="538377"/>
          </a:xfrm>
          <a:prstGeom prst="rect">
            <a:avLst/>
          </a:prstGeom>
          <a:noFill/>
          <a:ln>
            <a:noFill/>
          </a:ln>
        </p:spPr>
      </p:pic>
      <p:pic>
        <p:nvPicPr>
          <p:cNvPr id="25" name="Picture 24"/>
          <p:cNvPicPr>
            <a:picLocks noChangeAspect="1"/>
          </p:cNvPicPr>
          <p:nvPr/>
        </p:nvPicPr>
        <p:blipFill>
          <a:blip r:embed="rId6">
            <a:duotone>
              <a:schemeClr val="accent2">
                <a:shade val="45000"/>
                <a:satMod val="135000"/>
              </a:schemeClr>
              <a:prstClr val="white"/>
            </a:duotone>
          </a:blip>
          <a:stretch>
            <a:fillRect/>
          </a:stretch>
        </p:blipFill>
        <p:spPr>
          <a:xfrm>
            <a:off x="8006175" y="788377"/>
            <a:ext cx="219668" cy="538377"/>
          </a:xfrm>
          <a:prstGeom prst="rect">
            <a:avLst/>
          </a:prstGeom>
          <a:noFill/>
          <a:ln>
            <a:noFill/>
          </a:ln>
        </p:spPr>
      </p:pic>
      <p:pic>
        <p:nvPicPr>
          <p:cNvPr id="27" name="Picture 26"/>
          <p:cNvPicPr>
            <a:picLocks noChangeAspect="1"/>
          </p:cNvPicPr>
          <p:nvPr/>
        </p:nvPicPr>
        <p:blipFill>
          <a:blip r:embed="rId6">
            <a:duotone>
              <a:schemeClr val="accent1">
                <a:shade val="45000"/>
                <a:satMod val="135000"/>
              </a:schemeClr>
              <a:prstClr val="white"/>
            </a:duotone>
          </a:blip>
          <a:stretch>
            <a:fillRect/>
          </a:stretch>
        </p:blipFill>
        <p:spPr>
          <a:xfrm>
            <a:off x="5508561" y="874940"/>
            <a:ext cx="219668" cy="538377"/>
          </a:xfrm>
          <a:prstGeom prst="rect">
            <a:avLst/>
          </a:prstGeom>
          <a:noFill/>
          <a:ln>
            <a:noFill/>
          </a:ln>
        </p:spPr>
      </p:pic>
    </p:spTree>
    <p:extLst>
      <p:ext uri="{BB962C8B-B14F-4D97-AF65-F5344CB8AC3E}">
        <p14:creationId xmlns:p14="http://schemas.microsoft.com/office/powerpoint/2010/main" val="7555264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1449" y="6611779"/>
            <a:ext cx="312906" cy="246221"/>
          </a:xfrm>
          <a:prstGeom prst="rect">
            <a:avLst/>
          </a:prstGeom>
          <a:noFill/>
        </p:spPr>
        <p:txBody>
          <a:bodyPr wrap="none" rtlCol="0">
            <a:spAutoFit/>
          </a:bodyPr>
          <a:lstStyle/>
          <a:p>
            <a:r>
              <a:rPr lang="en-US" sz="1000" b="1" dirty="0" smtClean="0">
                <a:latin typeface="Book Antiqua"/>
                <a:cs typeface="Book Antiqua"/>
              </a:rPr>
              <a:t>10</a:t>
            </a:r>
            <a:endParaRPr lang="en-US" sz="1000" b="1" dirty="0">
              <a:latin typeface="Book Antiqua"/>
              <a:cs typeface="Book Antiqua"/>
            </a:endParaRPr>
          </a:p>
        </p:txBody>
      </p:sp>
      <p:sp>
        <p:nvSpPr>
          <p:cNvPr id="9" name="TextBox 8"/>
          <p:cNvSpPr txBox="1"/>
          <p:nvPr/>
        </p:nvSpPr>
        <p:spPr>
          <a:xfrm>
            <a:off x="8831094" y="6617196"/>
            <a:ext cx="312906" cy="246221"/>
          </a:xfrm>
          <a:prstGeom prst="rect">
            <a:avLst/>
          </a:prstGeom>
          <a:noFill/>
        </p:spPr>
        <p:txBody>
          <a:bodyPr wrap="none" rtlCol="0">
            <a:spAutoFit/>
          </a:bodyPr>
          <a:lstStyle/>
          <a:p>
            <a:r>
              <a:rPr lang="en-US" sz="1000" b="1" dirty="0" smtClean="0">
                <a:latin typeface="Book Antiqua"/>
                <a:cs typeface="Book Antiqua"/>
              </a:rPr>
              <a:t>11</a:t>
            </a:r>
            <a:endParaRPr lang="en-US" sz="1000" b="1" dirty="0">
              <a:latin typeface="Book Antiqua"/>
              <a:cs typeface="Book Antiqua"/>
            </a:endParaRPr>
          </a:p>
        </p:txBody>
      </p:sp>
      <p:sp>
        <p:nvSpPr>
          <p:cNvPr id="29" name="TextBox 28"/>
          <p:cNvSpPr txBox="1"/>
          <p:nvPr/>
        </p:nvSpPr>
        <p:spPr>
          <a:xfrm>
            <a:off x="0" y="-7103"/>
            <a:ext cx="4114181" cy="5324535"/>
          </a:xfrm>
          <a:prstGeom prst="rect">
            <a:avLst/>
          </a:prstGeom>
          <a:noFill/>
        </p:spPr>
        <p:txBody>
          <a:bodyPr wrap="square" rtlCol="0">
            <a:spAutoFit/>
          </a:bodyPr>
          <a:lstStyle/>
          <a:p>
            <a:endParaRPr lang="en-US" sz="1000" i="1" dirty="0" smtClean="0">
              <a:latin typeface="Book Antiqua"/>
              <a:cs typeface="Book Antiqua"/>
            </a:endParaRPr>
          </a:p>
          <a:p>
            <a:r>
              <a:rPr lang="en-US" sz="1000" i="1" dirty="0" smtClean="0">
                <a:latin typeface="Book Antiqua"/>
                <a:cs typeface="Book Antiqua"/>
              </a:rPr>
              <a:t>A </a:t>
            </a:r>
            <a:r>
              <a:rPr lang="en-US" sz="1000" i="1" dirty="0">
                <a:latin typeface="Book Antiqua"/>
                <a:cs typeface="Book Antiqua"/>
              </a:rPr>
              <a:t>SAMPLE BATTLE</a:t>
            </a:r>
          </a:p>
          <a:p>
            <a:endParaRPr lang="en-US" sz="1000" i="1" dirty="0">
              <a:latin typeface="Book Antiqua"/>
              <a:cs typeface="Book Antiqua"/>
            </a:endParaRPr>
          </a:p>
          <a:p>
            <a:r>
              <a:rPr lang="en-US" sz="1000" dirty="0" smtClean="0">
                <a:latin typeface="Book Antiqua"/>
                <a:cs typeface="Book Antiqua"/>
              </a:rPr>
              <a:t>The following is an example of a battle between </a:t>
            </a:r>
            <a:r>
              <a:rPr lang="en-US" sz="1000" dirty="0" smtClean="0">
                <a:latin typeface="Book Antiqua"/>
                <a:cs typeface="Book Antiqua"/>
              </a:rPr>
              <a:t>2 </a:t>
            </a:r>
            <a:r>
              <a:rPr lang="en-US" sz="1000" dirty="0" smtClean="0">
                <a:latin typeface="Book Antiqua"/>
                <a:cs typeface="Book Antiqua"/>
              </a:rPr>
              <a:t>players.</a:t>
            </a:r>
          </a:p>
          <a:p>
            <a:endParaRPr lang="en-US" sz="1000" i="1" dirty="0">
              <a:latin typeface="Book Antiqua"/>
              <a:cs typeface="Book Antiqua"/>
            </a:endParaRPr>
          </a:p>
          <a:p>
            <a:r>
              <a:rPr lang="en-US" sz="1000" i="1" dirty="0" smtClean="0">
                <a:latin typeface="Book Antiqua"/>
                <a:cs typeface="Book Antiqua"/>
              </a:rPr>
              <a:t>1</a:t>
            </a:r>
            <a:r>
              <a:rPr lang="en-US" sz="1000" i="1" dirty="0">
                <a:latin typeface="Book Antiqua"/>
                <a:cs typeface="Book Antiqua"/>
              </a:rPr>
              <a:t>. Red, after </a:t>
            </a:r>
            <a:r>
              <a:rPr lang="en-US" sz="1000" i="1" dirty="0" smtClean="0">
                <a:latin typeface="Book Antiqua"/>
                <a:cs typeface="Book Antiqua"/>
              </a:rPr>
              <a:t>moving all of his fighters, </a:t>
            </a:r>
            <a:r>
              <a:rPr lang="en-US" sz="1000" i="1" dirty="0">
                <a:latin typeface="Book Antiqua"/>
                <a:cs typeface="Book Antiqua"/>
              </a:rPr>
              <a:t>declares his first attack, from Lanesville to </a:t>
            </a:r>
            <a:r>
              <a:rPr lang="en-US" sz="1000" i="1" dirty="0" err="1">
                <a:latin typeface="Book Antiqua"/>
                <a:cs typeface="Book Antiqua"/>
              </a:rPr>
              <a:t>Bayview</a:t>
            </a:r>
            <a:r>
              <a:rPr lang="en-US" sz="1000" i="1" dirty="0">
                <a:latin typeface="Book Antiqua"/>
                <a:cs typeface="Book Antiqua"/>
              </a:rPr>
              <a:t>.</a:t>
            </a:r>
          </a:p>
          <a:p>
            <a:pPr algn="just"/>
            <a:endParaRPr lang="en-US" sz="1000" i="1" dirty="0">
              <a:latin typeface="Book Antiqua"/>
              <a:cs typeface="Book Antiqua"/>
            </a:endParaRPr>
          </a:p>
          <a:p>
            <a:pPr algn="just"/>
            <a:endParaRPr lang="en-US" sz="1000" i="1" dirty="0" smtClean="0">
              <a:latin typeface="Book Antiqua"/>
              <a:cs typeface="Book Antiqua"/>
            </a:endParaRPr>
          </a:p>
          <a:p>
            <a:pPr algn="just"/>
            <a:endParaRPr lang="en-US" sz="1000" i="1" dirty="0">
              <a:latin typeface="Book Antiqua"/>
              <a:cs typeface="Book Antiqua"/>
            </a:endParaRPr>
          </a:p>
          <a:p>
            <a:pPr algn="just"/>
            <a:endParaRPr lang="en-US" sz="1000" i="1" dirty="0" smtClean="0">
              <a:latin typeface="Book Antiqua"/>
              <a:cs typeface="Book Antiqua"/>
            </a:endParaRPr>
          </a:p>
          <a:p>
            <a:pPr algn="just"/>
            <a:endParaRPr lang="en-US" sz="1000" i="1" dirty="0">
              <a:latin typeface="Book Antiqua"/>
              <a:cs typeface="Book Antiqua"/>
            </a:endParaRPr>
          </a:p>
          <a:p>
            <a:pPr algn="just"/>
            <a:endParaRPr lang="en-US" sz="1000" i="1" dirty="0" smtClean="0">
              <a:latin typeface="Book Antiqua"/>
              <a:cs typeface="Book Antiqua"/>
            </a:endParaRPr>
          </a:p>
          <a:p>
            <a:pPr algn="just"/>
            <a:endParaRPr lang="en-US" sz="1000" i="1" dirty="0">
              <a:latin typeface="Book Antiqua"/>
              <a:cs typeface="Book Antiqua"/>
            </a:endParaRPr>
          </a:p>
          <a:p>
            <a:pPr algn="just"/>
            <a:endParaRPr lang="en-US" sz="1000" i="1" dirty="0" smtClean="0">
              <a:latin typeface="Book Antiqua"/>
              <a:cs typeface="Book Antiqua"/>
            </a:endParaRPr>
          </a:p>
          <a:p>
            <a:pPr algn="just"/>
            <a:endParaRPr lang="en-US" sz="1000" i="1" dirty="0">
              <a:latin typeface="Book Antiqua"/>
              <a:cs typeface="Book Antiqua"/>
            </a:endParaRPr>
          </a:p>
          <a:p>
            <a:pPr algn="just"/>
            <a:endParaRPr lang="en-US" sz="1000" i="1" dirty="0" smtClean="0">
              <a:latin typeface="Book Antiqua"/>
              <a:cs typeface="Book Antiqua"/>
            </a:endParaRPr>
          </a:p>
          <a:p>
            <a:pPr algn="just"/>
            <a:endParaRPr lang="en-US" sz="1000" i="1" dirty="0" smtClean="0">
              <a:latin typeface="Book Antiqua"/>
              <a:cs typeface="Book Antiqua"/>
            </a:endParaRPr>
          </a:p>
          <a:p>
            <a:pPr algn="just"/>
            <a:endParaRPr lang="en-US" sz="1000" i="1" dirty="0" smtClean="0">
              <a:latin typeface="Book Antiqua"/>
              <a:cs typeface="Book Antiqua"/>
            </a:endParaRPr>
          </a:p>
          <a:p>
            <a:pPr algn="just"/>
            <a:r>
              <a:rPr lang="en-US" sz="1000" i="1" dirty="0" smtClean="0">
                <a:latin typeface="Book Antiqua"/>
                <a:cs typeface="Book Antiqua"/>
              </a:rPr>
              <a:t>2</a:t>
            </a:r>
            <a:r>
              <a:rPr lang="en-US" sz="1000" i="1" dirty="0">
                <a:latin typeface="Book Antiqua"/>
                <a:cs typeface="Book Antiqua"/>
              </a:rPr>
              <a:t>. Red rolls 4 dice: 2 for 2 or more soldiers, 1 for </a:t>
            </a:r>
            <a:r>
              <a:rPr lang="en-US" sz="1000" i="1" dirty="0" smtClean="0">
                <a:latin typeface="Book Antiqua"/>
                <a:cs typeface="Book Antiqua"/>
              </a:rPr>
              <a:t>the captain </a:t>
            </a:r>
            <a:r>
              <a:rPr lang="en-US" sz="1000" i="1" dirty="0">
                <a:latin typeface="Book Antiqua"/>
                <a:cs typeface="Book Antiqua"/>
              </a:rPr>
              <a:t>and 1 for the cannon. Blue rolls 2 dice: 1 for the soldier and 1 for the cannon. </a:t>
            </a:r>
            <a:r>
              <a:rPr lang="en-US" sz="1000" i="1" dirty="0" smtClean="0">
                <a:latin typeface="Book Antiqua"/>
                <a:cs typeface="Book Antiqua"/>
              </a:rPr>
              <a:t>Red </a:t>
            </a:r>
            <a:r>
              <a:rPr lang="en-US" sz="1000" i="1" dirty="0">
                <a:latin typeface="Book Antiqua"/>
                <a:cs typeface="Book Antiqua"/>
              </a:rPr>
              <a:t>rolls </a:t>
            </a:r>
            <a:r>
              <a:rPr lang="en-US" sz="1000" i="1" dirty="0" smtClean="0">
                <a:latin typeface="Book Antiqua"/>
                <a:cs typeface="Book Antiqua"/>
              </a:rPr>
              <a:t>2 </a:t>
            </a:r>
            <a:r>
              <a:rPr lang="en-US" sz="1000" i="1" dirty="0">
                <a:latin typeface="Book Antiqua"/>
                <a:cs typeface="Book Antiqua"/>
              </a:rPr>
              <a:t>evens, scoring </a:t>
            </a:r>
            <a:r>
              <a:rPr lang="en-US" sz="1000" i="1" dirty="0" smtClean="0">
                <a:latin typeface="Book Antiqua"/>
                <a:cs typeface="Book Antiqua"/>
              </a:rPr>
              <a:t>2 </a:t>
            </a:r>
            <a:r>
              <a:rPr lang="en-US" sz="1000" i="1" dirty="0">
                <a:latin typeface="Book Antiqua"/>
                <a:cs typeface="Book Antiqua"/>
              </a:rPr>
              <a:t>kills, and Blue rolls 2 evens, scoring 2 kills.</a:t>
            </a:r>
          </a:p>
          <a:p>
            <a:pPr algn="just"/>
            <a:endParaRPr lang="en-US" sz="1000" i="1" dirty="0">
              <a:latin typeface="Book Antiqua"/>
              <a:cs typeface="Book Antiqua"/>
            </a:endParaRPr>
          </a:p>
          <a:p>
            <a:pPr algn="just"/>
            <a:endParaRPr lang="en-US" sz="1000" i="1" dirty="0" smtClean="0">
              <a:latin typeface="Book Antiqua"/>
              <a:cs typeface="Book Antiqua"/>
            </a:endParaRPr>
          </a:p>
          <a:p>
            <a:pPr algn="just"/>
            <a:endParaRPr lang="en-US" sz="1000" i="1" dirty="0" smtClean="0">
              <a:latin typeface="Book Antiqua"/>
              <a:cs typeface="Book Antiqua"/>
            </a:endParaRPr>
          </a:p>
          <a:p>
            <a:pPr algn="just"/>
            <a:endParaRPr lang="en-US" sz="1000" i="1" dirty="0">
              <a:latin typeface="Book Antiqua"/>
              <a:cs typeface="Book Antiqua"/>
            </a:endParaRPr>
          </a:p>
          <a:p>
            <a:pPr algn="just"/>
            <a:endParaRPr lang="en-US" sz="1000" i="1" dirty="0">
              <a:latin typeface="Book Antiqua"/>
              <a:cs typeface="Book Antiqua"/>
            </a:endParaRPr>
          </a:p>
          <a:p>
            <a:pPr algn="just"/>
            <a:r>
              <a:rPr lang="en-US" sz="1000" i="1" dirty="0" smtClean="0">
                <a:latin typeface="Book Antiqua"/>
                <a:cs typeface="Book Antiqua"/>
              </a:rPr>
              <a:t>3. </a:t>
            </a:r>
            <a:r>
              <a:rPr lang="en-US" sz="1000" i="1" dirty="0">
                <a:latin typeface="Book Antiqua"/>
                <a:cs typeface="Book Antiqua"/>
              </a:rPr>
              <a:t>The aftermath: Red has removed 2 soldiers, since kills count against soldiers before the </a:t>
            </a:r>
            <a:r>
              <a:rPr lang="en-US" sz="1000" i="1" dirty="0" smtClean="0">
                <a:latin typeface="Book Antiqua"/>
                <a:cs typeface="Book Antiqua"/>
              </a:rPr>
              <a:t>captain</a:t>
            </a:r>
            <a:r>
              <a:rPr lang="en-US" sz="1000" i="1" dirty="0">
                <a:latin typeface="Book Antiqua"/>
                <a:cs typeface="Book Antiqua"/>
              </a:rPr>
              <a:t>. Blue has removed her soldier, but left the cannon, since cannons cannot be destroyed. Red may now choose to move his surviving </a:t>
            </a:r>
            <a:r>
              <a:rPr lang="en-US" sz="1000" i="1" dirty="0" smtClean="0">
                <a:latin typeface="Book Antiqua"/>
                <a:cs typeface="Book Antiqua"/>
              </a:rPr>
              <a:t>captain from </a:t>
            </a:r>
            <a:r>
              <a:rPr lang="en-US" sz="1000" i="1" dirty="0">
                <a:latin typeface="Book Antiqua"/>
                <a:cs typeface="Book Antiqua"/>
              </a:rPr>
              <a:t>Lanesville into </a:t>
            </a:r>
            <a:r>
              <a:rPr lang="en-US" sz="1000" i="1" dirty="0" err="1">
                <a:latin typeface="Book Antiqua"/>
                <a:cs typeface="Book Antiqua"/>
              </a:rPr>
              <a:t>Bayview</a:t>
            </a:r>
            <a:r>
              <a:rPr lang="en-US" sz="1000" i="1" dirty="0">
                <a:latin typeface="Book Antiqua"/>
                <a:cs typeface="Book Antiqua"/>
              </a:rPr>
              <a:t>, capturing the territory and commandeering Blue’s cannon. He may then fight elsewhere on the board.</a:t>
            </a:r>
          </a:p>
          <a:p>
            <a:pPr algn="just"/>
            <a:endParaRPr lang="en-US" sz="1000" i="1" dirty="0" smtClean="0">
              <a:latin typeface="Book Antiqua"/>
              <a:cs typeface="Book Antiqua"/>
            </a:endParaRPr>
          </a:p>
        </p:txBody>
      </p:sp>
      <p:sp>
        <p:nvSpPr>
          <p:cNvPr id="33" name="TextBox 32"/>
          <p:cNvSpPr txBox="1"/>
          <p:nvPr/>
        </p:nvSpPr>
        <p:spPr>
          <a:xfrm>
            <a:off x="5029200" y="0"/>
            <a:ext cx="4114800" cy="6247864"/>
          </a:xfrm>
          <a:prstGeom prst="rect">
            <a:avLst/>
          </a:prstGeom>
          <a:noFill/>
        </p:spPr>
        <p:txBody>
          <a:bodyPr wrap="square" rtlCol="0">
            <a:spAutoFit/>
          </a:bodyPr>
          <a:lstStyle/>
          <a:p>
            <a:endParaRPr lang="en-US" sz="1000" b="1" dirty="0" smtClean="0">
              <a:latin typeface="Book Antiqua"/>
              <a:cs typeface="Book Antiqua"/>
            </a:endParaRPr>
          </a:p>
          <a:p>
            <a:r>
              <a:rPr lang="en-US" sz="1000" b="1" dirty="0" smtClean="0">
                <a:latin typeface="Book Antiqua"/>
                <a:cs typeface="Book Antiqua"/>
              </a:rPr>
              <a:t>STAGE </a:t>
            </a:r>
            <a:r>
              <a:rPr lang="en-US" sz="1000" b="1" dirty="0">
                <a:latin typeface="Book Antiqua"/>
                <a:cs typeface="Book Antiqua"/>
              </a:rPr>
              <a:t>REINFORCEMENTS</a:t>
            </a:r>
          </a:p>
          <a:p>
            <a:pPr algn="just"/>
            <a:endParaRPr lang="en-US" sz="1000" dirty="0">
              <a:latin typeface="Book Antiqua"/>
              <a:cs typeface="Book Antiqua"/>
            </a:endParaRPr>
          </a:p>
          <a:p>
            <a:pPr algn="just"/>
            <a:r>
              <a:rPr lang="en-US" sz="1000" dirty="0">
                <a:latin typeface="Book Antiqua"/>
                <a:cs typeface="Book Antiqua"/>
              </a:rPr>
              <a:t>If you capture a Command Post on your turn, you may, at the end of your turn, stage a wave of reinforcements on the board.</a:t>
            </a:r>
          </a:p>
          <a:p>
            <a:pPr algn="just"/>
            <a:endParaRPr lang="en-US" sz="1000" dirty="0">
              <a:latin typeface="Book Antiqua"/>
              <a:cs typeface="Book Antiqua"/>
            </a:endParaRPr>
          </a:p>
          <a:p>
            <a:pPr marL="171450" indent="-171450" algn="just">
              <a:buFont typeface="Arial"/>
              <a:buChar char="•"/>
            </a:pPr>
            <a:r>
              <a:rPr lang="en-US" sz="1000" dirty="0">
                <a:latin typeface="Book Antiqua"/>
                <a:cs typeface="Book Antiqua"/>
              </a:rPr>
              <a:t>You may </a:t>
            </a:r>
            <a:r>
              <a:rPr lang="en-US" sz="1000" dirty="0" smtClean="0">
                <a:latin typeface="Book Antiqua"/>
                <a:cs typeface="Book Antiqua"/>
              </a:rPr>
              <a:t>stage only 2 </a:t>
            </a:r>
            <a:r>
              <a:rPr lang="en-US" sz="1000" dirty="0">
                <a:latin typeface="Book Antiqua"/>
                <a:cs typeface="Book Antiqua"/>
              </a:rPr>
              <a:t>waves of reinforcements per game. If you capture 2 Command Posts in 1 turn, you may stage both waves at the same time</a:t>
            </a:r>
            <a:r>
              <a:rPr lang="en-US" sz="1000" dirty="0" smtClean="0">
                <a:latin typeface="Book Antiqua"/>
                <a:cs typeface="Book Antiqua"/>
              </a:rPr>
              <a:t>.</a:t>
            </a:r>
          </a:p>
          <a:p>
            <a:pPr marL="171450" indent="-171450" algn="just">
              <a:buFont typeface="Arial"/>
              <a:buChar char="•"/>
            </a:pPr>
            <a:endParaRPr lang="en-US" sz="1000" dirty="0">
              <a:latin typeface="Book Antiqua"/>
              <a:cs typeface="Book Antiqua"/>
            </a:endParaRPr>
          </a:p>
          <a:p>
            <a:pPr marL="171450" indent="-171450" algn="just">
              <a:buFont typeface="Arial"/>
              <a:buChar char="•"/>
            </a:pPr>
            <a:r>
              <a:rPr lang="en-US" sz="1000" dirty="0">
                <a:latin typeface="Book Antiqua"/>
                <a:cs typeface="Book Antiqua"/>
              </a:rPr>
              <a:t>A wave </a:t>
            </a:r>
            <a:r>
              <a:rPr lang="en-US" sz="1000" dirty="0" smtClean="0">
                <a:latin typeface="Book Antiqua"/>
                <a:cs typeface="Book Antiqua"/>
              </a:rPr>
              <a:t> of reinforcements consists </a:t>
            </a:r>
            <a:r>
              <a:rPr lang="en-US" sz="1000" dirty="0">
                <a:latin typeface="Book Antiqua"/>
                <a:cs typeface="Book Antiqua"/>
              </a:rPr>
              <a:t>of 8 soldiers and 1 cannon</a:t>
            </a:r>
            <a:r>
              <a:rPr lang="en-US" sz="1000" dirty="0" smtClean="0">
                <a:latin typeface="Book Antiqua"/>
                <a:cs typeface="Book Antiqua"/>
              </a:rPr>
              <a:t>.</a:t>
            </a:r>
          </a:p>
          <a:p>
            <a:pPr marL="171450" indent="-171450" algn="just">
              <a:buFont typeface="Arial"/>
              <a:buChar char="•"/>
            </a:pPr>
            <a:endParaRPr lang="en-US" sz="1000" dirty="0">
              <a:latin typeface="Book Antiqua"/>
              <a:cs typeface="Book Antiqua"/>
            </a:endParaRPr>
          </a:p>
          <a:p>
            <a:pPr marL="171450" indent="-171450" algn="just">
              <a:buFont typeface="Arial"/>
              <a:buChar char="•"/>
            </a:pPr>
            <a:r>
              <a:rPr lang="en-US" sz="1000" dirty="0">
                <a:latin typeface="Book Antiqua"/>
                <a:cs typeface="Book Antiqua"/>
              </a:rPr>
              <a:t>To stage a wave of reinforcements, place a platoon of 8 soldiers on an unoccupied Staging Post. Use a ship to stage the soldiers at sea. Then place the cannon on any of your ships, any of your Command Posts or any other territory occupied by your fighters, as long as the location does not already have 2 cannons</a:t>
            </a:r>
            <a:r>
              <a:rPr lang="en-US" sz="1000" dirty="0" smtClean="0">
                <a:latin typeface="Book Antiqua"/>
                <a:cs typeface="Book Antiqua"/>
              </a:rPr>
              <a:t>.</a:t>
            </a:r>
          </a:p>
          <a:p>
            <a:pPr marL="171450" indent="-171450" algn="just">
              <a:buFont typeface="Arial"/>
              <a:buChar char="•"/>
            </a:pPr>
            <a:endParaRPr lang="en-US" sz="1000" dirty="0" smtClean="0">
              <a:latin typeface="Book Antiqua"/>
              <a:cs typeface="Book Antiqua"/>
            </a:endParaRPr>
          </a:p>
          <a:p>
            <a:pPr marL="171450" indent="-171450" algn="just">
              <a:buFont typeface="Arial"/>
              <a:buChar char="•"/>
            </a:pPr>
            <a:r>
              <a:rPr lang="en-US" sz="1000" dirty="0" smtClean="0">
                <a:latin typeface="Book Antiqua"/>
                <a:cs typeface="Book Antiqua"/>
              </a:rPr>
              <a:t>You </a:t>
            </a:r>
            <a:r>
              <a:rPr lang="en-US" sz="1000" dirty="0">
                <a:latin typeface="Book Antiqua"/>
                <a:cs typeface="Book Antiqua"/>
              </a:rPr>
              <a:t>may move your reinforcements on your next turn. In the meantime, other players may attack them while they are in staging. Your reinforcements may defend themselves if attacked</a:t>
            </a:r>
            <a:r>
              <a:rPr lang="en-US" sz="1000" dirty="0" smtClean="0">
                <a:latin typeface="Book Antiqua"/>
                <a:cs typeface="Book Antiqua"/>
              </a:rPr>
              <a:t>.</a:t>
            </a:r>
          </a:p>
          <a:p>
            <a:pPr marL="171450" indent="-171450" algn="just">
              <a:buFont typeface="Arial"/>
              <a:buChar char="•"/>
            </a:pPr>
            <a:endParaRPr lang="en-US" sz="1000" dirty="0">
              <a:latin typeface="Book Antiqua"/>
              <a:cs typeface="Book Antiqua"/>
            </a:endParaRPr>
          </a:p>
          <a:p>
            <a:pPr marL="171450" indent="-171450" algn="just">
              <a:buFont typeface="Arial"/>
              <a:buChar char="•"/>
            </a:pPr>
            <a:r>
              <a:rPr lang="en-US" sz="1000" dirty="0">
                <a:latin typeface="Book Antiqua"/>
                <a:cs typeface="Book Antiqua"/>
              </a:rPr>
              <a:t>If all of the Staging Posts are occupied, you must wait until the end of your next turn to stage reinforcements</a:t>
            </a:r>
            <a:r>
              <a:rPr lang="en-US" sz="1000" dirty="0" smtClean="0">
                <a:latin typeface="Book Antiqua"/>
                <a:cs typeface="Book Antiqua"/>
              </a:rPr>
              <a:t>.</a:t>
            </a:r>
          </a:p>
          <a:p>
            <a:pPr marL="171450" indent="-171450" algn="just">
              <a:buFont typeface="Arial"/>
              <a:buChar char="•"/>
            </a:pPr>
            <a:endParaRPr lang="en-US" sz="1000" dirty="0">
              <a:latin typeface="Book Antiqua"/>
              <a:cs typeface="Book Antiqua"/>
            </a:endParaRPr>
          </a:p>
          <a:p>
            <a:pPr marL="171450" indent="-171450" algn="just">
              <a:buFont typeface="Arial"/>
              <a:buChar char="•"/>
            </a:pPr>
            <a:r>
              <a:rPr lang="en-US" sz="1000" dirty="0" smtClean="0">
                <a:latin typeface="Book Antiqua"/>
                <a:cs typeface="Book Antiqua"/>
              </a:rPr>
              <a:t>You must stage reinforcements as soon as you are able to.</a:t>
            </a:r>
            <a:endParaRPr lang="en-US" sz="1000" dirty="0">
              <a:latin typeface="Book Antiqua"/>
              <a:cs typeface="Book Antiqua"/>
            </a:endParaRPr>
          </a:p>
          <a:p>
            <a:endParaRPr lang="en-US" sz="1000" dirty="0">
              <a:latin typeface="Book Antiqua"/>
              <a:cs typeface="Book Antiqua"/>
            </a:endParaRPr>
          </a:p>
          <a:p>
            <a:endParaRPr lang="en-US" sz="1000" b="1" dirty="0" smtClean="0">
              <a:latin typeface="Book Antiqua"/>
              <a:cs typeface="Book Antiqua"/>
            </a:endParaRPr>
          </a:p>
          <a:p>
            <a:r>
              <a:rPr lang="en-US" sz="1000" b="1" dirty="0" smtClean="0">
                <a:latin typeface="Book Antiqua"/>
                <a:cs typeface="Book Antiqua"/>
              </a:rPr>
              <a:t>END </a:t>
            </a:r>
            <a:r>
              <a:rPr lang="en-US" sz="1000" b="1" dirty="0">
                <a:latin typeface="Book Antiqua"/>
                <a:cs typeface="Book Antiqua"/>
              </a:rPr>
              <a:t>YOUR TURN</a:t>
            </a:r>
          </a:p>
          <a:p>
            <a:endParaRPr lang="en-US" sz="1000" dirty="0">
              <a:latin typeface="Book Antiqua"/>
              <a:cs typeface="Book Antiqua"/>
            </a:endParaRPr>
          </a:p>
          <a:p>
            <a:r>
              <a:rPr lang="en-US" sz="1000" dirty="0">
                <a:latin typeface="Book Antiqua"/>
                <a:cs typeface="Book Antiqua"/>
              </a:rPr>
              <a:t>Your turn ends after you have </a:t>
            </a:r>
            <a:r>
              <a:rPr lang="en-US" sz="1000" dirty="0" smtClean="0">
                <a:latin typeface="Book Antiqua"/>
                <a:cs typeface="Book Antiqua"/>
              </a:rPr>
              <a:t>moved, </a:t>
            </a:r>
            <a:r>
              <a:rPr lang="en-US" sz="1000" dirty="0">
                <a:latin typeface="Book Antiqua"/>
                <a:cs typeface="Book Antiqua"/>
              </a:rPr>
              <a:t>fought and, if possible, staged reinforcements. Your turn will naturally end once you have moved everyone possible, fought everyone possible and staged any possible reinforcements. You may also end your </a:t>
            </a:r>
            <a:r>
              <a:rPr lang="en-US" sz="1000" dirty="0" smtClean="0">
                <a:latin typeface="Book Antiqua"/>
                <a:cs typeface="Book Antiqua"/>
              </a:rPr>
              <a:t>turn earlier, even without moving anyone, simply </a:t>
            </a:r>
            <a:r>
              <a:rPr lang="en-US" sz="1000" dirty="0">
                <a:latin typeface="Book Antiqua"/>
                <a:cs typeface="Book Antiqua"/>
              </a:rPr>
              <a:t>by declaring your turn </a:t>
            </a:r>
            <a:r>
              <a:rPr lang="en-US" sz="1000" dirty="0" smtClean="0">
                <a:latin typeface="Book Antiqua"/>
                <a:cs typeface="Book Antiqua"/>
              </a:rPr>
              <a:t>over.</a:t>
            </a:r>
            <a:endParaRPr lang="en-US" sz="1000" dirty="0">
              <a:latin typeface="Book Antiqua"/>
              <a:cs typeface="Book Antiqua"/>
            </a:endParaRPr>
          </a:p>
          <a:p>
            <a:r>
              <a:rPr lang="en-US" sz="1000" dirty="0">
                <a:latin typeface="Book Antiqua"/>
                <a:cs typeface="Book Antiqua"/>
              </a:rPr>
              <a:t>  </a:t>
            </a:r>
          </a:p>
          <a:p>
            <a:r>
              <a:rPr lang="en-US" sz="1000" dirty="0">
                <a:latin typeface="Book Antiqua"/>
                <a:cs typeface="Book Antiqua"/>
              </a:rPr>
              <a:t>Once you end your turn, the player to your left begins his or her turn. The other players </a:t>
            </a:r>
            <a:r>
              <a:rPr lang="en-US" sz="1000" dirty="0" smtClean="0">
                <a:latin typeface="Book Antiqua"/>
                <a:cs typeface="Book Antiqua"/>
              </a:rPr>
              <a:t>may attack your forces. </a:t>
            </a:r>
            <a:r>
              <a:rPr lang="en-US" sz="1000" dirty="0">
                <a:latin typeface="Book Antiqua"/>
                <a:cs typeface="Book Antiqua"/>
              </a:rPr>
              <a:t>If this happens, assume the role of the defender and roll dice to defend your fighters. Continue taking turns until someone wins or the game ends in a draw</a:t>
            </a:r>
            <a:r>
              <a:rPr lang="en-US" sz="1000" dirty="0" smtClean="0">
                <a:latin typeface="Book Antiqua"/>
                <a:cs typeface="Book Antiqua"/>
              </a:rPr>
              <a:t>.</a:t>
            </a:r>
            <a:endParaRPr lang="en-US" sz="1000" dirty="0">
              <a:latin typeface="Book Antiqua"/>
              <a:cs typeface="Book Antiqua"/>
            </a:endParaRPr>
          </a:p>
        </p:txBody>
      </p:sp>
      <p:pic>
        <p:nvPicPr>
          <p:cNvPr id="11" name="Picture 10" descr="FIG.3.tiff"/>
          <p:cNvPicPr>
            <a:picLocks noChangeAspect="1"/>
          </p:cNvPicPr>
          <p:nvPr/>
        </p:nvPicPr>
        <p:blipFill>
          <a:blip r:embed="rId2">
            <a:extLst>
              <a:ext uri="{BEBA8EAE-BF5A-486C-A8C5-ECC9F3942E4B}">
                <a14:imgProps xmlns:a14="http://schemas.microsoft.com/office/drawing/2010/main">
                  <a14:imgLayer r:embed="rId3">
                    <a14:imgEffect>
                      <a14:saturation sat="50000"/>
                    </a14:imgEffect>
                  </a14:imgLayer>
                </a14:imgProps>
              </a:ext>
              <a:ext uri="{28A0092B-C50C-407E-A947-70E740481C1C}">
                <a14:useLocalDpi xmlns:a14="http://schemas.microsoft.com/office/drawing/2010/main" val="0"/>
              </a:ext>
            </a:extLst>
          </a:blip>
          <a:stretch>
            <a:fillRect/>
          </a:stretch>
        </p:blipFill>
        <p:spPr>
          <a:xfrm>
            <a:off x="94208" y="1181400"/>
            <a:ext cx="3877733" cy="1607541"/>
          </a:xfrm>
          <a:prstGeom prst="rect">
            <a:avLst/>
          </a:prstGeom>
          <a:ln>
            <a:solidFill>
              <a:srgbClr val="948A54"/>
            </a:solidFill>
          </a:ln>
        </p:spPr>
      </p:pic>
      <p:pic>
        <p:nvPicPr>
          <p:cNvPr id="14" name="Picture 13" descr="red3.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474" y="3525838"/>
            <a:ext cx="449263" cy="449263"/>
          </a:xfrm>
          <a:prstGeom prst="rect">
            <a:avLst/>
          </a:prstGeom>
          <a:ln>
            <a:solidFill>
              <a:srgbClr val="800000"/>
            </a:solidFill>
          </a:ln>
        </p:spPr>
      </p:pic>
      <p:pic>
        <p:nvPicPr>
          <p:cNvPr id="15" name="Picture 14" descr="red1.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224" y="3525838"/>
            <a:ext cx="449263" cy="449263"/>
          </a:xfrm>
          <a:prstGeom prst="rect">
            <a:avLst/>
          </a:prstGeom>
          <a:ln>
            <a:solidFill>
              <a:srgbClr val="800000"/>
            </a:solidFill>
          </a:ln>
        </p:spPr>
      </p:pic>
      <p:pic>
        <p:nvPicPr>
          <p:cNvPr id="16" name="Picture 15" descr="red2.tif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209" y="3525839"/>
            <a:ext cx="451892" cy="451892"/>
          </a:xfrm>
          <a:prstGeom prst="rect">
            <a:avLst/>
          </a:prstGeom>
          <a:ln>
            <a:solidFill>
              <a:srgbClr val="800000"/>
            </a:solidFill>
          </a:ln>
        </p:spPr>
      </p:pic>
      <p:pic>
        <p:nvPicPr>
          <p:cNvPr id="17" name="Picture 16" descr="red2.tif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661" y="3525839"/>
            <a:ext cx="451892" cy="451892"/>
          </a:xfrm>
          <a:prstGeom prst="rect">
            <a:avLst/>
          </a:prstGeom>
          <a:ln>
            <a:solidFill>
              <a:srgbClr val="800000"/>
            </a:solidFill>
          </a:ln>
        </p:spPr>
      </p:pic>
      <p:pic>
        <p:nvPicPr>
          <p:cNvPr id="18" name="Picture 17" descr="white2.tif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6296" y="3525840"/>
            <a:ext cx="449262" cy="449262"/>
          </a:xfrm>
          <a:prstGeom prst="rect">
            <a:avLst/>
          </a:prstGeom>
          <a:ln>
            <a:solidFill>
              <a:schemeClr val="tx1">
                <a:lumMod val="50000"/>
                <a:lumOff val="50000"/>
              </a:schemeClr>
            </a:solidFill>
          </a:ln>
        </p:spPr>
      </p:pic>
      <p:pic>
        <p:nvPicPr>
          <p:cNvPr id="19" name="Picture 18" descr="white6.tif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51278" y="3526588"/>
            <a:ext cx="451143" cy="451143"/>
          </a:xfrm>
          <a:prstGeom prst="rect">
            <a:avLst/>
          </a:prstGeom>
          <a:ln>
            <a:solidFill>
              <a:schemeClr val="tx1">
                <a:lumMod val="50000"/>
                <a:lumOff val="50000"/>
              </a:schemeClr>
            </a:solidFill>
          </a:ln>
        </p:spPr>
      </p:pic>
      <p:pic>
        <p:nvPicPr>
          <p:cNvPr id="24" name="Picture 23"/>
          <p:cNvPicPr>
            <a:picLocks noChangeAspect="1"/>
          </p:cNvPicPr>
          <p:nvPr/>
        </p:nvPicPr>
        <p:blipFill>
          <a:blip r:embed="rId9">
            <a:duotone>
              <a:schemeClr val="accent2">
                <a:shade val="45000"/>
                <a:satMod val="135000"/>
              </a:schemeClr>
              <a:prstClr val="white"/>
            </a:duotone>
          </a:blip>
          <a:stretch>
            <a:fillRect/>
          </a:stretch>
        </p:blipFill>
        <p:spPr>
          <a:xfrm flipH="1">
            <a:off x="2633744" y="2325705"/>
            <a:ext cx="458977" cy="242323"/>
          </a:xfrm>
          <a:prstGeom prst="rect">
            <a:avLst/>
          </a:prstGeom>
          <a:noFill/>
          <a:ln>
            <a:noFill/>
          </a:ln>
        </p:spPr>
      </p:pic>
      <p:pic>
        <p:nvPicPr>
          <p:cNvPr id="30" name="Picture 29"/>
          <p:cNvPicPr>
            <a:picLocks noChangeAspect="1"/>
          </p:cNvPicPr>
          <p:nvPr/>
        </p:nvPicPr>
        <p:blipFill>
          <a:blip r:embed="rId10">
            <a:duotone>
              <a:schemeClr val="accent2">
                <a:shade val="45000"/>
                <a:satMod val="135000"/>
              </a:schemeClr>
              <a:prstClr val="white"/>
            </a:duotone>
          </a:blip>
          <a:stretch>
            <a:fillRect/>
          </a:stretch>
        </p:blipFill>
        <p:spPr>
          <a:xfrm>
            <a:off x="2433837" y="1678426"/>
            <a:ext cx="429396" cy="456138"/>
          </a:xfrm>
          <a:prstGeom prst="rect">
            <a:avLst/>
          </a:prstGeom>
          <a:noFill/>
        </p:spPr>
      </p:pic>
      <p:pic>
        <p:nvPicPr>
          <p:cNvPr id="31" name="Picture 30"/>
          <p:cNvPicPr>
            <a:picLocks noChangeAspect="1"/>
          </p:cNvPicPr>
          <p:nvPr/>
        </p:nvPicPr>
        <p:blipFill>
          <a:blip r:embed="rId11">
            <a:duotone>
              <a:schemeClr val="accent2">
                <a:shade val="45000"/>
                <a:satMod val="135000"/>
              </a:schemeClr>
              <a:prstClr val="white"/>
            </a:duotone>
          </a:blip>
          <a:stretch>
            <a:fillRect/>
          </a:stretch>
        </p:blipFill>
        <p:spPr>
          <a:xfrm>
            <a:off x="3198197" y="1760462"/>
            <a:ext cx="219668" cy="538377"/>
          </a:xfrm>
          <a:prstGeom prst="rect">
            <a:avLst/>
          </a:prstGeom>
          <a:noFill/>
          <a:ln>
            <a:noFill/>
          </a:ln>
        </p:spPr>
      </p:pic>
      <p:pic>
        <p:nvPicPr>
          <p:cNvPr id="32" name="Picture 31"/>
          <p:cNvPicPr>
            <a:picLocks noChangeAspect="1"/>
          </p:cNvPicPr>
          <p:nvPr/>
        </p:nvPicPr>
        <p:blipFill>
          <a:blip r:embed="rId11">
            <a:duotone>
              <a:schemeClr val="accent2">
                <a:shade val="45000"/>
                <a:satMod val="135000"/>
              </a:schemeClr>
              <a:prstClr val="white"/>
            </a:duotone>
          </a:blip>
          <a:stretch>
            <a:fillRect/>
          </a:stretch>
        </p:blipFill>
        <p:spPr>
          <a:xfrm>
            <a:off x="3553204" y="2029651"/>
            <a:ext cx="219668" cy="538377"/>
          </a:xfrm>
          <a:prstGeom prst="rect">
            <a:avLst/>
          </a:prstGeom>
          <a:noFill/>
          <a:ln>
            <a:noFill/>
          </a:ln>
        </p:spPr>
      </p:pic>
      <p:pic>
        <p:nvPicPr>
          <p:cNvPr id="34" name="Picture 33"/>
          <p:cNvPicPr>
            <a:picLocks noChangeAspect="1"/>
          </p:cNvPicPr>
          <p:nvPr/>
        </p:nvPicPr>
        <p:blipFill>
          <a:blip r:embed="rId9">
            <a:duotone>
              <a:schemeClr val="accent1">
                <a:shade val="45000"/>
                <a:satMod val="135000"/>
              </a:schemeClr>
              <a:prstClr val="white"/>
            </a:duotone>
          </a:blip>
          <a:stretch>
            <a:fillRect/>
          </a:stretch>
        </p:blipFill>
        <p:spPr>
          <a:xfrm flipH="1">
            <a:off x="1021120" y="2089013"/>
            <a:ext cx="458977" cy="242323"/>
          </a:xfrm>
          <a:prstGeom prst="rect">
            <a:avLst/>
          </a:prstGeom>
          <a:noFill/>
          <a:ln>
            <a:noFill/>
          </a:ln>
        </p:spPr>
      </p:pic>
      <p:pic>
        <p:nvPicPr>
          <p:cNvPr id="36" name="Picture 35"/>
          <p:cNvPicPr>
            <a:picLocks noChangeAspect="1"/>
          </p:cNvPicPr>
          <p:nvPr/>
        </p:nvPicPr>
        <p:blipFill>
          <a:blip r:embed="rId11">
            <a:duotone>
              <a:schemeClr val="accent1">
                <a:shade val="45000"/>
                <a:satMod val="135000"/>
              </a:schemeClr>
              <a:prstClr val="white"/>
            </a:duotone>
          </a:blip>
          <a:stretch>
            <a:fillRect/>
          </a:stretch>
        </p:blipFill>
        <p:spPr>
          <a:xfrm>
            <a:off x="1548360" y="1409237"/>
            <a:ext cx="219668" cy="538377"/>
          </a:xfrm>
          <a:prstGeom prst="rect">
            <a:avLst/>
          </a:prstGeom>
          <a:noFill/>
          <a:ln>
            <a:noFill/>
          </a:ln>
        </p:spPr>
      </p:pic>
      <p:pic>
        <p:nvPicPr>
          <p:cNvPr id="37" name="Picture 36" descr="FIG.3.tiff"/>
          <p:cNvPicPr>
            <a:picLocks noChangeAspect="1"/>
          </p:cNvPicPr>
          <p:nvPr/>
        </p:nvPicPr>
        <p:blipFill>
          <a:blip r:embed="rId2">
            <a:extLst>
              <a:ext uri="{BEBA8EAE-BF5A-486C-A8C5-ECC9F3942E4B}">
                <a14:imgProps xmlns:a14="http://schemas.microsoft.com/office/drawing/2010/main">
                  <a14:imgLayer r:embed="rId12">
                    <a14:imgEffect>
                      <a14:saturation sat="50000"/>
                    </a14:imgEffect>
                  </a14:imgLayer>
                </a14:imgProps>
              </a:ext>
              <a:ext uri="{28A0092B-C50C-407E-A947-70E740481C1C}">
                <a14:useLocalDpi xmlns:a14="http://schemas.microsoft.com/office/drawing/2010/main" val="0"/>
              </a:ext>
            </a:extLst>
          </a:blip>
          <a:stretch>
            <a:fillRect/>
          </a:stretch>
        </p:blipFill>
        <p:spPr>
          <a:xfrm>
            <a:off x="94209" y="5004238"/>
            <a:ext cx="3877733" cy="1607541"/>
          </a:xfrm>
          <a:prstGeom prst="rect">
            <a:avLst/>
          </a:prstGeom>
          <a:ln>
            <a:solidFill>
              <a:srgbClr val="948A54"/>
            </a:solidFill>
          </a:ln>
        </p:spPr>
      </p:pic>
      <p:pic>
        <p:nvPicPr>
          <p:cNvPr id="38" name="Picture 37"/>
          <p:cNvPicPr>
            <a:picLocks noChangeAspect="1"/>
          </p:cNvPicPr>
          <p:nvPr/>
        </p:nvPicPr>
        <p:blipFill>
          <a:blip r:embed="rId9">
            <a:duotone>
              <a:schemeClr val="accent2">
                <a:shade val="45000"/>
                <a:satMod val="135000"/>
              </a:schemeClr>
              <a:prstClr val="white"/>
            </a:duotone>
          </a:blip>
          <a:stretch>
            <a:fillRect/>
          </a:stretch>
        </p:blipFill>
        <p:spPr>
          <a:xfrm flipH="1">
            <a:off x="2633745" y="6148543"/>
            <a:ext cx="458977" cy="242323"/>
          </a:xfrm>
          <a:prstGeom prst="rect">
            <a:avLst/>
          </a:prstGeom>
          <a:noFill/>
          <a:ln>
            <a:noFill/>
          </a:ln>
        </p:spPr>
      </p:pic>
      <p:pic>
        <p:nvPicPr>
          <p:cNvPr id="39" name="Picture 38"/>
          <p:cNvPicPr>
            <a:picLocks noChangeAspect="1"/>
          </p:cNvPicPr>
          <p:nvPr/>
        </p:nvPicPr>
        <p:blipFill>
          <a:blip r:embed="rId10">
            <a:duotone>
              <a:schemeClr val="accent2">
                <a:shade val="45000"/>
                <a:satMod val="135000"/>
              </a:schemeClr>
              <a:prstClr val="white"/>
            </a:duotone>
          </a:blip>
          <a:stretch>
            <a:fillRect/>
          </a:stretch>
        </p:blipFill>
        <p:spPr>
          <a:xfrm>
            <a:off x="2433838" y="5501264"/>
            <a:ext cx="429396" cy="456138"/>
          </a:xfrm>
          <a:prstGeom prst="rect">
            <a:avLst/>
          </a:prstGeom>
          <a:noFill/>
        </p:spPr>
      </p:pic>
      <p:pic>
        <p:nvPicPr>
          <p:cNvPr id="40" name="Picture 39"/>
          <p:cNvPicPr>
            <a:picLocks noChangeAspect="1"/>
          </p:cNvPicPr>
          <p:nvPr/>
        </p:nvPicPr>
        <p:blipFill>
          <a:blip r:embed="rId9">
            <a:duotone>
              <a:schemeClr val="accent1">
                <a:shade val="45000"/>
                <a:satMod val="135000"/>
              </a:schemeClr>
              <a:prstClr val="white"/>
            </a:duotone>
          </a:blip>
          <a:stretch>
            <a:fillRect/>
          </a:stretch>
        </p:blipFill>
        <p:spPr>
          <a:xfrm flipH="1">
            <a:off x="1021121" y="5911851"/>
            <a:ext cx="458977" cy="242323"/>
          </a:xfrm>
          <a:prstGeom prst="rect">
            <a:avLst/>
          </a:prstGeom>
          <a:noFill/>
          <a:ln>
            <a:noFill/>
          </a:ln>
        </p:spPr>
      </p:pic>
    </p:spTree>
    <p:extLst>
      <p:ext uri="{BB962C8B-B14F-4D97-AF65-F5344CB8AC3E}">
        <p14:creationId xmlns:p14="http://schemas.microsoft.com/office/powerpoint/2010/main" val="40424683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3657600" cy="446276"/>
          </a:xfrm>
          <a:prstGeom prst="rect">
            <a:avLst/>
          </a:prstGeom>
          <a:noFill/>
        </p:spPr>
        <p:txBody>
          <a:bodyPr wrap="square" rtlCol="0">
            <a:spAutoFit/>
          </a:bodyPr>
          <a:lstStyle/>
          <a:p>
            <a:r>
              <a:rPr lang="en-US" sz="1100" dirty="0" smtClean="0">
                <a:latin typeface="Book Antiqua"/>
                <a:cs typeface="Book Antiqua"/>
              </a:rPr>
              <a:t>   </a:t>
            </a:r>
            <a:endParaRPr lang="en-US" sz="1100" dirty="0">
              <a:latin typeface="Book Antiqua"/>
              <a:cs typeface="Book Antiqua"/>
            </a:endParaRPr>
          </a:p>
          <a:p>
            <a:endParaRPr lang="en-US" sz="1200" dirty="0" smtClean="0">
              <a:latin typeface="Bookman Old Style"/>
              <a:cs typeface="Bookman Old Style"/>
            </a:endParaRPr>
          </a:p>
        </p:txBody>
      </p:sp>
      <p:sp>
        <p:nvSpPr>
          <p:cNvPr id="4" name="TextBox 3"/>
          <p:cNvSpPr txBox="1"/>
          <p:nvPr/>
        </p:nvSpPr>
        <p:spPr>
          <a:xfrm>
            <a:off x="-31449" y="6611779"/>
            <a:ext cx="312906" cy="246221"/>
          </a:xfrm>
          <a:prstGeom prst="rect">
            <a:avLst/>
          </a:prstGeom>
          <a:noFill/>
        </p:spPr>
        <p:txBody>
          <a:bodyPr wrap="none" rtlCol="0">
            <a:spAutoFit/>
          </a:bodyPr>
          <a:lstStyle/>
          <a:p>
            <a:r>
              <a:rPr lang="en-US" sz="1000" b="1" dirty="0" smtClean="0">
                <a:latin typeface="Book Antiqua"/>
                <a:cs typeface="Book Antiqua"/>
              </a:rPr>
              <a:t>12</a:t>
            </a:r>
            <a:endParaRPr lang="en-US" sz="1000" b="1" dirty="0">
              <a:latin typeface="Book Antiqua"/>
              <a:cs typeface="Book Antiqua"/>
            </a:endParaRPr>
          </a:p>
        </p:txBody>
      </p:sp>
      <p:sp>
        <p:nvSpPr>
          <p:cNvPr id="5" name="TextBox 4"/>
          <p:cNvSpPr txBox="1"/>
          <p:nvPr/>
        </p:nvSpPr>
        <p:spPr>
          <a:xfrm>
            <a:off x="8895214" y="6611779"/>
            <a:ext cx="312906" cy="246221"/>
          </a:xfrm>
          <a:prstGeom prst="rect">
            <a:avLst/>
          </a:prstGeom>
          <a:noFill/>
        </p:spPr>
        <p:txBody>
          <a:bodyPr wrap="none" rtlCol="0">
            <a:spAutoFit/>
          </a:bodyPr>
          <a:lstStyle/>
          <a:p>
            <a:r>
              <a:rPr lang="en-US" sz="1000" b="1" dirty="0" smtClean="0">
                <a:latin typeface="Book Antiqua"/>
                <a:cs typeface="Book Antiqua"/>
              </a:rPr>
              <a:t>13</a:t>
            </a:r>
            <a:endParaRPr lang="en-US" sz="1000" b="1" dirty="0">
              <a:latin typeface="Book Antiqua"/>
              <a:cs typeface="Book Antiqua"/>
            </a:endParaRPr>
          </a:p>
        </p:txBody>
      </p:sp>
      <p:sp>
        <p:nvSpPr>
          <p:cNvPr id="14" name="TextBox 13"/>
          <p:cNvSpPr txBox="1"/>
          <p:nvPr/>
        </p:nvSpPr>
        <p:spPr>
          <a:xfrm>
            <a:off x="5029200" y="0"/>
            <a:ext cx="4114800" cy="6863417"/>
          </a:xfrm>
          <a:prstGeom prst="rect">
            <a:avLst/>
          </a:prstGeom>
          <a:noFill/>
        </p:spPr>
        <p:txBody>
          <a:bodyPr wrap="square" rtlCol="0">
            <a:spAutoFit/>
          </a:bodyPr>
          <a:lstStyle/>
          <a:p>
            <a:pPr algn="just"/>
            <a:endParaRPr lang="en-US" sz="1000" dirty="0" smtClean="0">
              <a:latin typeface="Book Antiqua"/>
              <a:cs typeface="Book Antiqua"/>
            </a:endParaRPr>
          </a:p>
          <a:p>
            <a:pPr algn="just"/>
            <a:r>
              <a:rPr lang="en-US" sz="1000" dirty="0" smtClean="0">
                <a:latin typeface="Book Antiqua"/>
                <a:cs typeface="Book Antiqua"/>
              </a:rPr>
              <a:t>You </a:t>
            </a:r>
            <a:r>
              <a:rPr lang="en-US" sz="1000" dirty="0">
                <a:latin typeface="Book Antiqua"/>
                <a:cs typeface="Book Antiqua"/>
              </a:rPr>
              <a:t>gain control of the serpent whenever:</a:t>
            </a:r>
          </a:p>
          <a:p>
            <a:endParaRPr lang="en-US" sz="1000" i="1" dirty="0" smtClean="0">
              <a:latin typeface="Book Antiqua"/>
              <a:cs typeface="Book Antiqua"/>
            </a:endParaRPr>
          </a:p>
          <a:p>
            <a:pPr marL="171450" indent="-171450" algn="just">
              <a:buFont typeface="Arial"/>
              <a:buChar char="•"/>
            </a:pPr>
            <a:r>
              <a:rPr lang="en-US" sz="1000" dirty="0">
                <a:latin typeface="Book Antiqua"/>
                <a:cs typeface="Book Antiqua"/>
              </a:rPr>
              <a:t>You roll snake eyes, or two 1s, and the opposing player does not.</a:t>
            </a:r>
          </a:p>
          <a:p>
            <a:pPr marL="171450" indent="-171450" algn="just">
              <a:buFont typeface="Arial"/>
              <a:buChar char="•"/>
            </a:pPr>
            <a:r>
              <a:rPr lang="en-US" sz="1000" dirty="0">
                <a:latin typeface="Book Antiqua"/>
                <a:cs typeface="Book Antiqua"/>
              </a:rPr>
              <a:t>You roll 2 sets of snake eyes, or four 1s, and the opposing player rolls no more than three 1s.</a:t>
            </a:r>
          </a:p>
          <a:p>
            <a:endParaRPr lang="en-US" sz="1000" i="1" dirty="0" smtClean="0">
              <a:latin typeface="Book Antiqua"/>
              <a:cs typeface="Book Antiqua"/>
            </a:endParaRPr>
          </a:p>
          <a:p>
            <a:r>
              <a:rPr lang="en-US" sz="1000" dirty="0">
                <a:latin typeface="Book Antiqua"/>
                <a:cs typeface="Book Antiqua"/>
              </a:rPr>
              <a:t>If both players engaged in battle roll the same number of 1s at the same time, neither player may control the serpent.</a:t>
            </a:r>
          </a:p>
          <a:p>
            <a:endParaRPr lang="en-US" sz="1000" i="1" dirty="0" smtClean="0">
              <a:latin typeface="Book Antiqua"/>
              <a:cs typeface="Book Antiqua"/>
            </a:endParaRPr>
          </a:p>
          <a:p>
            <a:r>
              <a:rPr lang="en-US" sz="1000" i="1" dirty="0" smtClean="0">
                <a:latin typeface="Book Antiqua"/>
                <a:cs typeface="Book Antiqua"/>
              </a:rPr>
              <a:t>CONTROLLING THE SEA SERPENT</a:t>
            </a:r>
          </a:p>
          <a:p>
            <a:endParaRPr lang="en-US" sz="1000" dirty="0">
              <a:latin typeface="Book Antiqua"/>
              <a:cs typeface="Book Antiqua"/>
            </a:endParaRPr>
          </a:p>
          <a:p>
            <a:r>
              <a:rPr lang="en-US" sz="1000" dirty="0">
                <a:latin typeface="Book Antiqua"/>
                <a:cs typeface="Book Antiqua"/>
              </a:rPr>
              <a:t>If you control the Sea Serpent you may move it up to 2 sea territories for each pair of 1s rolled. The beast may then attack a ship in an adjacent sea territory, including a Staging Post. It may not attack </a:t>
            </a:r>
            <a:r>
              <a:rPr lang="en-US" sz="1000" dirty="0" smtClean="0">
                <a:latin typeface="Book Antiqua"/>
                <a:cs typeface="Book Antiqua"/>
              </a:rPr>
              <a:t>land. The serpent may not occupy the same territory as a ship.</a:t>
            </a:r>
            <a:endParaRPr lang="en-US" sz="1000" dirty="0">
              <a:latin typeface="Book Antiqua"/>
              <a:cs typeface="Book Antiqua"/>
            </a:endParaRPr>
          </a:p>
          <a:p>
            <a:endParaRPr lang="en-US" sz="1000" dirty="0">
              <a:latin typeface="Book Antiqua"/>
              <a:cs typeface="Book Antiqua"/>
            </a:endParaRPr>
          </a:p>
          <a:p>
            <a:r>
              <a:rPr lang="en-US" sz="1000" dirty="0">
                <a:latin typeface="Book Antiqua"/>
                <a:cs typeface="Book Antiqua"/>
              </a:rPr>
              <a:t>If you command the serpent to attack a ship, the player commanding that ship rolls 1 die for each fighter on board. The fighter lives if the roll comes up odd and is killed if it comes up </a:t>
            </a:r>
            <a:r>
              <a:rPr lang="en-US" sz="1000" dirty="0" smtClean="0">
                <a:latin typeface="Book Antiqua"/>
                <a:cs typeface="Book Antiqua"/>
              </a:rPr>
              <a:t>even. If the serpent kills the last fighter on a ship, remove that ship, and any cannons on it, from the board. </a:t>
            </a:r>
            <a:endParaRPr lang="en-US" sz="1000" dirty="0">
              <a:latin typeface="Book Antiqua"/>
              <a:cs typeface="Book Antiqua"/>
            </a:endParaRPr>
          </a:p>
          <a:p>
            <a:endParaRPr lang="en-US" sz="1000" dirty="0">
              <a:latin typeface="Book Antiqua"/>
              <a:cs typeface="Book Antiqua"/>
            </a:endParaRPr>
          </a:p>
          <a:p>
            <a:r>
              <a:rPr lang="en-US" sz="1000" dirty="0">
                <a:latin typeface="Book Antiqua"/>
                <a:cs typeface="Book Antiqua"/>
              </a:rPr>
              <a:t>You may continue the fighting part of your turn immediately after you have controlled the serpent.</a:t>
            </a:r>
          </a:p>
          <a:p>
            <a:pPr algn="just"/>
            <a:endParaRPr lang="en-US" sz="1000" dirty="0" smtClean="0">
              <a:latin typeface="Book Antiqua"/>
              <a:cs typeface="Book Antiqua"/>
            </a:endParaRPr>
          </a:p>
          <a:p>
            <a:pPr algn="just"/>
            <a:endParaRPr lang="en-US" sz="1000" dirty="0">
              <a:latin typeface="Book Antiqua"/>
              <a:cs typeface="Book Antiqua"/>
            </a:endParaRPr>
          </a:p>
          <a:p>
            <a:pPr algn="just"/>
            <a:r>
              <a:rPr lang="en-US" sz="1000" b="1" dirty="0" smtClean="0">
                <a:latin typeface="Book Antiqua"/>
                <a:cs typeface="Book Antiqua"/>
              </a:rPr>
              <a:t>TIPS AND TRICKS</a:t>
            </a:r>
          </a:p>
          <a:p>
            <a:pPr algn="just"/>
            <a:endParaRPr lang="en-US" sz="1000" b="1" dirty="0" smtClean="0">
              <a:latin typeface="Book Antiqua"/>
              <a:cs typeface="Book Antiqua"/>
            </a:endParaRPr>
          </a:p>
          <a:p>
            <a:pPr marL="171450" indent="-171450" algn="just">
              <a:buFont typeface="Arial"/>
              <a:buChar char="•"/>
            </a:pPr>
            <a:r>
              <a:rPr lang="en-US" sz="1000" dirty="0" smtClean="0">
                <a:latin typeface="Book Antiqua"/>
                <a:cs typeface="Book Antiqua"/>
              </a:rPr>
              <a:t>Try to get reinforcements as soon as possible.</a:t>
            </a:r>
          </a:p>
          <a:p>
            <a:pPr marL="171450" indent="-171450" algn="just">
              <a:buFont typeface="Arial"/>
              <a:buChar char="•"/>
            </a:pPr>
            <a:r>
              <a:rPr lang="en-US" sz="1000" dirty="0" smtClean="0">
                <a:latin typeface="Book Antiqua"/>
                <a:cs typeface="Book Antiqua"/>
              </a:rPr>
              <a:t>Balance your maneuvers to both capture Command Posts and block other players from doing the same.</a:t>
            </a:r>
          </a:p>
          <a:p>
            <a:pPr marL="171450" indent="-171450" algn="just">
              <a:buFont typeface="Arial"/>
              <a:buChar char="•"/>
            </a:pPr>
            <a:r>
              <a:rPr lang="en-US" sz="1000" dirty="0" smtClean="0">
                <a:latin typeface="Book Antiqua"/>
                <a:cs typeface="Book Antiqua"/>
              </a:rPr>
              <a:t>Avoid indiscriminate fighting. Every move and soldier counts.</a:t>
            </a:r>
          </a:p>
          <a:p>
            <a:pPr marL="171450" indent="-171450" algn="just">
              <a:buFont typeface="Arial"/>
              <a:buChar char="•"/>
            </a:pPr>
            <a:r>
              <a:rPr lang="en-US" sz="1000" dirty="0" smtClean="0">
                <a:latin typeface="Book Antiqua"/>
                <a:cs typeface="Book Antiqua"/>
              </a:rPr>
              <a:t>Share intelligence. If you see that another player can win the game, and that a third player is the only one positioned to stop her, you may alert the third player to this fact. </a:t>
            </a:r>
          </a:p>
          <a:p>
            <a:pPr marL="171450" indent="-171450" algn="just">
              <a:buFont typeface="Arial"/>
              <a:buChar char="•"/>
            </a:pPr>
            <a:r>
              <a:rPr lang="en-US" sz="1000" dirty="0" smtClean="0">
                <a:latin typeface="Book Antiqua"/>
                <a:cs typeface="Book Antiqua"/>
              </a:rPr>
              <a:t>Flank an enemy to maximize the number of dice you roll in battle. Instead of launching an attack with 6 soldiers in 1 bloc, divide the soldiers among a few territories adjacent to the territory you plan to attack. 6 soldiers in 1 territory only roll 2 dice, but 6 soldiers fanned out across 3 territories roll a combined 6 dice.</a:t>
            </a:r>
          </a:p>
          <a:p>
            <a:pPr marL="171450" indent="-171450" algn="just">
              <a:buFont typeface="Arial"/>
              <a:buChar char="•"/>
            </a:pPr>
            <a:r>
              <a:rPr lang="en-US" sz="1000" dirty="0" smtClean="0">
                <a:latin typeface="Book Antiqua"/>
                <a:cs typeface="Book Antiqua"/>
              </a:rPr>
              <a:t>If </a:t>
            </a:r>
            <a:r>
              <a:rPr lang="en-US" sz="1000" dirty="0" smtClean="0">
                <a:latin typeface="Book Antiqua"/>
                <a:cs typeface="Book Antiqua"/>
              </a:rPr>
              <a:t>you have a chance to win, and the odds of victory are at least 50/50, go for it. You may not get a second chance.</a:t>
            </a:r>
            <a:endParaRPr lang="en-US" sz="1000" dirty="0">
              <a:latin typeface="Book Antiqua"/>
              <a:cs typeface="Book Antiqua"/>
            </a:endParaRPr>
          </a:p>
        </p:txBody>
      </p:sp>
      <p:sp>
        <p:nvSpPr>
          <p:cNvPr id="15" name="TextBox 14"/>
          <p:cNvSpPr txBox="1"/>
          <p:nvPr/>
        </p:nvSpPr>
        <p:spPr>
          <a:xfrm>
            <a:off x="0" y="0"/>
            <a:ext cx="4114800" cy="6571030"/>
          </a:xfrm>
          <a:prstGeom prst="rect">
            <a:avLst/>
          </a:prstGeom>
          <a:noFill/>
        </p:spPr>
        <p:txBody>
          <a:bodyPr wrap="square" rtlCol="0">
            <a:spAutoFit/>
          </a:bodyPr>
          <a:lstStyle/>
          <a:p>
            <a:pPr algn="just"/>
            <a:endParaRPr lang="en-US" sz="1100" b="1" dirty="0" smtClean="0">
              <a:latin typeface="Book Antiqua"/>
              <a:cs typeface="Book Antiqua"/>
            </a:endParaRPr>
          </a:p>
          <a:p>
            <a:r>
              <a:rPr lang="en-US" sz="1000" b="1" dirty="0">
                <a:latin typeface="Book Antiqua"/>
                <a:cs typeface="Book Antiqua"/>
              </a:rPr>
              <a:t>GAME OVER</a:t>
            </a:r>
          </a:p>
          <a:p>
            <a:endParaRPr lang="en-US" sz="1000" dirty="0">
              <a:latin typeface="Book Antiqua"/>
              <a:cs typeface="Book Antiqua"/>
            </a:endParaRPr>
          </a:p>
          <a:p>
            <a:r>
              <a:rPr lang="en-US" sz="1000" dirty="0">
                <a:latin typeface="Book Antiqua"/>
                <a:cs typeface="Book Antiqua"/>
              </a:rPr>
              <a:t>The game ends the moment a player controls the requisite number of Command Posts to win, which are posted below. </a:t>
            </a:r>
            <a:endParaRPr lang="en-US" sz="1000" dirty="0" smtClean="0">
              <a:latin typeface="Book Antiqua"/>
              <a:cs typeface="Book Antiqua"/>
            </a:endParaRPr>
          </a:p>
          <a:p>
            <a:endParaRPr lang="en-US" sz="1000" dirty="0">
              <a:latin typeface="Book Antiqua"/>
              <a:cs typeface="Book Antiqua"/>
            </a:endParaRPr>
          </a:p>
          <a:p>
            <a:pPr algn="just"/>
            <a:endParaRPr lang="en-US" sz="1000" dirty="0" smtClean="0">
              <a:latin typeface="Book Antiqua"/>
              <a:cs typeface="Book Antiqua"/>
            </a:endParaRPr>
          </a:p>
          <a:p>
            <a:pPr algn="just"/>
            <a:endParaRPr lang="en-US" sz="1000" dirty="0">
              <a:latin typeface="Book Antiqua"/>
              <a:cs typeface="Book Antiqua"/>
            </a:endParaRPr>
          </a:p>
          <a:p>
            <a:pPr algn="just"/>
            <a:endParaRPr lang="en-US" sz="1000" dirty="0" smtClean="0">
              <a:latin typeface="Book Antiqua"/>
              <a:cs typeface="Book Antiqua"/>
            </a:endParaRPr>
          </a:p>
          <a:p>
            <a:pPr algn="just"/>
            <a:endParaRPr lang="en-US" sz="1000" dirty="0">
              <a:latin typeface="Book Antiqua"/>
              <a:cs typeface="Book Antiqua"/>
            </a:endParaRPr>
          </a:p>
          <a:p>
            <a:pPr algn="just"/>
            <a:endParaRPr lang="en-US" sz="1000" dirty="0" smtClean="0">
              <a:latin typeface="Book Antiqua"/>
              <a:cs typeface="Book Antiqua"/>
            </a:endParaRPr>
          </a:p>
          <a:p>
            <a:pPr algn="just"/>
            <a:endParaRPr lang="en-US" sz="1000" dirty="0" smtClean="0">
              <a:latin typeface="Book Antiqua"/>
              <a:cs typeface="Book Antiqua"/>
            </a:endParaRPr>
          </a:p>
          <a:p>
            <a:pPr algn="just"/>
            <a:r>
              <a:rPr lang="en-US" sz="1000" dirty="0" smtClean="0">
                <a:latin typeface="Book Antiqua"/>
                <a:cs typeface="Book Antiqua"/>
              </a:rPr>
              <a:t>Remember</a:t>
            </a:r>
            <a:r>
              <a:rPr lang="en-US" sz="1000" dirty="0">
                <a:latin typeface="Book Antiqua"/>
                <a:cs typeface="Book Antiqua"/>
              </a:rPr>
              <a:t>, the number of flags you have on the board indicates the number of Command Posts </a:t>
            </a:r>
            <a:r>
              <a:rPr lang="en-US" sz="1000" dirty="0" smtClean="0">
                <a:latin typeface="Book Antiqua"/>
                <a:cs typeface="Book Antiqua"/>
              </a:rPr>
              <a:t>under </a:t>
            </a:r>
            <a:r>
              <a:rPr lang="en-US" sz="1000" dirty="0">
                <a:latin typeface="Book Antiqua"/>
                <a:cs typeface="Book Antiqua"/>
              </a:rPr>
              <a:t>your control. You control a Command Post even if you do not have any fighters occupying it.</a:t>
            </a:r>
          </a:p>
          <a:p>
            <a:pPr algn="just"/>
            <a:endParaRPr lang="en-US" sz="1000" dirty="0">
              <a:latin typeface="Book Antiqua"/>
              <a:cs typeface="Book Antiqua"/>
            </a:endParaRPr>
          </a:p>
          <a:p>
            <a:pPr algn="just"/>
            <a:r>
              <a:rPr lang="en-US" sz="1000" dirty="0">
                <a:latin typeface="Book Antiqua"/>
                <a:cs typeface="Book Antiqua"/>
              </a:rPr>
              <a:t>The game can also end in a draw if:</a:t>
            </a:r>
          </a:p>
          <a:p>
            <a:pPr lvl="0" algn="just"/>
            <a:endParaRPr lang="en-US" sz="1000" dirty="0">
              <a:latin typeface="Book Antiqua"/>
              <a:cs typeface="Book Antiqua"/>
            </a:endParaRPr>
          </a:p>
          <a:p>
            <a:pPr marL="171450" lvl="0" indent="-171450" algn="just">
              <a:buFont typeface="Arial"/>
              <a:buChar char="•"/>
            </a:pPr>
            <a:r>
              <a:rPr lang="en-US" sz="1000" dirty="0">
                <a:latin typeface="Book Antiqua"/>
                <a:cs typeface="Book Antiqua"/>
              </a:rPr>
              <a:t>Every fighter dies before any player captures enough Command Posts to win.</a:t>
            </a:r>
          </a:p>
          <a:p>
            <a:pPr marL="171450" lvl="0" indent="-171450" algn="just">
              <a:buFont typeface="Arial"/>
              <a:buChar char="•"/>
            </a:pPr>
            <a:r>
              <a:rPr lang="en-US" sz="1000" dirty="0">
                <a:latin typeface="Book Antiqua"/>
                <a:cs typeface="Book Antiqua"/>
              </a:rPr>
              <a:t>Each player abstains from moving </a:t>
            </a:r>
            <a:r>
              <a:rPr lang="en-US" sz="1000" dirty="0" smtClean="0">
                <a:latin typeface="Book Antiqua"/>
                <a:cs typeface="Book Antiqua"/>
              </a:rPr>
              <a:t>and </a:t>
            </a:r>
            <a:r>
              <a:rPr lang="en-US" sz="1000" dirty="0">
                <a:latin typeface="Book Antiqua"/>
                <a:cs typeface="Book Antiqua"/>
              </a:rPr>
              <a:t>fighting, or cannot </a:t>
            </a:r>
            <a:r>
              <a:rPr lang="en-US" sz="1000" dirty="0" smtClean="0">
                <a:latin typeface="Book Antiqua"/>
                <a:cs typeface="Book Antiqua"/>
              </a:rPr>
              <a:t>move and </a:t>
            </a:r>
            <a:r>
              <a:rPr lang="en-US" sz="1000" dirty="0">
                <a:latin typeface="Book Antiqua"/>
                <a:cs typeface="Book Antiqua"/>
              </a:rPr>
              <a:t>fight, for 2 consecutive turns.</a:t>
            </a:r>
          </a:p>
          <a:p>
            <a:pPr algn="just"/>
            <a:endParaRPr lang="en-US" sz="1000" b="1" dirty="0">
              <a:latin typeface="Book Antiqua"/>
              <a:cs typeface="Book Antiqua"/>
            </a:endParaRPr>
          </a:p>
          <a:p>
            <a:pPr algn="just"/>
            <a:endParaRPr lang="en-US" sz="1000" b="1" dirty="0" smtClean="0">
              <a:latin typeface="Book Antiqua"/>
              <a:cs typeface="Book Antiqua"/>
            </a:endParaRPr>
          </a:p>
          <a:p>
            <a:pPr algn="just"/>
            <a:r>
              <a:rPr lang="en-US" sz="1000" b="1" dirty="0" smtClean="0">
                <a:latin typeface="Book Antiqua"/>
                <a:cs typeface="Book Antiqua"/>
              </a:rPr>
              <a:t>SEA SERPENT VARIATION</a:t>
            </a:r>
            <a:endParaRPr lang="en-US" sz="1000" dirty="0" smtClean="0">
              <a:latin typeface="Book Antiqua"/>
              <a:cs typeface="Book Antiqua"/>
            </a:endParaRPr>
          </a:p>
          <a:p>
            <a:pPr algn="just"/>
            <a:endParaRPr lang="en-US" sz="1000" dirty="0" smtClean="0">
              <a:latin typeface="Book Antiqua"/>
              <a:cs typeface="Book Antiqua"/>
            </a:endParaRPr>
          </a:p>
          <a:p>
            <a:pPr algn="just"/>
            <a:r>
              <a:rPr lang="en-US" sz="1000" dirty="0" smtClean="0">
                <a:latin typeface="Book Antiqua"/>
                <a:cs typeface="Book Antiqua"/>
              </a:rPr>
              <a:t>Adding the Sea Serpent to the game helps even the odds for unlucky players who consistently roll </a:t>
            </a:r>
            <a:r>
              <a:rPr lang="en-US" sz="1000" dirty="0" smtClean="0">
                <a:latin typeface="Book Antiqua"/>
                <a:cs typeface="Book Antiqua"/>
              </a:rPr>
              <a:t>odds</a:t>
            </a:r>
            <a:r>
              <a:rPr lang="en-US" sz="1000" dirty="0" smtClean="0">
                <a:latin typeface="Book Antiqua"/>
                <a:cs typeface="Book Antiqua"/>
              </a:rPr>
              <a:t>. The beast, sighted in Gloucester Harbor in 1817, </a:t>
            </a:r>
            <a:r>
              <a:rPr lang="en-US" sz="1000" dirty="0" smtClean="0">
                <a:latin typeface="Book Antiqua"/>
                <a:cs typeface="Book Antiqua"/>
              </a:rPr>
              <a:t>moves only </a:t>
            </a:r>
            <a:r>
              <a:rPr lang="en-US" sz="1000" dirty="0" smtClean="0">
                <a:latin typeface="Book Antiqua"/>
                <a:cs typeface="Book Antiqua"/>
              </a:rPr>
              <a:t>along sea territories </a:t>
            </a:r>
            <a:r>
              <a:rPr lang="en-US" sz="1000" dirty="0" smtClean="0">
                <a:latin typeface="Book Antiqua"/>
                <a:cs typeface="Book Antiqua"/>
              </a:rPr>
              <a:t>and </a:t>
            </a:r>
            <a:r>
              <a:rPr lang="en-US" sz="1000" dirty="0" smtClean="0">
                <a:latin typeface="Book Antiqua"/>
                <a:cs typeface="Book Antiqua"/>
              </a:rPr>
              <a:t>has the potential to sink ships.</a:t>
            </a:r>
          </a:p>
          <a:p>
            <a:pPr algn="just"/>
            <a:endParaRPr lang="en-US" sz="1000" dirty="0" smtClean="0">
              <a:latin typeface="Book Antiqua"/>
              <a:cs typeface="Book Antiqua"/>
            </a:endParaRPr>
          </a:p>
          <a:p>
            <a:pPr algn="just"/>
            <a:r>
              <a:rPr lang="en-US" sz="1000" dirty="0" smtClean="0">
                <a:latin typeface="Book Antiqua"/>
                <a:cs typeface="Book Antiqua"/>
              </a:rPr>
              <a:t>To play this variation, during Setup, just before </a:t>
            </a:r>
            <a:r>
              <a:rPr lang="en-US" sz="1000" dirty="0" smtClean="0">
                <a:latin typeface="Book Antiqua"/>
                <a:cs typeface="Book Antiqua"/>
              </a:rPr>
              <a:t>the </a:t>
            </a:r>
            <a:r>
              <a:rPr lang="en-US" sz="1000" dirty="0" smtClean="0">
                <a:latin typeface="Book Antiqua"/>
                <a:cs typeface="Book Antiqua"/>
              </a:rPr>
              <a:t>Command </a:t>
            </a:r>
            <a:r>
              <a:rPr lang="en-US" sz="1000" dirty="0" smtClean="0">
                <a:latin typeface="Book Antiqua"/>
                <a:cs typeface="Book Antiqua"/>
              </a:rPr>
              <a:t>Cards are dealt, </a:t>
            </a:r>
            <a:r>
              <a:rPr lang="en-US" sz="1000" dirty="0" smtClean="0">
                <a:latin typeface="Book Antiqua"/>
                <a:cs typeface="Book Antiqua"/>
              </a:rPr>
              <a:t>place the Sea Serpent token in 1 of the 4 corners of board.</a:t>
            </a:r>
          </a:p>
          <a:p>
            <a:pPr algn="just"/>
            <a:endParaRPr lang="en-US" sz="1000" i="1" dirty="0">
              <a:latin typeface="Book Antiqua"/>
              <a:cs typeface="Book Antiqua"/>
            </a:endParaRPr>
          </a:p>
          <a:p>
            <a:pPr algn="just"/>
            <a:r>
              <a:rPr lang="en-US" sz="1000" i="1" dirty="0">
                <a:latin typeface="Book Antiqua"/>
                <a:cs typeface="Book Antiqua"/>
              </a:rPr>
              <a:t>GETTING TO CONTROL THE SEA SERPENT</a:t>
            </a:r>
            <a:endParaRPr lang="en-US" sz="1000" dirty="0">
              <a:latin typeface="Book Antiqua"/>
              <a:cs typeface="Book Antiqua"/>
            </a:endParaRPr>
          </a:p>
          <a:p>
            <a:pPr algn="just"/>
            <a:endParaRPr lang="en-US" sz="1000" dirty="0">
              <a:latin typeface="Book Antiqua"/>
              <a:cs typeface="Book Antiqua"/>
            </a:endParaRPr>
          </a:p>
          <a:p>
            <a:pPr algn="just"/>
            <a:r>
              <a:rPr lang="en-US" sz="1000" dirty="0">
                <a:latin typeface="Book Antiqua"/>
                <a:cs typeface="Book Antiqua"/>
              </a:rPr>
              <a:t>You gain control of the serpent with a specific roll of the dice during battle. If you </a:t>
            </a:r>
            <a:r>
              <a:rPr lang="en-US" sz="1000" dirty="0" smtClean="0">
                <a:latin typeface="Book Antiqua"/>
                <a:cs typeface="Book Antiqua"/>
              </a:rPr>
              <a:t>get to control </a:t>
            </a:r>
            <a:r>
              <a:rPr lang="en-US" sz="1000" dirty="0">
                <a:latin typeface="Book Antiqua"/>
                <a:cs typeface="Book Antiqua"/>
              </a:rPr>
              <a:t>the serpent, you do so immediately after </a:t>
            </a:r>
            <a:r>
              <a:rPr lang="en-US" sz="1000" dirty="0" smtClean="0">
                <a:latin typeface="Book Antiqua"/>
                <a:cs typeface="Book Antiqua"/>
              </a:rPr>
              <a:t>you have rolled </a:t>
            </a:r>
            <a:r>
              <a:rPr lang="en-US" sz="1000" dirty="0">
                <a:latin typeface="Book Antiqua"/>
                <a:cs typeface="Book Antiqua"/>
              </a:rPr>
              <a:t>the dice, </a:t>
            </a:r>
            <a:r>
              <a:rPr lang="en-US" sz="1000" dirty="0" smtClean="0">
                <a:latin typeface="Book Antiqua"/>
                <a:cs typeface="Book Antiqua"/>
              </a:rPr>
              <a:t>removed </a:t>
            </a:r>
            <a:r>
              <a:rPr lang="en-US" sz="1000" dirty="0">
                <a:latin typeface="Book Antiqua"/>
                <a:cs typeface="Book Antiqua"/>
              </a:rPr>
              <a:t>the dead and </a:t>
            </a:r>
            <a:r>
              <a:rPr lang="en-US" sz="1000" dirty="0" smtClean="0">
                <a:latin typeface="Book Antiqua"/>
                <a:cs typeface="Book Antiqua"/>
              </a:rPr>
              <a:t>captured </a:t>
            </a:r>
            <a:r>
              <a:rPr lang="en-US" sz="1000" dirty="0">
                <a:latin typeface="Book Antiqua"/>
                <a:cs typeface="Book Antiqua"/>
              </a:rPr>
              <a:t>any territory in that battle. </a:t>
            </a:r>
            <a:r>
              <a:rPr lang="en-US" sz="1000" dirty="0" smtClean="0">
                <a:latin typeface="Book Antiqua"/>
                <a:cs typeface="Book Antiqua"/>
              </a:rPr>
              <a:t>You </a:t>
            </a:r>
            <a:r>
              <a:rPr lang="en-US" sz="1000" dirty="0">
                <a:latin typeface="Book Antiqua"/>
                <a:cs typeface="Book Antiqua"/>
              </a:rPr>
              <a:t>may control the serpent even if you were rolling for the neutral team and even if your last fighters were just killed in battle. </a:t>
            </a:r>
            <a:endParaRPr lang="en-US" sz="1000" dirty="0" smtClean="0">
              <a:latin typeface="Book Antiqua"/>
              <a:cs typeface="Book Antiqua"/>
            </a:endParaRPr>
          </a:p>
        </p:txBody>
      </p:sp>
      <p:graphicFrame>
        <p:nvGraphicFramePr>
          <p:cNvPr id="12" name="Table 11"/>
          <p:cNvGraphicFramePr>
            <a:graphicFrameLocks noGrp="1"/>
          </p:cNvGraphicFramePr>
          <p:nvPr>
            <p:extLst>
              <p:ext uri="{D42A27DB-BD31-4B8C-83A1-F6EECF244321}">
                <p14:modId xmlns:p14="http://schemas.microsoft.com/office/powerpoint/2010/main" val="2778389287"/>
              </p:ext>
            </p:extLst>
          </p:nvPr>
        </p:nvGraphicFramePr>
        <p:xfrm>
          <a:off x="93011" y="874474"/>
          <a:ext cx="3929380" cy="975360"/>
        </p:xfrm>
        <a:graphic>
          <a:graphicData uri="http://schemas.openxmlformats.org/drawingml/2006/table">
            <a:tbl>
              <a:tblPr firstRow="1" bandRow="1">
                <a:tableStyleId>{2D5ABB26-0587-4C30-8999-92F81FD0307C}</a:tableStyleId>
              </a:tblPr>
              <a:tblGrid>
                <a:gridCol w="1739900"/>
                <a:gridCol w="2189480"/>
              </a:tblGrid>
              <a:tr h="209550">
                <a:tc>
                  <a:txBody>
                    <a:bodyPr/>
                    <a:lstStyle/>
                    <a:p>
                      <a:r>
                        <a:rPr lang="en-US" sz="1000" b="1" dirty="0" smtClean="0">
                          <a:latin typeface="Book Antiqua"/>
                          <a:cs typeface="Book Antiqua"/>
                        </a:rPr>
                        <a:t>NUMBER</a:t>
                      </a:r>
                      <a:r>
                        <a:rPr lang="en-US" sz="1000" b="1" baseline="0" dirty="0" smtClean="0">
                          <a:latin typeface="Book Antiqua"/>
                          <a:cs typeface="Book Antiqua"/>
                        </a:rPr>
                        <a:t> OF PLAYERS</a:t>
                      </a:r>
                      <a:endParaRPr lang="en-US" sz="1000" b="1" dirty="0">
                        <a:latin typeface="Book Antiqua"/>
                        <a:cs typeface="Book Antiqu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b="1" dirty="0" smtClean="0">
                          <a:latin typeface="Book Antiqua"/>
                          <a:cs typeface="Book Antiqua"/>
                        </a:rPr>
                        <a:t>COMMAND POSTS TO WIN</a:t>
                      </a:r>
                      <a:endParaRPr lang="en-US" sz="1000" b="1" dirty="0">
                        <a:latin typeface="Book Antiqua"/>
                        <a:cs typeface="Book Antiqu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9550">
                <a:tc>
                  <a:txBody>
                    <a:bodyPr/>
                    <a:lstStyle/>
                    <a:p>
                      <a:pPr algn="ctr"/>
                      <a:r>
                        <a:rPr lang="en-US" sz="1000" dirty="0" smtClean="0">
                          <a:latin typeface="Book Antiqua"/>
                          <a:cs typeface="Book Antiqua"/>
                        </a:rPr>
                        <a:t>2</a:t>
                      </a:r>
                      <a:endParaRPr lang="en-US" sz="1000" dirty="0">
                        <a:latin typeface="Book Antiqua"/>
                        <a:cs typeface="Book Antiqu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Book Antiqua"/>
                          <a:cs typeface="Book Antiqua"/>
                        </a:rPr>
                        <a:t>7</a:t>
                      </a:r>
                      <a:endParaRPr lang="en-US" sz="1000" dirty="0">
                        <a:latin typeface="Book Antiqua"/>
                        <a:cs typeface="Book Antiqu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9550">
                <a:tc>
                  <a:txBody>
                    <a:bodyPr/>
                    <a:lstStyle/>
                    <a:p>
                      <a:pPr algn="ctr"/>
                      <a:r>
                        <a:rPr lang="en-US" sz="1000" dirty="0" smtClean="0">
                          <a:latin typeface="Book Antiqua"/>
                          <a:cs typeface="Book Antiqua"/>
                        </a:rPr>
                        <a:t>3 - 4</a:t>
                      </a:r>
                      <a:endParaRPr lang="en-US" sz="1000" dirty="0">
                        <a:latin typeface="Book Antiqua"/>
                        <a:cs typeface="Book Antiqu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Book Antiqua"/>
                          <a:cs typeface="Book Antiqua"/>
                        </a:rPr>
                        <a:t>6</a:t>
                      </a:r>
                      <a:endParaRPr lang="en-US" sz="1000" dirty="0">
                        <a:latin typeface="Book Antiqua"/>
                        <a:cs typeface="Book Antiqu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9550">
                <a:tc>
                  <a:txBody>
                    <a:bodyPr/>
                    <a:lstStyle/>
                    <a:p>
                      <a:pPr algn="ctr"/>
                      <a:r>
                        <a:rPr lang="en-US" sz="1000" dirty="0" smtClean="0">
                          <a:latin typeface="Book Antiqua"/>
                          <a:cs typeface="Book Antiqua"/>
                        </a:rPr>
                        <a:t>5 - 6</a:t>
                      </a:r>
                      <a:endParaRPr lang="en-US" sz="1000" dirty="0">
                        <a:latin typeface="Book Antiqua"/>
                        <a:cs typeface="Book Antiqu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Book Antiqua"/>
                          <a:cs typeface="Book Antiqua"/>
                        </a:rPr>
                        <a:t>5</a:t>
                      </a:r>
                      <a:endParaRPr lang="en-US" sz="1000" dirty="0">
                        <a:latin typeface="Book Antiqua"/>
                        <a:cs typeface="Book Antiqua"/>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8823293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3741</TotalTime>
  <Words>3046</Words>
  <Application>Microsoft Macintosh PowerPoint</Application>
  <PresentationFormat>On-screen Show (4:3)</PresentationFormat>
  <Paragraphs>321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 book</dc:creator>
  <cp:lastModifiedBy>mac book</cp:lastModifiedBy>
  <cp:revision>357</cp:revision>
  <cp:lastPrinted>2016-01-12T17:47:51Z</cp:lastPrinted>
  <dcterms:created xsi:type="dcterms:W3CDTF">2016-01-12T16:33:37Z</dcterms:created>
  <dcterms:modified xsi:type="dcterms:W3CDTF">2016-01-18T20:46:32Z</dcterms:modified>
</cp:coreProperties>
</file>