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099250" cy="437483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36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64"/>
    <a:srgbClr val="EAEAEA"/>
    <a:srgbClr val="C0C0C0"/>
    <a:srgbClr val="0046D2"/>
    <a:srgbClr val="FF0000"/>
    <a:srgbClr val="698ED9"/>
    <a:srgbClr val="A7C4FF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77" autoAdjust="0"/>
    <p:restoredTop sz="94660"/>
  </p:normalViewPr>
  <p:slideViewPr>
    <p:cSldViewPr snapToGrid="0">
      <p:cViewPr varScale="1">
        <p:scale>
          <a:sx n="18" d="100"/>
          <a:sy n="18" d="100"/>
        </p:scale>
        <p:origin x="1781" y="110"/>
      </p:cViewPr>
      <p:guideLst>
        <p:guide orient="horz" pos="4836"/>
        <p:guide orient="horz" pos="20196"/>
        <p:guide orient="horz" pos="214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181987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13338" y="3276600"/>
            <a:ext cx="21880512" cy="164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9927" y="20784215"/>
            <a:ext cx="25679400" cy="196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181987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35828446" y="32395636"/>
            <a:ext cx="41417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9926520" y="32308800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9A897-3608-4B3C-B0EF-8356550C6F0C}"/>
              </a:ext>
            </a:extLst>
          </p:cNvPr>
          <p:cNvSpPr txBox="1"/>
          <p:nvPr userDrawn="1"/>
        </p:nvSpPr>
        <p:spPr>
          <a:xfrm>
            <a:off x="-45027" y="32816720"/>
            <a:ext cx="48282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" b="1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328422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113157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220980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6096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01700" y="8013700"/>
            <a:ext cx="9779000" cy="798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endParaRPr lang="sr-Latn-RS" sz="28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>
                <a:latin typeface="Times New Roman" pitchFamily="18" charset="0"/>
              </a:rPr>
              <a:t>Cilj projekta je detekcija ruskih </a:t>
            </a:r>
            <a:r>
              <a:rPr lang="sr-Latn-RS" sz="5000" dirty="0" err="1">
                <a:latin typeface="Times New Roman" pitchFamily="18" charset="0"/>
              </a:rPr>
              <a:t>botova</a:t>
            </a:r>
            <a:r>
              <a:rPr lang="sr-Latn-RS" sz="5000" dirty="0">
                <a:latin typeface="Times New Roman" pitchFamily="18" charset="0"/>
              </a:rPr>
              <a:t> na </a:t>
            </a:r>
            <a:r>
              <a:rPr lang="sr-Latn-RS" sz="5000" dirty="0" err="1">
                <a:latin typeface="Times New Roman" pitchFamily="18" charset="0"/>
              </a:rPr>
              <a:t>reddit</a:t>
            </a:r>
            <a:r>
              <a:rPr lang="sr-Latn-RS" sz="5000" dirty="0">
                <a:latin typeface="Times New Roman" pitchFamily="18" charset="0"/>
              </a:rPr>
              <a:t> platformi analizirajući pojedinačne komentare, a ne cele profile korisnika.</a:t>
            </a: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>
                <a:latin typeface="Times New Roman" pitchFamily="18" charset="0"/>
              </a:rPr>
              <a:t>Ulaz u sistem je komentar koji se klasifikuje kao </a:t>
            </a:r>
            <a:r>
              <a:rPr lang="sr-Latn-RS" sz="5000" dirty="0" err="1">
                <a:latin typeface="Times New Roman" pitchFamily="18" charset="0"/>
              </a:rPr>
              <a:t>bot</a:t>
            </a:r>
            <a:r>
              <a:rPr lang="sr-Latn-RS" sz="5000" dirty="0">
                <a:latin typeface="Times New Roman" pitchFamily="18" charset="0"/>
              </a:rPr>
              <a:t> ili regularan komentar.</a:t>
            </a:r>
          </a:p>
          <a:p>
            <a:pPr algn="l" defTabSz="4389438" eaLnBrk="0" hangingPunct="0">
              <a:lnSpc>
                <a:spcPct val="95000"/>
              </a:lnSpc>
            </a:pPr>
            <a:endParaRPr lang="sr-Latn-RS" sz="50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b="1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1582400" y="6553200"/>
            <a:ext cx="98298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sr-Latn-RS" b="1" dirty="0"/>
              <a:t>Definicija problema i skupa podataka</a:t>
            </a:r>
            <a:endParaRPr lang="en-US" b="1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3223200" y="6559550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sr-Latn-RS" b="1" dirty="0"/>
              <a:t>Zaključak</a:t>
            </a:r>
            <a:endParaRPr lang="en-US" b="1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685800" y="381000"/>
            <a:ext cx="42519600" cy="52578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219200" y="990600"/>
            <a:ext cx="409194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12500" b="1" dirty="0" err="1"/>
              <a:t>Detekcija</a:t>
            </a:r>
            <a:r>
              <a:rPr lang="en-US" sz="12500" b="1" dirty="0"/>
              <a:t> </a:t>
            </a:r>
            <a:r>
              <a:rPr lang="en-US" sz="12500" b="1" dirty="0" err="1"/>
              <a:t>botova</a:t>
            </a:r>
            <a:r>
              <a:rPr lang="en-US" sz="12500" b="1" dirty="0"/>
              <a:t> I </a:t>
            </a:r>
            <a:r>
              <a:rPr lang="en-US" sz="12500" b="1" dirty="0" err="1"/>
              <a:t>trolova</a:t>
            </a:r>
            <a:r>
              <a:rPr lang="en-US" sz="12500" b="1" dirty="0"/>
              <a:t> </a:t>
            </a:r>
            <a:r>
              <a:rPr lang="en-US" sz="12500" b="1" dirty="0" err="1"/>
              <a:t>na</a:t>
            </a:r>
            <a:r>
              <a:rPr lang="en-US" sz="12500" b="1" dirty="0"/>
              <a:t> Reddit-u</a:t>
            </a:r>
          </a:p>
          <a:p>
            <a:pPr defTabSz="4389438"/>
            <a:r>
              <a:rPr lang="sr-Latn-RS" b="1" dirty="0"/>
              <a:t>Slobodan</a:t>
            </a:r>
            <a:r>
              <a:rPr lang="en-US" b="1" dirty="0"/>
              <a:t> </a:t>
            </a:r>
            <a:r>
              <a:rPr lang="sr-Latn-RS" b="1" dirty="0"/>
              <a:t>Zelić SW5/2017</a:t>
            </a:r>
            <a:endParaRPr lang="en-US" b="1" dirty="0"/>
          </a:p>
          <a:p>
            <a:pPr defTabSz="4389438"/>
            <a:r>
              <a:rPr lang="sr-Latn-RS" sz="4800" b="1" i="1" dirty="0"/>
              <a:t>Fakultet tehničkih nauka</a:t>
            </a:r>
            <a:endParaRPr lang="en-US" dirty="0"/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22396450" y="8538528"/>
            <a:ext cx="9766300" cy="2447614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>
                <a:latin typeface="Times New Roman" pitchFamily="18" charset="0"/>
              </a:rPr>
              <a:t>Najviše vremena i truda utrošeno je u analiziranju podataka.</a:t>
            </a:r>
            <a:br>
              <a:rPr lang="sr-Latn-RS" sz="5000" dirty="0">
                <a:latin typeface="Times New Roman" pitchFamily="18" charset="0"/>
              </a:rPr>
            </a:br>
            <a:r>
              <a:rPr lang="sr-Latn-RS" sz="5000" dirty="0">
                <a:latin typeface="Times New Roman" pitchFamily="18" charset="0"/>
              </a:rPr>
              <a:t>Bilo je potrebno vizualizovati podatke i pokušati pronaći veze i relacije između njih i na taj način shvatiti koji „</a:t>
            </a:r>
            <a:r>
              <a:rPr lang="sr-Latn-RS" sz="5000" dirty="0" err="1">
                <a:latin typeface="Times New Roman" pitchFamily="18" charset="0"/>
              </a:rPr>
              <a:t>feature</a:t>
            </a:r>
            <a:r>
              <a:rPr lang="sr-Latn-RS" sz="5000" dirty="0">
                <a:latin typeface="Times New Roman" pitchFamily="18" charset="0"/>
              </a:rPr>
              <a:t>“-i su bitni za problem, a koji nisu.</a:t>
            </a:r>
            <a:br>
              <a:rPr lang="sr-Latn-RS" sz="5000" dirty="0">
                <a:latin typeface="Times New Roman" pitchFamily="18" charset="0"/>
              </a:rPr>
            </a:br>
            <a:br>
              <a:rPr lang="sr-Latn-RS" sz="5000" dirty="0">
                <a:latin typeface="Times New Roman" pitchFamily="18" charset="0"/>
              </a:rPr>
            </a:br>
            <a:r>
              <a:rPr lang="en-US" sz="5000" dirty="0" err="1">
                <a:latin typeface="Times New Roman" pitchFamily="18" charset="0"/>
              </a:rPr>
              <a:t>Ve</a:t>
            </a:r>
            <a:r>
              <a:rPr lang="sr-Latn-RS" sz="5000" dirty="0" err="1">
                <a:latin typeface="Times New Roman" pitchFamily="18" charset="0"/>
              </a:rPr>
              <a:t>ćina</a:t>
            </a:r>
            <a:r>
              <a:rPr lang="sr-Latn-RS" sz="5000" dirty="0">
                <a:latin typeface="Times New Roman" pitchFamily="18" charset="0"/>
              </a:rPr>
              <a:t> korišćenih metoda i „</a:t>
            </a:r>
            <a:r>
              <a:rPr lang="sr-Latn-RS" sz="5000" dirty="0" err="1">
                <a:latin typeface="Times New Roman" pitchFamily="18" charset="0"/>
              </a:rPr>
              <a:t>feature</a:t>
            </a:r>
            <a:r>
              <a:rPr lang="sr-Latn-RS" sz="5000" dirty="0">
                <a:latin typeface="Times New Roman" pitchFamily="18" charset="0"/>
              </a:rPr>
              <a:t>“-a je vezana za tekst.</a:t>
            </a:r>
            <a:br>
              <a:rPr lang="sr-Latn-RS" sz="5000" dirty="0">
                <a:latin typeface="Times New Roman" pitchFamily="18" charset="0"/>
              </a:rPr>
            </a:br>
            <a:r>
              <a:rPr lang="sr-Latn-RS" sz="5000" dirty="0">
                <a:latin typeface="Times New Roman" pitchFamily="18" charset="0"/>
              </a:rPr>
              <a:t>Koristio sam </a:t>
            </a:r>
            <a:r>
              <a:rPr lang="sr-Latn-RS" sz="5000" dirty="0" err="1">
                <a:latin typeface="Times New Roman" pitchFamily="18" charset="0"/>
              </a:rPr>
              <a:t>Named</a:t>
            </a:r>
            <a:r>
              <a:rPr lang="sr-Latn-RS" sz="5000" dirty="0">
                <a:latin typeface="Times New Roman" pitchFamily="18" charset="0"/>
              </a:rPr>
              <a:t> </a:t>
            </a:r>
            <a:r>
              <a:rPr lang="sr-Latn-RS" sz="5000" dirty="0" err="1">
                <a:latin typeface="Times New Roman" pitchFamily="18" charset="0"/>
              </a:rPr>
              <a:t>Entity</a:t>
            </a:r>
            <a:r>
              <a:rPr lang="sr-Latn-RS" sz="5000" dirty="0">
                <a:latin typeface="Times New Roman" pitchFamily="18" charset="0"/>
              </a:rPr>
              <a:t> </a:t>
            </a:r>
            <a:r>
              <a:rPr lang="sr-Latn-RS" sz="5000" dirty="0" err="1">
                <a:latin typeface="Times New Roman" pitchFamily="18" charset="0"/>
              </a:rPr>
              <a:t>Recognition</a:t>
            </a:r>
            <a:r>
              <a:rPr lang="sr-Latn-RS" sz="5000" dirty="0">
                <a:latin typeface="Times New Roman" pitchFamily="18" charset="0"/>
              </a:rPr>
              <a:t> („NER“).</a:t>
            </a:r>
            <a:br>
              <a:rPr lang="sr-Latn-RS" sz="5000" dirty="0">
                <a:latin typeface="Times New Roman" pitchFamily="18" charset="0"/>
              </a:rPr>
            </a:br>
            <a:r>
              <a:rPr lang="sr-Latn-RS" sz="5000" dirty="0">
                <a:latin typeface="Times New Roman" pitchFamily="18" charset="0"/>
              </a:rPr>
              <a:t>„NER“ služi za uočavanje imena entiteta u tekstu kao što su imena osoba, firmi itd.</a:t>
            </a:r>
            <a:br>
              <a:rPr lang="sr-Latn-RS" sz="5000" dirty="0">
                <a:latin typeface="Times New Roman" pitchFamily="18" charset="0"/>
              </a:rPr>
            </a:br>
            <a:r>
              <a:rPr lang="sr-Latn-RS" sz="5000" dirty="0">
                <a:latin typeface="Times New Roman" pitchFamily="18" charset="0"/>
              </a:rPr>
              <a:t>Korišćen je i </a:t>
            </a:r>
            <a:r>
              <a:rPr lang="sr-Latn-RS" sz="5000" dirty="0" err="1">
                <a:latin typeface="Times New Roman" pitchFamily="18" charset="0"/>
              </a:rPr>
              <a:t>Flesch-Kincaid</a:t>
            </a:r>
            <a:r>
              <a:rPr lang="sr-Latn-RS" sz="5000" dirty="0">
                <a:latin typeface="Times New Roman" pitchFamily="18" charset="0"/>
              </a:rPr>
              <a:t> skor za kvantifikovanje čitljivosti teksta.</a:t>
            </a:r>
            <a:br>
              <a:rPr lang="sr-Latn-RS" sz="5000" dirty="0">
                <a:latin typeface="Times New Roman" pitchFamily="18" charset="0"/>
              </a:rPr>
            </a:br>
            <a:br>
              <a:rPr lang="sr-Latn-RS" sz="5000" dirty="0">
                <a:latin typeface="Times New Roman" pitchFamily="18" charset="0"/>
              </a:rPr>
            </a:br>
            <a:r>
              <a:rPr lang="sr-Latn-RS" sz="5000" dirty="0">
                <a:latin typeface="Times New Roman" pitchFamily="18" charset="0"/>
              </a:rPr>
              <a:t>Osim metoda vezanih za tekst, analizirao sam ručno i </a:t>
            </a:r>
            <a:r>
              <a:rPr lang="sr-Latn-RS" sz="5000" dirty="0" err="1">
                <a:latin typeface="Times New Roman" pitchFamily="18" charset="0"/>
              </a:rPr>
              <a:t>subreddite</a:t>
            </a:r>
            <a:r>
              <a:rPr lang="sr-Latn-RS" sz="5000" dirty="0">
                <a:latin typeface="Times New Roman" pitchFamily="18" charset="0"/>
              </a:rPr>
              <a:t> u kojima se najčešće pišu komentari.</a:t>
            </a:r>
            <a:br>
              <a:rPr lang="sr-Latn-RS" sz="5000" dirty="0">
                <a:latin typeface="Times New Roman" pitchFamily="18" charset="0"/>
              </a:rPr>
            </a:br>
            <a:r>
              <a:rPr lang="sr-Latn-RS" sz="5000" dirty="0">
                <a:latin typeface="Times New Roman" pitchFamily="18" charset="0"/>
              </a:rPr>
              <a:t>Analizom </a:t>
            </a:r>
            <a:r>
              <a:rPr lang="sr-Latn-RS" sz="5000" dirty="0" err="1">
                <a:latin typeface="Times New Roman" pitchFamily="18" charset="0"/>
              </a:rPr>
              <a:t>subreddita</a:t>
            </a:r>
            <a:r>
              <a:rPr lang="sr-Latn-RS" sz="5000" dirty="0">
                <a:latin typeface="Times New Roman" pitchFamily="18" charset="0"/>
              </a:rPr>
              <a:t> došao sam do zaključka da i </a:t>
            </a:r>
            <a:r>
              <a:rPr lang="sr-Latn-RS" sz="5000" dirty="0" err="1">
                <a:latin typeface="Times New Roman" pitchFamily="18" charset="0"/>
              </a:rPr>
              <a:t>botovi</a:t>
            </a:r>
            <a:r>
              <a:rPr lang="sr-Latn-RS" sz="5000" dirty="0">
                <a:latin typeface="Times New Roman" pitchFamily="18" charset="0"/>
              </a:rPr>
              <a:t> i regularni korisnici isto toliko pišu komentare po popularnijim </a:t>
            </a:r>
            <a:r>
              <a:rPr lang="sr-Latn-RS" sz="5000" dirty="0" err="1">
                <a:latin typeface="Times New Roman" pitchFamily="18" charset="0"/>
              </a:rPr>
              <a:t>subredditima</a:t>
            </a:r>
            <a:r>
              <a:rPr lang="sr-Latn-RS" sz="5000" dirty="0">
                <a:latin typeface="Times New Roman" pitchFamily="18" charset="0"/>
              </a:rPr>
              <a:t>.</a:t>
            </a:r>
            <a:br>
              <a:rPr lang="sr-Latn-RS" sz="5000" dirty="0">
                <a:latin typeface="Times New Roman" pitchFamily="18" charset="0"/>
              </a:rPr>
            </a:br>
            <a:br>
              <a:rPr lang="sr-Latn-RS" sz="5000" dirty="0">
                <a:latin typeface="Times New Roman" pitchFamily="18" charset="0"/>
              </a:rPr>
            </a:br>
            <a:r>
              <a:rPr lang="sr-Latn-RS" sz="5000" dirty="0">
                <a:latin typeface="Times New Roman" pitchFamily="18" charset="0"/>
              </a:rPr>
              <a:t>Na kraju sam odlučio da isprobam Random </a:t>
            </a:r>
            <a:r>
              <a:rPr lang="sr-Latn-RS" sz="5000" dirty="0" err="1">
                <a:latin typeface="Times New Roman" pitchFamily="18" charset="0"/>
              </a:rPr>
              <a:t>Forest</a:t>
            </a:r>
            <a:r>
              <a:rPr lang="sr-Latn-RS" sz="5000" dirty="0">
                <a:latin typeface="Times New Roman" pitchFamily="18" charset="0"/>
              </a:rPr>
              <a:t> algoritam za klasifikaciju, jer smatram da je za ovako kompleksan problem dosta efikasan i nema problem </a:t>
            </a:r>
            <a:r>
              <a:rPr lang="sr-Latn-RS" sz="5000" dirty="0" err="1">
                <a:latin typeface="Times New Roman" pitchFamily="18" charset="0"/>
              </a:rPr>
              <a:t>overfitovanja</a:t>
            </a:r>
            <a:r>
              <a:rPr lang="sr-Latn-RS" sz="5000" dirty="0">
                <a:latin typeface="Times New Roman" pitchFamily="18" charset="0"/>
              </a:rPr>
              <a:t>.</a:t>
            </a:r>
          </a:p>
          <a:p>
            <a:pPr algn="l" defTabSz="612775" eaLnBrk="0" hangingPunct="0">
              <a:lnSpc>
                <a:spcPct val="95000"/>
              </a:lnSpc>
            </a:pPr>
            <a:endParaRPr lang="en-US" sz="5000" b="1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33172400" y="8958263"/>
            <a:ext cx="9690100" cy="1497354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endParaRPr lang="sr-Latn-RS" sz="50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>
                <a:latin typeface="Times New Roman" pitchFamily="18" charset="0"/>
              </a:rPr>
              <a:t>„</a:t>
            </a:r>
            <a:r>
              <a:rPr lang="sr-Latn-RS" sz="5000" dirty="0" err="1">
                <a:latin typeface="Times New Roman" pitchFamily="18" charset="0"/>
              </a:rPr>
              <a:t>Baseline</a:t>
            </a:r>
            <a:r>
              <a:rPr lang="sr-Latn-RS" sz="5000" dirty="0">
                <a:latin typeface="Times New Roman" pitchFamily="18" charset="0"/>
              </a:rPr>
              <a:t>“ koji sam koristio za poređenje sa Random </a:t>
            </a:r>
            <a:r>
              <a:rPr lang="sr-Latn-RS" sz="5000" dirty="0" err="1">
                <a:latin typeface="Times New Roman" pitchFamily="18" charset="0"/>
              </a:rPr>
              <a:t>Forest</a:t>
            </a:r>
            <a:r>
              <a:rPr lang="sr-Latn-RS" sz="5000" dirty="0">
                <a:latin typeface="Times New Roman" pitchFamily="18" charset="0"/>
              </a:rPr>
              <a:t> algoritmom predstavlja najgori mogući rezultat nekog klasifikacionog algoritma.</a:t>
            </a:r>
            <a:br>
              <a:rPr lang="sr-Latn-RS" sz="5000" dirty="0">
                <a:latin typeface="Times New Roman" pitchFamily="18" charset="0"/>
              </a:rPr>
            </a:br>
            <a:r>
              <a:rPr lang="sr-Latn-RS" sz="5000" dirty="0">
                <a:latin typeface="Times New Roman" pitchFamily="18" charset="0"/>
              </a:rPr>
              <a:t>A to je 50% </a:t>
            </a:r>
            <a:r>
              <a:rPr lang="sr-Latn-RS" sz="5000" dirty="0" err="1">
                <a:latin typeface="Times New Roman" pitchFamily="18" charset="0"/>
              </a:rPr>
              <a:t>accuracy</a:t>
            </a:r>
            <a:r>
              <a:rPr lang="sr-Latn-RS" sz="5000" dirty="0">
                <a:latin typeface="Times New Roman" pitchFamily="18" charset="0"/>
              </a:rPr>
              <a:t>, što je praktično nasumično pogađanje u odnosu pola/pola. (Pola komentara su </a:t>
            </a:r>
            <a:r>
              <a:rPr lang="sr-Latn-RS" sz="5000" dirty="0" err="1">
                <a:latin typeface="Times New Roman" pitchFamily="18" charset="0"/>
              </a:rPr>
              <a:t>botovi</a:t>
            </a:r>
            <a:r>
              <a:rPr lang="sr-Latn-RS" sz="5000" dirty="0">
                <a:latin typeface="Times New Roman" pitchFamily="18" charset="0"/>
              </a:rPr>
              <a:t>, pola su regularni)</a:t>
            </a:r>
            <a:br>
              <a:rPr lang="sr-Latn-RS" sz="5000" dirty="0">
                <a:latin typeface="Times New Roman" pitchFamily="18" charset="0"/>
              </a:rPr>
            </a:br>
            <a:br>
              <a:rPr lang="sr-Latn-RS" sz="5000" dirty="0">
                <a:latin typeface="Times New Roman" pitchFamily="18" charset="0"/>
              </a:rPr>
            </a:br>
            <a:r>
              <a:rPr lang="sr-Latn-RS" sz="5000" dirty="0">
                <a:latin typeface="Times New Roman" pitchFamily="18" charset="0"/>
              </a:rPr>
              <a:t>Random </a:t>
            </a:r>
            <a:r>
              <a:rPr lang="sr-Latn-RS" sz="5000" dirty="0" err="1">
                <a:latin typeface="Times New Roman" pitchFamily="18" charset="0"/>
              </a:rPr>
              <a:t>Forest</a:t>
            </a:r>
            <a:r>
              <a:rPr lang="sr-Latn-RS" sz="5000" dirty="0">
                <a:latin typeface="Times New Roman" pitchFamily="18" charset="0"/>
              </a:rPr>
              <a:t> se pokazao kao dosta uspešan u odnosu na „</a:t>
            </a:r>
            <a:r>
              <a:rPr lang="sr-Latn-RS" sz="5000" dirty="0" err="1">
                <a:latin typeface="Times New Roman" pitchFamily="18" charset="0"/>
              </a:rPr>
              <a:t>baseline</a:t>
            </a:r>
            <a:r>
              <a:rPr lang="sr-Latn-RS" sz="5000" dirty="0">
                <a:latin typeface="Times New Roman" pitchFamily="18" charset="0"/>
              </a:rPr>
              <a:t>“, ali ipak nije davao rezultate koji bi mogli da se i iskoriste u praksi.</a:t>
            </a:r>
            <a:br>
              <a:rPr lang="sr-Latn-RS" sz="5000" dirty="0">
                <a:latin typeface="Times New Roman" pitchFamily="18" charset="0"/>
              </a:rPr>
            </a:br>
            <a:br>
              <a:rPr lang="sr-Latn-RS" sz="5000" dirty="0">
                <a:latin typeface="Times New Roman" pitchFamily="18" charset="0"/>
              </a:rPr>
            </a:br>
            <a:r>
              <a:rPr lang="sr-Latn-RS" sz="5000" dirty="0">
                <a:latin typeface="Times New Roman" pitchFamily="18" charset="0"/>
              </a:rPr>
              <a:t>Rezultati su bili:</a:t>
            </a:r>
            <a:br>
              <a:rPr lang="sr-Latn-RS" sz="5000" dirty="0">
                <a:latin typeface="Times New Roman" pitchFamily="18" charset="0"/>
              </a:rPr>
            </a:br>
            <a:r>
              <a:rPr lang="sr-Latn-RS" sz="5000" dirty="0">
                <a:latin typeface="Times New Roman" pitchFamily="18" charset="0"/>
              </a:rPr>
              <a:t>AUC – 0.7</a:t>
            </a:r>
            <a:br>
              <a:rPr lang="sr-Latn-RS" sz="5000" dirty="0">
                <a:latin typeface="Times New Roman" pitchFamily="18" charset="0"/>
              </a:rPr>
            </a:br>
            <a:r>
              <a:rPr lang="sr-Latn-RS" sz="5000" dirty="0" err="1">
                <a:latin typeface="Times New Roman" pitchFamily="18" charset="0"/>
              </a:rPr>
              <a:t>Accuracy</a:t>
            </a:r>
            <a:r>
              <a:rPr lang="sr-Latn-RS" sz="5000" dirty="0">
                <a:latin typeface="Times New Roman" pitchFamily="18" charset="0"/>
              </a:rPr>
              <a:t> – 0.7</a:t>
            </a:r>
            <a:br>
              <a:rPr lang="sr-Latn-RS" sz="5000" dirty="0">
                <a:latin typeface="Times New Roman" pitchFamily="18" charset="0"/>
              </a:rPr>
            </a:br>
            <a:r>
              <a:rPr lang="sr-Latn-RS" sz="5000" dirty="0" err="1">
                <a:latin typeface="Times New Roman" pitchFamily="18" charset="0"/>
              </a:rPr>
              <a:t>Recall</a:t>
            </a:r>
            <a:r>
              <a:rPr lang="sr-Latn-RS" sz="5000" dirty="0">
                <a:latin typeface="Times New Roman" pitchFamily="18" charset="0"/>
              </a:rPr>
              <a:t> – 0.7</a:t>
            </a:r>
            <a:endParaRPr lang="en-US" sz="50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838200" y="6553200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err="1"/>
              <a:t>Uvod</a:t>
            </a:r>
            <a:endParaRPr lang="en-US" b="1" dirty="0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2326600" y="6564313"/>
            <a:ext cx="1025525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sr-Latn-RS" b="1" dirty="0"/>
              <a:t>Korišćen algoritam</a:t>
            </a:r>
            <a:endParaRPr lang="en-US" b="1" dirty="0"/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11633200" y="11619621"/>
            <a:ext cx="9728200" cy="1948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Fokus projekta je na detektovanju konkretnih </a:t>
            </a:r>
            <a:r>
              <a:rPr lang="sr-Latn-RS" sz="5000" dirty="0" err="1">
                <a:latin typeface="Times New Roman" pitchFamily="18" charset="0"/>
                <a:cs typeface="Times New Roman" pitchFamily="18" charset="0"/>
              </a:rPr>
              <a:t>botova</a:t>
            </a: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, u ovom slučaju ruskih. </a:t>
            </a:r>
            <a:br>
              <a:rPr lang="sr-Latn-RS" sz="5000" dirty="0">
                <a:latin typeface="Times New Roman" pitchFamily="18" charset="0"/>
                <a:cs typeface="Times New Roman" pitchFamily="18" charset="0"/>
              </a:rPr>
            </a:br>
            <a:br>
              <a:rPr lang="sr-Latn-RS" sz="5000" dirty="0">
                <a:latin typeface="Times New Roman" pitchFamily="18" charset="0"/>
                <a:cs typeface="Times New Roman" pitchFamily="18" charset="0"/>
              </a:rPr>
            </a:b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Razlog je taj što jedini zvaničan izvor podataka koji su klasifikovani kao </a:t>
            </a:r>
            <a:r>
              <a:rPr lang="sr-Latn-RS" sz="5000" dirty="0" err="1">
                <a:latin typeface="Times New Roman" pitchFamily="18" charset="0"/>
                <a:cs typeface="Times New Roman" pitchFamily="18" charset="0"/>
              </a:rPr>
              <a:t>botovi</a:t>
            </a: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 od strane </a:t>
            </a:r>
            <a:r>
              <a:rPr lang="sr-Latn-RS" sz="5000" dirty="0" err="1">
                <a:latin typeface="Times New Roman" pitchFamily="18" charset="0"/>
                <a:cs typeface="Times New Roman" pitchFamily="18" charset="0"/>
              </a:rPr>
              <a:t>reddita</a:t>
            </a: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 su ruski </a:t>
            </a:r>
            <a:r>
              <a:rPr lang="sr-Latn-RS" sz="5000" dirty="0" err="1">
                <a:latin typeface="Times New Roman" pitchFamily="18" charset="0"/>
                <a:cs typeface="Times New Roman" pitchFamily="18" charset="0"/>
              </a:rPr>
              <a:t>botovi</a:t>
            </a: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sr-Latn-RS" sz="5000" dirty="0">
                <a:latin typeface="Times New Roman" pitchFamily="18" charset="0"/>
                <a:cs typeface="Times New Roman" pitchFamily="18" charset="0"/>
              </a:rPr>
            </a:br>
            <a:br>
              <a:rPr lang="sr-Latn-RS" sz="5000" dirty="0">
                <a:latin typeface="Times New Roman" pitchFamily="18" charset="0"/>
                <a:cs typeface="Times New Roman" pitchFamily="18" charset="0"/>
              </a:rPr>
            </a:b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U projektu se koriste dva </a:t>
            </a:r>
            <a:r>
              <a:rPr lang="sr-Latn-RS" sz="5000" dirty="0" err="1"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-a.</a:t>
            </a:r>
            <a:br>
              <a:rPr lang="sr-Latn-RS" sz="5000" dirty="0">
                <a:latin typeface="Times New Roman" pitchFamily="18" charset="0"/>
                <a:cs typeface="Times New Roman" pitchFamily="18" charset="0"/>
              </a:rPr>
            </a:b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Jedan sa komentarima ruskih </a:t>
            </a:r>
            <a:r>
              <a:rPr lang="sr-Latn-RS" sz="5000" dirty="0" err="1">
                <a:latin typeface="Times New Roman" pitchFamily="18" charset="0"/>
                <a:cs typeface="Times New Roman" pitchFamily="18" charset="0"/>
              </a:rPr>
              <a:t>botova</a:t>
            </a: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, drugi sa komentarima regularnih korisnika.</a:t>
            </a:r>
            <a:br>
              <a:rPr lang="sr-Latn-RS" sz="5000" dirty="0">
                <a:latin typeface="Times New Roman" pitchFamily="18" charset="0"/>
                <a:cs typeface="Times New Roman" pitchFamily="18" charset="0"/>
              </a:rPr>
            </a:br>
            <a:br>
              <a:rPr lang="sr-Latn-RS" sz="5000" dirty="0">
                <a:latin typeface="Times New Roman" pitchFamily="18" charset="0"/>
                <a:cs typeface="Times New Roman" pitchFamily="18" charset="0"/>
              </a:rPr>
            </a:b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Postoji ukupno oko 7 hiljada komentara. Svaki red sadrži telo komentara, vreme, </a:t>
            </a:r>
            <a:r>
              <a:rPr lang="sr-Latn-RS" sz="5000" dirty="0" err="1">
                <a:latin typeface="Times New Roman" pitchFamily="18" charset="0"/>
                <a:cs typeface="Times New Roman" pitchFamily="18" charset="0"/>
              </a:rPr>
              <a:t>upvote</a:t>
            </a: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 broj, kontroverznost i </a:t>
            </a:r>
            <a:r>
              <a:rPr lang="sr-Latn-RS" sz="5000" dirty="0" err="1">
                <a:latin typeface="Times New Roman" pitchFamily="18" charset="0"/>
                <a:cs typeface="Times New Roman" pitchFamily="18" charset="0"/>
              </a:rPr>
              <a:t>subreddit</a:t>
            </a: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 u kojem je napisan komentar.</a:t>
            </a:r>
            <a:br>
              <a:rPr lang="sr-Latn-RS" sz="5000" dirty="0">
                <a:latin typeface="Times New Roman" pitchFamily="18" charset="0"/>
                <a:cs typeface="Times New Roman" pitchFamily="18" charset="0"/>
              </a:rPr>
            </a:br>
            <a:br>
              <a:rPr lang="sr-Latn-RS" sz="5000" dirty="0">
                <a:latin typeface="Times New Roman" pitchFamily="18" charset="0"/>
                <a:cs typeface="Times New Roman" pitchFamily="18" charset="0"/>
              </a:rPr>
            </a:b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Fokusirao sam se na analizu </a:t>
            </a:r>
            <a:r>
              <a:rPr lang="sr-Latn-RS" sz="5000" dirty="0" err="1">
                <a:latin typeface="Times New Roman" pitchFamily="18" charset="0"/>
                <a:cs typeface="Times New Roman" pitchFamily="18" charset="0"/>
              </a:rPr>
              <a:t>subreddita</a:t>
            </a: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 u kojem </a:t>
            </a:r>
            <a:r>
              <a:rPr lang="sr-Latn-RS" sz="5000" dirty="0" err="1">
                <a:latin typeface="Times New Roman" pitchFamily="18" charset="0"/>
                <a:cs typeface="Times New Roman" pitchFamily="18" charset="0"/>
              </a:rPr>
              <a:t>postuju</a:t>
            </a: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Latn-RS" sz="5000" dirty="0" err="1">
                <a:latin typeface="Times New Roman" pitchFamily="18" charset="0"/>
                <a:cs typeface="Times New Roman" pitchFamily="18" charset="0"/>
              </a:rPr>
              <a:t>botovi</a:t>
            </a: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, jer postoje istraživanja koja ukazuju da </a:t>
            </a:r>
            <a:r>
              <a:rPr lang="sr-Latn-RS" sz="5000" dirty="0" err="1">
                <a:latin typeface="Times New Roman" pitchFamily="18" charset="0"/>
                <a:cs typeface="Times New Roman" pitchFamily="18" charset="0"/>
              </a:rPr>
              <a:t>botovi</a:t>
            </a: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 najčešće pišu na popularnim.</a:t>
            </a:r>
            <a:br>
              <a:rPr lang="sr-Latn-RS" sz="5000" dirty="0">
                <a:latin typeface="Times New Roman" pitchFamily="18" charset="0"/>
                <a:cs typeface="Times New Roman" pitchFamily="18" charset="0"/>
              </a:rPr>
            </a:br>
            <a:br>
              <a:rPr lang="sr-Latn-RS" sz="5000" dirty="0">
                <a:latin typeface="Times New Roman" pitchFamily="18" charset="0"/>
                <a:cs typeface="Times New Roman" pitchFamily="18" charset="0"/>
              </a:rPr>
            </a:br>
            <a:r>
              <a:rPr lang="sr-Latn-RS" sz="5000" dirty="0">
                <a:latin typeface="Times New Roman" pitchFamily="18" charset="0"/>
                <a:cs typeface="Times New Roman" pitchFamily="18" charset="0"/>
              </a:rPr>
              <a:t>Osim toga analizirani su i svi ostali podaci i njihova korelacija.</a:t>
            </a:r>
            <a:endParaRPr lang="en-US" sz="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A4060-7221-42D4-B150-959EEB4E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69" y="14492016"/>
            <a:ext cx="9568061" cy="152875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446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Shulda;www.postersession.com</dc:creator>
  <cp:keywords>www.postersession.com</cp:keywords>
  <dc:description>©MegaPrint Inc. 2009-2015</dc:description>
  <cp:lastModifiedBy>Slobodan Zelic</cp:lastModifiedBy>
  <cp:revision>75</cp:revision>
  <cp:lastPrinted>2011-03-08T18:07:35Z</cp:lastPrinted>
  <dcterms:created xsi:type="dcterms:W3CDTF">2008-12-04T00:20:37Z</dcterms:created>
  <dcterms:modified xsi:type="dcterms:W3CDTF">2021-06-16T21:30:14Z</dcterms:modified>
  <cp:category>Research Poster</cp:category>
</cp:coreProperties>
</file>