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60" r:id="rId5"/>
    <p:sldId id="262" r:id="rId6"/>
    <p:sldId id="264" r:id="rId7"/>
    <p:sldId id="277" r:id="rId8"/>
    <p:sldId id="278" r:id="rId9"/>
    <p:sldId id="279" r:id="rId10"/>
    <p:sldId id="263" r:id="rId11"/>
    <p:sldId id="265" r:id="rId12"/>
    <p:sldId id="266" r:id="rId13"/>
    <p:sldId id="280" r:id="rId14"/>
    <p:sldId id="267" r:id="rId15"/>
    <p:sldId id="268" r:id="rId16"/>
    <p:sldId id="273" r:id="rId17"/>
    <p:sldId id="276" r:id="rId18"/>
    <p:sldId id="274" r:id="rId19"/>
    <p:sldId id="275" r:id="rId20"/>
    <p:sldId id="272" r:id="rId21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749AC1-8D5E-4EB5-87AD-0760D45420E8}" type="datetime1">
              <a:rPr lang="ru-RU" noProof="1" smtClean="0"/>
              <a:t>10.06.2020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C47C68-5B2F-42B5-95FE-C3031574EEB1}" type="datetime1">
              <a:rPr lang="ru-RU" noProof="1" smtClean="0"/>
              <a:t>10.06.2020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dirty="0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Полилиния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Полилиния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Полилиния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Полилиния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Полилиния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Полилиния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1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DF47DE-273E-488A-93E0-A11ADEA9B9C9}" type="datetime1">
              <a:rPr lang="ru-RU" noProof="1" dirty="0" smtClean="0"/>
              <a:t>10.06.2020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853DAC-4AF5-4288-9253-BF40FCA4C3DA}" type="datetime1">
              <a:rPr lang="ru-RU" noProof="1" smtClean="0"/>
              <a:t>10.06.2020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FF79C8-D3F6-4B0D-9805-10EDB1C5EE9C}" type="datetime1">
              <a:rPr lang="ru-RU" noProof="1" smtClean="0"/>
              <a:t>10.06.2020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адпись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1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5" name="Надпись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6AD39-F790-4AE9-A3C0-EDD83650A5A1}" type="datetime1">
              <a:rPr lang="ru-RU" noProof="1" smtClean="0"/>
              <a:t>10.06.2020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9C875-68A5-416C-953F-6060E3FF922E}" type="datetime1">
              <a:rPr lang="ru-RU" noProof="1" smtClean="0"/>
              <a:t>10.06.2020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адпись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1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5" name="Надпись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177B04-ADE3-4D48-9249-8F6469DAAEB4}" type="datetime1">
              <a:rPr lang="ru-RU" noProof="1" smtClean="0"/>
              <a:t>10.06.2020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ru-RU" noProof="1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7D222-3BB8-4073-BC98-464DC2B015F1}" type="datetime1">
              <a:rPr lang="ru-RU" noProof="1" smtClean="0"/>
              <a:t>10.06.2020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3A6F1E-4417-474E-8283-614818F2A4DB}" type="datetime1">
              <a:rPr lang="ru-RU" noProof="1" smtClean="0"/>
              <a:t>10.06.2020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E311C0-3E11-41B8-89EC-2FF5859D4CFC}" type="datetime1">
              <a:rPr lang="ru-RU" noProof="1" smtClean="0"/>
              <a:t>10.06.2020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370B76-9E69-4F47-AA69-EACE3D52D2E7}" type="datetime1">
              <a:rPr lang="ru-RU" noProof="1" dirty="0" smtClean="0"/>
              <a:t>10.06.2020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D5ABB4-2D0E-4613-A5D0-676E93A46986}" type="datetime1">
              <a:rPr lang="ru-RU" noProof="1" dirty="0" smtClean="0"/>
              <a:t>10.06.2020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600C73-E6E6-4667-B4A9-574C1A31D491}" type="datetime1">
              <a:rPr lang="ru-RU" noProof="1" dirty="0" smtClean="0"/>
              <a:t>10.06.2020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D6C61B-4BC7-450B-B521-067888A271A6}" type="datetime1">
              <a:rPr lang="ru-RU" noProof="1" smtClean="0"/>
              <a:t>10.06.2020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369D23-9ED2-4009-8E40-364295259D64}" type="datetime1">
              <a:rPr lang="ru-RU" noProof="1" smtClean="0"/>
              <a:t>10.06.2020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259CA2-169F-4CFE-965D-8D91E640A109}" type="datetime1">
              <a:rPr lang="ru-RU" noProof="1" smtClean="0"/>
              <a:t>10.06.2020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509601-BFB2-4950-8529-7030D9D2783A}" type="datetime1">
              <a:rPr lang="ru-RU" noProof="1" smtClean="0"/>
              <a:t>10.06.2020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AD2D47-3985-403D-BB64-6B05FCF3CD18}" type="datetime1">
              <a:rPr lang="ru-RU" noProof="1" smtClean="0"/>
              <a:t>10.06.2020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Полилиния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Полилиния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Полилиния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Полилиния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Полилиния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Полилиния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02C4E0A-C8FF-40F8-8BC6-6C75382E8759}" type="datetime1">
              <a:rPr lang="ru-RU" noProof="1" dirty="0" smtClean="0"/>
              <a:t>10.06.2020</a:t>
            </a:fld>
            <a:endParaRPr lang="ru-RU" noProof="1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575" y="992869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en-US" sz="6200" noProof="1"/>
              <a:t>Database design for production planning of plastic package</a:t>
            </a:r>
            <a:endParaRPr lang="ru-RU" sz="6200" noProof="1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65" y="6124623"/>
            <a:ext cx="3287110" cy="619077"/>
          </a:xfrm>
        </p:spPr>
        <p:txBody>
          <a:bodyPr rtlCol="0">
            <a:normAutofit/>
          </a:bodyPr>
          <a:lstStyle/>
          <a:p>
            <a:pPr algn="l" rtl="0"/>
            <a:r>
              <a:rPr lang="en-US" noProof="1"/>
              <a:t>Slobodyanyuk Maxim 1802</a:t>
            </a:r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B660DB9-4CED-4ED2-98A5-0BAFA6C4C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888" y="0"/>
            <a:ext cx="10018712" cy="1752600"/>
          </a:xfrm>
        </p:spPr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Алгоритм распределения заказов на производстве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90CDC3B-C3FE-4C91-92BF-B8115DD84E5D}"/>
              </a:ext>
            </a:extLst>
          </p:cNvPr>
          <p:cNvSpPr txBox="1">
            <a:spLocks/>
          </p:cNvSpPr>
          <p:nvPr/>
        </p:nvSpPr>
        <p:spPr>
          <a:xfrm>
            <a:off x="2751137" y="2447923"/>
            <a:ext cx="7812088" cy="3467102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ru-RU" sz="3000" dirty="0"/>
              <a:t>Расчёт времени производства для каждой из возможных связок для данного товара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000" dirty="0"/>
              <a:t>Начало расстановки заказов на машины и перерасчёт времени для будущих заказов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000" dirty="0"/>
              <a:t>Добавление заказов в массив с учётом ТО и времени на работу с пресс-формой</a:t>
            </a:r>
          </a:p>
          <a:p>
            <a:pPr marL="514350" indent="-514350">
              <a:buFont typeface="+mj-lt"/>
              <a:buAutoNum type="arabicPeriod"/>
            </a:pPr>
            <a:endParaRPr lang="ru-RU" sz="3000" dirty="0"/>
          </a:p>
          <a:p>
            <a:pPr marL="514350" indent="-514350">
              <a:buFont typeface="+mj-lt"/>
              <a:buAutoNum type="arabicPeriod"/>
            </a:pPr>
            <a:endParaRPr lang="ru-RU" sz="3000" dirty="0"/>
          </a:p>
          <a:p>
            <a:pPr marL="514350" indent="-514350">
              <a:buFont typeface="+mj-lt"/>
              <a:buAutoNum type="arabicPeriod"/>
            </a:pP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2472595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A3DC44-E835-443A-A865-59FDEBAA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286" y="76201"/>
            <a:ext cx="10018713" cy="1752599"/>
          </a:xfrm>
        </p:spPr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Генерация данных и загрузка файлов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247E986-60E3-4940-AD3B-F10B04A918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2" t="10996" r="1579" b="54003"/>
          <a:stretch/>
        </p:blipFill>
        <p:spPr bwMode="auto">
          <a:xfrm>
            <a:off x="3463924" y="4367216"/>
            <a:ext cx="7051678" cy="16240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ABF5B2A-3703-4AE8-8510-54515BDF1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2" t="45503" r="-1870" b="14437"/>
          <a:stretch/>
        </p:blipFill>
        <p:spPr bwMode="auto">
          <a:xfrm>
            <a:off x="2682876" y="1997765"/>
            <a:ext cx="8613774" cy="2038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367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>
            <a:extLst>
              <a:ext uri="{FF2B5EF4-FFF2-40B4-BE49-F238E27FC236}">
                <a16:creationId xmlns:a16="http://schemas.microsoft.com/office/drawing/2014/main" id="{17D8A541-B6D1-43C2-95B1-8BD70832E6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81"/>
          <a:stretch/>
        </p:blipFill>
        <p:spPr bwMode="auto">
          <a:xfrm>
            <a:off x="2132644" y="1414393"/>
            <a:ext cx="9488670" cy="490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67A7E978-21E9-4846-A632-2454CA795C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40"/>
          <a:stretch/>
        </p:blipFill>
        <p:spPr bwMode="auto">
          <a:xfrm>
            <a:off x="2132643" y="1414393"/>
            <a:ext cx="9488669" cy="490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B38B244-03D6-4435-B725-70AAB50DF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811" y="0"/>
            <a:ext cx="10018713" cy="1752599"/>
          </a:xfrm>
        </p:spPr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Графический интерфейс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AF4227-1FBD-42E1-AE5B-FBBDEAD30704}"/>
              </a:ext>
            </a:extLst>
          </p:cNvPr>
          <p:cNvSpPr txBox="1"/>
          <p:nvPr/>
        </p:nvSpPr>
        <p:spPr>
          <a:xfrm>
            <a:off x="2338070" y="2228671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solidFill>
                  <a:schemeClr val="bg2"/>
                </a:solidFill>
              </a:rPr>
              <a:t>Поисковик по продуктам, машинам и пресс-формам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F51D47-C1CB-4454-9DC7-66810403987B}"/>
              </a:ext>
            </a:extLst>
          </p:cNvPr>
          <p:cNvSpPr txBox="1"/>
          <p:nvPr/>
        </p:nvSpPr>
        <p:spPr>
          <a:xfrm>
            <a:off x="4648521" y="2228671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solidFill>
                  <a:schemeClr val="bg2"/>
                </a:solidFill>
              </a:rPr>
              <a:t>Временная диаграмма для машин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C781BB-E5F6-42A3-BD8E-EC09390A19E9}"/>
              </a:ext>
            </a:extLst>
          </p:cNvPr>
          <p:cNvSpPr txBox="1"/>
          <p:nvPr/>
        </p:nvSpPr>
        <p:spPr>
          <a:xfrm>
            <a:off x="6842282" y="2228670"/>
            <a:ext cx="2265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solidFill>
                  <a:schemeClr val="bg2"/>
                </a:solidFill>
              </a:rPr>
              <a:t>Планировщик с распределением задач производства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EB288E-6E24-4A7F-8A9E-941A8C066489}"/>
              </a:ext>
            </a:extLst>
          </p:cNvPr>
          <p:cNvSpPr txBox="1"/>
          <p:nvPr/>
        </p:nvSpPr>
        <p:spPr>
          <a:xfrm>
            <a:off x="9189714" y="2161995"/>
            <a:ext cx="2503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solidFill>
                  <a:schemeClr val="bg2"/>
                </a:solidFill>
              </a:rPr>
              <a:t>Таблица с датами окончания производства заказа</a:t>
            </a:r>
          </a:p>
          <a:p>
            <a:r>
              <a:rPr lang="ru-RU" i="1" dirty="0">
                <a:solidFill>
                  <a:schemeClr val="bg2"/>
                </a:solidFill>
              </a:rPr>
              <a:t>и календарь</a:t>
            </a:r>
          </a:p>
        </p:txBody>
      </p:sp>
    </p:spTree>
    <p:extLst>
      <p:ext uri="{BB962C8B-B14F-4D97-AF65-F5344CB8AC3E}">
        <p14:creationId xmlns:p14="http://schemas.microsoft.com/office/powerpoint/2010/main" val="4176496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ABEAFC5E-03AE-4D1D-BE78-37E2C050F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81"/>
          <a:stretch/>
        </p:blipFill>
        <p:spPr bwMode="auto">
          <a:xfrm>
            <a:off x="2132644" y="1414393"/>
            <a:ext cx="9488670" cy="490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B38B244-03D6-4435-B725-70AAB50DF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436" y="-209550"/>
            <a:ext cx="10018713" cy="1752599"/>
          </a:xfrm>
        </p:spPr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168131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ABEAFC5E-03AE-4D1D-BE78-37E2C050F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81"/>
          <a:stretch/>
        </p:blipFill>
        <p:spPr bwMode="auto">
          <a:xfrm>
            <a:off x="2132644" y="1414393"/>
            <a:ext cx="9488670" cy="490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B38B244-03D6-4435-B725-70AAB50DF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436" y="-209550"/>
            <a:ext cx="10018713" cy="1752599"/>
          </a:xfrm>
        </p:spPr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Загруженность машин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18ED3E7-FF7B-4CD3-8903-BED9D3523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81"/>
          <a:stretch/>
        </p:blipFill>
        <p:spPr bwMode="auto">
          <a:xfrm>
            <a:off x="2132643" y="1414393"/>
            <a:ext cx="9488669" cy="490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75F402D-ECD9-4BAE-9302-015C64430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30"/>
          <a:stretch/>
        </p:blipFill>
        <p:spPr bwMode="auto">
          <a:xfrm>
            <a:off x="2132640" y="1414393"/>
            <a:ext cx="9488669" cy="490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411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ABEAFC5E-03AE-4D1D-BE78-37E2C050F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81"/>
          <a:stretch/>
        </p:blipFill>
        <p:spPr bwMode="auto">
          <a:xfrm>
            <a:off x="2132644" y="1414393"/>
            <a:ext cx="9488670" cy="490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B38B244-03D6-4435-B725-70AAB50DF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436" y="-209550"/>
            <a:ext cx="10018713" cy="1752599"/>
          </a:xfrm>
        </p:spPr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График производства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18ED3E7-FF7B-4CD3-8903-BED9D3523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81"/>
          <a:stretch/>
        </p:blipFill>
        <p:spPr bwMode="auto">
          <a:xfrm>
            <a:off x="2132643" y="1414393"/>
            <a:ext cx="9488669" cy="490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189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ABEAFC5E-03AE-4D1D-BE78-37E2C050F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81"/>
          <a:stretch/>
        </p:blipFill>
        <p:spPr bwMode="auto">
          <a:xfrm>
            <a:off x="2132644" y="1414393"/>
            <a:ext cx="9488670" cy="490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B38B244-03D6-4435-B725-70AAB50DF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436" y="-209550"/>
            <a:ext cx="10018713" cy="1752599"/>
          </a:xfrm>
        </p:spPr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Календарь отгрузок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18ED3E7-FF7B-4CD3-8903-BED9D3523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81"/>
          <a:stretch/>
        </p:blipFill>
        <p:spPr bwMode="auto">
          <a:xfrm>
            <a:off x="2132643" y="1414393"/>
            <a:ext cx="9488669" cy="490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4AB1838-0ECE-43C8-B8EB-5091D57A9F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94"/>
          <a:stretch/>
        </p:blipFill>
        <p:spPr bwMode="auto">
          <a:xfrm>
            <a:off x="2132640" y="1414392"/>
            <a:ext cx="9488669" cy="503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301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47C23EA-DBBB-4BE2-81A7-DB80830F9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463" y="0"/>
            <a:ext cx="10018712" cy="1752600"/>
          </a:xfrm>
        </p:spPr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8C5EE-DD83-4F70-BBF3-7AF7CB88F3E2}"/>
              </a:ext>
            </a:extLst>
          </p:cNvPr>
          <p:cNvSpPr txBox="1"/>
          <p:nvPr/>
        </p:nvSpPr>
        <p:spPr>
          <a:xfrm>
            <a:off x="2942073" y="2219324"/>
            <a:ext cx="7217491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Полезная программа, помогающая оптимизировать работу планировщика предприятия</a:t>
            </a:r>
          </a:p>
        </p:txBody>
      </p:sp>
    </p:spTree>
    <p:extLst>
      <p:ext uri="{BB962C8B-B14F-4D97-AF65-F5344CB8AC3E}">
        <p14:creationId xmlns:p14="http://schemas.microsoft.com/office/powerpoint/2010/main" val="215375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здание&#10;&#10;Автоматически созданное описание">
            <a:extLst>
              <a:ext uri="{FF2B5EF4-FFF2-40B4-BE49-F238E27FC236}">
                <a16:creationId xmlns:a16="http://schemas.microsoft.com/office/drawing/2014/main" id="{5DB50953-1DCA-4943-8412-42F6B95D4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496" r="1" b="6313"/>
          <a:stretch/>
        </p:blipFill>
        <p:spPr>
          <a:xfrm>
            <a:off x="5262033" y="685799"/>
            <a:ext cx="6240990" cy="5105401"/>
          </a:xfr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7B6D400-E39F-4FBE-A84B-A4BDE8878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650" cy="2514600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ru-RU" dirty="0"/>
              <a:t>Контейнеры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ru-RU" dirty="0"/>
              <a:t>Ведра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ru-RU" dirty="0"/>
              <a:t>Канистры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ru-RU" dirty="0"/>
              <a:t>Флаконы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ru-RU" dirty="0"/>
              <a:t>Пробки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ru-RU" dirty="0"/>
              <a:t>Ведра из вторсырья</a:t>
            </a:r>
            <a:endParaRPr lang="en-US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C5E21CC4-FEC9-4EE5-8779-8110C22B2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0290"/>
                    </a14:imgEffect>
                    <a14:imgEffect>
                      <a14:saturation sat="224000"/>
                    </a14:imgEffect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2" y="1885474"/>
            <a:ext cx="3549650" cy="83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15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F7C876D-6003-4A1C-925B-0021E6CD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31" y="0"/>
            <a:ext cx="10018713" cy="1752599"/>
          </a:xfrm>
        </p:spPr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Цель: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239F720-5CA3-403E-A861-BCB7BBD29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5" y="3505198"/>
            <a:ext cx="6022975" cy="326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6EC7E8-77BB-474B-964F-374AE1CD19F4}"/>
              </a:ext>
            </a:extLst>
          </p:cNvPr>
          <p:cNvSpPr txBox="1"/>
          <p:nvPr/>
        </p:nvSpPr>
        <p:spPr>
          <a:xfrm>
            <a:off x="2854441" y="1628774"/>
            <a:ext cx="7217491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Создание ПО с графическим интерфейсом, работающего с БД, которое реализует алгоритм планирования производства</a:t>
            </a:r>
          </a:p>
        </p:txBody>
      </p:sp>
    </p:spTree>
    <p:extLst>
      <p:ext uri="{BB962C8B-B14F-4D97-AF65-F5344CB8AC3E}">
        <p14:creationId xmlns:p14="http://schemas.microsoft.com/office/powerpoint/2010/main" val="307917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7D69EB25-9AEB-466B-940C-0EB09D3E8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664814"/>
              </p:ext>
            </p:extLst>
          </p:nvPr>
        </p:nvGraphicFramePr>
        <p:xfrm>
          <a:off x="1885946" y="2000250"/>
          <a:ext cx="9601204" cy="378903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88059">
                  <a:extLst>
                    <a:ext uri="{9D8B030D-6E8A-4147-A177-3AD203B41FA5}">
                      <a16:colId xmlns:a16="http://schemas.microsoft.com/office/drawing/2014/main" val="1188737467"/>
                    </a:ext>
                  </a:extLst>
                </a:gridCol>
                <a:gridCol w="1644732">
                  <a:extLst>
                    <a:ext uri="{9D8B030D-6E8A-4147-A177-3AD203B41FA5}">
                      <a16:colId xmlns:a16="http://schemas.microsoft.com/office/drawing/2014/main" val="94966935"/>
                    </a:ext>
                  </a:extLst>
                </a:gridCol>
                <a:gridCol w="570071">
                  <a:extLst>
                    <a:ext uri="{9D8B030D-6E8A-4147-A177-3AD203B41FA5}">
                      <a16:colId xmlns:a16="http://schemas.microsoft.com/office/drawing/2014/main" val="269115092"/>
                    </a:ext>
                  </a:extLst>
                </a:gridCol>
                <a:gridCol w="640248">
                  <a:extLst>
                    <a:ext uri="{9D8B030D-6E8A-4147-A177-3AD203B41FA5}">
                      <a16:colId xmlns:a16="http://schemas.microsoft.com/office/drawing/2014/main" val="747989307"/>
                    </a:ext>
                  </a:extLst>
                </a:gridCol>
                <a:gridCol w="552644">
                  <a:extLst>
                    <a:ext uri="{9D8B030D-6E8A-4147-A177-3AD203B41FA5}">
                      <a16:colId xmlns:a16="http://schemas.microsoft.com/office/drawing/2014/main" val="1212003793"/>
                    </a:ext>
                  </a:extLst>
                </a:gridCol>
                <a:gridCol w="509821">
                  <a:extLst>
                    <a:ext uri="{9D8B030D-6E8A-4147-A177-3AD203B41FA5}">
                      <a16:colId xmlns:a16="http://schemas.microsoft.com/office/drawing/2014/main" val="828785871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3604590189"/>
                    </a:ext>
                  </a:extLst>
                </a:gridCol>
                <a:gridCol w="637580">
                  <a:extLst>
                    <a:ext uri="{9D8B030D-6E8A-4147-A177-3AD203B41FA5}">
                      <a16:colId xmlns:a16="http://schemas.microsoft.com/office/drawing/2014/main" val="154131699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653702398"/>
                    </a:ext>
                  </a:extLst>
                </a:gridCol>
                <a:gridCol w="607576">
                  <a:extLst>
                    <a:ext uri="{9D8B030D-6E8A-4147-A177-3AD203B41FA5}">
                      <a16:colId xmlns:a16="http://schemas.microsoft.com/office/drawing/2014/main" val="1015256030"/>
                    </a:ext>
                  </a:extLst>
                </a:gridCol>
                <a:gridCol w="536361">
                  <a:extLst>
                    <a:ext uri="{9D8B030D-6E8A-4147-A177-3AD203B41FA5}">
                      <a16:colId xmlns:a16="http://schemas.microsoft.com/office/drawing/2014/main" val="1030278059"/>
                    </a:ext>
                  </a:extLst>
                </a:gridCol>
                <a:gridCol w="403346">
                  <a:extLst>
                    <a:ext uri="{9D8B030D-6E8A-4147-A177-3AD203B41FA5}">
                      <a16:colId xmlns:a16="http://schemas.microsoft.com/office/drawing/2014/main" val="2040113635"/>
                    </a:ext>
                  </a:extLst>
                </a:gridCol>
                <a:gridCol w="403346">
                  <a:extLst>
                    <a:ext uri="{9D8B030D-6E8A-4147-A177-3AD203B41FA5}">
                      <a16:colId xmlns:a16="http://schemas.microsoft.com/office/drawing/2014/main" val="2701826804"/>
                    </a:ext>
                  </a:extLst>
                </a:gridCol>
                <a:gridCol w="403346">
                  <a:extLst>
                    <a:ext uri="{9D8B030D-6E8A-4147-A177-3AD203B41FA5}">
                      <a16:colId xmlns:a16="http://schemas.microsoft.com/office/drawing/2014/main" val="3060029243"/>
                    </a:ext>
                  </a:extLst>
                </a:gridCol>
                <a:gridCol w="521977">
                  <a:extLst>
                    <a:ext uri="{9D8B030D-6E8A-4147-A177-3AD203B41FA5}">
                      <a16:colId xmlns:a16="http://schemas.microsoft.com/office/drawing/2014/main" val="4148977169"/>
                    </a:ext>
                  </a:extLst>
                </a:gridCol>
                <a:gridCol w="521977">
                  <a:extLst>
                    <a:ext uri="{9D8B030D-6E8A-4147-A177-3AD203B41FA5}">
                      <a16:colId xmlns:a16="http://schemas.microsoft.com/office/drawing/2014/main" val="553708535"/>
                    </a:ext>
                  </a:extLst>
                </a:gridCol>
              </a:tblGrid>
              <a:tr h="720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effectLst/>
                        </a:rPr>
                        <a:t>Товар Но.</a:t>
                      </a:r>
                      <a:endParaRPr lang="ru-RU" sz="13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effectLst/>
                        </a:rPr>
                        <a:t>Товар Название</a:t>
                      </a:r>
                      <a:endParaRPr lang="ru-RU" sz="13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Комплект</a:t>
                      </a:r>
                      <a:endParaRPr lang="ru-RU" sz="1300" b="1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effectLst/>
                        </a:rPr>
                        <a:t>Пресс-форма</a:t>
                      </a:r>
                      <a:endParaRPr lang="ru-RU" sz="13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Машинный Центр</a:t>
                      </a:r>
                      <a:endParaRPr lang="ru-RU" sz="1300" b="1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effectLst/>
                        </a:rPr>
                        <a:t>Робот</a:t>
                      </a:r>
                      <a:endParaRPr lang="ru-RU" sz="13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effectLst/>
                        </a:rPr>
                        <a:t>Вес</a:t>
                      </a:r>
                      <a:endParaRPr lang="ru-RU" sz="13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Цикл (сек.)</a:t>
                      </a:r>
                      <a:endParaRPr lang="ru-RU" sz="1300" b="1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Человеко-часов</a:t>
                      </a:r>
                      <a:endParaRPr lang="ru-RU" sz="1300" b="1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Типоразмер</a:t>
                      </a:r>
                      <a:endParaRPr lang="ru-RU" sz="1300" b="1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Цвет</a:t>
                      </a:r>
                      <a:endParaRPr lang="ru-RU" sz="1300" b="1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Форма</a:t>
                      </a:r>
                      <a:endParaRPr lang="ru-RU" sz="1300" b="1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effectLst/>
                        </a:rPr>
                        <a:t>Товарная Категория</a:t>
                      </a:r>
                      <a:endParaRPr lang="ru-RU" sz="13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Товарная Группа</a:t>
                      </a:r>
                      <a:endParaRPr lang="ru-RU" sz="1300" b="1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Мин. партия (цвет/дизайн)</a:t>
                      </a:r>
                      <a:endParaRPr lang="ru-RU" sz="1300" b="1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effectLst/>
                        </a:rPr>
                        <a:t>Мин. партия (форма)</a:t>
                      </a:r>
                      <a:endParaRPr lang="ru-RU" sz="13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extLst>
                  <a:ext uri="{0D108BD9-81ED-4DB2-BD59-A6C34878D82A}">
                    <a16:rowId xmlns:a16="http://schemas.microsoft.com/office/drawing/2014/main" val="106391972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BU/00020</a:t>
                      </a:r>
                      <a:endParaRPr lang="en-US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Бутылка 0,5л Технич Бел3 29гПб2934шт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Нет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МЦ01360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VK-1/01</a:t>
                      </a:r>
                      <a:endParaRPr lang="en-US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29,00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17,50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0,33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500МЛ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БЕЛЫЙ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ТЕХНИЧ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ГП-ЭВМ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BU</a:t>
                      </a:r>
                      <a:endParaRPr lang="en-US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8 820,00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17 640,00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extLst>
                  <a:ext uri="{0D108BD9-81ED-4DB2-BD59-A6C34878D82A}">
                    <a16:rowId xmlns:a16="http://schemas.microsoft.com/office/drawing/2014/main" val="1176022023"/>
                  </a:ext>
                </a:extLst>
              </a:tr>
              <a:tr h="541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BU/00028</a:t>
                      </a:r>
                      <a:endParaRPr lang="en-US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Бутылка 1л Петроспирт Гол3 60гПм1530шт Квадрат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Нет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МЦ06640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VK-1/01</a:t>
                      </a:r>
                      <a:endParaRPr lang="en-US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60,00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22,00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0,33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1Л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ГОЛУБОЙ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ПЕТРОСПИРТ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ГП-ЭВМ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BU</a:t>
                      </a:r>
                      <a:endParaRPr lang="en-US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4 590,00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9 180,00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extLst>
                  <a:ext uri="{0D108BD9-81ED-4DB2-BD59-A6C34878D82A}">
                    <a16:rowId xmlns:a16="http://schemas.microsoft.com/office/drawing/2014/main" val="4224247686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BU/00050</a:t>
                      </a:r>
                      <a:endParaRPr lang="en-US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Бутылка 0,5л Технич Бц 29гПб2934шт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Нет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МЦ01360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VK-1/01</a:t>
                      </a:r>
                      <a:endParaRPr lang="en-US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29,00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17,50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0,33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500МЛ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БЕСЦВЕТНЫЙ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ТЕХНИЧ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ГП-ЭВМ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BU</a:t>
                      </a:r>
                      <a:endParaRPr lang="en-US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8 820,00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17 640,00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extLst>
                  <a:ext uri="{0D108BD9-81ED-4DB2-BD59-A6C34878D82A}">
                    <a16:rowId xmlns:a16="http://schemas.microsoft.com/office/drawing/2014/main" val="1182153930"/>
                  </a:ext>
                </a:extLst>
              </a:tr>
              <a:tr h="541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BU/00078</a:t>
                      </a:r>
                      <a:endParaRPr lang="en-US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Бутылка 1л Петроспирт Гол2 60гПм936шт Круг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Нет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МЦ04020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VK-1/01</a:t>
                      </a:r>
                      <a:endParaRPr lang="en-US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60,00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22,00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0,50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1Л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ГОЛУБОЙ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ПЕТРОСПИРТ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ГП-ЭВМ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BU</a:t>
                      </a:r>
                      <a:endParaRPr lang="en-US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3 744,00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7 488,00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extLst>
                  <a:ext uri="{0D108BD9-81ED-4DB2-BD59-A6C34878D82A}">
                    <a16:rowId xmlns:a16="http://schemas.microsoft.com/office/drawing/2014/main" val="1633171734"/>
                  </a:ext>
                </a:extLst>
              </a:tr>
              <a:tr h="541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BU/00111</a:t>
                      </a:r>
                      <a:endParaRPr lang="en-US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Бутылка 0,75л Цилиндр Бц 45гПм1666шт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Нет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МЦ05350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BP100/02</a:t>
                      </a:r>
                      <a:endParaRPr lang="en-US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45,00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17,00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0,33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750МЛ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БЕСЦВЕТНЫЙ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ЦИЛИНДРИЧ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ГП-ЭВМ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BU</a:t>
                      </a:r>
                      <a:endParaRPr lang="en-US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13 328,00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effectLst/>
                        </a:rPr>
                        <a:t>26 656,00</a:t>
                      </a:r>
                      <a:endParaRPr lang="ru-RU" sz="13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6" marR="4126" marT="4126" marB="0" anchor="b"/>
                </a:tc>
                <a:extLst>
                  <a:ext uri="{0D108BD9-81ED-4DB2-BD59-A6C34878D82A}">
                    <a16:rowId xmlns:a16="http://schemas.microsoft.com/office/drawing/2014/main" val="2119765192"/>
                  </a:ext>
                </a:extLst>
              </a:tr>
            </a:tbl>
          </a:graphicData>
        </a:graphic>
      </p:graphicFrame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F50D439A-35E9-44EB-BCCF-7ABA8925557B}"/>
              </a:ext>
            </a:extLst>
          </p:cNvPr>
          <p:cNvSpPr txBox="1">
            <a:spLocks/>
          </p:cNvSpPr>
          <p:nvPr/>
        </p:nvSpPr>
        <p:spPr>
          <a:xfrm>
            <a:off x="1468437" y="192414"/>
            <a:ext cx="10018713" cy="175259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Исходные данные</a:t>
            </a:r>
          </a:p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Таблица изделий</a:t>
            </a:r>
          </a:p>
        </p:txBody>
      </p:sp>
    </p:spTree>
    <p:extLst>
      <p:ext uri="{BB962C8B-B14F-4D97-AF65-F5344CB8AC3E}">
        <p14:creationId xmlns:p14="http://schemas.microsoft.com/office/powerpoint/2010/main" val="141236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>
            <a:extLst>
              <a:ext uri="{FF2B5EF4-FFF2-40B4-BE49-F238E27FC236}">
                <a16:creationId xmlns:a16="http://schemas.microsoft.com/office/drawing/2014/main" id="{EF9BB1D3-0A34-4E7C-88E2-7D94CDA2360B}"/>
              </a:ext>
            </a:extLst>
          </p:cNvPr>
          <p:cNvSpPr txBox="1">
            <a:spLocks/>
          </p:cNvSpPr>
          <p:nvPr/>
        </p:nvSpPr>
        <p:spPr>
          <a:xfrm>
            <a:off x="1468437" y="192414"/>
            <a:ext cx="10018713" cy="175259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Исходные данные</a:t>
            </a:r>
          </a:p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Таблица пресс-форм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DDA0D46A-2116-4820-95B4-2C1FA2257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07077"/>
              </p:ext>
            </p:extLst>
          </p:nvPr>
        </p:nvGraphicFramePr>
        <p:xfrm>
          <a:off x="1630363" y="2297438"/>
          <a:ext cx="10018713" cy="292722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36717">
                  <a:extLst>
                    <a:ext uri="{9D8B030D-6E8A-4147-A177-3AD203B41FA5}">
                      <a16:colId xmlns:a16="http://schemas.microsoft.com/office/drawing/2014/main" val="1792932575"/>
                    </a:ext>
                  </a:extLst>
                </a:gridCol>
                <a:gridCol w="536717">
                  <a:extLst>
                    <a:ext uri="{9D8B030D-6E8A-4147-A177-3AD203B41FA5}">
                      <a16:colId xmlns:a16="http://schemas.microsoft.com/office/drawing/2014/main" val="1649521592"/>
                    </a:ext>
                  </a:extLst>
                </a:gridCol>
                <a:gridCol w="736670">
                  <a:extLst>
                    <a:ext uri="{9D8B030D-6E8A-4147-A177-3AD203B41FA5}">
                      <a16:colId xmlns:a16="http://schemas.microsoft.com/office/drawing/2014/main" val="1751190082"/>
                    </a:ext>
                  </a:extLst>
                </a:gridCol>
                <a:gridCol w="1778532">
                  <a:extLst>
                    <a:ext uri="{9D8B030D-6E8A-4147-A177-3AD203B41FA5}">
                      <a16:colId xmlns:a16="http://schemas.microsoft.com/office/drawing/2014/main" val="2522925908"/>
                    </a:ext>
                  </a:extLst>
                </a:gridCol>
                <a:gridCol w="536717">
                  <a:extLst>
                    <a:ext uri="{9D8B030D-6E8A-4147-A177-3AD203B41FA5}">
                      <a16:colId xmlns:a16="http://schemas.microsoft.com/office/drawing/2014/main" val="1014967714"/>
                    </a:ext>
                  </a:extLst>
                </a:gridCol>
                <a:gridCol w="736670">
                  <a:extLst>
                    <a:ext uri="{9D8B030D-6E8A-4147-A177-3AD203B41FA5}">
                      <a16:colId xmlns:a16="http://schemas.microsoft.com/office/drawing/2014/main" val="3933586770"/>
                    </a:ext>
                  </a:extLst>
                </a:gridCol>
                <a:gridCol w="736670">
                  <a:extLst>
                    <a:ext uri="{9D8B030D-6E8A-4147-A177-3AD203B41FA5}">
                      <a16:colId xmlns:a16="http://schemas.microsoft.com/office/drawing/2014/main" val="4056485666"/>
                    </a:ext>
                  </a:extLst>
                </a:gridCol>
                <a:gridCol w="736670">
                  <a:extLst>
                    <a:ext uri="{9D8B030D-6E8A-4147-A177-3AD203B41FA5}">
                      <a16:colId xmlns:a16="http://schemas.microsoft.com/office/drawing/2014/main" val="1834522526"/>
                    </a:ext>
                  </a:extLst>
                </a:gridCol>
                <a:gridCol w="736670">
                  <a:extLst>
                    <a:ext uri="{9D8B030D-6E8A-4147-A177-3AD203B41FA5}">
                      <a16:colId xmlns:a16="http://schemas.microsoft.com/office/drawing/2014/main" val="2306319988"/>
                    </a:ext>
                  </a:extLst>
                </a:gridCol>
                <a:gridCol w="736670">
                  <a:extLst>
                    <a:ext uri="{9D8B030D-6E8A-4147-A177-3AD203B41FA5}">
                      <a16:colId xmlns:a16="http://schemas.microsoft.com/office/drawing/2014/main" val="2841288859"/>
                    </a:ext>
                  </a:extLst>
                </a:gridCol>
                <a:gridCol w="736670">
                  <a:extLst>
                    <a:ext uri="{9D8B030D-6E8A-4147-A177-3AD203B41FA5}">
                      <a16:colId xmlns:a16="http://schemas.microsoft.com/office/drawing/2014/main" val="1912026258"/>
                    </a:ext>
                  </a:extLst>
                </a:gridCol>
                <a:gridCol w="736670">
                  <a:extLst>
                    <a:ext uri="{9D8B030D-6E8A-4147-A177-3AD203B41FA5}">
                      <a16:colId xmlns:a16="http://schemas.microsoft.com/office/drawing/2014/main" val="1731522225"/>
                    </a:ext>
                  </a:extLst>
                </a:gridCol>
                <a:gridCol w="736670">
                  <a:extLst>
                    <a:ext uri="{9D8B030D-6E8A-4147-A177-3AD203B41FA5}">
                      <a16:colId xmlns:a16="http://schemas.microsoft.com/office/drawing/2014/main" val="1850717601"/>
                    </a:ext>
                  </a:extLst>
                </a:gridCol>
              </a:tblGrid>
              <a:tr h="93153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Рабочий центр</a:t>
                      </a:r>
                      <a:endParaRPr lang="ru-RU" sz="1300" b="1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Машинный центр</a:t>
                      </a:r>
                      <a:endParaRPr lang="ru-RU" sz="1300" b="1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Код Пресс-формы</a:t>
                      </a:r>
                      <a:endParaRPr lang="ru-RU" sz="1300" b="1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Название пресс-формы</a:t>
                      </a:r>
                      <a:endParaRPr lang="ru-RU" sz="1300" b="1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Кол-во гнезд Пресс-формы</a:t>
                      </a:r>
                      <a:endParaRPr lang="ru-RU" sz="1300" b="1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Человеко-часов Комплект</a:t>
                      </a:r>
                      <a:endParaRPr lang="ru-RU" sz="1300" b="1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effectLst/>
                        </a:rPr>
                        <a:t>Время установки Пресс-формы</a:t>
                      </a:r>
                      <a:endParaRPr lang="ru-RU" sz="13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Человеко-часов Не Комплект</a:t>
                      </a:r>
                      <a:endParaRPr lang="ru-RU" sz="1300" b="1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Время снятия</a:t>
                      </a:r>
                      <a:endParaRPr lang="ru-RU" sz="1300" b="1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Время установки</a:t>
                      </a:r>
                      <a:endParaRPr lang="ru-RU" sz="1300" b="1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Время запуска</a:t>
                      </a:r>
                      <a:endParaRPr lang="ru-RU" sz="1300" b="1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Время смены цвета</a:t>
                      </a:r>
                      <a:endParaRPr lang="ru-RU" sz="1300" b="1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Machine Center Rating</a:t>
                      </a:r>
                      <a:endParaRPr lang="en-US" sz="1300" b="1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extLst>
                  <a:ext uri="{0D108BD9-81ED-4DB2-BD59-A6C34878D82A}">
                    <a16:rowId xmlns:a16="http://schemas.microsoft.com/office/drawing/2014/main" val="357607045"/>
                  </a:ext>
                </a:extLst>
              </a:tr>
              <a:tr h="56701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ПЛ3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AK01</a:t>
                      </a:r>
                      <a:endParaRPr lang="en-US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МЦ08290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Ведро 11л №2011-6 №4,5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2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0,00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0,00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0,00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3 часы 30 минуты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5 часы 30 минуты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1 час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1 час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extLst>
                  <a:ext uri="{0D108BD9-81ED-4DB2-BD59-A6C34878D82A}">
                    <a16:rowId xmlns:a16="http://schemas.microsoft.com/office/drawing/2014/main" val="2208343539"/>
                  </a:ext>
                </a:extLst>
              </a:tr>
              <a:tr h="28722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ПЛ3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AK01</a:t>
                      </a:r>
                      <a:endParaRPr lang="en-US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МЦ08490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Ведро 11,5л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2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0,00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0,00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0,00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3 часы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5 часы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1 час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1 час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extLst>
                  <a:ext uri="{0D108BD9-81ED-4DB2-BD59-A6C34878D82A}">
                    <a16:rowId xmlns:a16="http://schemas.microsoft.com/office/drawing/2014/main" val="2266553656"/>
                  </a:ext>
                </a:extLst>
              </a:tr>
              <a:tr h="28722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ПЛ3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AK02</a:t>
                      </a:r>
                      <a:endParaRPr lang="en-US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МЦ05700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Ведро 18л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1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0,00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0,00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0,00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3 часы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5 часы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1 час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1 час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extLst>
                  <a:ext uri="{0D108BD9-81ED-4DB2-BD59-A6C34878D82A}">
                    <a16:rowId xmlns:a16="http://schemas.microsoft.com/office/drawing/2014/main" val="320463068"/>
                  </a:ext>
                </a:extLst>
              </a:tr>
              <a:tr h="28722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ПЛ3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AK02</a:t>
                      </a:r>
                      <a:endParaRPr lang="en-US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МЦ07570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Ведро 20лВ №1 Порт.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1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0,00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0,00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0,00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3 часы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5 часы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1 час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1 час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extLst>
                  <a:ext uri="{0D108BD9-81ED-4DB2-BD59-A6C34878D82A}">
                    <a16:rowId xmlns:a16="http://schemas.microsoft.com/office/drawing/2014/main" val="1799271276"/>
                  </a:ext>
                </a:extLst>
              </a:tr>
              <a:tr h="56701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ПЛ3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AK02</a:t>
                      </a:r>
                      <a:endParaRPr lang="en-US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МЦ08372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Ведро 11л №2012-6 №6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1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0,00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0,00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0,00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1 час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1 час 40 минуты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1 час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1 час</a:t>
                      </a:r>
                      <a:endParaRPr lang="ru-RU" sz="13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effectLst/>
                        </a:rPr>
                        <a:t>0</a:t>
                      </a:r>
                      <a:endParaRPr lang="ru-RU" sz="13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62" marR="5262" marT="5262" marB="0" anchor="b"/>
                </a:tc>
                <a:extLst>
                  <a:ext uri="{0D108BD9-81ED-4DB2-BD59-A6C34878D82A}">
                    <a16:rowId xmlns:a16="http://schemas.microsoft.com/office/drawing/2014/main" val="1850921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49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>
            <a:extLst>
              <a:ext uri="{FF2B5EF4-FFF2-40B4-BE49-F238E27FC236}">
                <a16:creationId xmlns:a16="http://schemas.microsoft.com/office/drawing/2014/main" id="{EF9BB1D3-0A34-4E7C-88E2-7D94CDA2360B}"/>
              </a:ext>
            </a:extLst>
          </p:cNvPr>
          <p:cNvSpPr txBox="1">
            <a:spLocks/>
          </p:cNvSpPr>
          <p:nvPr/>
        </p:nvSpPr>
        <p:spPr>
          <a:xfrm>
            <a:off x="1468437" y="192414"/>
            <a:ext cx="10018713" cy="175259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Исходные данные</a:t>
            </a:r>
          </a:p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Таблица ТО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850A2AF0-488C-43A5-96A3-DFE33AFE8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667332"/>
              </p:ext>
            </p:extLst>
          </p:nvPr>
        </p:nvGraphicFramePr>
        <p:xfrm>
          <a:off x="1677988" y="2419351"/>
          <a:ext cx="10018711" cy="243735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07962">
                  <a:extLst>
                    <a:ext uri="{9D8B030D-6E8A-4147-A177-3AD203B41FA5}">
                      <a16:colId xmlns:a16="http://schemas.microsoft.com/office/drawing/2014/main" val="3334999338"/>
                    </a:ext>
                  </a:extLst>
                </a:gridCol>
                <a:gridCol w="873946">
                  <a:extLst>
                    <a:ext uri="{9D8B030D-6E8A-4147-A177-3AD203B41FA5}">
                      <a16:colId xmlns:a16="http://schemas.microsoft.com/office/drawing/2014/main" val="4044440070"/>
                    </a:ext>
                  </a:extLst>
                </a:gridCol>
                <a:gridCol w="924609">
                  <a:extLst>
                    <a:ext uri="{9D8B030D-6E8A-4147-A177-3AD203B41FA5}">
                      <a16:colId xmlns:a16="http://schemas.microsoft.com/office/drawing/2014/main" val="2856052155"/>
                    </a:ext>
                  </a:extLst>
                </a:gridCol>
                <a:gridCol w="1279254">
                  <a:extLst>
                    <a:ext uri="{9D8B030D-6E8A-4147-A177-3AD203B41FA5}">
                      <a16:colId xmlns:a16="http://schemas.microsoft.com/office/drawing/2014/main" val="1718560950"/>
                    </a:ext>
                  </a:extLst>
                </a:gridCol>
                <a:gridCol w="607962">
                  <a:extLst>
                    <a:ext uri="{9D8B030D-6E8A-4147-A177-3AD203B41FA5}">
                      <a16:colId xmlns:a16="http://schemas.microsoft.com/office/drawing/2014/main" val="1212321945"/>
                    </a:ext>
                  </a:extLst>
                </a:gridCol>
                <a:gridCol w="1215925">
                  <a:extLst>
                    <a:ext uri="{9D8B030D-6E8A-4147-A177-3AD203B41FA5}">
                      <a16:colId xmlns:a16="http://schemas.microsoft.com/office/drawing/2014/main" val="3310133261"/>
                    </a:ext>
                  </a:extLst>
                </a:gridCol>
                <a:gridCol w="607962">
                  <a:extLst>
                    <a:ext uri="{9D8B030D-6E8A-4147-A177-3AD203B41FA5}">
                      <a16:colId xmlns:a16="http://schemas.microsoft.com/office/drawing/2014/main" val="4204494454"/>
                    </a:ext>
                  </a:extLst>
                </a:gridCol>
                <a:gridCol w="607962">
                  <a:extLst>
                    <a:ext uri="{9D8B030D-6E8A-4147-A177-3AD203B41FA5}">
                      <a16:colId xmlns:a16="http://schemas.microsoft.com/office/drawing/2014/main" val="500491623"/>
                    </a:ext>
                  </a:extLst>
                </a:gridCol>
                <a:gridCol w="1823887">
                  <a:extLst>
                    <a:ext uri="{9D8B030D-6E8A-4147-A177-3AD203B41FA5}">
                      <a16:colId xmlns:a16="http://schemas.microsoft.com/office/drawing/2014/main" val="2029418975"/>
                    </a:ext>
                  </a:extLst>
                </a:gridCol>
                <a:gridCol w="1469242">
                  <a:extLst>
                    <a:ext uri="{9D8B030D-6E8A-4147-A177-3AD203B41FA5}">
                      <a16:colId xmlns:a16="http://schemas.microsoft.com/office/drawing/2014/main" val="2221845815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Номер Операции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Тип Операции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Класс Оборудования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Машина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Код ТО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Периодичность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Продолжительность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Тип оборудования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Продолжительность, час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Периодичность,час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extLst>
                  <a:ext uri="{0D108BD9-81ED-4DB2-BD59-A6C34878D82A}">
                    <a16:rowId xmlns:a16="http://schemas.microsoft.com/office/drawing/2014/main" val="3547337377"/>
                  </a:ext>
                </a:extLst>
              </a:tr>
              <a:tr h="35031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205450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План ТО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МЦ01120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ТО-3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240 дни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 часы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ЭВМ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5 760,00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extLst>
                  <a:ext uri="{0D108BD9-81ED-4DB2-BD59-A6C34878D82A}">
                    <a16:rowId xmlns:a16="http://schemas.microsoft.com/office/drawing/2014/main" val="468379"/>
                  </a:ext>
                </a:extLst>
              </a:tr>
              <a:tr h="35031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205453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План ТО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МЦ07270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ТО-3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240 дни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14 часы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ЭВМ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5 760,00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extLst>
                  <a:ext uri="{0D108BD9-81ED-4DB2-BD59-A6C34878D82A}">
                    <a16:rowId xmlns:a16="http://schemas.microsoft.com/office/drawing/2014/main" val="1515895573"/>
                  </a:ext>
                </a:extLst>
              </a:tr>
              <a:tr h="35031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205459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План ТО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МЦ01130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ТО-3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240 дни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 часы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ЭВМ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5 760,00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extLst>
                  <a:ext uri="{0D108BD9-81ED-4DB2-BD59-A6C34878D82A}">
                    <a16:rowId xmlns:a16="http://schemas.microsoft.com/office/drawing/2014/main" val="2312686027"/>
                  </a:ext>
                </a:extLst>
              </a:tr>
              <a:tr h="35031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205462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План ТО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МЦ00990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ТО-3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240 дни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 часы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ТПА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5 760,00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extLst>
                  <a:ext uri="{0D108BD9-81ED-4DB2-BD59-A6C34878D82A}">
                    <a16:rowId xmlns:a16="http://schemas.microsoft.com/office/drawing/2014/main" val="116821828"/>
                  </a:ext>
                </a:extLst>
              </a:tr>
              <a:tr h="35031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205465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План ТО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МЦ08474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ТО-3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240 дни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 часы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ТПА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5 760,00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3" marR="6333" marT="6333" marB="0" anchor="b"/>
                </a:tc>
                <a:extLst>
                  <a:ext uri="{0D108BD9-81ED-4DB2-BD59-A6C34878D82A}">
                    <a16:rowId xmlns:a16="http://schemas.microsoft.com/office/drawing/2014/main" val="311255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1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4ED10-FD2E-4C03-9D8F-174053362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751" y="0"/>
            <a:ext cx="10018713" cy="1752599"/>
          </a:xfrm>
        </p:spPr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План действий: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3CBE84-C1EC-40C3-B765-B729167D5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45" y="2733674"/>
            <a:ext cx="1484339" cy="145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— Википедия">
            <a:extLst>
              <a:ext uri="{FF2B5EF4-FFF2-40B4-BE49-F238E27FC236}">
                <a16:creationId xmlns:a16="http://schemas.microsoft.com/office/drawing/2014/main" id="{C1EE96C8-1A15-48E7-AD62-8EDCA0C08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12" y="2851935"/>
            <a:ext cx="1350356" cy="135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 Sharp (programming language) - Wikipedia">
            <a:extLst>
              <a:ext uri="{FF2B5EF4-FFF2-40B4-BE49-F238E27FC236}">
                <a16:creationId xmlns:a16="http://schemas.microsoft.com/office/drawing/2014/main" id="{7264EF5A-B22B-4D6C-B9D8-B21187696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748" y="2569186"/>
            <a:ext cx="1564382" cy="171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193D16F4-728F-48E8-9651-831A336F2736}"/>
              </a:ext>
            </a:extLst>
          </p:cNvPr>
          <p:cNvSpPr/>
          <p:nvPr/>
        </p:nvSpPr>
        <p:spPr>
          <a:xfrm>
            <a:off x="2870478" y="2989123"/>
            <a:ext cx="1136892" cy="784506"/>
          </a:xfrm>
          <a:prstGeom prst="right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 descr="Изображение выглядит как баскетбол, игра&#10;&#10;Автоматически созданное описание">
            <a:extLst>
              <a:ext uri="{FF2B5EF4-FFF2-40B4-BE49-F238E27FC236}">
                <a16:creationId xmlns:a16="http://schemas.microsoft.com/office/drawing/2014/main" id="{3F3163AC-051A-4EA8-A1AF-67D1ED872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3292" y="2345594"/>
            <a:ext cx="2363038" cy="2363038"/>
          </a:xfrm>
          <a:prstGeom prst="rect">
            <a:avLst/>
          </a:prstGeom>
        </p:spPr>
      </p:pic>
      <p:sp>
        <p:nvSpPr>
          <p:cNvPr id="24" name="Стрелка: вправо 23">
            <a:extLst>
              <a:ext uri="{FF2B5EF4-FFF2-40B4-BE49-F238E27FC236}">
                <a16:creationId xmlns:a16="http://schemas.microsoft.com/office/drawing/2014/main" id="{154737A1-230D-4C2E-8F26-41E6BEAC171A}"/>
              </a:ext>
            </a:extLst>
          </p:cNvPr>
          <p:cNvSpPr/>
          <p:nvPr/>
        </p:nvSpPr>
        <p:spPr>
          <a:xfrm>
            <a:off x="5878010" y="3069930"/>
            <a:ext cx="1136892" cy="784506"/>
          </a:xfrm>
          <a:prstGeom prst="right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: вправо 24">
            <a:extLst>
              <a:ext uri="{FF2B5EF4-FFF2-40B4-BE49-F238E27FC236}">
                <a16:creationId xmlns:a16="http://schemas.microsoft.com/office/drawing/2014/main" id="{3FB8C6B6-7184-4E34-B0D4-2FEF89652FAA}"/>
              </a:ext>
            </a:extLst>
          </p:cNvPr>
          <p:cNvSpPr/>
          <p:nvPr/>
        </p:nvSpPr>
        <p:spPr>
          <a:xfrm>
            <a:off x="9119678" y="3134860"/>
            <a:ext cx="1136892" cy="784506"/>
          </a:xfrm>
          <a:prstGeom prst="right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99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DC8FBE-268F-4E36-BF61-5DE214F6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111" y="180975"/>
            <a:ext cx="10018713" cy="1752599"/>
          </a:xfrm>
        </p:spPr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3 задачи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34F1029-CA2C-430C-9F5E-A7EE05C24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4464" y="1514476"/>
            <a:ext cx="8391525" cy="435292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3000" dirty="0"/>
              <a:t>Создание БД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000" dirty="0"/>
              <a:t>Генерация и обработка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000" dirty="0"/>
              <a:t>Графический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28455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6CDD522-FCD5-49E2-B61C-78707D1D7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591" y="269241"/>
            <a:ext cx="6166169" cy="756918"/>
          </a:xfrm>
        </p:spPr>
        <p:txBody>
          <a:bodyPr>
            <a:norm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Диаграмма БД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05738BB-C99A-4DED-AE91-5CA9C25F8E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3" t="19703" r="17825" b="14328"/>
          <a:stretch/>
        </p:blipFill>
        <p:spPr bwMode="auto">
          <a:xfrm>
            <a:off x="2502838" y="1473200"/>
            <a:ext cx="9035444" cy="49377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166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635_TF22644756.potx" id="{27E14D99-0C46-44F1-815C-7CA62B8509D0}" vid="{1AF6B17D-3219-4A4E-BA4D-BFE8887A554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Microsoft Office PowerPoint</Application>
  <PresentationFormat>Широкоэкранный</PresentationFormat>
  <Paragraphs>270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Corbel</vt:lpstr>
      <vt:lpstr>Verdana</vt:lpstr>
      <vt:lpstr>Wingdings</vt:lpstr>
      <vt:lpstr>Параллакс</vt:lpstr>
      <vt:lpstr>Database design for production planning of plastic package</vt:lpstr>
      <vt:lpstr>Презентация PowerPoint</vt:lpstr>
      <vt:lpstr>Цель:</vt:lpstr>
      <vt:lpstr>Презентация PowerPoint</vt:lpstr>
      <vt:lpstr>Презентация PowerPoint</vt:lpstr>
      <vt:lpstr>Презентация PowerPoint</vt:lpstr>
      <vt:lpstr>План действий:</vt:lpstr>
      <vt:lpstr>3 задачи</vt:lpstr>
      <vt:lpstr>Диаграмма БД</vt:lpstr>
      <vt:lpstr>Алгоритм распределения заказов на производстве</vt:lpstr>
      <vt:lpstr>Генерация данных и загрузка файлов</vt:lpstr>
      <vt:lpstr>Графический интерфейс</vt:lpstr>
      <vt:lpstr>Информация</vt:lpstr>
      <vt:lpstr>Загруженность машин</vt:lpstr>
      <vt:lpstr>График производства</vt:lpstr>
      <vt:lpstr>Календарь отгрузок</vt:lpstr>
      <vt:lpstr>Результат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2020-06-09T15:09:58Z</dcterms:created>
  <dcterms:modified xsi:type="dcterms:W3CDTF">2020-06-10T19:10:50Z</dcterms:modified>
</cp:coreProperties>
</file>