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7"/>
  </p:notesMasterIdLst>
  <p:sldIdLst>
    <p:sldId id="256" r:id="rId2"/>
    <p:sldId id="260" r:id="rId3"/>
    <p:sldId id="298" r:id="rId4"/>
    <p:sldId id="304" r:id="rId5"/>
    <p:sldId id="299" r:id="rId6"/>
    <p:sldId id="263" r:id="rId7"/>
    <p:sldId id="306" r:id="rId8"/>
    <p:sldId id="302" r:id="rId9"/>
    <p:sldId id="257" r:id="rId10"/>
    <p:sldId id="301" r:id="rId11"/>
    <p:sldId id="303" r:id="rId12"/>
    <p:sldId id="300" r:id="rId13"/>
    <p:sldId id="308" r:id="rId14"/>
    <p:sldId id="307" r:id="rId15"/>
    <p:sldId id="309" r:id="rId16"/>
    <p:sldId id="310" r:id="rId17"/>
    <p:sldId id="311" r:id="rId18"/>
    <p:sldId id="312" r:id="rId19"/>
    <p:sldId id="313" r:id="rId20"/>
    <p:sldId id="314" r:id="rId21"/>
    <p:sldId id="315" r:id="rId22"/>
    <p:sldId id="316" r:id="rId23"/>
    <p:sldId id="317" r:id="rId24"/>
    <p:sldId id="318" r:id="rId25"/>
    <p:sldId id="319" r:id="rId26"/>
    <p:sldId id="323" r:id="rId27"/>
    <p:sldId id="320" r:id="rId28"/>
    <p:sldId id="321" r:id="rId29"/>
    <p:sldId id="328" r:id="rId30"/>
    <p:sldId id="322" r:id="rId31"/>
    <p:sldId id="324" r:id="rId32"/>
    <p:sldId id="325" r:id="rId33"/>
    <p:sldId id="326" r:id="rId34"/>
    <p:sldId id="327" r:id="rId35"/>
    <p:sldId id="329" r:id="rId36"/>
    <p:sldId id="330" r:id="rId37"/>
    <p:sldId id="331" r:id="rId38"/>
    <p:sldId id="332" r:id="rId39"/>
    <p:sldId id="333" r:id="rId40"/>
    <p:sldId id="334" r:id="rId41"/>
    <p:sldId id="335" r:id="rId42"/>
    <p:sldId id="337" r:id="rId43"/>
    <p:sldId id="338" r:id="rId44"/>
    <p:sldId id="339" r:id="rId45"/>
    <p:sldId id="340" r:id="rId46"/>
    <p:sldId id="350" r:id="rId47"/>
    <p:sldId id="341" r:id="rId48"/>
    <p:sldId id="342" r:id="rId49"/>
    <p:sldId id="343" r:id="rId50"/>
    <p:sldId id="344" r:id="rId51"/>
    <p:sldId id="345" r:id="rId52"/>
    <p:sldId id="346" r:id="rId53"/>
    <p:sldId id="349" r:id="rId54"/>
    <p:sldId id="347" r:id="rId55"/>
    <p:sldId id="348" r:id="rId56"/>
  </p:sldIdLst>
  <p:sldSz cx="9144000" cy="5143500" type="screen16x9"/>
  <p:notesSz cx="6858000" cy="9144000"/>
  <p:embeddedFontLst>
    <p:embeddedFont>
      <p:font typeface="Manrope Light" panose="020B0604020202020204" charset="0"/>
      <p:regular r:id="rId58"/>
      <p:bold r:id="rId59"/>
    </p:embeddedFont>
    <p:embeddedFont>
      <p:font typeface="Manrope Medium" panose="020B0604020202020204" charset="0"/>
      <p:regular r:id="rId60"/>
      <p:bold r:id="rId61"/>
    </p:embeddedFont>
    <p:embeddedFont>
      <p:font typeface="Manrope SemiBold" panose="020B0604020202020204" charset="0"/>
      <p:regular r:id="rId62"/>
      <p:bold r:id="rId63"/>
    </p:embeddedFont>
    <p:embeddedFont>
      <p:font typeface="Montserrat" panose="00000500000000000000" pitchFamily="2" charset="0"/>
      <p:regular r:id="rId64"/>
      <p:bold r:id="rId65"/>
      <p:italic r:id="rId66"/>
      <p:boldItalic r:id="rId67"/>
    </p:embeddedFont>
    <p:embeddedFont>
      <p:font typeface="Nunito Light" pitchFamily="2" charset="0"/>
      <p:regular r:id="rId68"/>
      <p:italic r:id="rId69"/>
    </p:embeddedFont>
    <p:embeddedFont>
      <p:font typeface="Raleway" pitchFamily="2"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72623-1237-4E64-A975-F4647EB56789}">
  <a:tblStyle styleId="{12472623-1237-4E64-A975-F4647EB567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5AEBBB-94AE-446F-90CA-8D09804757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77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36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4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976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00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55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53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31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4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1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5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4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0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7750" y="5225"/>
            <a:ext cx="10394000" cy="5679973"/>
            <a:chOff x="-407750" y="5225"/>
            <a:chExt cx="10394000" cy="5679973"/>
          </a:xfrm>
        </p:grpSpPr>
        <p:grpSp>
          <p:nvGrpSpPr>
            <p:cNvPr id="10" name="Google Shape;10;p2"/>
            <p:cNvGrpSpPr/>
            <p:nvPr/>
          </p:nvGrpSpPr>
          <p:grpSpPr>
            <a:xfrm>
              <a:off x="713225" y="181325"/>
              <a:ext cx="878700" cy="212400"/>
              <a:chOff x="713225" y="181325"/>
              <a:chExt cx="878700" cy="212400"/>
            </a:xfrm>
          </p:grpSpPr>
          <p:sp>
            <p:nvSpPr>
              <p:cNvPr id="11" name="Google Shape;11;p2"/>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 name="Google Shape;12;p2"/>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3" name="Google Shape;13;p2"/>
            <p:cNvSpPr/>
            <p:nvPr/>
          </p:nvSpPr>
          <p:spPr>
            <a:xfrm>
              <a:off x="-407750" y="4603998"/>
              <a:ext cx="2357400" cy="1081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2"/>
            <p:cNvSpPr/>
            <p:nvPr/>
          </p:nvSpPr>
          <p:spPr>
            <a:xfrm>
              <a:off x="7147350" y="2758850"/>
              <a:ext cx="2838900" cy="283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5" name="Google Shape;15;p2"/>
            <p:cNvSpPr/>
            <p:nvPr/>
          </p:nvSpPr>
          <p:spPr>
            <a:xfrm>
              <a:off x="8321725" y="1263725"/>
              <a:ext cx="218100" cy="218100"/>
            </a:xfrm>
            <a:prstGeom prst="ellipse">
              <a:avLst/>
            </a:prstGeom>
            <a:solidFill>
              <a:schemeClr val="l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6" name="Google Shape;16;p2"/>
            <p:cNvCxnSpPr>
              <a:stCxn id="15" idx="0"/>
            </p:cNvCxnSpPr>
            <p:nvPr/>
          </p:nvCxnSpPr>
          <p:spPr>
            <a:xfrm rot="10800000">
              <a:off x="8430775" y="5225"/>
              <a:ext cx="0" cy="125850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Manrope Medium"/>
                <a:ea typeface="Manrope Medium"/>
                <a:cs typeface="Manrope Medium"/>
                <a:sym typeface="Manrope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203263"/>
            <a:ext cx="2799600" cy="68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8"/>
        <p:cNvGrpSpPr/>
        <p:nvPr/>
      </p:nvGrpSpPr>
      <p:grpSpPr>
        <a:xfrm>
          <a:off x="0" y="0"/>
          <a:ext cx="0" cy="0"/>
          <a:chOff x="0" y="0"/>
          <a:chExt cx="0" cy="0"/>
        </a:xfrm>
      </p:grpSpPr>
      <p:grpSp>
        <p:nvGrpSpPr>
          <p:cNvPr id="799" name="Google Shape;799;p29"/>
          <p:cNvGrpSpPr/>
          <p:nvPr/>
        </p:nvGrpSpPr>
        <p:grpSpPr>
          <a:xfrm>
            <a:off x="-1132121" y="-569150"/>
            <a:ext cx="11105246" cy="6207500"/>
            <a:chOff x="-1132121" y="-569150"/>
            <a:chExt cx="11105246" cy="6207500"/>
          </a:xfrm>
        </p:grpSpPr>
        <p:sp>
          <p:nvSpPr>
            <p:cNvPr id="800" name="Google Shape;800;p29"/>
            <p:cNvSpPr/>
            <p:nvPr/>
          </p:nvSpPr>
          <p:spPr>
            <a:xfrm>
              <a:off x="-1132121" y="4399264"/>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01" name="Google Shape;801;p29"/>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02" name="Google Shape;802;p29"/>
            <p:cNvGrpSpPr/>
            <p:nvPr/>
          </p:nvGrpSpPr>
          <p:grpSpPr>
            <a:xfrm rot="5400000" flipH="1">
              <a:off x="-358934" y="3740165"/>
              <a:ext cx="1603833" cy="338561"/>
              <a:chOff x="294065" y="4525659"/>
              <a:chExt cx="1603833" cy="338561"/>
            </a:xfrm>
          </p:grpSpPr>
          <p:sp>
            <p:nvSpPr>
              <p:cNvPr id="803" name="Google Shape;803;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9" name="Google Shape;809;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0" name="Google Shape;810;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812;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813;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819;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6" name="Google Shape;826;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30" name="Google Shape;830;p29"/>
            <p:cNvSpPr/>
            <p:nvPr/>
          </p:nvSpPr>
          <p:spPr>
            <a:xfrm>
              <a:off x="-643550" y="1060650"/>
              <a:ext cx="1104900" cy="11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31" name="Google Shape;831;p29"/>
            <p:cNvGrpSpPr/>
            <p:nvPr/>
          </p:nvGrpSpPr>
          <p:grpSpPr>
            <a:xfrm>
              <a:off x="322154" y="425200"/>
              <a:ext cx="591646" cy="720033"/>
              <a:chOff x="3883186" y="1687261"/>
              <a:chExt cx="465900" cy="567000"/>
            </a:xfrm>
          </p:grpSpPr>
          <p:cxnSp>
            <p:nvCxnSpPr>
              <p:cNvPr id="832" name="Google Shape;832;p29"/>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33" name="Google Shape;833;p29"/>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34" name="Google Shape;834;p29"/>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35" name="Google Shape;835;p29"/>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836" name="Google Shape;836;p29"/>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7" name="Google Shape;837;p29"/>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8" name="Google Shape;838;p29"/>
            <p:cNvSpPr/>
            <p:nvPr/>
          </p:nvSpPr>
          <p:spPr>
            <a:xfrm>
              <a:off x="8685375" y="24860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839" name="Google Shape;839;p29"/>
            <p:cNvCxnSpPr>
              <a:stCxn id="838" idx="0"/>
            </p:cNvCxnSpPr>
            <p:nvPr/>
          </p:nvCxnSpPr>
          <p:spPr>
            <a:xfrm rot="10800000">
              <a:off x="8794425" y="-5691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840" name="Google Shape;840;p29"/>
            <p:cNvGrpSpPr/>
            <p:nvPr/>
          </p:nvGrpSpPr>
          <p:grpSpPr>
            <a:xfrm>
              <a:off x="6983608" y="370222"/>
              <a:ext cx="1603833" cy="338561"/>
              <a:chOff x="294065" y="4525659"/>
              <a:chExt cx="1603833" cy="338561"/>
            </a:xfrm>
          </p:grpSpPr>
          <p:sp>
            <p:nvSpPr>
              <p:cNvPr id="841" name="Google Shape;841;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6" name="Google Shape;856;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7" name="Google Shape;857;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1" name="Google Shape;861;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3" name="Google Shape;863;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68" name="Google Shape;868;p29"/>
            <p:cNvGrpSpPr/>
            <p:nvPr/>
          </p:nvGrpSpPr>
          <p:grpSpPr>
            <a:xfrm>
              <a:off x="8539275" y="3791850"/>
              <a:ext cx="510300" cy="1105000"/>
              <a:chOff x="62646" y="2769450"/>
              <a:chExt cx="510300" cy="1105000"/>
            </a:xfrm>
          </p:grpSpPr>
          <p:sp>
            <p:nvSpPr>
              <p:cNvPr id="869" name="Google Shape;869;p29"/>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870" name="Google Shape;870;p29"/>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871" name="Google Shape;871;p29"/>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2" name="Google Shape;872;p29"/>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9"/>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4" name="Google Shape;874;p29"/>
            <p:cNvSpPr/>
            <p:nvPr/>
          </p:nvSpPr>
          <p:spPr>
            <a:xfrm>
              <a:off x="7747075" y="4201550"/>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75" name="Google Shape;875;p29"/>
            <p:cNvSpPr/>
            <p:nvPr/>
          </p:nvSpPr>
          <p:spPr>
            <a:xfrm>
              <a:off x="913788" y="4463901"/>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grpSp>
        <p:nvGrpSpPr>
          <p:cNvPr id="55" name="Google Shape;55;p4"/>
          <p:cNvGrpSpPr/>
          <p:nvPr/>
        </p:nvGrpSpPr>
        <p:grpSpPr>
          <a:xfrm>
            <a:off x="-309865" y="-411725"/>
            <a:ext cx="10330243" cy="7146808"/>
            <a:chOff x="-309865" y="-411725"/>
            <a:chExt cx="10330243" cy="7146808"/>
          </a:xfrm>
        </p:grpSpPr>
        <p:sp>
          <p:nvSpPr>
            <p:cNvPr id="56" name="Google Shape;56;p4"/>
            <p:cNvSpPr/>
            <p:nvPr/>
          </p:nvSpPr>
          <p:spPr>
            <a:xfrm>
              <a:off x="7662979" y="-41172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7" name="Google Shape;57;p4"/>
            <p:cNvSpPr/>
            <p:nvPr/>
          </p:nvSpPr>
          <p:spPr>
            <a:xfrm rot="5400437">
              <a:off x="-777265" y="4845233"/>
              <a:ext cx="2357400" cy="1422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 name="Google Shape;58;p4"/>
            <p:cNvGrpSpPr/>
            <p:nvPr/>
          </p:nvGrpSpPr>
          <p:grpSpPr>
            <a:xfrm rot="5400118">
              <a:off x="8287813" y="605069"/>
              <a:ext cx="1012608" cy="492643"/>
              <a:chOff x="5354280" y="2120400"/>
              <a:chExt cx="347760" cy="169200"/>
            </a:xfrm>
          </p:grpSpPr>
          <p:sp>
            <p:nvSpPr>
              <p:cNvPr id="59" name="Google Shape;59;p4"/>
              <p:cNvSpPr/>
              <p:nvPr/>
            </p:nvSpPr>
            <p:spPr>
              <a:xfrm>
                <a:off x="569124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60;p4"/>
              <p:cNvSpPr/>
              <p:nvPr/>
            </p:nvSpPr>
            <p:spPr>
              <a:xfrm>
                <a:off x="5623920" y="212040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61;p4"/>
              <p:cNvSpPr/>
              <p:nvPr/>
            </p:nvSpPr>
            <p:spPr>
              <a:xfrm>
                <a:off x="555660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62;p4"/>
              <p:cNvSpPr/>
              <p:nvPr/>
            </p:nvSpPr>
            <p:spPr>
              <a:xfrm>
                <a:off x="548892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63;p4"/>
              <p:cNvSpPr/>
              <p:nvPr/>
            </p:nvSpPr>
            <p:spPr>
              <a:xfrm>
                <a:off x="5421600" y="212040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 name="Google Shape;64;p4"/>
              <p:cNvSpPr/>
              <p:nvPr/>
            </p:nvSpPr>
            <p:spPr>
              <a:xfrm>
                <a:off x="535428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65;p4"/>
              <p:cNvSpPr/>
              <p:nvPr/>
            </p:nvSpPr>
            <p:spPr>
              <a:xfrm>
                <a:off x="569124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 name="Google Shape;66;p4"/>
              <p:cNvSpPr/>
              <p:nvPr/>
            </p:nvSpPr>
            <p:spPr>
              <a:xfrm>
                <a:off x="5623920" y="217332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67;p4"/>
              <p:cNvSpPr/>
              <p:nvPr/>
            </p:nvSpPr>
            <p:spPr>
              <a:xfrm>
                <a:off x="555660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4"/>
              <p:cNvSpPr/>
              <p:nvPr/>
            </p:nvSpPr>
            <p:spPr>
              <a:xfrm>
                <a:off x="548892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69;p4"/>
              <p:cNvSpPr/>
              <p:nvPr/>
            </p:nvSpPr>
            <p:spPr>
              <a:xfrm>
                <a:off x="5421600" y="217332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4"/>
              <p:cNvSpPr/>
              <p:nvPr/>
            </p:nvSpPr>
            <p:spPr>
              <a:xfrm>
                <a:off x="535428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4"/>
              <p:cNvSpPr/>
              <p:nvPr/>
            </p:nvSpPr>
            <p:spPr>
              <a:xfrm>
                <a:off x="569124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72;p4"/>
              <p:cNvSpPr/>
              <p:nvPr/>
            </p:nvSpPr>
            <p:spPr>
              <a:xfrm>
                <a:off x="5623920" y="2226240"/>
                <a:ext cx="10440" cy="10440"/>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73;p4"/>
              <p:cNvSpPr/>
              <p:nvPr/>
            </p:nvSpPr>
            <p:spPr>
              <a:xfrm>
                <a:off x="555660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4"/>
              <p:cNvSpPr/>
              <p:nvPr/>
            </p:nvSpPr>
            <p:spPr>
              <a:xfrm>
                <a:off x="548892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75;p4"/>
              <p:cNvSpPr/>
              <p:nvPr/>
            </p:nvSpPr>
            <p:spPr>
              <a:xfrm>
                <a:off x="5421600" y="2226240"/>
                <a:ext cx="10440" cy="10440"/>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35428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4"/>
              <p:cNvSpPr/>
              <p:nvPr/>
            </p:nvSpPr>
            <p:spPr>
              <a:xfrm>
                <a:off x="569124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4"/>
              <p:cNvSpPr/>
              <p:nvPr/>
            </p:nvSpPr>
            <p:spPr>
              <a:xfrm>
                <a:off x="5623920" y="2279160"/>
                <a:ext cx="10440" cy="10440"/>
              </a:xfrm>
              <a:custGeom>
                <a:avLst/>
                <a:gdLst/>
                <a:ahLst/>
                <a:cxnLst/>
                <a:rect l="l" t="t" r="r" b="b"/>
                <a:pathLst>
                  <a:path w="29" h="29" extrusionOk="0">
                    <a:moveTo>
                      <a:pt x="0" y="14"/>
                    </a:moveTo>
                    <a:cubicBezTo>
                      <a:pt x="0" y="6"/>
                      <a:pt x="7" y="0"/>
                      <a:pt x="15" y="0"/>
                    </a:cubicBezTo>
                    <a:cubicBezTo>
                      <a:pt x="24" y="0"/>
                      <a:pt x="29" y="5"/>
                      <a:pt x="29" y="14"/>
                    </a:cubicBezTo>
                    <a:cubicBezTo>
                      <a:pt x="29" y="22"/>
                      <a:pt x="24"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79;p4"/>
              <p:cNvSpPr/>
              <p:nvPr/>
            </p:nvSpPr>
            <p:spPr>
              <a:xfrm>
                <a:off x="555660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80;p4"/>
              <p:cNvSpPr/>
              <p:nvPr/>
            </p:nvSpPr>
            <p:spPr>
              <a:xfrm>
                <a:off x="548892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81;p4"/>
              <p:cNvSpPr/>
              <p:nvPr/>
            </p:nvSpPr>
            <p:spPr>
              <a:xfrm>
                <a:off x="5421600" y="2279160"/>
                <a:ext cx="10440" cy="10440"/>
              </a:xfrm>
              <a:custGeom>
                <a:avLst/>
                <a:gdLst/>
                <a:ahLst/>
                <a:cxnLst/>
                <a:rect l="l" t="t" r="r" b="b"/>
                <a:pathLst>
                  <a:path w="29" h="29" extrusionOk="0">
                    <a:moveTo>
                      <a:pt x="0" y="14"/>
                    </a:moveTo>
                    <a:cubicBezTo>
                      <a:pt x="0" y="6"/>
                      <a:pt x="7" y="0"/>
                      <a:pt x="15" y="0"/>
                    </a:cubicBezTo>
                    <a:cubicBezTo>
                      <a:pt x="23" y="0"/>
                      <a:pt x="29" y="5"/>
                      <a:pt x="29" y="14"/>
                    </a:cubicBezTo>
                    <a:cubicBezTo>
                      <a:pt x="29"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82;p4"/>
              <p:cNvSpPr/>
              <p:nvPr/>
            </p:nvSpPr>
            <p:spPr>
              <a:xfrm>
                <a:off x="535428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txBox="1">
            <a:spLocks noGrp="1"/>
          </p:cNvSpPr>
          <p:nvPr>
            <p:ph type="body" idx="1"/>
          </p:nvPr>
        </p:nvSpPr>
        <p:spPr>
          <a:xfrm>
            <a:off x="720000" y="1150525"/>
            <a:ext cx="7704000" cy="46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04" name="Google Shape;204;p8"/>
          <p:cNvGrpSpPr/>
          <p:nvPr/>
        </p:nvGrpSpPr>
        <p:grpSpPr>
          <a:xfrm>
            <a:off x="-1132121" y="-541702"/>
            <a:ext cx="11105246" cy="5438552"/>
            <a:chOff x="-1132121" y="-541702"/>
            <a:chExt cx="11105246" cy="5438552"/>
          </a:xfrm>
        </p:grpSpPr>
        <p:sp>
          <p:nvSpPr>
            <p:cNvPr id="205" name="Google Shape;205;p8"/>
            <p:cNvSpPr/>
            <p:nvPr/>
          </p:nvSpPr>
          <p:spPr>
            <a:xfrm>
              <a:off x="8746888" y="3127250"/>
              <a:ext cx="1161000" cy="11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06" name="Google Shape;206;p8"/>
            <p:cNvSpPr/>
            <p:nvPr/>
          </p:nvSpPr>
          <p:spPr>
            <a:xfrm>
              <a:off x="8531713" y="2992862"/>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7" name="Google Shape;207;p8"/>
            <p:cNvGrpSpPr/>
            <p:nvPr/>
          </p:nvGrpSpPr>
          <p:grpSpPr>
            <a:xfrm>
              <a:off x="8539275" y="3791850"/>
              <a:ext cx="510300" cy="1105000"/>
              <a:chOff x="62646" y="2769450"/>
              <a:chExt cx="510300" cy="1105000"/>
            </a:xfrm>
          </p:grpSpPr>
          <p:sp>
            <p:nvSpPr>
              <p:cNvPr id="208" name="Google Shape;208;p8"/>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09" name="Google Shape;209;p8"/>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210" name="Google Shape;210;p8"/>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8"/>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8"/>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3" name="Google Shape;213;p8"/>
            <p:cNvSpPr/>
            <p:nvPr/>
          </p:nvSpPr>
          <p:spPr>
            <a:xfrm>
              <a:off x="-1132121" y="36653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4" name="Google Shape;214;p8"/>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5" name="Google Shape;215;p8"/>
            <p:cNvSpPr/>
            <p:nvPr/>
          </p:nvSpPr>
          <p:spPr>
            <a:xfrm>
              <a:off x="7615725" y="252125"/>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6" name="Google Shape;216;p8"/>
            <p:cNvGrpSpPr/>
            <p:nvPr/>
          </p:nvGrpSpPr>
          <p:grpSpPr>
            <a:xfrm rot="5400000" flipH="1">
              <a:off x="-358934" y="3006276"/>
              <a:ext cx="1603833" cy="338561"/>
              <a:chOff x="294065" y="4525659"/>
              <a:chExt cx="1603833" cy="338561"/>
            </a:xfrm>
          </p:grpSpPr>
          <p:sp>
            <p:nvSpPr>
              <p:cNvPr id="217" name="Google Shape;217;p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220;p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221;p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 name="Google Shape;225;p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 name="Google Shape;226;p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 name="Google Shape;227;p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 name="Google Shape;228;p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 name="Google Shape;229;p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 name="Google Shape;230;p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 name="Google Shape;233;p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 name="Google Shape;234;p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 name="Google Shape;235;p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 name="Google Shape;242;p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 name="Google Shape;243;p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6" name="Google Shape;24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247" name="Google Shape;247;p9"/>
          <p:cNvGrpSpPr/>
          <p:nvPr/>
        </p:nvGrpSpPr>
        <p:grpSpPr>
          <a:xfrm>
            <a:off x="-175775" y="-514125"/>
            <a:ext cx="10055100" cy="5520525"/>
            <a:chOff x="-175775" y="-514125"/>
            <a:chExt cx="10055100" cy="5520525"/>
          </a:xfrm>
        </p:grpSpPr>
        <p:grpSp>
          <p:nvGrpSpPr>
            <p:cNvPr id="248" name="Google Shape;248;p9"/>
            <p:cNvGrpSpPr/>
            <p:nvPr/>
          </p:nvGrpSpPr>
          <p:grpSpPr>
            <a:xfrm rot="10800000" flipH="1">
              <a:off x="7273425" y="181325"/>
              <a:ext cx="878700" cy="212400"/>
              <a:chOff x="713225" y="181325"/>
              <a:chExt cx="878700" cy="212400"/>
            </a:xfrm>
          </p:grpSpPr>
          <p:sp>
            <p:nvSpPr>
              <p:cNvPr id="249" name="Google Shape;249;p9"/>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0" name="Google Shape;250;p9"/>
              <p:cNvSpPr/>
              <p:nvPr/>
            </p:nvSpPr>
            <p:spPr>
              <a:xfrm>
                <a:off x="713225" y="181325"/>
                <a:ext cx="212400" cy="2124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251" name="Google Shape;251;p9"/>
            <p:cNvSpPr/>
            <p:nvPr/>
          </p:nvSpPr>
          <p:spPr>
            <a:xfrm rot="-5400000" flipH="1">
              <a:off x="-744125" y="54225"/>
              <a:ext cx="2357400" cy="122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2" name="Google Shape;252;p9"/>
            <p:cNvSpPr/>
            <p:nvPr/>
          </p:nvSpPr>
          <p:spPr>
            <a:xfrm flipH="1">
              <a:off x="7521925" y="3218175"/>
              <a:ext cx="2357400" cy="122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53" name="Google Shape;253;p9"/>
            <p:cNvGrpSpPr/>
            <p:nvPr/>
          </p:nvGrpSpPr>
          <p:grpSpPr>
            <a:xfrm flipH="1">
              <a:off x="417388" y="3836550"/>
              <a:ext cx="591653" cy="1081200"/>
              <a:chOff x="7224259" y="2787025"/>
              <a:chExt cx="591653" cy="1081200"/>
            </a:xfrm>
          </p:grpSpPr>
          <p:sp>
            <p:nvSpPr>
              <p:cNvPr id="254" name="Google Shape;254;p9"/>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55" name="Google Shape;255;p9"/>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256" name="Google Shape;256;p9"/>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9"/>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9"/>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59" name="Google Shape;259;p9"/>
            <p:cNvSpPr/>
            <p:nvPr/>
          </p:nvSpPr>
          <p:spPr>
            <a:xfrm rot="10800000" flipH="1">
              <a:off x="8384500" y="352980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260" name="Google Shape;260;p9"/>
            <p:cNvCxnSpPr>
              <a:stCxn id="259" idx="0"/>
            </p:cNvCxnSpPr>
            <p:nvPr/>
          </p:nvCxnSpPr>
          <p:spPr>
            <a:xfrm>
              <a:off x="8493550" y="3747900"/>
              <a:ext cx="0" cy="1258500"/>
            </a:xfrm>
            <a:prstGeom prst="straightConnector1">
              <a:avLst/>
            </a:prstGeom>
            <a:noFill/>
            <a:ln w="9525" cap="flat" cmpd="sng">
              <a:solidFill>
                <a:schemeClr val="dk1"/>
              </a:solidFill>
              <a:prstDash val="solid"/>
              <a:round/>
              <a:headEnd type="none" w="med" len="med"/>
              <a:tailEnd type="none" w="med" len="med"/>
            </a:ln>
          </p:spPr>
        </p:cxnSp>
        <p:grpSp>
          <p:nvGrpSpPr>
            <p:cNvPr id="261" name="Google Shape;261;p9"/>
            <p:cNvGrpSpPr/>
            <p:nvPr/>
          </p:nvGrpSpPr>
          <p:grpSpPr>
            <a:xfrm>
              <a:off x="816201" y="370226"/>
              <a:ext cx="1603833" cy="338561"/>
              <a:chOff x="294065" y="4525659"/>
              <a:chExt cx="1603833" cy="338561"/>
            </a:xfrm>
          </p:grpSpPr>
          <p:sp>
            <p:nvSpPr>
              <p:cNvPr id="262" name="Google Shape;262;p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 name="Google Shape;263;p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264;p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265;p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266;p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267;p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 name="Google Shape;268;p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272;p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274;p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 name="Google Shape;278;p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279;p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281;p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 name="Google Shape;282;p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284;p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454"/>
        <p:cNvGrpSpPr/>
        <p:nvPr/>
      </p:nvGrpSpPr>
      <p:grpSpPr>
        <a:xfrm>
          <a:off x="0" y="0"/>
          <a:ext cx="0" cy="0"/>
          <a:chOff x="0" y="0"/>
          <a:chExt cx="0" cy="0"/>
        </a:xfrm>
      </p:grpSpPr>
      <p:grpSp>
        <p:nvGrpSpPr>
          <p:cNvPr id="455" name="Google Shape;455;p17"/>
          <p:cNvGrpSpPr/>
          <p:nvPr/>
        </p:nvGrpSpPr>
        <p:grpSpPr>
          <a:xfrm>
            <a:off x="-370675" y="-274600"/>
            <a:ext cx="9251385" cy="5526998"/>
            <a:chOff x="-370675" y="-274600"/>
            <a:chExt cx="9251385" cy="5526998"/>
          </a:xfrm>
        </p:grpSpPr>
        <p:sp>
          <p:nvSpPr>
            <p:cNvPr id="456" name="Google Shape;456;p17"/>
            <p:cNvSpPr/>
            <p:nvPr/>
          </p:nvSpPr>
          <p:spPr>
            <a:xfrm>
              <a:off x="-370675" y="4171198"/>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57" name="Google Shape;457;p17"/>
            <p:cNvSpPr/>
            <p:nvPr/>
          </p:nvSpPr>
          <p:spPr>
            <a:xfrm>
              <a:off x="5678050" y="-274600"/>
              <a:ext cx="683700" cy="6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58" name="Google Shape;458;p17"/>
            <p:cNvGrpSpPr/>
            <p:nvPr/>
          </p:nvGrpSpPr>
          <p:grpSpPr>
            <a:xfrm>
              <a:off x="8696231" y="1769834"/>
              <a:ext cx="184479" cy="1603833"/>
              <a:chOff x="8638752" y="2668915"/>
              <a:chExt cx="184479" cy="1603833"/>
            </a:xfrm>
          </p:grpSpPr>
          <p:sp>
            <p:nvSpPr>
              <p:cNvPr id="459" name="Google Shape;459;p17"/>
              <p:cNvSpPr/>
              <p:nvPr/>
            </p:nvSpPr>
            <p:spPr>
              <a:xfrm rot="5400000" flipH="1">
                <a:off x="8792309" y="326066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0" name="Google Shape;460;p17"/>
              <p:cNvSpPr/>
              <p:nvPr/>
            </p:nvSpPr>
            <p:spPr>
              <a:xfrm rot="5400000" flipH="1">
                <a:off x="8792833" y="3457212"/>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17"/>
              <p:cNvSpPr/>
              <p:nvPr/>
            </p:nvSpPr>
            <p:spPr>
              <a:xfrm rot="5400000" flipH="1">
                <a:off x="8792833" y="3653234"/>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17"/>
              <p:cNvSpPr/>
              <p:nvPr/>
            </p:nvSpPr>
            <p:spPr>
              <a:xfrm rot="5400000" flipH="1">
                <a:off x="8792309" y="384978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17"/>
              <p:cNvSpPr/>
              <p:nvPr/>
            </p:nvSpPr>
            <p:spPr>
              <a:xfrm rot="5400000" flipH="1">
                <a:off x="8792833" y="4046327"/>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17"/>
              <p:cNvSpPr/>
              <p:nvPr/>
            </p:nvSpPr>
            <p:spPr>
              <a:xfrm rot="5400000" flipH="1">
                <a:off x="8792833" y="4242350"/>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17"/>
              <p:cNvSpPr/>
              <p:nvPr/>
            </p:nvSpPr>
            <p:spPr>
              <a:xfrm rot="5400000" flipH="1">
                <a:off x="8638227" y="326066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17"/>
              <p:cNvSpPr/>
              <p:nvPr/>
            </p:nvSpPr>
            <p:spPr>
              <a:xfrm rot="5400000" flipH="1">
                <a:off x="8638751" y="3457212"/>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17"/>
              <p:cNvSpPr/>
              <p:nvPr/>
            </p:nvSpPr>
            <p:spPr>
              <a:xfrm rot="5400000" flipH="1">
                <a:off x="8638751" y="3653234"/>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8" name="Google Shape;468;p17"/>
              <p:cNvSpPr/>
              <p:nvPr/>
            </p:nvSpPr>
            <p:spPr>
              <a:xfrm rot="5400000" flipH="1">
                <a:off x="8638227" y="384978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17"/>
              <p:cNvSpPr/>
              <p:nvPr/>
            </p:nvSpPr>
            <p:spPr>
              <a:xfrm rot="5400000" flipH="1">
                <a:off x="8638751" y="4046327"/>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17"/>
              <p:cNvSpPr/>
              <p:nvPr/>
            </p:nvSpPr>
            <p:spPr>
              <a:xfrm rot="5400000" flipH="1">
                <a:off x="8638751" y="4242350"/>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1" name="Google Shape;471;p17"/>
              <p:cNvSpPr/>
              <p:nvPr/>
            </p:nvSpPr>
            <p:spPr>
              <a:xfrm rot="5400000" flipH="1">
                <a:off x="8792309" y="306359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2" name="Google Shape;472;p17"/>
              <p:cNvSpPr/>
              <p:nvPr/>
            </p:nvSpPr>
            <p:spPr>
              <a:xfrm rot="5400000" flipH="1">
                <a:off x="8638227" y="306359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3" name="Google Shape;473;p17"/>
              <p:cNvSpPr/>
              <p:nvPr/>
            </p:nvSpPr>
            <p:spPr>
              <a:xfrm rot="5400000" flipH="1">
                <a:off x="8792309" y="286651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7"/>
              <p:cNvSpPr/>
              <p:nvPr/>
            </p:nvSpPr>
            <p:spPr>
              <a:xfrm rot="5400000" flipH="1">
                <a:off x="8638227" y="286651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7"/>
              <p:cNvSpPr/>
              <p:nvPr/>
            </p:nvSpPr>
            <p:spPr>
              <a:xfrm rot="5400000" flipH="1">
                <a:off x="8792309" y="26694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7"/>
              <p:cNvSpPr/>
              <p:nvPr/>
            </p:nvSpPr>
            <p:spPr>
              <a:xfrm rot="5400000" flipH="1">
                <a:off x="8638227" y="266944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77" name="Google Shape;477;p17"/>
          <p:cNvSpPr txBox="1">
            <a:spLocks noGrp="1"/>
          </p:cNvSpPr>
          <p:nvPr>
            <p:ph type="title"/>
          </p:nvPr>
        </p:nvSpPr>
        <p:spPr>
          <a:xfrm>
            <a:off x="713250" y="445025"/>
            <a:ext cx="36306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8" name="Google Shape;478;p17"/>
          <p:cNvSpPr txBox="1">
            <a:spLocks noGrp="1"/>
          </p:cNvSpPr>
          <p:nvPr>
            <p:ph type="body" idx="1"/>
          </p:nvPr>
        </p:nvSpPr>
        <p:spPr>
          <a:xfrm>
            <a:off x="713250" y="1257575"/>
            <a:ext cx="7717500" cy="2421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67"/>
        <p:cNvGrpSpPr/>
        <p:nvPr/>
      </p:nvGrpSpPr>
      <p:grpSpPr>
        <a:xfrm>
          <a:off x="0" y="0"/>
          <a:ext cx="0" cy="0"/>
          <a:chOff x="0" y="0"/>
          <a:chExt cx="0" cy="0"/>
        </a:xfrm>
      </p:grpSpPr>
      <p:grpSp>
        <p:nvGrpSpPr>
          <p:cNvPr id="568" name="Google Shape;568;p20"/>
          <p:cNvGrpSpPr/>
          <p:nvPr/>
        </p:nvGrpSpPr>
        <p:grpSpPr>
          <a:xfrm>
            <a:off x="-920924" y="175450"/>
            <a:ext cx="9913464" cy="5223875"/>
            <a:chOff x="-920924" y="175450"/>
            <a:chExt cx="9913464" cy="5223875"/>
          </a:xfrm>
        </p:grpSpPr>
        <p:sp>
          <p:nvSpPr>
            <p:cNvPr id="569" name="Google Shape;569;p20"/>
            <p:cNvSpPr/>
            <p:nvPr/>
          </p:nvSpPr>
          <p:spPr>
            <a:xfrm>
              <a:off x="7343826" y="4671225"/>
              <a:ext cx="1587600" cy="728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70" name="Google Shape;570;p20"/>
            <p:cNvGrpSpPr/>
            <p:nvPr/>
          </p:nvGrpSpPr>
          <p:grpSpPr>
            <a:xfrm>
              <a:off x="8601724" y="4411773"/>
              <a:ext cx="390816" cy="384474"/>
              <a:chOff x="5470200" y="2889360"/>
              <a:chExt cx="304920" cy="304920"/>
            </a:xfrm>
          </p:grpSpPr>
          <p:sp>
            <p:nvSpPr>
              <p:cNvPr id="571" name="Google Shape;571;p20"/>
              <p:cNvSpPr/>
              <p:nvPr/>
            </p:nvSpPr>
            <p:spPr>
              <a:xfrm>
                <a:off x="5470200" y="2889360"/>
                <a:ext cx="304920" cy="304920"/>
              </a:xfrm>
              <a:custGeom>
                <a:avLst/>
                <a:gdLst/>
                <a:ahLst/>
                <a:cxnLst/>
                <a:rect l="l" t="t" r="r" b="b"/>
                <a:pathLst>
                  <a:path w="847" h="847" extrusionOk="0">
                    <a:moveTo>
                      <a:pt x="0" y="0"/>
                    </a:moveTo>
                    <a:lnTo>
                      <a:pt x="847" y="0"/>
                    </a:lnTo>
                    <a:lnTo>
                      <a:pt x="847" y="847"/>
                    </a:lnTo>
                    <a:lnTo>
                      <a:pt x="0" y="847"/>
                    </a:lnTo>
                    <a:lnTo>
                      <a:pt x="0" y="0"/>
                    </a:ln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72" name="Google Shape;572;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3" name="Google Shape;573;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4" name="Google Shape;574;p20"/>
              <p:cNvCxnSpPr/>
              <p:nvPr/>
            </p:nvCxnSpPr>
            <p:spPr>
              <a:xfrm flipH="1">
                <a:off x="5470320" y="2889360"/>
                <a:ext cx="304800" cy="304500"/>
              </a:xfrm>
              <a:prstGeom prst="straightConnector1">
                <a:avLst/>
              </a:prstGeom>
              <a:noFill/>
              <a:ln w="9525" cap="flat" cmpd="sng">
                <a:solidFill>
                  <a:schemeClr val="dk1"/>
                </a:solidFill>
                <a:prstDash val="solid"/>
                <a:miter lim="8000"/>
                <a:headEnd type="none" w="sm" len="sm"/>
                <a:tailEnd type="none" w="sm" len="sm"/>
              </a:ln>
            </p:spPr>
          </p:cxnSp>
        </p:grpSp>
        <p:sp>
          <p:nvSpPr>
            <p:cNvPr id="575" name="Google Shape;575;p20"/>
            <p:cNvSpPr/>
            <p:nvPr/>
          </p:nvSpPr>
          <p:spPr>
            <a:xfrm>
              <a:off x="-920924" y="175450"/>
              <a:ext cx="1587600" cy="72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576" name="Google Shape;57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7" name="Google Shape;577;p20"/>
          <p:cNvSpPr txBox="1">
            <a:spLocks noGrp="1"/>
          </p:cNvSpPr>
          <p:nvPr>
            <p:ph type="subTitle" idx="1"/>
          </p:nvPr>
        </p:nvSpPr>
        <p:spPr>
          <a:xfrm>
            <a:off x="851225"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8" name="Google Shape;578;p20"/>
          <p:cNvSpPr txBox="1">
            <a:spLocks noGrp="1"/>
          </p:cNvSpPr>
          <p:nvPr>
            <p:ph type="subTitle" idx="2"/>
          </p:nvPr>
        </p:nvSpPr>
        <p:spPr>
          <a:xfrm>
            <a:off x="3397950"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9" name="Google Shape;579;p20"/>
          <p:cNvSpPr txBox="1">
            <a:spLocks noGrp="1"/>
          </p:cNvSpPr>
          <p:nvPr>
            <p:ph type="subTitle" idx="3"/>
          </p:nvPr>
        </p:nvSpPr>
        <p:spPr>
          <a:xfrm>
            <a:off x="5944675" y="3000708"/>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80" name="Google Shape;580;p20"/>
          <p:cNvSpPr txBox="1">
            <a:spLocks noGrp="1"/>
          </p:cNvSpPr>
          <p:nvPr>
            <p:ph type="subTitle" idx="4"/>
          </p:nvPr>
        </p:nvSpPr>
        <p:spPr>
          <a:xfrm>
            <a:off x="85122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1" name="Google Shape;581;p20"/>
          <p:cNvSpPr txBox="1">
            <a:spLocks noGrp="1"/>
          </p:cNvSpPr>
          <p:nvPr>
            <p:ph type="subTitle" idx="5"/>
          </p:nvPr>
        </p:nvSpPr>
        <p:spPr>
          <a:xfrm>
            <a:off x="3397954"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2" name="Google Shape;582;p20"/>
          <p:cNvSpPr txBox="1">
            <a:spLocks noGrp="1"/>
          </p:cNvSpPr>
          <p:nvPr>
            <p:ph type="subTitle" idx="6"/>
          </p:nvPr>
        </p:nvSpPr>
        <p:spPr>
          <a:xfrm>
            <a:off x="594467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1_1">
    <p:spTree>
      <p:nvGrpSpPr>
        <p:cNvPr id="1" name="Shape 644"/>
        <p:cNvGrpSpPr/>
        <p:nvPr/>
      </p:nvGrpSpPr>
      <p:grpSpPr>
        <a:xfrm>
          <a:off x="0" y="0"/>
          <a:ext cx="0" cy="0"/>
          <a:chOff x="0" y="0"/>
          <a:chExt cx="0" cy="0"/>
        </a:xfrm>
      </p:grpSpPr>
      <p:grpSp>
        <p:nvGrpSpPr>
          <p:cNvPr id="645" name="Google Shape;645;p24"/>
          <p:cNvGrpSpPr/>
          <p:nvPr/>
        </p:nvGrpSpPr>
        <p:grpSpPr>
          <a:xfrm>
            <a:off x="-593400" y="154825"/>
            <a:ext cx="11527200" cy="4568952"/>
            <a:chOff x="-593400" y="154825"/>
            <a:chExt cx="11527200" cy="4568952"/>
          </a:xfrm>
        </p:grpSpPr>
        <p:sp>
          <p:nvSpPr>
            <p:cNvPr id="646" name="Google Shape;646;p24"/>
            <p:cNvSpPr/>
            <p:nvPr/>
          </p:nvSpPr>
          <p:spPr>
            <a:xfrm rot="10800000" flipH="1">
              <a:off x="-593400" y="154825"/>
              <a:ext cx="1161000" cy="116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647" name="Google Shape;647;p24"/>
            <p:cNvSpPr/>
            <p:nvPr/>
          </p:nvSpPr>
          <p:spPr>
            <a:xfrm rot="10800000" flipH="1">
              <a:off x="8576400" y="3642577"/>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648" name="Google Shape;648;p24"/>
            <p:cNvGrpSpPr/>
            <p:nvPr/>
          </p:nvGrpSpPr>
          <p:grpSpPr>
            <a:xfrm rot="10800000" flipH="1">
              <a:off x="-30834" y="1033154"/>
              <a:ext cx="591646" cy="720033"/>
              <a:chOff x="3883186" y="1687261"/>
              <a:chExt cx="465900" cy="567000"/>
            </a:xfrm>
          </p:grpSpPr>
          <p:cxnSp>
            <p:nvCxnSpPr>
              <p:cNvPr id="649" name="Google Shape;649;p24"/>
              <p:cNvCxnSpPr/>
              <p:nvPr/>
            </p:nvCxnSpPr>
            <p:spPr>
              <a:xfrm>
                <a:off x="4116580" y="1687261"/>
                <a:ext cx="0" cy="567000"/>
              </a:xfrm>
              <a:prstGeom prst="straightConnector1">
                <a:avLst/>
              </a:prstGeom>
              <a:noFill/>
              <a:ln w="19050" cap="flat" cmpd="sng">
                <a:solidFill>
                  <a:schemeClr val="dk2"/>
                </a:solidFill>
                <a:prstDash val="solid"/>
                <a:round/>
                <a:headEnd type="none" w="sm" len="sm"/>
                <a:tailEnd type="none" w="sm" len="sm"/>
              </a:ln>
            </p:spPr>
          </p:cxnSp>
          <p:cxnSp>
            <p:nvCxnSpPr>
              <p:cNvPr id="650" name="Google Shape;650;p24"/>
              <p:cNvCxnSpPr/>
              <p:nvPr/>
            </p:nvCxnSpPr>
            <p:spPr>
              <a:xfrm rot="10800000">
                <a:off x="3883186" y="1970346"/>
                <a:ext cx="465900" cy="0"/>
              </a:xfrm>
              <a:prstGeom prst="straightConnector1">
                <a:avLst/>
              </a:prstGeom>
              <a:noFill/>
              <a:ln w="19050" cap="flat" cmpd="sng">
                <a:solidFill>
                  <a:schemeClr val="dk2"/>
                </a:solidFill>
                <a:prstDash val="solid"/>
                <a:round/>
                <a:headEnd type="none" w="sm" len="sm"/>
                <a:tailEnd type="none" w="sm" len="sm"/>
              </a:ln>
            </p:spPr>
          </p:cxnSp>
          <p:cxnSp>
            <p:nvCxnSpPr>
              <p:cNvPr id="651" name="Google Shape;651;p24"/>
              <p:cNvCxnSpPr/>
              <p:nvPr/>
            </p:nvCxnSpPr>
            <p:spPr>
              <a:xfrm flipH="1">
                <a:off x="3952046" y="1806534"/>
                <a:ext cx="329100" cy="328500"/>
              </a:xfrm>
              <a:prstGeom prst="straightConnector1">
                <a:avLst/>
              </a:prstGeom>
              <a:noFill/>
              <a:ln w="19050" cap="flat" cmpd="sng">
                <a:solidFill>
                  <a:schemeClr val="dk2"/>
                </a:solidFill>
                <a:prstDash val="solid"/>
                <a:round/>
                <a:headEnd type="none" w="sm" len="sm"/>
                <a:tailEnd type="none" w="sm" len="sm"/>
              </a:ln>
            </p:spPr>
          </p:cxnSp>
          <p:cxnSp>
            <p:nvCxnSpPr>
              <p:cNvPr id="652" name="Google Shape;652;p24"/>
              <p:cNvCxnSpPr/>
              <p:nvPr/>
            </p:nvCxnSpPr>
            <p:spPr>
              <a:xfrm rot="10800000">
                <a:off x="3952046" y="1806413"/>
                <a:ext cx="329100" cy="328500"/>
              </a:xfrm>
              <a:prstGeom prst="straightConnector1">
                <a:avLst/>
              </a:prstGeom>
              <a:noFill/>
              <a:ln w="19050" cap="flat" cmpd="sng">
                <a:solidFill>
                  <a:schemeClr val="dk2"/>
                </a:solidFill>
                <a:prstDash val="solid"/>
                <a:round/>
                <a:headEnd type="none" w="sm" len="sm"/>
                <a:tailEnd type="none" w="sm" len="sm"/>
              </a:ln>
            </p:spPr>
          </p:cxnSp>
        </p:grpSp>
        <p:grpSp>
          <p:nvGrpSpPr>
            <p:cNvPr id="653" name="Google Shape;653;p24"/>
            <p:cNvGrpSpPr/>
            <p:nvPr/>
          </p:nvGrpSpPr>
          <p:grpSpPr>
            <a:xfrm rot="10800000" flipH="1">
              <a:off x="8766325" y="2710775"/>
              <a:ext cx="218100" cy="1482600"/>
              <a:chOff x="8321725" y="2557875"/>
              <a:chExt cx="218100" cy="1482600"/>
            </a:xfrm>
          </p:grpSpPr>
          <p:sp>
            <p:nvSpPr>
              <p:cNvPr id="654" name="Google Shape;654;p24"/>
              <p:cNvSpPr/>
              <p:nvPr/>
            </p:nvSpPr>
            <p:spPr>
              <a:xfrm>
                <a:off x="8321725" y="3114075"/>
                <a:ext cx="218100" cy="218100"/>
              </a:xfrm>
              <a:prstGeom prst="ellipse">
                <a:avLst/>
              </a:prstGeom>
              <a:solidFill>
                <a:schemeClr val="accent2"/>
              </a:solidFill>
              <a:ln>
                <a:noFill/>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655" name="Google Shape;655;p24"/>
              <p:cNvCxnSpPr>
                <a:stCxn id="654" idx="0"/>
              </p:cNvCxnSpPr>
              <p:nvPr/>
            </p:nvCxnSpPr>
            <p:spPr>
              <a:xfrm rot="10800000">
                <a:off x="8430775" y="2557875"/>
                <a:ext cx="0" cy="556200"/>
              </a:xfrm>
              <a:prstGeom prst="straightConnector1">
                <a:avLst/>
              </a:prstGeom>
              <a:noFill/>
              <a:ln w="9525" cap="flat" cmpd="sng">
                <a:solidFill>
                  <a:schemeClr val="dk1"/>
                </a:solidFill>
                <a:prstDash val="solid"/>
                <a:round/>
                <a:headEnd type="none" w="med" len="med"/>
                <a:tailEnd type="none" w="med" len="med"/>
              </a:ln>
            </p:spPr>
          </p:cxnSp>
          <p:cxnSp>
            <p:nvCxnSpPr>
              <p:cNvPr id="656" name="Google Shape;656;p24"/>
              <p:cNvCxnSpPr>
                <a:stCxn id="654" idx="4"/>
              </p:cNvCxnSpPr>
              <p:nvPr/>
            </p:nvCxnSpPr>
            <p:spPr>
              <a:xfrm>
                <a:off x="8430775" y="3332175"/>
                <a:ext cx="0" cy="708300"/>
              </a:xfrm>
              <a:prstGeom prst="straightConnector1">
                <a:avLst/>
              </a:prstGeom>
              <a:noFill/>
              <a:ln w="9525" cap="flat" cmpd="sng">
                <a:solidFill>
                  <a:schemeClr val="dk1"/>
                </a:solidFill>
                <a:prstDash val="solid"/>
                <a:round/>
                <a:headEnd type="none" w="med" len="med"/>
                <a:tailEnd type="none" w="med" len="med"/>
              </a:ln>
            </p:spPr>
          </p:cxnSp>
        </p:grpSp>
      </p:grpSp>
      <p:sp>
        <p:nvSpPr>
          <p:cNvPr id="657" name="Google Shape;65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1"/>
        <p:cNvGrpSpPr/>
        <p:nvPr/>
      </p:nvGrpSpPr>
      <p:grpSpPr>
        <a:xfrm>
          <a:off x="0" y="0"/>
          <a:ext cx="0" cy="0"/>
          <a:chOff x="0" y="0"/>
          <a:chExt cx="0" cy="0"/>
        </a:xfrm>
      </p:grpSpPr>
      <p:grpSp>
        <p:nvGrpSpPr>
          <p:cNvPr id="752" name="Google Shape;752;p28"/>
          <p:cNvGrpSpPr/>
          <p:nvPr/>
        </p:nvGrpSpPr>
        <p:grpSpPr>
          <a:xfrm>
            <a:off x="137768" y="-432741"/>
            <a:ext cx="9715457" cy="6071091"/>
            <a:chOff x="137768" y="-432741"/>
            <a:chExt cx="9715457" cy="6071091"/>
          </a:xfrm>
        </p:grpSpPr>
        <p:grpSp>
          <p:nvGrpSpPr>
            <p:cNvPr id="753" name="Google Shape;753;p28"/>
            <p:cNvGrpSpPr/>
            <p:nvPr/>
          </p:nvGrpSpPr>
          <p:grpSpPr>
            <a:xfrm>
              <a:off x="265004" y="625225"/>
              <a:ext cx="591646" cy="720033"/>
              <a:chOff x="3883186" y="1687261"/>
              <a:chExt cx="465900" cy="567000"/>
            </a:xfrm>
          </p:grpSpPr>
          <p:cxnSp>
            <p:nvCxnSpPr>
              <p:cNvPr id="754" name="Google Shape;754;p28"/>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755" name="Google Shape;755;p28"/>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756" name="Google Shape;756;p28"/>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757" name="Google Shape;757;p28"/>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758" name="Google Shape;758;p28"/>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59" name="Google Shape;759;p28"/>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0" name="Google Shape;760;p28"/>
            <p:cNvSpPr/>
            <p:nvPr/>
          </p:nvSpPr>
          <p:spPr>
            <a:xfrm>
              <a:off x="8655100" y="29503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761" name="Google Shape;761;p28"/>
            <p:cNvGrpSpPr/>
            <p:nvPr/>
          </p:nvGrpSpPr>
          <p:grpSpPr>
            <a:xfrm>
              <a:off x="713225" y="181325"/>
              <a:ext cx="878700" cy="212400"/>
              <a:chOff x="713225" y="181325"/>
              <a:chExt cx="878700" cy="212400"/>
            </a:xfrm>
          </p:grpSpPr>
          <p:sp>
            <p:nvSpPr>
              <p:cNvPr id="762" name="Google Shape;762;p28"/>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3" name="Google Shape;763;p28"/>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cxnSp>
          <p:nvCxnSpPr>
            <p:cNvPr id="764" name="Google Shape;764;p28"/>
            <p:cNvCxnSpPr>
              <a:stCxn id="760" idx="0"/>
            </p:cNvCxnSpPr>
            <p:nvPr/>
          </p:nvCxnSpPr>
          <p:spPr>
            <a:xfrm rot="10800000">
              <a:off x="8764150" y="-1048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765" name="Google Shape;765;p28"/>
            <p:cNvGrpSpPr/>
            <p:nvPr/>
          </p:nvGrpSpPr>
          <p:grpSpPr>
            <a:xfrm>
              <a:off x="7269358" y="4434722"/>
              <a:ext cx="1603833" cy="338561"/>
              <a:chOff x="294065" y="4525659"/>
              <a:chExt cx="1603833" cy="338561"/>
            </a:xfrm>
          </p:grpSpPr>
          <p:sp>
            <p:nvSpPr>
              <p:cNvPr id="766" name="Google Shape;766;p2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7" name="Google Shape;767;p2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2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9" name="Google Shape;769;p2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0" name="Google Shape;770;p2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1" name="Google Shape;771;p2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2" name="Google Shape;772;p2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774;p2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775;p2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776;p2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2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2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779;p2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0" name="Google Shape;780;p2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781;p2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782;p2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783;p2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2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5" name="Google Shape;785;p2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6" name="Google Shape;786;p2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7" name="Google Shape;787;p2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788;p2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789;p2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2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791;p2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2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93" name="Google Shape;793;p28"/>
            <p:cNvGrpSpPr/>
            <p:nvPr/>
          </p:nvGrpSpPr>
          <p:grpSpPr>
            <a:xfrm>
              <a:off x="137768" y="4665599"/>
              <a:ext cx="661666" cy="348296"/>
              <a:chOff x="7965318" y="3354649"/>
              <a:chExt cx="661666" cy="348296"/>
            </a:xfrm>
          </p:grpSpPr>
          <p:sp>
            <p:nvSpPr>
              <p:cNvPr id="794" name="Google Shape;794;p28"/>
              <p:cNvSpPr/>
              <p:nvPr/>
            </p:nvSpPr>
            <p:spPr>
              <a:xfrm>
                <a:off x="7965318" y="3354649"/>
                <a:ext cx="661666"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28"/>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28"/>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797" name="Google Shape;797;p28"/>
              <p:cNvCxnSpPr/>
              <p:nvPr/>
            </p:nvCxnSpPr>
            <p:spPr>
              <a:xfrm flipH="1">
                <a:off x="8269294" y="3437577"/>
                <a:ext cx="60900" cy="182700"/>
              </a:xfrm>
              <a:prstGeom prst="straightConnector1">
                <a:avLst/>
              </a:prstGeom>
              <a:noFill/>
              <a:ln w="9525" cap="flat" cmpd="sng">
                <a:solidFill>
                  <a:schemeClr val="lt1"/>
                </a:solidFill>
                <a:prstDash val="solid"/>
                <a:miter lim="8000"/>
                <a:headEnd type="none" w="sm" len="sm"/>
                <a:tailEnd type="none" w="sm" len="sm"/>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1pPr>
            <a:lvl2pPr lvl="1"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2pPr>
            <a:lvl3pPr lvl="2"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3pPr>
            <a:lvl4pPr lvl="3"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4pPr>
            <a:lvl5pPr lvl="4"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5pPr>
            <a:lvl6pPr lvl="5"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6pPr>
            <a:lvl7pPr lvl="6"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7pPr>
            <a:lvl8pPr lvl="7"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8pPr>
            <a:lvl9pPr lvl="8"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1600"/>
              </a:spcBef>
              <a:spcAft>
                <a:spcPts val="160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3" r:id="rId6"/>
    <p:sldLayoutId id="2147483666" r:id="rId7"/>
    <p:sldLayoutId id="2147483670"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CommuniTEDx</a:t>
            </a:r>
            <a:br>
              <a:rPr lang="en" dirty="0">
                <a:latin typeface="Manrope Light"/>
                <a:ea typeface="Manrope Light"/>
                <a:cs typeface="Manrope Light"/>
                <a:sym typeface="Manrope Light"/>
              </a:rPr>
            </a:br>
            <a:r>
              <a:rPr lang="en" dirty="0">
                <a:latin typeface="Manrope Light"/>
                <a:ea typeface="Manrope Light"/>
                <a:cs typeface="Manrope Light"/>
                <a:sym typeface="Manrope Light"/>
              </a:rPr>
              <a:t>Applicazione Mobile</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13224" y="3203263"/>
            <a:ext cx="3029719" cy="6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Progetto per il corso di tecnologie Cloud e Mobile</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
        <p:nvSpPr>
          <p:cNvPr id="2" name="Google Shape;887;p33">
            <a:extLst>
              <a:ext uri="{FF2B5EF4-FFF2-40B4-BE49-F238E27FC236}">
                <a16:creationId xmlns:a16="http://schemas.microsoft.com/office/drawing/2014/main" id="{2DC9B3B3-4F0A-323E-95A2-B9E5EFAD7184}"/>
              </a:ext>
            </a:extLst>
          </p:cNvPr>
          <p:cNvSpPr txBox="1">
            <a:spLocks/>
          </p:cNvSpPr>
          <p:nvPr/>
        </p:nvSpPr>
        <p:spPr>
          <a:xfrm>
            <a:off x="713224" y="3809125"/>
            <a:ext cx="4366549" cy="6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16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r>
              <a:rPr lang="en" dirty="0"/>
              <a:t>Samuel Locatelli, mat: </a:t>
            </a:r>
            <a:r>
              <a:rPr lang="it-IT" dirty="0"/>
              <a:t>1054674</a:t>
            </a:r>
            <a:endParaRPr lang="en" dirty="0"/>
          </a:p>
          <a:p>
            <a:pPr marL="0" indent="0"/>
            <a:r>
              <a:rPr lang="en" dirty="0"/>
              <a:t>Giorgio Tentori, mat: 1053248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F74B9-CDA0-5AE2-0EEB-227B025ABFEB}"/>
              </a:ext>
            </a:extLst>
          </p:cNvPr>
          <p:cNvSpPr>
            <a:spLocks noGrp="1"/>
          </p:cNvSpPr>
          <p:nvPr>
            <p:ph type="title"/>
          </p:nvPr>
        </p:nvSpPr>
        <p:spPr>
          <a:xfrm>
            <a:off x="713249" y="378117"/>
            <a:ext cx="7034165" cy="572700"/>
          </a:xfrm>
        </p:spPr>
        <p:txBody>
          <a:bodyPr/>
          <a:lstStyle/>
          <a:p>
            <a:r>
              <a:rPr lang="it-IT" dirty="0"/>
              <a:t>Presentazione dell’interfaccia grafica</a:t>
            </a:r>
          </a:p>
        </p:txBody>
      </p:sp>
      <p:pic>
        <p:nvPicPr>
          <p:cNvPr id="4" name="Immagine 3">
            <a:extLst>
              <a:ext uri="{FF2B5EF4-FFF2-40B4-BE49-F238E27FC236}">
                <a16:creationId xmlns:a16="http://schemas.microsoft.com/office/drawing/2014/main" id="{E40A6917-EAC2-8C42-5B6F-2E0BBB82320E}"/>
              </a:ext>
            </a:extLst>
          </p:cNvPr>
          <p:cNvPicPr>
            <a:picLocks noChangeAspect="1"/>
          </p:cNvPicPr>
          <p:nvPr/>
        </p:nvPicPr>
        <p:blipFill>
          <a:blip r:embed="rId2"/>
          <a:stretch>
            <a:fillRect/>
          </a:stretch>
        </p:blipFill>
        <p:spPr>
          <a:xfrm>
            <a:off x="1678333" y="1052841"/>
            <a:ext cx="5787334" cy="3775402"/>
          </a:xfrm>
          <a:prstGeom prst="rect">
            <a:avLst/>
          </a:prstGeom>
        </p:spPr>
      </p:pic>
      <p:sp>
        <p:nvSpPr>
          <p:cNvPr id="6" name="CasellaDiTesto 5">
            <a:extLst>
              <a:ext uri="{FF2B5EF4-FFF2-40B4-BE49-F238E27FC236}">
                <a16:creationId xmlns:a16="http://schemas.microsoft.com/office/drawing/2014/main" id="{C9E46B8F-1FD0-E53D-55D5-6917F1AA4C87}"/>
              </a:ext>
            </a:extLst>
          </p:cNvPr>
          <p:cNvSpPr txBox="1"/>
          <p:nvPr/>
        </p:nvSpPr>
        <p:spPr>
          <a:xfrm>
            <a:off x="5545874" y="4805522"/>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47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C7578ED-6818-25C9-5051-6A4DF10A2142}"/>
              </a:ext>
            </a:extLst>
          </p:cNvPr>
          <p:cNvPicPr>
            <a:picLocks noChangeAspect="1"/>
          </p:cNvPicPr>
          <p:nvPr/>
        </p:nvPicPr>
        <p:blipFill>
          <a:blip r:embed="rId2"/>
          <a:stretch>
            <a:fillRect/>
          </a:stretch>
        </p:blipFill>
        <p:spPr>
          <a:xfrm>
            <a:off x="1583035" y="647178"/>
            <a:ext cx="5977930" cy="3849143"/>
          </a:xfrm>
          <a:prstGeom prst="rect">
            <a:avLst/>
          </a:prstGeom>
        </p:spPr>
      </p:pic>
      <p:sp>
        <p:nvSpPr>
          <p:cNvPr id="7" name="CasellaDiTesto 6">
            <a:extLst>
              <a:ext uri="{FF2B5EF4-FFF2-40B4-BE49-F238E27FC236}">
                <a16:creationId xmlns:a16="http://schemas.microsoft.com/office/drawing/2014/main" id="{24A490DF-B2D7-5BF5-58DF-A3A74A37AB0C}"/>
              </a:ext>
            </a:extLst>
          </p:cNvPr>
          <p:cNvSpPr txBox="1"/>
          <p:nvPr/>
        </p:nvSpPr>
        <p:spPr>
          <a:xfrm>
            <a:off x="5694557" y="4649869"/>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80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251649" y="1179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Trello Board</a:t>
            </a:r>
            <a:endParaRPr dirty="0"/>
          </a:p>
        </p:txBody>
      </p:sp>
      <p:sp>
        <p:nvSpPr>
          <p:cNvPr id="3" name="CasellaDiTesto 2">
            <a:extLst>
              <a:ext uri="{FF2B5EF4-FFF2-40B4-BE49-F238E27FC236}">
                <a16:creationId xmlns:a16="http://schemas.microsoft.com/office/drawing/2014/main" id="{F3EDEDD0-E5B4-7CE1-AA9C-0D257A892828}"/>
              </a:ext>
            </a:extLst>
          </p:cNvPr>
          <p:cNvSpPr txBox="1"/>
          <p:nvPr/>
        </p:nvSpPr>
        <p:spPr>
          <a:xfrm>
            <a:off x="63190" y="690623"/>
            <a:ext cx="8828050" cy="307777"/>
          </a:xfrm>
          <a:prstGeom prst="rect">
            <a:avLst/>
          </a:prstGeom>
          <a:noFill/>
        </p:spPr>
        <p:txBody>
          <a:bodyPr wrap="square">
            <a:spAutoFit/>
          </a:bodyPr>
          <a:lstStyle/>
          <a:p>
            <a:r>
              <a:rPr lang="it-IT" dirty="0"/>
              <a:t>https://trello.com/invite/b/0XzzqBXs/ATTI3aacf7431c519460e792bc42dcb6309d0EA2C9CA/communitedx</a:t>
            </a:r>
          </a:p>
        </p:txBody>
      </p:sp>
      <p:pic>
        <p:nvPicPr>
          <p:cNvPr id="4" name="Immagine 3">
            <a:extLst>
              <a:ext uri="{FF2B5EF4-FFF2-40B4-BE49-F238E27FC236}">
                <a16:creationId xmlns:a16="http://schemas.microsoft.com/office/drawing/2014/main" id="{643FFEE3-461A-BDB0-B439-F5C9976A3B4A}"/>
              </a:ext>
            </a:extLst>
          </p:cNvPr>
          <p:cNvPicPr>
            <a:picLocks noChangeAspect="1"/>
          </p:cNvPicPr>
          <p:nvPr/>
        </p:nvPicPr>
        <p:blipFill>
          <a:blip r:embed="rId3"/>
          <a:stretch>
            <a:fillRect/>
          </a:stretch>
        </p:blipFill>
        <p:spPr>
          <a:xfrm>
            <a:off x="251649" y="1087611"/>
            <a:ext cx="8177561" cy="3631618"/>
          </a:xfrm>
          <a:prstGeom prst="rect">
            <a:avLst/>
          </a:prstGeom>
        </p:spPr>
      </p:pic>
    </p:spTree>
    <p:extLst>
      <p:ext uri="{BB962C8B-B14F-4D97-AF65-F5344CB8AC3E}">
        <p14:creationId xmlns:p14="http://schemas.microsoft.com/office/powerpoint/2010/main" val="416053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2</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3" y="1870060"/>
            <a:ext cx="5543494" cy="1347733"/>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en" dirty="0"/>
              <a:t>Aggiunta dei watch next videos</a:t>
            </a:r>
          </a:p>
          <a:p>
            <a:pPr marL="342900" lvl="0" indent="-342900" algn="l" rtl="0">
              <a:spcBef>
                <a:spcPts val="0"/>
              </a:spcBef>
              <a:spcAft>
                <a:spcPts val="0"/>
              </a:spcAft>
              <a:buAutoNum type="arabicParenR"/>
            </a:pPr>
            <a:endParaRPr lang="en" dirty="0"/>
          </a:p>
          <a:p>
            <a:pPr marL="342900" lvl="0" indent="-342900" algn="l" rtl="0">
              <a:spcBef>
                <a:spcPts val="0"/>
              </a:spcBef>
              <a:spcAft>
                <a:spcPts val="0"/>
              </a:spcAft>
              <a:buAutoNum type="arabicParenR"/>
            </a:pPr>
            <a:r>
              <a:rPr lang="en" dirty="0"/>
              <a:t>Gestione del dataset per rendere </a:t>
            </a:r>
            <a:r>
              <a:rPr lang="it-IT" dirty="0"/>
              <a:t>i dati conformi e coerenti con l’obiettivo dell’applicazione</a:t>
            </a:r>
            <a:endParaRPr lang="en" dirty="0"/>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85046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dirty="0"/>
              <a:t>Video suggeriti e Selezione dati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719999" y="1489392"/>
            <a:ext cx="7608455" cy="2415344"/>
          </a:xfrm>
        </p:spPr>
        <p:txBody>
          <a:bodyPr/>
          <a:lstStyle/>
          <a:p>
            <a:pPr marL="152400" indent="0">
              <a:buNone/>
            </a:pPr>
            <a:r>
              <a:rPr lang="it-IT" sz="1600" b="0" i="0" u="none" strike="noStrike" baseline="0" dirty="0">
                <a:solidFill>
                  <a:srgbClr val="252928"/>
                </a:solidFill>
                <a:latin typeface="Montserrat" panose="00000500000000000000" pitchFamily="2" charset="0"/>
              </a:rPr>
              <a:t>Nella seconda parte del progetto è stata implementata, in primo luogo, la possibilità di visualizzare i video associati ad un determinato </a:t>
            </a:r>
            <a:r>
              <a:rPr lang="it-IT" sz="1600" b="0" i="0" u="none" strike="noStrike" baseline="0" dirty="0" err="1">
                <a:solidFill>
                  <a:srgbClr val="252928"/>
                </a:solidFill>
                <a:latin typeface="Montserrat" panose="00000500000000000000" pitchFamily="2" charset="0"/>
              </a:rPr>
              <a:t>Ted</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watch</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next</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videos</a:t>
            </a:r>
            <a:r>
              <a:rPr lang="it-IT" sz="1600" b="0" i="0" u="none" strike="noStrike" baseline="0" dirty="0">
                <a:solidFill>
                  <a:srgbClr val="252928"/>
                </a:solidFill>
                <a:latin typeface="Montserrat" panose="00000500000000000000" pitchFamily="2" charset="0"/>
              </a:rPr>
              <a:t>) e in secondo luogo la selezione dei dati presenti nel dataset in base ai criteri descritti nella prima parte del progetto, ovvero video </a:t>
            </a:r>
            <a:r>
              <a:rPr lang="it-IT" sz="1600" b="0" i="0" u="none" strike="noStrike" baseline="0" dirty="0" err="1">
                <a:solidFill>
                  <a:srgbClr val="252928"/>
                </a:solidFill>
                <a:latin typeface="Montserrat" panose="00000500000000000000" pitchFamily="2" charset="0"/>
              </a:rPr>
              <a:t>Tedx</a:t>
            </a:r>
            <a:r>
              <a:rPr lang="it-IT" sz="1600" b="0" i="0" u="none" strike="noStrike" baseline="0" dirty="0">
                <a:solidFill>
                  <a:srgbClr val="252928"/>
                </a:solidFill>
                <a:latin typeface="Montserrat" panose="00000500000000000000" pitchFamily="2" charset="0"/>
              </a:rPr>
              <a:t> relativi a </a:t>
            </a:r>
            <a:r>
              <a:rPr lang="it-IT" sz="1600" b="1" i="0" u="none" strike="noStrike" baseline="0" dirty="0">
                <a:solidFill>
                  <a:srgbClr val="252928"/>
                </a:solidFill>
                <a:latin typeface="Montserrat" panose="00000500000000000000" pitchFamily="2" charset="0"/>
              </a:rPr>
              <a:t>scienza </a:t>
            </a:r>
            <a:r>
              <a:rPr lang="it-IT" sz="1600" b="0" i="0" u="none" strike="noStrike" baseline="0" dirty="0">
                <a:solidFill>
                  <a:srgbClr val="252928"/>
                </a:solidFill>
                <a:latin typeface="Montserrat" panose="00000500000000000000" pitchFamily="2" charset="0"/>
              </a:rPr>
              <a:t>e </a:t>
            </a:r>
            <a:r>
              <a:rPr lang="it-IT" sz="1600" b="1" i="0" u="none" strike="noStrike" baseline="0" dirty="0">
                <a:solidFill>
                  <a:srgbClr val="252928"/>
                </a:solidFill>
                <a:latin typeface="Montserrat" panose="00000500000000000000" pitchFamily="2" charset="0"/>
              </a:rPr>
              <a:t>tecnologia</a:t>
            </a:r>
            <a:r>
              <a:rPr lang="it-IT" sz="1600" b="0" i="0" u="none" strike="noStrike" baseline="0" dirty="0">
                <a:solidFill>
                  <a:srgbClr val="252928"/>
                </a:solidFill>
                <a:latin typeface="Montserrat" panose="00000500000000000000" pitchFamily="2" charset="0"/>
              </a:rPr>
              <a:t>, scremando dall’intero insieme di dati solo quelli che servono per lo sviluppo di una parte del progetto.</a:t>
            </a:r>
          </a:p>
          <a:p>
            <a:pPr marL="152400" indent="0">
              <a:buNone/>
            </a:pPr>
            <a:r>
              <a:rPr lang="it-IT" sz="1600" b="0" i="0" u="none" strike="noStrike" baseline="0" dirty="0">
                <a:solidFill>
                  <a:srgbClr val="252928"/>
                </a:solidFill>
                <a:latin typeface="Montserrat" panose="00000500000000000000" pitchFamily="2" charset="0"/>
              </a:rPr>
              <a:t>A questo proposito viene inizializzato e implementato un job </a:t>
            </a:r>
            <a:r>
              <a:rPr lang="it-IT" sz="1600" b="0" i="0" u="none" strike="noStrike" baseline="0" dirty="0" err="1">
                <a:solidFill>
                  <a:srgbClr val="252928"/>
                </a:solidFill>
                <a:latin typeface="Montserrat" panose="00000500000000000000" pitchFamily="2" charset="0"/>
              </a:rPr>
              <a:t>PySpark</a:t>
            </a:r>
            <a:r>
              <a:rPr lang="it-IT" sz="1600" b="0" i="0" u="none" strike="noStrike" baseline="0" dirty="0">
                <a:solidFill>
                  <a:srgbClr val="252928"/>
                </a:solidFill>
                <a:latin typeface="Montserrat" panose="00000500000000000000" pitchFamily="2" charset="0"/>
              </a:rPr>
              <a:t> descritto in seguito.</a:t>
            </a:r>
            <a:endParaRPr lang="it-IT" sz="1600" dirty="0"/>
          </a:p>
        </p:txBody>
      </p:sp>
    </p:spTree>
    <p:extLst>
      <p:ext uri="{BB962C8B-B14F-4D97-AF65-F5344CB8AC3E}">
        <p14:creationId xmlns:p14="http://schemas.microsoft.com/office/powerpoint/2010/main" val="427546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del </a:t>
            </a:r>
            <a:r>
              <a:rPr lang="it-IT" sz="2400" dirty="0" err="1"/>
              <a:t>Related_videos</a:t>
            </a:r>
            <a:r>
              <a:rPr lang="it-IT" sz="2400" dirty="0"/>
              <a:t> Dataset</a:t>
            </a:r>
          </a:p>
        </p:txBody>
      </p:sp>
      <p:pic>
        <p:nvPicPr>
          <p:cNvPr id="5" name="Immagine 4">
            <a:extLst>
              <a:ext uri="{FF2B5EF4-FFF2-40B4-BE49-F238E27FC236}">
                <a16:creationId xmlns:a16="http://schemas.microsoft.com/office/drawing/2014/main" id="{A19B091A-64E6-9FB0-2E2C-EE5EB19BA837}"/>
              </a:ext>
            </a:extLst>
          </p:cNvPr>
          <p:cNvPicPr>
            <a:picLocks noChangeAspect="1"/>
          </p:cNvPicPr>
          <p:nvPr/>
        </p:nvPicPr>
        <p:blipFill>
          <a:blip r:embed="rId2"/>
          <a:stretch>
            <a:fillRect/>
          </a:stretch>
        </p:blipFill>
        <p:spPr>
          <a:xfrm>
            <a:off x="293040" y="1984211"/>
            <a:ext cx="8557919" cy="2171748"/>
          </a:xfrm>
          <a:prstGeom prst="rect">
            <a:avLst/>
          </a:prstGeom>
        </p:spPr>
      </p:pic>
      <p:sp>
        <p:nvSpPr>
          <p:cNvPr id="6" name="Segnaposto testo 2">
            <a:extLst>
              <a:ext uri="{FF2B5EF4-FFF2-40B4-BE49-F238E27FC236}">
                <a16:creationId xmlns:a16="http://schemas.microsoft.com/office/drawing/2014/main" id="{4DF138A5-9BF2-F911-7F52-0FE5CDA1E971}"/>
              </a:ext>
            </a:extLst>
          </p:cNvPr>
          <p:cNvSpPr>
            <a:spLocks noGrp="1"/>
          </p:cNvSpPr>
          <p:nvPr>
            <p:ph type="body" idx="1"/>
          </p:nvPr>
        </p:nvSpPr>
        <p:spPr>
          <a:xfrm>
            <a:off x="293040" y="1171430"/>
            <a:ext cx="7628546" cy="659076"/>
          </a:xfrm>
        </p:spPr>
        <p:txBody>
          <a:bodyPr/>
          <a:lstStyle/>
          <a:p>
            <a:pPr marL="152400" indent="0">
              <a:buNone/>
            </a:pPr>
            <a:r>
              <a:rPr lang="it-IT" b="0" i="0" u="none" strike="noStrike" baseline="0" dirty="0">
                <a:solidFill>
                  <a:srgbClr val="252928"/>
                </a:solidFill>
                <a:latin typeface="Montserrat" panose="00000500000000000000" pitchFamily="2" charset="0"/>
              </a:rPr>
              <a:t>Il seguente blocco di codice aggiunge al dataset iniziale i video correlati ad un determinato talk.</a:t>
            </a:r>
            <a:endParaRPr lang="it-IT" dirty="0"/>
          </a:p>
        </p:txBody>
      </p:sp>
      <p:sp>
        <p:nvSpPr>
          <p:cNvPr id="7" name="Segnaposto testo 2">
            <a:extLst>
              <a:ext uri="{FF2B5EF4-FFF2-40B4-BE49-F238E27FC236}">
                <a16:creationId xmlns:a16="http://schemas.microsoft.com/office/drawing/2014/main" id="{F842D1B9-C4A8-AD32-B852-75FC424817DA}"/>
              </a:ext>
            </a:extLst>
          </p:cNvPr>
          <p:cNvSpPr txBox="1">
            <a:spLocks/>
          </p:cNvSpPr>
          <p:nvPr/>
        </p:nvSpPr>
        <p:spPr>
          <a:xfrm>
            <a:off x="1082466" y="4309664"/>
            <a:ext cx="7628546" cy="659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b="0" i="0" u="none" strike="noStrike" baseline="0" dirty="0">
                <a:solidFill>
                  <a:srgbClr val="252928"/>
                </a:solidFill>
                <a:latin typeface="Montserrat" panose="00000500000000000000" pitchFamily="2" charset="0"/>
              </a:rPr>
              <a:t>Per ogni video </a:t>
            </a:r>
            <a:r>
              <a:rPr lang="it-IT" b="0" i="0" u="none" strike="noStrike" baseline="0" dirty="0" err="1">
                <a:solidFill>
                  <a:srgbClr val="252928"/>
                </a:solidFill>
                <a:latin typeface="Montserrat" panose="00000500000000000000" pitchFamily="2" charset="0"/>
              </a:rPr>
              <a:t>Tedx</a:t>
            </a:r>
            <a:r>
              <a:rPr lang="it-IT" b="0" i="0" u="none" strike="noStrike" baseline="0" dirty="0">
                <a:solidFill>
                  <a:srgbClr val="252928"/>
                </a:solidFill>
                <a:latin typeface="Montserrat" panose="00000500000000000000" pitchFamily="2" charset="0"/>
              </a:rPr>
              <a:t> si possono avere più talk correlati e si è deciso di indicare per ogni documento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due vettori: l’id dei video correlati e il relativo titolo.</a:t>
            </a:r>
            <a:endParaRPr lang="it-IT" dirty="0"/>
          </a:p>
        </p:txBody>
      </p:sp>
    </p:spTree>
    <p:extLst>
      <p:ext uri="{BB962C8B-B14F-4D97-AF65-F5344CB8AC3E}">
        <p14:creationId xmlns:p14="http://schemas.microsoft.com/office/powerpoint/2010/main" val="133914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dello script</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Lo script relativo al job </a:t>
            </a:r>
            <a:r>
              <a:rPr lang="it-IT" b="0" i="0" u="none" strike="noStrike" baseline="0" dirty="0" err="1">
                <a:solidFill>
                  <a:srgbClr val="252928"/>
                </a:solidFill>
                <a:latin typeface="Montserrat" panose="00000500000000000000" pitchFamily="2" charset="0"/>
              </a:rPr>
              <a:t>PySpark</a:t>
            </a:r>
            <a:r>
              <a:rPr lang="it-IT" b="0" i="0" u="none" strike="noStrike" baseline="0" dirty="0">
                <a:solidFill>
                  <a:srgbClr val="252928"/>
                </a:solidFill>
                <a:latin typeface="Montserrat" panose="00000500000000000000" pitchFamily="2" charset="0"/>
              </a:rPr>
              <a:t> presenta inizialmente la lettura del set di dati iniziale e il conteggio dei record che contengono un id non nullo. </a:t>
            </a:r>
            <a:endParaRPr lang="it-IT" dirty="0"/>
          </a:p>
        </p:txBody>
      </p:sp>
      <p:pic>
        <p:nvPicPr>
          <p:cNvPr id="7" name="Immagine 6">
            <a:extLst>
              <a:ext uri="{FF2B5EF4-FFF2-40B4-BE49-F238E27FC236}">
                <a16:creationId xmlns:a16="http://schemas.microsoft.com/office/drawing/2014/main" id="{C5B31AB5-C4FE-7548-8AF7-91F5AE4EBCAF}"/>
              </a:ext>
            </a:extLst>
          </p:cNvPr>
          <p:cNvPicPr>
            <a:picLocks noChangeAspect="1"/>
          </p:cNvPicPr>
          <p:nvPr/>
        </p:nvPicPr>
        <p:blipFill>
          <a:blip r:embed="rId2"/>
          <a:stretch>
            <a:fillRect/>
          </a:stretch>
        </p:blipFill>
        <p:spPr>
          <a:xfrm>
            <a:off x="1546302" y="1873405"/>
            <a:ext cx="5296359" cy="2636748"/>
          </a:xfrm>
          <a:prstGeom prst="rect">
            <a:avLst/>
          </a:prstGeom>
        </p:spPr>
      </p:pic>
    </p:spTree>
    <p:extLst>
      <p:ext uri="{BB962C8B-B14F-4D97-AF65-F5344CB8AC3E}">
        <p14:creationId xmlns:p14="http://schemas.microsoft.com/office/powerpoint/2010/main" val="308390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Dettagli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513783"/>
          </a:xfrm>
        </p:spPr>
        <p:txBody>
          <a:bodyPr/>
          <a:lstStyle/>
          <a:p>
            <a:pPr marL="152400" indent="0">
              <a:buNone/>
            </a:pPr>
            <a:r>
              <a:rPr lang="it-IT" dirty="0"/>
              <a:t>Viene letto un altro dataset contenente i dettagli di ogni video come: descrizione e durata.</a:t>
            </a:r>
          </a:p>
        </p:txBody>
      </p:sp>
      <p:pic>
        <p:nvPicPr>
          <p:cNvPr id="5" name="Immagine 4">
            <a:extLst>
              <a:ext uri="{FF2B5EF4-FFF2-40B4-BE49-F238E27FC236}">
                <a16:creationId xmlns:a16="http://schemas.microsoft.com/office/drawing/2014/main" id="{DC429983-3D73-1EF6-58BE-0F4FDB0853CD}"/>
              </a:ext>
            </a:extLst>
          </p:cNvPr>
          <p:cNvPicPr>
            <a:picLocks noChangeAspect="1"/>
          </p:cNvPicPr>
          <p:nvPr/>
        </p:nvPicPr>
        <p:blipFill>
          <a:blip r:embed="rId2"/>
          <a:stretch>
            <a:fillRect/>
          </a:stretch>
        </p:blipFill>
        <p:spPr>
          <a:xfrm>
            <a:off x="1523999" y="1481815"/>
            <a:ext cx="4336447" cy="1989003"/>
          </a:xfrm>
          <a:prstGeom prst="rect">
            <a:avLst/>
          </a:prstGeom>
        </p:spPr>
      </p:pic>
      <p:sp>
        <p:nvSpPr>
          <p:cNvPr id="6" name="Segnaposto testo 2">
            <a:extLst>
              <a:ext uri="{FF2B5EF4-FFF2-40B4-BE49-F238E27FC236}">
                <a16:creationId xmlns:a16="http://schemas.microsoft.com/office/drawing/2014/main" id="{C2522C5E-40F5-83F9-4BD1-F58C1F42FBB8}"/>
              </a:ext>
            </a:extLst>
          </p:cNvPr>
          <p:cNvSpPr txBox="1">
            <a:spLocks/>
          </p:cNvSpPr>
          <p:nvPr/>
        </p:nvSpPr>
        <p:spPr>
          <a:xfrm>
            <a:off x="667961" y="3537726"/>
            <a:ext cx="6840527" cy="393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precedente dataset viene unito al precedente tramite ‘ Join ‘ </a:t>
            </a:r>
          </a:p>
        </p:txBody>
      </p:sp>
      <p:pic>
        <p:nvPicPr>
          <p:cNvPr id="9" name="Immagine 8">
            <a:extLst>
              <a:ext uri="{FF2B5EF4-FFF2-40B4-BE49-F238E27FC236}">
                <a16:creationId xmlns:a16="http://schemas.microsoft.com/office/drawing/2014/main" id="{F68030FA-0293-D276-4F52-03A5AB4746AD}"/>
              </a:ext>
            </a:extLst>
          </p:cNvPr>
          <p:cNvPicPr>
            <a:picLocks noChangeAspect="1"/>
          </p:cNvPicPr>
          <p:nvPr/>
        </p:nvPicPr>
        <p:blipFill>
          <a:blip r:embed="rId3"/>
          <a:stretch>
            <a:fillRect/>
          </a:stretch>
        </p:blipFill>
        <p:spPr>
          <a:xfrm>
            <a:off x="856928" y="3931173"/>
            <a:ext cx="7430144" cy="617273"/>
          </a:xfrm>
          <a:prstGeom prst="rect">
            <a:avLst/>
          </a:prstGeom>
        </p:spPr>
      </p:pic>
    </p:spTree>
    <p:extLst>
      <p:ext uri="{BB962C8B-B14F-4D97-AF65-F5344CB8AC3E}">
        <p14:creationId xmlns:p14="http://schemas.microsoft.com/office/powerpoint/2010/main" val="124394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Si è deciso, come per i dettagli, di aggiungere i link delle immagini relativi ad un video </a:t>
            </a:r>
            <a:r>
              <a:rPr lang="it-IT" dirty="0" err="1"/>
              <a:t>Ted</a:t>
            </a:r>
            <a:r>
              <a:rPr lang="it-IT" dirty="0"/>
              <a:t> presi da un ulteriore dataset. Viene, in seguito aggiornato il dataset iniziale con quello delle immagini</a:t>
            </a:r>
          </a:p>
        </p:txBody>
      </p:sp>
      <p:pic>
        <p:nvPicPr>
          <p:cNvPr id="7" name="Immagine 6">
            <a:extLst>
              <a:ext uri="{FF2B5EF4-FFF2-40B4-BE49-F238E27FC236}">
                <a16:creationId xmlns:a16="http://schemas.microsoft.com/office/drawing/2014/main" id="{48B60489-4E81-B691-615B-9B8B9E153905}"/>
              </a:ext>
            </a:extLst>
          </p:cNvPr>
          <p:cNvPicPr>
            <a:picLocks noChangeAspect="1"/>
          </p:cNvPicPr>
          <p:nvPr/>
        </p:nvPicPr>
        <p:blipFill>
          <a:blip r:embed="rId2"/>
          <a:stretch>
            <a:fillRect/>
          </a:stretch>
        </p:blipFill>
        <p:spPr>
          <a:xfrm>
            <a:off x="720000" y="1847442"/>
            <a:ext cx="7978831" cy="2994920"/>
          </a:xfrm>
          <a:prstGeom prst="rect">
            <a:avLst/>
          </a:prstGeom>
        </p:spPr>
      </p:pic>
    </p:spTree>
    <p:extLst>
      <p:ext uri="{BB962C8B-B14F-4D97-AF65-F5344CB8AC3E}">
        <p14:creationId xmlns:p14="http://schemas.microsoft.com/office/powerpoint/2010/main" val="304700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Viene, infine, aggiornato il dataset finale con l’aggiunta di un vettore di tag identificativi relativi ad un video </a:t>
            </a:r>
            <a:r>
              <a:rPr lang="it-IT" dirty="0" err="1"/>
              <a:t>Tedx</a:t>
            </a:r>
            <a:endParaRPr lang="it-IT" dirty="0"/>
          </a:p>
        </p:txBody>
      </p:sp>
      <p:pic>
        <p:nvPicPr>
          <p:cNvPr id="5" name="Immagine 4">
            <a:extLst>
              <a:ext uri="{FF2B5EF4-FFF2-40B4-BE49-F238E27FC236}">
                <a16:creationId xmlns:a16="http://schemas.microsoft.com/office/drawing/2014/main" id="{2B20B709-7083-A820-93A2-5770EF78D8AC}"/>
              </a:ext>
            </a:extLst>
          </p:cNvPr>
          <p:cNvPicPr>
            <a:picLocks noChangeAspect="1"/>
          </p:cNvPicPr>
          <p:nvPr/>
        </p:nvPicPr>
        <p:blipFill>
          <a:blip r:embed="rId2"/>
          <a:stretch>
            <a:fillRect/>
          </a:stretch>
        </p:blipFill>
        <p:spPr>
          <a:xfrm>
            <a:off x="468274" y="1892861"/>
            <a:ext cx="8207451" cy="2834886"/>
          </a:xfrm>
          <a:prstGeom prst="rect">
            <a:avLst/>
          </a:prstGeom>
        </p:spPr>
      </p:pic>
    </p:spTree>
    <p:extLst>
      <p:ext uri="{BB962C8B-B14F-4D97-AF65-F5344CB8AC3E}">
        <p14:creationId xmlns:p14="http://schemas.microsoft.com/office/powerpoint/2010/main" val="12533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grpSp>
        <p:nvGrpSpPr>
          <p:cNvPr id="979" name="Google Shape;979;p37"/>
          <p:cNvGrpSpPr/>
          <p:nvPr/>
        </p:nvGrpSpPr>
        <p:grpSpPr>
          <a:xfrm>
            <a:off x="5724684" y="2724311"/>
            <a:ext cx="1359000" cy="481851"/>
            <a:chOff x="888100" y="1313650"/>
            <a:chExt cx="1359000" cy="572700"/>
          </a:xfrm>
        </p:grpSpPr>
        <p:sp>
          <p:nvSpPr>
            <p:cNvPr id="980" name="Google Shape;980;p37"/>
            <p:cNvSpPr/>
            <p:nvPr/>
          </p:nvSpPr>
          <p:spPr>
            <a:xfrm>
              <a:off x="888100" y="1313650"/>
              <a:ext cx="1359000" cy="572700"/>
            </a:xfrm>
            <a:prstGeom prst="roundRect">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1" name="Google Shape;981;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2" name="Google Shape;982;p37"/>
          <p:cNvGrpSpPr/>
          <p:nvPr/>
        </p:nvGrpSpPr>
        <p:grpSpPr>
          <a:xfrm>
            <a:off x="3168309" y="2724286"/>
            <a:ext cx="1359000" cy="481851"/>
            <a:chOff x="888100" y="1313650"/>
            <a:chExt cx="1359000" cy="572700"/>
          </a:xfrm>
        </p:grpSpPr>
        <p:sp>
          <p:nvSpPr>
            <p:cNvPr id="983" name="Google Shape;983;p37"/>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4" name="Google Shape;984;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5" name="Google Shape;985;p37"/>
          <p:cNvGrpSpPr/>
          <p:nvPr/>
        </p:nvGrpSpPr>
        <p:grpSpPr>
          <a:xfrm>
            <a:off x="720000" y="2724286"/>
            <a:ext cx="1359000" cy="481851"/>
            <a:chOff x="888100" y="1313650"/>
            <a:chExt cx="1359000" cy="572700"/>
          </a:xfrm>
        </p:grpSpPr>
        <p:sp>
          <p:nvSpPr>
            <p:cNvPr id="986" name="Google Shape;986;p37"/>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7" name="Google Shape;987;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988" name="Google Shape;988;p37"/>
          <p:cNvSpPr txBox="1">
            <a:spLocks noGrp="1"/>
          </p:cNvSpPr>
          <p:nvPr>
            <p:ph type="title"/>
          </p:nvPr>
        </p:nvSpPr>
        <p:spPr>
          <a:xfrm>
            <a:off x="720000" y="445024"/>
            <a:ext cx="7704000" cy="985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Descrizione e obiettivo </a:t>
            </a:r>
            <a:br>
              <a:rPr lang="en" dirty="0"/>
            </a:br>
            <a:r>
              <a:rPr lang="en" dirty="0"/>
              <a:t>di CommuniTEDx</a:t>
            </a:r>
            <a:endParaRPr dirty="0"/>
          </a:p>
        </p:txBody>
      </p:sp>
      <p:sp>
        <p:nvSpPr>
          <p:cNvPr id="989" name="Google Shape;989;p37"/>
          <p:cNvSpPr txBox="1">
            <a:spLocks noGrp="1"/>
          </p:cNvSpPr>
          <p:nvPr>
            <p:ph type="subTitle" idx="4"/>
          </p:nvPr>
        </p:nvSpPr>
        <p:spPr>
          <a:xfrm>
            <a:off x="720000"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t>Community</a:t>
            </a:r>
            <a:endParaRPr dirty="0"/>
          </a:p>
        </p:txBody>
      </p:sp>
      <p:sp>
        <p:nvSpPr>
          <p:cNvPr id="990" name="Google Shape;990;p37"/>
          <p:cNvSpPr txBox="1">
            <a:spLocks noGrp="1"/>
          </p:cNvSpPr>
          <p:nvPr>
            <p:ph type="subTitle" idx="5"/>
          </p:nvPr>
        </p:nvSpPr>
        <p:spPr>
          <a:xfrm>
            <a:off x="3266729"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D</a:t>
            </a:r>
            <a:r>
              <a:rPr lang="en" dirty="0"/>
              <a:t>ivulgazione</a:t>
            </a:r>
            <a:endParaRPr dirty="0"/>
          </a:p>
        </p:txBody>
      </p:sp>
      <p:sp>
        <p:nvSpPr>
          <p:cNvPr id="991" name="Google Shape;991;p37"/>
          <p:cNvSpPr txBox="1">
            <a:spLocks noGrp="1"/>
          </p:cNvSpPr>
          <p:nvPr>
            <p:ph type="subTitle" idx="1"/>
          </p:nvPr>
        </p:nvSpPr>
        <p:spPr>
          <a:xfrm>
            <a:off x="720000"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Consente di conoscere e interagire con altri utenti della piattaforma tramite chat e collegamenti</a:t>
            </a:r>
            <a:endParaRPr dirty="0"/>
          </a:p>
        </p:txBody>
      </p:sp>
      <p:sp>
        <p:nvSpPr>
          <p:cNvPr id="992" name="Google Shape;992;p37"/>
          <p:cNvSpPr txBox="1">
            <a:spLocks noGrp="1"/>
          </p:cNvSpPr>
          <p:nvPr>
            <p:ph type="subTitle" idx="2"/>
          </p:nvPr>
        </p:nvSpPr>
        <p:spPr>
          <a:xfrm>
            <a:off x="3266725"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Favorisce la divulgazione scientifica e culturale attraverso la condivisione di video TEDx</a:t>
            </a:r>
            <a:endParaRPr dirty="0"/>
          </a:p>
        </p:txBody>
      </p:sp>
      <p:sp>
        <p:nvSpPr>
          <p:cNvPr id="993" name="Google Shape;993;p37"/>
          <p:cNvSpPr txBox="1">
            <a:spLocks noGrp="1"/>
          </p:cNvSpPr>
          <p:nvPr>
            <p:ph type="subTitle" idx="3"/>
          </p:nvPr>
        </p:nvSpPr>
        <p:spPr>
          <a:xfrm>
            <a:off x="5813450" y="3819720"/>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Permette un accrescimento delle conoscenze senza tralasciare il divertimento</a:t>
            </a:r>
          </a:p>
        </p:txBody>
      </p:sp>
      <p:sp>
        <p:nvSpPr>
          <p:cNvPr id="994" name="Google Shape;994;p37"/>
          <p:cNvSpPr txBox="1">
            <a:spLocks noGrp="1"/>
          </p:cNvSpPr>
          <p:nvPr>
            <p:ph type="subTitle" idx="6"/>
          </p:nvPr>
        </p:nvSpPr>
        <p:spPr>
          <a:xfrm>
            <a:off x="5813450" y="3001268"/>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Intrattenimento</a:t>
            </a:r>
            <a:endParaRPr dirty="0"/>
          </a:p>
        </p:txBody>
      </p:sp>
      <p:grpSp>
        <p:nvGrpSpPr>
          <p:cNvPr id="995" name="Google Shape;995;p37"/>
          <p:cNvGrpSpPr/>
          <p:nvPr/>
        </p:nvGrpSpPr>
        <p:grpSpPr>
          <a:xfrm>
            <a:off x="898118" y="2801862"/>
            <a:ext cx="352621" cy="351353"/>
            <a:chOff x="2475720" y="1332720"/>
            <a:chExt cx="334080" cy="395640"/>
          </a:xfrm>
        </p:grpSpPr>
        <p:sp>
          <p:nvSpPr>
            <p:cNvPr id="996" name="Google Shape;996;p37"/>
            <p:cNvSpPr/>
            <p:nvPr/>
          </p:nvSpPr>
          <p:spPr>
            <a:xfrm>
              <a:off x="2570040" y="1695600"/>
              <a:ext cx="45000" cy="11520"/>
            </a:xfrm>
            <a:custGeom>
              <a:avLst/>
              <a:gdLst/>
              <a:ahLst/>
              <a:cxnLst/>
              <a:rect l="l" t="t" r="r" b="b"/>
              <a:pathLst>
                <a:path w="125" h="32" extrusionOk="0">
                  <a:moveTo>
                    <a:pt x="16" y="0"/>
                  </a:moveTo>
                  <a:cubicBezTo>
                    <a:pt x="7" y="0"/>
                    <a:pt x="0" y="7"/>
                    <a:pt x="0" y="16"/>
                  </a:cubicBezTo>
                  <a:cubicBezTo>
                    <a:pt x="0" y="25"/>
                    <a:pt x="7" y="32"/>
                    <a:pt x="16" y="32"/>
                  </a:cubicBezTo>
                  <a:lnTo>
                    <a:pt x="108" y="32"/>
                  </a:lnTo>
                  <a:cubicBezTo>
                    <a:pt x="117" y="32"/>
                    <a:pt x="125" y="25"/>
                    <a:pt x="125" y="16"/>
                  </a:cubicBezTo>
                  <a:cubicBezTo>
                    <a:pt x="125" y="7"/>
                    <a:pt x="117" y="0"/>
                    <a:pt x="108" y="0"/>
                  </a:cubicBezTo>
                  <a:lnTo>
                    <a:pt x="16"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7" name="Google Shape;997;p37"/>
            <p:cNvSpPr/>
            <p:nvPr/>
          </p:nvSpPr>
          <p:spPr>
            <a:xfrm>
              <a:off x="2523960" y="1518840"/>
              <a:ext cx="136800" cy="137160"/>
            </a:xfrm>
            <a:custGeom>
              <a:avLst/>
              <a:gdLst/>
              <a:ahLst/>
              <a:cxnLst/>
              <a:rect l="l" t="t" r="r" b="b"/>
              <a:pathLst>
                <a:path w="380" h="381" extrusionOk="0">
                  <a:moveTo>
                    <a:pt x="380" y="191"/>
                  </a:moveTo>
                  <a:cubicBezTo>
                    <a:pt x="380" y="86"/>
                    <a:pt x="295" y="0"/>
                    <a:pt x="190" y="0"/>
                  </a:cubicBezTo>
                  <a:cubicBezTo>
                    <a:pt x="158" y="0"/>
                    <a:pt x="127" y="9"/>
                    <a:pt x="99" y="24"/>
                  </a:cubicBezTo>
                  <a:cubicBezTo>
                    <a:pt x="91" y="28"/>
                    <a:pt x="88" y="38"/>
                    <a:pt x="92" y="46"/>
                  </a:cubicBezTo>
                  <a:cubicBezTo>
                    <a:pt x="97" y="54"/>
                    <a:pt x="106" y="56"/>
                    <a:pt x="114" y="52"/>
                  </a:cubicBezTo>
                  <a:cubicBezTo>
                    <a:pt x="137" y="39"/>
                    <a:pt x="164" y="33"/>
                    <a:pt x="190" y="33"/>
                  </a:cubicBezTo>
                  <a:cubicBezTo>
                    <a:pt x="277" y="33"/>
                    <a:pt x="348" y="104"/>
                    <a:pt x="348" y="191"/>
                  </a:cubicBezTo>
                  <a:cubicBezTo>
                    <a:pt x="348" y="278"/>
                    <a:pt x="277" y="348"/>
                    <a:pt x="190" y="348"/>
                  </a:cubicBezTo>
                  <a:cubicBezTo>
                    <a:pt x="103" y="348"/>
                    <a:pt x="32" y="278"/>
                    <a:pt x="32" y="191"/>
                  </a:cubicBezTo>
                  <a:cubicBezTo>
                    <a:pt x="32" y="157"/>
                    <a:pt x="43" y="125"/>
                    <a:pt x="63" y="98"/>
                  </a:cubicBezTo>
                  <a:cubicBezTo>
                    <a:pt x="68" y="90"/>
                    <a:pt x="66" y="80"/>
                    <a:pt x="59" y="75"/>
                  </a:cubicBezTo>
                  <a:cubicBezTo>
                    <a:pt x="52" y="70"/>
                    <a:pt x="42" y="71"/>
                    <a:pt x="37" y="79"/>
                  </a:cubicBezTo>
                  <a:cubicBezTo>
                    <a:pt x="13" y="111"/>
                    <a:pt x="0" y="150"/>
                    <a:pt x="0" y="191"/>
                  </a:cubicBezTo>
                  <a:cubicBezTo>
                    <a:pt x="0" y="295"/>
                    <a:pt x="85" y="381"/>
                    <a:pt x="190" y="381"/>
                  </a:cubicBezTo>
                  <a:cubicBezTo>
                    <a:pt x="295" y="381"/>
                    <a:pt x="380" y="295"/>
                    <a:pt x="380"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8" name="Google Shape;998;p37"/>
            <p:cNvSpPr/>
            <p:nvPr/>
          </p:nvSpPr>
          <p:spPr>
            <a:xfrm>
              <a:off x="2562840" y="1568520"/>
              <a:ext cx="11880" cy="21600"/>
            </a:xfrm>
            <a:custGeom>
              <a:avLst/>
              <a:gdLst/>
              <a:ahLst/>
              <a:cxnLst/>
              <a:rect l="l" t="t" r="r" b="b"/>
              <a:pathLst>
                <a:path w="33" h="60" extrusionOk="0">
                  <a:moveTo>
                    <a:pt x="16" y="0"/>
                  </a:moveTo>
                  <a:cubicBezTo>
                    <a:pt x="8" y="0"/>
                    <a:pt x="0" y="8"/>
                    <a:pt x="0" y="17"/>
                  </a:cubicBezTo>
                  <a:lnTo>
                    <a:pt x="0" y="44"/>
                  </a:lnTo>
                  <a:cubicBezTo>
                    <a:pt x="0" y="53"/>
                    <a:pt x="7" y="60"/>
                    <a:pt x="16" y="60"/>
                  </a:cubicBezTo>
                  <a:cubicBezTo>
                    <a:pt x="24" y="60"/>
                    <a:pt x="33" y="53"/>
                    <a:pt x="33" y="44"/>
                  </a:cubicBezTo>
                  <a:lnTo>
                    <a:pt x="33" y="17"/>
                  </a:lnTo>
                  <a:cubicBezTo>
                    <a:pt x="33" y="8"/>
                    <a:pt x="25" y="0"/>
                    <a:pt x="1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9" name="Google Shape;999;p37"/>
            <p:cNvSpPr/>
            <p:nvPr/>
          </p:nvSpPr>
          <p:spPr>
            <a:xfrm>
              <a:off x="2610360" y="1568520"/>
              <a:ext cx="11520" cy="21600"/>
            </a:xfrm>
            <a:custGeom>
              <a:avLst/>
              <a:gdLst/>
              <a:ahLst/>
              <a:cxnLst/>
              <a:rect l="l" t="t" r="r" b="b"/>
              <a:pathLst>
                <a:path w="32" h="60" extrusionOk="0">
                  <a:moveTo>
                    <a:pt x="16" y="60"/>
                  </a:moveTo>
                  <a:cubicBezTo>
                    <a:pt x="25" y="60"/>
                    <a:pt x="32" y="53"/>
                    <a:pt x="32" y="44"/>
                  </a:cubicBezTo>
                  <a:lnTo>
                    <a:pt x="32" y="17"/>
                  </a:lnTo>
                  <a:cubicBezTo>
                    <a:pt x="32" y="8"/>
                    <a:pt x="25" y="0"/>
                    <a:pt x="16" y="0"/>
                  </a:cubicBezTo>
                  <a:cubicBezTo>
                    <a:pt x="7" y="0"/>
                    <a:pt x="0" y="8"/>
                    <a:pt x="0" y="17"/>
                  </a:cubicBezTo>
                  <a:lnTo>
                    <a:pt x="0" y="44"/>
                  </a:lnTo>
                  <a:cubicBezTo>
                    <a:pt x="0" y="53"/>
                    <a:pt x="7" y="60"/>
                    <a:pt x="16"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0" name="Google Shape;1000;p37"/>
            <p:cNvSpPr/>
            <p:nvPr/>
          </p:nvSpPr>
          <p:spPr>
            <a:xfrm>
              <a:off x="2573640" y="1602720"/>
              <a:ext cx="37800" cy="17640"/>
            </a:xfrm>
            <a:custGeom>
              <a:avLst/>
              <a:gdLst/>
              <a:ahLst/>
              <a:cxnLst/>
              <a:rect l="l" t="t" r="r" b="b"/>
              <a:pathLst>
                <a:path w="105" h="49" extrusionOk="0">
                  <a:moveTo>
                    <a:pt x="99" y="4"/>
                  </a:moveTo>
                  <a:cubicBezTo>
                    <a:pt x="92" y="-2"/>
                    <a:pt x="82" y="-1"/>
                    <a:pt x="76" y="6"/>
                  </a:cubicBezTo>
                  <a:cubicBezTo>
                    <a:pt x="70" y="13"/>
                    <a:pt x="61" y="17"/>
                    <a:pt x="52" y="17"/>
                  </a:cubicBezTo>
                  <a:cubicBezTo>
                    <a:pt x="42" y="17"/>
                    <a:pt x="34" y="13"/>
                    <a:pt x="28" y="6"/>
                  </a:cubicBezTo>
                  <a:cubicBezTo>
                    <a:pt x="23" y="-1"/>
                    <a:pt x="12" y="-2"/>
                    <a:pt x="6" y="4"/>
                  </a:cubicBezTo>
                  <a:cubicBezTo>
                    <a:pt x="-1" y="10"/>
                    <a:pt x="-2" y="20"/>
                    <a:pt x="4" y="27"/>
                  </a:cubicBezTo>
                  <a:cubicBezTo>
                    <a:pt x="16" y="41"/>
                    <a:pt x="33" y="49"/>
                    <a:pt x="52" y="49"/>
                  </a:cubicBezTo>
                  <a:cubicBezTo>
                    <a:pt x="71" y="49"/>
                    <a:pt x="89" y="41"/>
                    <a:pt x="101" y="27"/>
                  </a:cubicBezTo>
                  <a:cubicBezTo>
                    <a:pt x="107" y="20"/>
                    <a:pt x="106" y="10"/>
                    <a:pt x="9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1" name="Google Shape;1001;p37"/>
            <p:cNvSpPr/>
            <p:nvPr/>
          </p:nvSpPr>
          <p:spPr>
            <a:xfrm>
              <a:off x="2475720" y="1332720"/>
              <a:ext cx="334080" cy="395640"/>
            </a:xfrm>
            <a:custGeom>
              <a:avLst/>
              <a:gdLst/>
              <a:ahLst/>
              <a:cxnLst/>
              <a:rect l="l" t="t" r="r" b="b"/>
              <a:pathLst>
                <a:path w="928" h="1099" extrusionOk="0">
                  <a:moveTo>
                    <a:pt x="883" y="167"/>
                  </a:moveTo>
                  <a:lnTo>
                    <a:pt x="649" y="167"/>
                  </a:lnTo>
                  <a:lnTo>
                    <a:pt x="649" y="147"/>
                  </a:lnTo>
                  <a:cubicBezTo>
                    <a:pt x="649" y="138"/>
                    <a:pt x="642" y="131"/>
                    <a:pt x="633" y="131"/>
                  </a:cubicBezTo>
                  <a:cubicBezTo>
                    <a:pt x="624" y="131"/>
                    <a:pt x="617" y="138"/>
                    <a:pt x="617" y="147"/>
                  </a:cubicBezTo>
                  <a:lnTo>
                    <a:pt x="617" y="167"/>
                  </a:lnTo>
                  <a:lnTo>
                    <a:pt x="452" y="167"/>
                  </a:lnTo>
                  <a:cubicBezTo>
                    <a:pt x="428" y="167"/>
                    <a:pt x="408" y="187"/>
                    <a:pt x="408" y="212"/>
                  </a:cubicBezTo>
                  <a:lnTo>
                    <a:pt x="408" y="447"/>
                  </a:lnTo>
                  <a:cubicBezTo>
                    <a:pt x="408" y="472"/>
                    <a:pt x="428" y="491"/>
                    <a:pt x="452" y="491"/>
                  </a:cubicBezTo>
                  <a:lnTo>
                    <a:pt x="485" y="491"/>
                  </a:lnTo>
                  <a:lnTo>
                    <a:pt x="503" y="556"/>
                  </a:lnTo>
                  <a:cubicBezTo>
                    <a:pt x="506" y="565"/>
                    <a:pt x="514" y="573"/>
                    <a:pt x="524" y="575"/>
                  </a:cubicBezTo>
                  <a:cubicBezTo>
                    <a:pt x="526" y="575"/>
                    <a:pt x="528" y="576"/>
                    <a:pt x="530" y="576"/>
                  </a:cubicBezTo>
                  <a:cubicBezTo>
                    <a:pt x="537" y="576"/>
                    <a:pt x="545" y="572"/>
                    <a:pt x="550" y="567"/>
                  </a:cubicBezTo>
                  <a:lnTo>
                    <a:pt x="616" y="493"/>
                  </a:lnTo>
                  <a:lnTo>
                    <a:pt x="616" y="949"/>
                  </a:lnTo>
                  <a:lnTo>
                    <a:pt x="32" y="949"/>
                  </a:lnTo>
                  <a:lnTo>
                    <a:pt x="32" y="73"/>
                  </a:lnTo>
                  <a:cubicBezTo>
                    <a:pt x="32" y="51"/>
                    <a:pt x="50" y="32"/>
                    <a:pt x="72" y="32"/>
                  </a:cubicBezTo>
                  <a:lnTo>
                    <a:pt x="166" y="32"/>
                  </a:lnTo>
                  <a:lnTo>
                    <a:pt x="178" y="82"/>
                  </a:lnTo>
                  <a:cubicBezTo>
                    <a:pt x="182" y="102"/>
                    <a:pt x="200" y="116"/>
                    <a:pt x="221" y="116"/>
                  </a:cubicBezTo>
                  <a:lnTo>
                    <a:pt x="428" y="116"/>
                  </a:lnTo>
                  <a:cubicBezTo>
                    <a:pt x="448" y="116"/>
                    <a:pt x="466" y="102"/>
                    <a:pt x="471" y="82"/>
                  </a:cubicBezTo>
                  <a:lnTo>
                    <a:pt x="482" y="32"/>
                  </a:lnTo>
                  <a:lnTo>
                    <a:pt x="576" y="32"/>
                  </a:lnTo>
                  <a:cubicBezTo>
                    <a:pt x="598" y="32"/>
                    <a:pt x="616" y="51"/>
                    <a:pt x="616" y="73"/>
                  </a:cubicBezTo>
                  <a:cubicBezTo>
                    <a:pt x="616" y="82"/>
                    <a:pt x="624" y="89"/>
                    <a:pt x="633" y="89"/>
                  </a:cubicBezTo>
                  <a:cubicBezTo>
                    <a:pt x="641" y="89"/>
                    <a:pt x="649" y="82"/>
                    <a:pt x="649" y="73"/>
                  </a:cubicBezTo>
                  <a:cubicBezTo>
                    <a:pt x="649" y="33"/>
                    <a:pt x="616" y="0"/>
                    <a:pt x="576" y="0"/>
                  </a:cubicBezTo>
                  <a:lnTo>
                    <a:pt x="73" y="0"/>
                  </a:lnTo>
                  <a:cubicBezTo>
                    <a:pt x="32" y="0"/>
                    <a:pt x="0" y="33"/>
                    <a:pt x="0" y="73"/>
                  </a:cubicBezTo>
                  <a:lnTo>
                    <a:pt x="0" y="1027"/>
                  </a:lnTo>
                  <a:cubicBezTo>
                    <a:pt x="0" y="1067"/>
                    <a:pt x="32" y="1099"/>
                    <a:pt x="73" y="1099"/>
                  </a:cubicBezTo>
                  <a:lnTo>
                    <a:pt x="576" y="1099"/>
                  </a:lnTo>
                  <a:cubicBezTo>
                    <a:pt x="616" y="1099"/>
                    <a:pt x="649" y="1067"/>
                    <a:pt x="649" y="1027"/>
                  </a:cubicBezTo>
                  <a:lnTo>
                    <a:pt x="649" y="491"/>
                  </a:lnTo>
                  <a:lnTo>
                    <a:pt x="883" y="491"/>
                  </a:lnTo>
                  <a:cubicBezTo>
                    <a:pt x="908" y="491"/>
                    <a:pt x="928" y="472"/>
                    <a:pt x="928" y="447"/>
                  </a:cubicBezTo>
                  <a:lnTo>
                    <a:pt x="928" y="212"/>
                  </a:lnTo>
                  <a:cubicBezTo>
                    <a:pt x="928" y="187"/>
                    <a:pt x="908" y="167"/>
                    <a:pt x="883" y="167"/>
                  </a:cubicBezTo>
                  <a:moveTo>
                    <a:pt x="449" y="32"/>
                  </a:moveTo>
                  <a:lnTo>
                    <a:pt x="439" y="75"/>
                  </a:lnTo>
                  <a:cubicBezTo>
                    <a:pt x="438" y="80"/>
                    <a:pt x="433" y="84"/>
                    <a:pt x="428" y="84"/>
                  </a:cubicBezTo>
                  <a:lnTo>
                    <a:pt x="221" y="84"/>
                  </a:lnTo>
                  <a:cubicBezTo>
                    <a:pt x="215" y="84"/>
                    <a:pt x="210" y="80"/>
                    <a:pt x="209" y="75"/>
                  </a:cubicBezTo>
                  <a:lnTo>
                    <a:pt x="199" y="32"/>
                  </a:lnTo>
                  <a:lnTo>
                    <a:pt x="449" y="32"/>
                  </a:lnTo>
                  <a:moveTo>
                    <a:pt x="617" y="1027"/>
                  </a:moveTo>
                  <a:cubicBezTo>
                    <a:pt x="617" y="1049"/>
                    <a:pt x="598" y="1067"/>
                    <a:pt x="576" y="1067"/>
                  </a:cubicBezTo>
                  <a:lnTo>
                    <a:pt x="73" y="1067"/>
                  </a:lnTo>
                  <a:cubicBezTo>
                    <a:pt x="50" y="1067"/>
                    <a:pt x="32" y="1049"/>
                    <a:pt x="32" y="1027"/>
                  </a:cubicBezTo>
                  <a:lnTo>
                    <a:pt x="32" y="981"/>
                  </a:lnTo>
                  <a:lnTo>
                    <a:pt x="617" y="981"/>
                  </a:lnTo>
                  <a:lnTo>
                    <a:pt x="617" y="1027"/>
                  </a:lnTo>
                  <a:moveTo>
                    <a:pt x="896" y="447"/>
                  </a:moveTo>
                  <a:cubicBezTo>
                    <a:pt x="896" y="454"/>
                    <a:pt x="890" y="459"/>
                    <a:pt x="883" y="459"/>
                  </a:cubicBezTo>
                  <a:lnTo>
                    <a:pt x="615" y="459"/>
                  </a:lnTo>
                  <a:cubicBezTo>
                    <a:pt x="608" y="459"/>
                    <a:pt x="600" y="463"/>
                    <a:pt x="595" y="468"/>
                  </a:cubicBezTo>
                  <a:lnTo>
                    <a:pt x="532" y="539"/>
                  </a:lnTo>
                  <a:lnTo>
                    <a:pt x="515" y="479"/>
                  </a:lnTo>
                  <a:cubicBezTo>
                    <a:pt x="511" y="467"/>
                    <a:pt x="500" y="459"/>
                    <a:pt x="488" y="459"/>
                  </a:cubicBezTo>
                  <a:lnTo>
                    <a:pt x="452" y="459"/>
                  </a:lnTo>
                  <a:cubicBezTo>
                    <a:pt x="445" y="459"/>
                    <a:pt x="440" y="454"/>
                    <a:pt x="440" y="447"/>
                  </a:cubicBezTo>
                  <a:lnTo>
                    <a:pt x="440" y="212"/>
                  </a:lnTo>
                  <a:cubicBezTo>
                    <a:pt x="440" y="205"/>
                    <a:pt x="445" y="200"/>
                    <a:pt x="452" y="200"/>
                  </a:cubicBezTo>
                  <a:lnTo>
                    <a:pt x="883" y="200"/>
                  </a:lnTo>
                  <a:cubicBezTo>
                    <a:pt x="890" y="200"/>
                    <a:pt x="896" y="205"/>
                    <a:pt x="896" y="212"/>
                  </a:cubicBezTo>
                  <a:lnTo>
                    <a:pt x="896" y="44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2" name="Google Shape;1002;p37"/>
            <p:cNvSpPr/>
            <p:nvPr/>
          </p:nvSpPr>
          <p:spPr>
            <a:xfrm>
              <a:off x="2652480" y="1418400"/>
              <a:ext cx="127080" cy="11520"/>
            </a:xfrm>
            <a:custGeom>
              <a:avLst/>
              <a:gdLst/>
              <a:ahLst/>
              <a:cxnLst/>
              <a:rect l="l" t="t" r="r" b="b"/>
              <a:pathLst>
                <a:path w="353" h="32" extrusionOk="0">
                  <a:moveTo>
                    <a:pt x="337" y="0"/>
                  </a:moveTo>
                  <a:lnTo>
                    <a:pt x="17" y="0"/>
                  </a:lnTo>
                  <a:cubicBezTo>
                    <a:pt x="8" y="0"/>
                    <a:pt x="0" y="7"/>
                    <a:pt x="0" y="16"/>
                  </a:cubicBezTo>
                  <a:cubicBezTo>
                    <a:pt x="0" y="25"/>
                    <a:pt x="8" y="32"/>
                    <a:pt x="17" y="32"/>
                  </a:cubicBezTo>
                  <a:lnTo>
                    <a:pt x="337" y="32"/>
                  </a:lnTo>
                  <a:cubicBezTo>
                    <a:pt x="346" y="32"/>
                    <a:pt x="353" y="25"/>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3" name="Google Shape;1003;p37"/>
            <p:cNvSpPr/>
            <p:nvPr/>
          </p:nvSpPr>
          <p:spPr>
            <a:xfrm>
              <a:off x="2652480" y="1445400"/>
              <a:ext cx="127080" cy="11880"/>
            </a:xfrm>
            <a:custGeom>
              <a:avLst/>
              <a:gdLst/>
              <a:ahLst/>
              <a:cxnLst/>
              <a:rect l="l" t="t" r="r" b="b"/>
              <a:pathLst>
                <a:path w="353" h="33" extrusionOk="0">
                  <a:moveTo>
                    <a:pt x="337" y="0"/>
                  </a:moveTo>
                  <a:lnTo>
                    <a:pt x="17" y="0"/>
                  </a:lnTo>
                  <a:cubicBezTo>
                    <a:pt x="8" y="0"/>
                    <a:pt x="0" y="7"/>
                    <a:pt x="0" y="16"/>
                  </a:cubicBezTo>
                  <a:cubicBezTo>
                    <a:pt x="0" y="24"/>
                    <a:pt x="8" y="33"/>
                    <a:pt x="17" y="33"/>
                  </a:cubicBezTo>
                  <a:lnTo>
                    <a:pt x="337" y="33"/>
                  </a:lnTo>
                  <a:cubicBezTo>
                    <a:pt x="346" y="33"/>
                    <a:pt x="353" y="24"/>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37"/>
            <p:cNvSpPr/>
            <p:nvPr/>
          </p:nvSpPr>
          <p:spPr>
            <a:xfrm>
              <a:off x="2652480" y="1472760"/>
              <a:ext cx="70560" cy="11520"/>
            </a:xfrm>
            <a:custGeom>
              <a:avLst/>
              <a:gdLst/>
              <a:ahLst/>
              <a:cxnLst/>
              <a:rect l="l" t="t" r="r" b="b"/>
              <a:pathLst>
                <a:path w="196" h="32" extrusionOk="0">
                  <a:moveTo>
                    <a:pt x="180" y="0"/>
                  </a:moveTo>
                  <a:lnTo>
                    <a:pt x="17" y="0"/>
                  </a:lnTo>
                  <a:cubicBezTo>
                    <a:pt x="8" y="0"/>
                    <a:pt x="0" y="7"/>
                    <a:pt x="0" y="16"/>
                  </a:cubicBezTo>
                  <a:cubicBezTo>
                    <a:pt x="0" y="25"/>
                    <a:pt x="8" y="32"/>
                    <a:pt x="17" y="32"/>
                  </a:cubicBezTo>
                  <a:lnTo>
                    <a:pt x="180" y="32"/>
                  </a:lnTo>
                  <a:cubicBezTo>
                    <a:pt x="189" y="32"/>
                    <a:pt x="196" y="25"/>
                    <a:pt x="196" y="16"/>
                  </a:cubicBezTo>
                  <a:cubicBezTo>
                    <a:pt x="196" y="7"/>
                    <a:pt x="189" y="0"/>
                    <a:pt x="18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05" name="Google Shape;1005;p37"/>
          <p:cNvGrpSpPr/>
          <p:nvPr/>
        </p:nvGrpSpPr>
        <p:grpSpPr>
          <a:xfrm>
            <a:off x="5910209" y="2808334"/>
            <a:ext cx="417598" cy="340483"/>
            <a:chOff x="4080240" y="1338840"/>
            <a:chExt cx="395640" cy="383400"/>
          </a:xfrm>
        </p:grpSpPr>
        <p:sp>
          <p:nvSpPr>
            <p:cNvPr id="1006" name="Google Shape;1006;p37"/>
            <p:cNvSpPr/>
            <p:nvPr/>
          </p:nvSpPr>
          <p:spPr>
            <a:xfrm>
              <a:off x="4080240" y="1338840"/>
              <a:ext cx="395640" cy="383400"/>
            </a:xfrm>
            <a:custGeom>
              <a:avLst/>
              <a:gdLst/>
              <a:ahLst/>
              <a:cxnLst/>
              <a:rect l="l" t="t" r="r" b="b"/>
              <a:pathLst>
                <a:path w="1099" h="1065" extrusionOk="0">
                  <a:moveTo>
                    <a:pt x="1083" y="641"/>
                  </a:moveTo>
                  <a:cubicBezTo>
                    <a:pt x="1092" y="641"/>
                    <a:pt x="1099" y="634"/>
                    <a:pt x="1099" y="625"/>
                  </a:cubicBezTo>
                  <a:lnTo>
                    <a:pt x="1099" y="36"/>
                  </a:lnTo>
                  <a:cubicBezTo>
                    <a:pt x="1099" y="16"/>
                    <a:pt x="1083" y="0"/>
                    <a:pt x="1064" y="0"/>
                  </a:cubicBezTo>
                  <a:lnTo>
                    <a:pt x="145" y="0"/>
                  </a:lnTo>
                  <a:cubicBezTo>
                    <a:pt x="126" y="0"/>
                    <a:pt x="110" y="16"/>
                    <a:pt x="110" y="36"/>
                  </a:cubicBezTo>
                  <a:lnTo>
                    <a:pt x="110" y="176"/>
                  </a:lnTo>
                  <a:lnTo>
                    <a:pt x="36" y="176"/>
                  </a:lnTo>
                  <a:cubicBezTo>
                    <a:pt x="16" y="176"/>
                    <a:pt x="0" y="192"/>
                    <a:pt x="0" y="212"/>
                  </a:cubicBezTo>
                  <a:lnTo>
                    <a:pt x="0" y="1022"/>
                  </a:lnTo>
                  <a:cubicBezTo>
                    <a:pt x="0" y="1046"/>
                    <a:pt x="20" y="1065"/>
                    <a:pt x="44" y="1065"/>
                  </a:cubicBezTo>
                  <a:lnTo>
                    <a:pt x="949" y="1065"/>
                  </a:lnTo>
                  <a:cubicBezTo>
                    <a:pt x="973" y="1065"/>
                    <a:pt x="993" y="1046"/>
                    <a:pt x="993" y="1022"/>
                  </a:cubicBezTo>
                  <a:lnTo>
                    <a:pt x="993" y="887"/>
                  </a:lnTo>
                  <a:lnTo>
                    <a:pt x="1056" y="887"/>
                  </a:lnTo>
                  <a:cubicBezTo>
                    <a:pt x="1080" y="887"/>
                    <a:pt x="1099" y="867"/>
                    <a:pt x="1099" y="843"/>
                  </a:cubicBezTo>
                  <a:lnTo>
                    <a:pt x="1099" y="699"/>
                  </a:lnTo>
                  <a:cubicBezTo>
                    <a:pt x="1099" y="690"/>
                    <a:pt x="1092" y="683"/>
                    <a:pt x="1083" y="683"/>
                  </a:cubicBezTo>
                  <a:cubicBezTo>
                    <a:pt x="1074" y="683"/>
                    <a:pt x="1067" y="690"/>
                    <a:pt x="1067" y="699"/>
                  </a:cubicBezTo>
                  <a:lnTo>
                    <a:pt x="1067" y="843"/>
                  </a:lnTo>
                  <a:cubicBezTo>
                    <a:pt x="1067" y="850"/>
                    <a:pt x="1062" y="855"/>
                    <a:pt x="1056" y="855"/>
                  </a:cubicBezTo>
                  <a:lnTo>
                    <a:pt x="993" y="855"/>
                  </a:lnTo>
                  <a:lnTo>
                    <a:pt x="993" y="212"/>
                  </a:lnTo>
                  <a:cubicBezTo>
                    <a:pt x="993" y="192"/>
                    <a:pt x="977" y="176"/>
                    <a:pt x="957" y="176"/>
                  </a:cubicBezTo>
                  <a:lnTo>
                    <a:pt x="307" y="176"/>
                  </a:lnTo>
                  <a:cubicBezTo>
                    <a:pt x="298" y="176"/>
                    <a:pt x="291" y="183"/>
                    <a:pt x="291" y="192"/>
                  </a:cubicBezTo>
                  <a:cubicBezTo>
                    <a:pt x="291" y="200"/>
                    <a:pt x="298" y="209"/>
                    <a:pt x="307" y="209"/>
                  </a:cubicBezTo>
                  <a:lnTo>
                    <a:pt x="957" y="209"/>
                  </a:lnTo>
                  <a:cubicBezTo>
                    <a:pt x="959" y="209"/>
                    <a:pt x="961" y="210"/>
                    <a:pt x="961" y="212"/>
                  </a:cubicBezTo>
                  <a:lnTo>
                    <a:pt x="961" y="273"/>
                  </a:lnTo>
                  <a:lnTo>
                    <a:pt x="142" y="273"/>
                  </a:lnTo>
                  <a:lnTo>
                    <a:pt x="142" y="209"/>
                  </a:lnTo>
                  <a:lnTo>
                    <a:pt x="232" y="209"/>
                  </a:lnTo>
                  <a:cubicBezTo>
                    <a:pt x="241" y="209"/>
                    <a:pt x="248" y="200"/>
                    <a:pt x="248" y="192"/>
                  </a:cubicBezTo>
                  <a:cubicBezTo>
                    <a:pt x="248" y="183"/>
                    <a:pt x="241" y="176"/>
                    <a:pt x="232" y="176"/>
                  </a:cubicBezTo>
                  <a:lnTo>
                    <a:pt x="142" y="176"/>
                  </a:lnTo>
                  <a:lnTo>
                    <a:pt x="142" y="129"/>
                  </a:lnTo>
                  <a:lnTo>
                    <a:pt x="1067" y="129"/>
                  </a:lnTo>
                  <a:lnTo>
                    <a:pt x="1067" y="625"/>
                  </a:lnTo>
                  <a:cubicBezTo>
                    <a:pt x="1067" y="634"/>
                    <a:pt x="1074" y="641"/>
                    <a:pt x="1083" y="641"/>
                  </a:cubicBezTo>
                  <a:moveTo>
                    <a:pt x="33" y="212"/>
                  </a:moveTo>
                  <a:cubicBezTo>
                    <a:pt x="33" y="210"/>
                    <a:pt x="35" y="209"/>
                    <a:pt x="37" y="209"/>
                  </a:cubicBezTo>
                  <a:lnTo>
                    <a:pt x="110" y="209"/>
                  </a:lnTo>
                  <a:lnTo>
                    <a:pt x="110" y="273"/>
                  </a:lnTo>
                  <a:lnTo>
                    <a:pt x="33" y="273"/>
                  </a:lnTo>
                  <a:lnTo>
                    <a:pt x="33" y="212"/>
                  </a:lnTo>
                  <a:moveTo>
                    <a:pt x="961" y="305"/>
                  </a:moveTo>
                  <a:lnTo>
                    <a:pt x="961" y="1022"/>
                  </a:lnTo>
                  <a:cubicBezTo>
                    <a:pt x="961" y="1028"/>
                    <a:pt x="955" y="1033"/>
                    <a:pt x="949" y="1033"/>
                  </a:cubicBezTo>
                  <a:lnTo>
                    <a:pt x="44" y="1033"/>
                  </a:lnTo>
                  <a:cubicBezTo>
                    <a:pt x="37" y="1033"/>
                    <a:pt x="32" y="1028"/>
                    <a:pt x="32" y="1022"/>
                  </a:cubicBezTo>
                  <a:lnTo>
                    <a:pt x="32" y="305"/>
                  </a:lnTo>
                  <a:lnTo>
                    <a:pt x="961" y="305"/>
                  </a:lnTo>
                  <a:moveTo>
                    <a:pt x="219" y="97"/>
                  </a:moveTo>
                  <a:lnTo>
                    <a:pt x="142" y="97"/>
                  </a:lnTo>
                  <a:lnTo>
                    <a:pt x="142" y="36"/>
                  </a:lnTo>
                  <a:cubicBezTo>
                    <a:pt x="142" y="34"/>
                    <a:pt x="143" y="33"/>
                    <a:pt x="145" y="33"/>
                  </a:cubicBezTo>
                  <a:lnTo>
                    <a:pt x="219" y="33"/>
                  </a:lnTo>
                  <a:lnTo>
                    <a:pt x="219" y="97"/>
                  </a:lnTo>
                  <a:moveTo>
                    <a:pt x="251" y="97"/>
                  </a:moveTo>
                  <a:lnTo>
                    <a:pt x="251" y="32"/>
                  </a:lnTo>
                  <a:lnTo>
                    <a:pt x="1064" y="32"/>
                  </a:lnTo>
                  <a:cubicBezTo>
                    <a:pt x="1066" y="32"/>
                    <a:pt x="1067" y="34"/>
                    <a:pt x="1067" y="36"/>
                  </a:cubicBezTo>
                  <a:lnTo>
                    <a:pt x="1067" y="97"/>
                  </a:lnTo>
                  <a:lnTo>
                    <a:pt x="251" y="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7" name="Google Shape;1007;p37"/>
            <p:cNvSpPr/>
            <p:nvPr/>
          </p:nvSpPr>
          <p:spPr>
            <a:xfrm>
              <a:off x="4298760" y="1506240"/>
              <a:ext cx="80640" cy="11520"/>
            </a:xfrm>
            <a:custGeom>
              <a:avLst/>
              <a:gdLst/>
              <a:ahLst/>
              <a:cxnLst/>
              <a:rect l="l" t="t" r="r" b="b"/>
              <a:pathLst>
                <a:path w="224" h="32" extrusionOk="0">
                  <a:moveTo>
                    <a:pt x="16" y="32"/>
                  </a:moveTo>
                  <a:lnTo>
                    <a:pt x="208" y="32"/>
                  </a:lnTo>
                  <a:cubicBezTo>
                    <a:pt x="217" y="32"/>
                    <a:pt x="224" y="25"/>
                    <a:pt x="224" y="16"/>
                  </a:cubicBezTo>
                  <a:cubicBezTo>
                    <a:pt x="224" y="7"/>
                    <a:pt x="217" y="0"/>
                    <a:pt x="208"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8" name="Google Shape;1008;p37"/>
            <p:cNvSpPr/>
            <p:nvPr/>
          </p:nvSpPr>
          <p:spPr>
            <a:xfrm>
              <a:off x="4272120" y="155196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37"/>
            <p:cNvSpPr/>
            <p:nvPr/>
          </p:nvSpPr>
          <p:spPr>
            <a:xfrm>
              <a:off x="4272120" y="158184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0" name="Google Shape;1010;p37"/>
            <p:cNvSpPr/>
            <p:nvPr/>
          </p:nvSpPr>
          <p:spPr>
            <a:xfrm>
              <a:off x="4272120" y="161172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1" name="Google Shape;1011;p37"/>
            <p:cNvSpPr/>
            <p:nvPr/>
          </p:nvSpPr>
          <p:spPr>
            <a:xfrm>
              <a:off x="4272120" y="164160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37"/>
            <p:cNvSpPr/>
            <p:nvPr/>
          </p:nvSpPr>
          <p:spPr>
            <a:xfrm>
              <a:off x="4111560" y="1506600"/>
              <a:ext cx="146520" cy="146520"/>
            </a:xfrm>
            <a:custGeom>
              <a:avLst/>
              <a:gdLst/>
              <a:ahLst/>
              <a:cxnLst/>
              <a:rect l="l" t="t" r="r" b="b"/>
              <a:pathLst>
                <a:path w="407" h="407" extrusionOk="0">
                  <a:moveTo>
                    <a:pt x="204" y="407"/>
                  </a:moveTo>
                  <a:cubicBezTo>
                    <a:pt x="316" y="407"/>
                    <a:pt x="407" y="315"/>
                    <a:pt x="407" y="203"/>
                  </a:cubicBezTo>
                  <a:cubicBezTo>
                    <a:pt x="407" y="91"/>
                    <a:pt x="316" y="0"/>
                    <a:pt x="204" y="0"/>
                  </a:cubicBezTo>
                  <a:cubicBezTo>
                    <a:pt x="92" y="0"/>
                    <a:pt x="0" y="91"/>
                    <a:pt x="0" y="203"/>
                  </a:cubicBezTo>
                  <a:cubicBezTo>
                    <a:pt x="0" y="315"/>
                    <a:pt x="92" y="407"/>
                    <a:pt x="204" y="407"/>
                  </a:cubicBezTo>
                  <a:moveTo>
                    <a:pt x="204" y="32"/>
                  </a:moveTo>
                  <a:cubicBezTo>
                    <a:pt x="298" y="32"/>
                    <a:pt x="375" y="108"/>
                    <a:pt x="375" y="203"/>
                  </a:cubicBezTo>
                  <a:cubicBezTo>
                    <a:pt x="375" y="297"/>
                    <a:pt x="298" y="374"/>
                    <a:pt x="204" y="374"/>
                  </a:cubicBezTo>
                  <a:cubicBezTo>
                    <a:pt x="109" y="374"/>
                    <a:pt x="33" y="297"/>
                    <a:pt x="33" y="203"/>
                  </a:cubicBezTo>
                  <a:cubicBezTo>
                    <a:pt x="33" y="108"/>
                    <a:pt x="109" y="32"/>
                    <a:pt x="204" y="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37"/>
            <p:cNvSpPr/>
            <p:nvPr/>
          </p:nvSpPr>
          <p:spPr>
            <a:xfrm>
              <a:off x="4139640" y="1541880"/>
              <a:ext cx="90360" cy="75600"/>
            </a:xfrm>
            <a:custGeom>
              <a:avLst/>
              <a:gdLst/>
              <a:ahLst/>
              <a:cxnLst/>
              <a:rect l="l" t="t" r="r" b="b"/>
              <a:pathLst>
                <a:path w="251" h="210" extrusionOk="0">
                  <a:moveTo>
                    <a:pt x="72" y="200"/>
                  </a:moveTo>
                  <a:cubicBezTo>
                    <a:pt x="78" y="207"/>
                    <a:pt x="87" y="210"/>
                    <a:pt x="95" y="210"/>
                  </a:cubicBezTo>
                  <a:cubicBezTo>
                    <a:pt x="104" y="210"/>
                    <a:pt x="113" y="207"/>
                    <a:pt x="119" y="200"/>
                  </a:cubicBezTo>
                  <a:lnTo>
                    <a:pt x="237" y="83"/>
                  </a:lnTo>
                  <a:cubicBezTo>
                    <a:pt x="246" y="73"/>
                    <a:pt x="251" y="61"/>
                    <a:pt x="251" y="49"/>
                  </a:cubicBezTo>
                  <a:cubicBezTo>
                    <a:pt x="251" y="36"/>
                    <a:pt x="246" y="24"/>
                    <a:pt x="237" y="15"/>
                  </a:cubicBezTo>
                  <a:cubicBezTo>
                    <a:pt x="228" y="5"/>
                    <a:pt x="215" y="0"/>
                    <a:pt x="203" y="0"/>
                  </a:cubicBezTo>
                  <a:cubicBezTo>
                    <a:pt x="190" y="0"/>
                    <a:pt x="178" y="5"/>
                    <a:pt x="169" y="15"/>
                  </a:cubicBezTo>
                  <a:lnTo>
                    <a:pt x="95" y="88"/>
                  </a:lnTo>
                  <a:lnTo>
                    <a:pt x="83" y="75"/>
                  </a:lnTo>
                  <a:cubicBezTo>
                    <a:pt x="64" y="57"/>
                    <a:pt x="34" y="56"/>
                    <a:pt x="15" y="75"/>
                  </a:cubicBezTo>
                  <a:cubicBezTo>
                    <a:pt x="-4" y="93"/>
                    <a:pt x="-4" y="125"/>
                    <a:pt x="15" y="143"/>
                  </a:cubicBezTo>
                  <a:lnTo>
                    <a:pt x="72" y="200"/>
                  </a:lnTo>
                  <a:moveTo>
                    <a:pt x="38" y="98"/>
                  </a:moveTo>
                  <a:cubicBezTo>
                    <a:pt x="41" y="95"/>
                    <a:pt x="45" y="94"/>
                    <a:pt x="49" y="94"/>
                  </a:cubicBezTo>
                  <a:cubicBezTo>
                    <a:pt x="53" y="94"/>
                    <a:pt x="57" y="95"/>
                    <a:pt x="60" y="98"/>
                  </a:cubicBezTo>
                  <a:lnTo>
                    <a:pt x="83" y="120"/>
                  </a:lnTo>
                  <a:cubicBezTo>
                    <a:pt x="86" y="124"/>
                    <a:pt x="90" y="126"/>
                    <a:pt x="95" y="126"/>
                  </a:cubicBezTo>
                  <a:cubicBezTo>
                    <a:pt x="99" y="126"/>
                    <a:pt x="105" y="124"/>
                    <a:pt x="108" y="120"/>
                  </a:cubicBezTo>
                  <a:lnTo>
                    <a:pt x="191" y="37"/>
                  </a:lnTo>
                  <a:cubicBezTo>
                    <a:pt x="194" y="34"/>
                    <a:pt x="198" y="33"/>
                    <a:pt x="203" y="33"/>
                  </a:cubicBezTo>
                  <a:cubicBezTo>
                    <a:pt x="207" y="33"/>
                    <a:pt x="211" y="34"/>
                    <a:pt x="214" y="37"/>
                  </a:cubicBezTo>
                  <a:cubicBezTo>
                    <a:pt x="217" y="40"/>
                    <a:pt x="219" y="44"/>
                    <a:pt x="219" y="49"/>
                  </a:cubicBezTo>
                  <a:cubicBezTo>
                    <a:pt x="219" y="53"/>
                    <a:pt x="217" y="57"/>
                    <a:pt x="214" y="60"/>
                  </a:cubicBezTo>
                  <a:lnTo>
                    <a:pt x="96" y="177"/>
                  </a:lnTo>
                  <a:cubicBezTo>
                    <a:pt x="96" y="178"/>
                    <a:pt x="95" y="178"/>
                    <a:pt x="94" y="177"/>
                  </a:cubicBezTo>
                  <a:lnTo>
                    <a:pt x="38" y="121"/>
                  </a:lnTo>
                  <a:cubicBezTo>
                    <a:pt x="32" y="114"/>
                    <a:pt x="32" y="104"/>
                    <a:pt x="38" y="98"/>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14" name="Google Shape;1014;p37"/>
          <p:cNvSpPr/>
          <p:nvPr/>
        </p:nvSpPr>
        <p:spPr>
          <a:xfrm>
            <a:off x="3350619" y="2801675"/>
            <a:ext cx="225330" cy="351675"/>
          </a:xfrm>
          <a:custGeom>
            <a:avLst/>
            <a:gdLst/>
            <a:ahLst/>
            <a:cxnLst/>
            <a:rect l="l" t="t" r="r" b="b"/>
            <a:pathLst>
              <a:path w="593" h="1100" extrusionOk="0">
                <a:moveTo>
                  <a:pt x="577" y="694"/>
                </a:moveTo>
                <a:cubicBezTo>
                  <a:pt x="585" y="694"/>
                  <a:pt x="593" y="687"/>
                  <a:pt x="593" y="678"/>
                </a:cubicBezTo>
                <a:lnTo>
                  <a:pt x="593" y="570"/>
                </a:lnTo>
                <a:cubicBezTo>
                  <a:pt x="593" y="538"/>
                  <a:pt x="568" y="511"/>
                  <a:pt x="536" y="510"/>
                </a:cubicBezTo>
                <a:cubicBezTo>
                  <a:pt x="525" y="510"/>
                  <a:pt x="515" y="512"/>
                  <a:pt x="506" y="517"/>
                </a:cubicBezTo>
                <a:cubicBezTo>
                  <a:pt x="503" y="494"/>
                  <a:pt x="487" y="476"/>
                  <a:pt x="466" y="469"/>
                </a:cubicBezTo>
                <a:lnTo>
                  <a:pt x="446" y="352"/>
                </a:lnTo>
                <a:cubicBezTo>
                  <a:pt x="445" y="347"/>
                  <a:pt x="447" y="342"/>
                  <a:pt x="451" y="338"/>
                </a:cubicBezTo>
                <a:lnTo>
                  <a:pt x="541" y="250"/>
                </a:lnTo>
                <a:cubicBezTo>
                  <a:pt x="555" y="237"/>
                  <a:pt x="559" y="218"/>
                  <a:pt x="553" y="200"/>
                </a:cubicBezTo>
                <a:cubicBezTo>
                  <a:pt x="548" y="183"/>
                  <a:pt x="533" y="170"/>
                  <a:pt x="514" y="168"/>
                </a:cubicBezTo>
                <a:lnTo>
                  <a:pt x="390" y="149"/>
                </a:lnTo>
                <a:cubicBezTo>
                  <a:pt x="384" y="149"/>
                  <a:pt x="380" y="145"/>
                  <a:pt x="377" y="141"/>
                </a:cubicBezTo>
                <a:lnTo>
                  <a:pt x="322" y="27"/>
                </a:lnTo>
                <a:cubicBezTo>
                  <a:pt x="313" y="11"/>
                  <a:pt x="296" y="0"/>
                  <a:pt x="278" y="0"/>
                </a:cubicBezTo>
                <a:cubicBezTo>
                  <a:pt x="259" y="0"/>
                  <a:pt x="243" y="11"/>
                  <a:pt x="235" y="27"/>
                </a:cubicBezTo>
                <a:lnTo>
                  <a:pt x="220" y="57"/>
                </a:lnTo>
                <a:cubicBezTo>
                  <a:pt x="216" y="65"/>
                  <a:pt x="219" y="75"/>
                  <a:pt x="227" y="79"/>
                </a:cubicBezTo>
                <a:cubicBezTo>
                  <a:pt x="235" y="83"/>
                  <a:pt x="245" y="80"/>
                  <a:pt x="249" y="72"/>
                </a:cubicBezTo>
                <a:lnTo>
                  <a:pt x="264" y="42"/>
                </a:lnTo>
                <a:cubicBezTo>
                  <a:pt x="266" y="36"/>
                  <a:pt x="272" y="33"/>
                  <a:pt x="278" y="33"/>
                </a:cubicBezTo>
                <a:cubicBezTo>
                  <a:pt x="284" y="33"/>
                  <a:pt x="290" y="36"/>
                  <a:pt x="293" y="42"/>
                </a:cubicBezTo>
                <a:lnTo>
                  <a:pt x="349" y="155"/>
                </a:lnTo>
                <a:cubicBezTo>
                  <a:pt x="356" y="169"/>
                  <a:pt x="369" y="179"/>
                  <a:pt x="385" y="181"/>
                </a:cubicBezTo>
                <a:lnTo>
                  <a:pt x="510" y="199"/>
                </a:lnTo>
                <a:cubicBezTo>
                  <a:pt x="516" y="200"/>
                  <a:pt x="521" y="204"/>
                  <a:pt x="523" y="210"/>
                </a:cubicBezTo>
                <a:cubicBezTo>
                  <a:pt x="525" y="216"/>
                  <a:pt x="523" y="223"/>
                  <a:pt x="519" y="227"/>
                </a:cubicBezTo>
                <a:lnTo>
                  <a:pt x="428" y="315"/>
                </a:lnTo>
                <a:cubicBezTo>
                  <a:pt x="417" y="326"/>
                  <a:pt x="412" y="342"/>
                  <a:pt x="415" y="358"/>
                </a:cubicBezTo>
                <a:lnTo>
                  <a:pt x="433" y="468"/>
                </a:lnTo>
                <a:cubicBezTo>
                  <a:pt x="428" y="469"/>
                  <a:pt x="422" y="471"/>
                  <a:pt x="417" y="474"/>
                </a:cubicBezTo>
                <a:cubicBezTo>
                  <a:pt x="409" y="452"/>
                  <a:pt x="388" y="435"/>
                  <a:pt x="364" y="434"/>
                </a:cubicBezTo>
                <a:cubicBezTo>
                  <a:pt x="353" y="433"/>
                  <a:pt x="343" y="436"/>
                  <a:pt x="334" y="440"/>
                </a:cubicBezTo>
                <a:lnTo>
                  <a:pt x="334" y="330"/>
                </a:lnTo>
                <a:cubicBezTo>
                  <a:pt x="334" y="313"/>
                  <a:pt x="328" y="298"/>
                  <a:pt x="316" y="287"/>
                </a:cubicBezTo>
                <a:cubicBezTo>
                  <a:pt x="305" y="276"/>
                  <a:pt x="289" y="270"/>
                  <a:pt x="273" y="271"/>
                </a:cubicBezTo>
                <a:cubicBezTo>
                  <a:pt x="241" y="272"/>
                  <a:pt x="216" y="298"/>
                  <a:pt x="216" y="331"/>
                </a:cubicBezTo>
                <a:lnTo>
                  <a:pt x="216" y="462"/>
                </a:lnTo>
                <a:lnTo>
                  <a:pt x="144" y="499"/>
                </a:lnTo>
                <a:cubicBezTo>
                  <a:pt x="138" y="502"/>
                  <a:pt x="132" y="502"/>
                  <a:pt x="127" y="498"/>
                </a:cubicBezTo>
                <a:cubicBezTo>
                  <a:pt x="122" y="494"/>
                  <a:pt x="120" y="488"/>
                  <a:pt x="121" y="482"/>
                </a:cubicBezTo>
                <a:lnTo>
                  <a:pt x="142" y="358"/>
                </a:lnTo>
                <a:cubicBezTo>
                  <a:pt x="145" y="342"/>
                  <a:pt x="139" y="326"/>
                  <a:pt x="128" y="315"/>
                </a:cubicBezTo>
                <a:lnTo>
                  <a:pt x="38" y="227"/>
                </a:lnTo>
                <a:cubicBezTo>
                  <a:pt x="33" y="223"/>
                  <a:pt x="32" y="216"/>
                  <a:pt x="34" y="210"/>
                </a:cubicBezTo>
                <a:cubicBezTo>
                  <a:pt x="36" y="204"/>
                  <a:pt x="40" y="200"/>
                  <a:pt x="47" y="199"/>
                </a:cubicBezTo>
                <a:lnTo>
                  <a:pt x="171" y="181"/>
                </a:lnTo>
                <a:cubicBezTo>
                  <a:pt x="187" y="179"/>
                  <a:pt x="201" y="169"/>
                  <a:pt x="208" y="155"/>
                </a:cubicBezTo>
                <a:lnTo>
                  <a:pt x="216" y="139"/>
                </a:lnTo>
                <a:cubicBezTo>
                  <a:pt x="220" y="131"/>
                  <a:pt x="216" y="121"/>
                  <a:pt x="209" y="117"/>
                </a:cubicBezTo>
                <a:cubicBezTo>
                  <a:pt x="201" y="113"/>
                  <a:pt x="191" y="116"/>
                  <a:pt x="187" y="124"/>
                </a:cubicBezTo>
                <a:lnTo>
                  <a:pt x="179" y="141"/>
                </a:lnTo>
                <a:cubicBezTo>
                  <a:pt x="177" y="145"/>
                  <a:pt x="172" y="149"/>
                  <a:pt x="167" y="149"/>
                </a:cubicBezTo>
                <a:lnTo>
                  <a:pt x="42" y="168"/>
                </a:lnTo>
                <a:cubicBezTo>
                  <a:pt x="24" y="170"/>
                  <a:pt x="9" y="183"/>
                  <a:pt x="3" y="200"/>
                </a:cubicBezTo>
                <a:cubicBezTo>
                  <a:pt x="-3" y="218"/>
                  <a:pt x="2" y="237"/>
                  <a:pt x="15" y="250"/>
                </a:cubicBezTo>
                <a:lnTo>
                  <a:pt x="106" y="338"/>
                </a:lnTo>
                <a:cubicBezTo>
                  <a:pt x="109" y="342"/>
                  <a:pt x="111" y="347"/>
                  <a:pt x="110" y="352"/>
                </a:cubicBezTo>
                <a:lnTo>
                  <a:pt x="89" y="477"/>
                </a:lnTo>
                <a:cubicBezTo>
                  <a:pt x="86" y="495"/>
                  <a:pt x="93" y="513"/>
                  <a:pt x="108" y="524"/>
                </a:cubicBezTo>
                <a:cubicBezTo>
                  <a:pt x="117" y="530"/>
                  <a:pt x="126" y="533"/>
                  <a:pt x="136" y="533"/>
                </a:cubicBezTo>
                <a:cubicBezTo>
                  <a:pt x="144" y="533"/>
                  <a:pt x="152" y="532"/>
                  <a:pt x="159" y="528"/>
                </a:cubicBezTo>
                <a:lnTo>
                  <a:pt x="216" y="498"/>
                </a:lnTo>
                <a:lnTo>
                  <a:pt x="215" y="640"/>
                </a:lnTo>
                <a:lnTo>
                  <a:pt x="206" y="612"/>
                </a:lnTo>
                <a:cubicBezTo>
                  <a:pt x="206" y="611"/>
                  <a:pt x="206" y="611"/>
                  <a:pt x="206" y="610"/>
                </a:cubicBezTo>
                <a:cubicBezTo>
                  <a:pt x="195" y="585"/>
                  <a:pt x="170" y="568"/>
                  <a:pt x="142" y="568"/>
                </a:cubicBezTo>
                <a:cubicBezTo>
                  <a:pt x="131" y="568"/>
                  <a:pt x="122" y="572"/>
                  <a:pt x="115" y="580"/>
                </a:cubicBezTo>
                <a:cubicBezTo>
                  <a:pt x="108" y="587"/>
                  <a:pt x="104" y="597"/>
                  <a:pt x="104" y="607"/>
                </a:cubicBezTo>
                <a:lnTo>
                  <a:pt x="110" y="726"/>
                </a:lnTo>
                <a:cubicBezTo>
                  <a:pt x="111" y="764"/>
                  <a:pt x="126" y="800"/>
                  <a:pt x="152" y="828"/>
                </a:cubicBezTo>
                <a:lnTo>
                  <a:pt x="213" y="895"/>
                </a:lnTo>
                <a:cubicBezTo>
                  <a:pt x="214" y="895"/>
                  <a:pt x="214" y="895"/>
                  <a:pt x="214" y="895"/>
                </a:cubicBezTo>
                <a:cubicBezTo>
                  <a:pt x="222" y="903"/>
                  <a:pt x="227" y="914"/>
                  <a:pt x="227" y="925"/>
                </a:cubicBezTo>
                <a:lnTo>
                  <a:pt x="227" y="950"/>
                </a:lnTo>
                <a:lnTo>
                  <a:pt x="223" y="950"/>
                </a:lnTo>
                <a:cubicBezTo>
                  <a:pt x="205" y="950"/>
                  <a:pt x="191" y="964"/>
                  <a:pt x="191" y="982"/>
                </a:cubicBezTo>
                <a:lnTo>
                  <a:pt x="191" y="1067"/>
                </a:lnTo>
                <a:cubicBezTo>
                  <a:pt x="191" y="1085"/>
                  <a:pt x="205" y="1100"/>
                  <a:pt x="223" y="1100"/>
                </a:cubicBezTo>
                <a:lnTo>
                  <a:pt x="520" y="1100"/>
                </a:lnTo>
                <a:cubicBezTo>
                  <a:pt x="538" y="1100"/>
                  <a:pt x="552" y="1085"/>
                  <a:pt x="552" y="1067"/>
                </a:cubicBezTo>
                <a:lnTo>
                  <a:pt x="552" y="982"/>
                </a:lnTo>
                <a:cubicBezTo>
                  <a:pt x="552" y="964"/>
                  <a:pt x="538" y="950"/>
                  <a:pt x="520" y="950"/>
                </a:cubicBezTo>
                <a:lnTo>
                  <a:pt x="516" y="950"/>
                </a:lnTo>
                <a:lnTo>
                  <a:pt x="516" y="937"/>
                </a:lnTo>
                <a:cubicBezTo>
                  <a:pt x="516" y="911"/>
                  <a:pt x="524" y="886"/>
                  <a:pt x="539" y="864"/>
                </a:cubicBezTo>
                <a:lnTo>
                  <a:pt x="564" y="829"/>
                </a:lnTo>
                <a:cubicBezTo>
                  <a:pt x="579" y="807"/>
                  <a:pt x="589" y="782"/>
                  <a:pt x="592" y="755"/>
                </a:cubicBezTo>
                <a:cubicBezTo>
                  <a:pt x="593" y="746"/>
                  <a:pt x="586" y="738"/>
                  <a:pt x="578" y="737"/>
                </a:cubicBezTo>
                <a:cubicBezTo>
                  <a:pt x="569" y="736"/>
                  <a:pt x="561" y="742"/>
                  <a:pt x="560" y="751"/>
                </a:cubicBezTo>
                <a:cubicBezTo>
                  <a:pt x="558" y="773"/>
                  <a:pt x="550" y="793"/>
                  <a:pt x="537" y="811"/>
                </a:cubicBezTo>
                <a:lnTo>
                  <a:pt x="513" y="846"/>
                </a:lnTo>
                <a:cubicBezTo>
                  <a:pt x="494" y="873"/>
                  <a:pt x="484" y="904"/>
                  <a:pt x="484" y="937"/>
                </a:cubicBezTo>
                <a:lnTo>
                  <a:pt x="484" y="950"/>
                </a:lnTo>
                <a:lnTo>
                  <a:pt x="259" y="950"/>
                </a:lnTo>
                <a:lnTo>
                  <a:pt x="259" y="925"/>
                </a:lnTo>
                <a:cubicBezTo>
                  <a:pt x="259" y="906"/>
                  <a:pt x="251" y="886"/>
                  <a:pt x="237" y="873"/>
                </a:cubicBezTo>
                <a:lnTo>
                  <a:pt x="176" y="806"/>
                </a:lnTo>
                <a:cubicBezTo>
                  <a:pt x="155" y="784"/>
                  <a:pt x="143" y="755"/>
                  <a:pt x="142" y="724"/>
                </a:cubicBezTo>
                <a:lnTo>
                  <a:pt x="136" y="606"/>
                </a:lnTo>
                <a:cubicBezTo>
                  <a:pt x="136" y="604"/>
                  <a:pt x="137" y="603"/>
                  <a:pt x="138" y="602"/>
                </a:cubicBezTo>
                <a:cubicBezTo>
                  <a:pt x="138" y="602"/>
                  <a:pt x="140" y="600"/>
                  <a:pt x="142" y="600"/>
                </a:cubicBezTo>
                <a:cubicBezTo>
                  <a:pt x="156" y="600"/>
                  <a:pt x="170" y="609"/>
                  <a:pt x="176" y="622"/>
                </a:cubicBezTo>
                <a:lnTo>
                  <a:pt x="185" y="650"/>
                </a:lnTo>
                <a:cubicBezTo>
                  <a:pt x="190" y="665"/>
                  <a:pt x="205" y="674"/>
                  <a:pt x="221" y="671"/>
                </a:cubicBezTo>
                <a:cubicBezTo>
                  <a:pt x="236" y="669"/>
                  <a:pt x="247" y="655"/>
                  <a:pt x="247" y="640"/>
                </a:cubicBezTo>
                <a:lnTo>
                  <a:pt x="248" y="331"/>
                </a:lnTo>
                <a:cubicBezTo>
                  <a:pt x="248" y="316"/>
                  <a:pt x="260" y="303"/>
                  <a:pt x="274" y="303"/>
                </a:cubicBezTo>
                <a:cubicBezTo>
                  <a:pt x="282" y="302"/>
                  <a:pt x="289" y="305"/>
                  <a:pt x="294" y="310"/>
                </a:cubicBezTo>
                <a:cubicBezTo>
                  <a:pt x="299" y="315"/>
                  <a:pt x="302" y="322"/>
                  <a:pt x="302" y="330"/>
                </a:cubicBezTo>
                <a:lnTo>
                  <a:pt x="302" y="643"/>
                </a:lnTo>
                <a:cubicBezTo>
                  <a:pt x="302" y="652"/>
                  <a:pt x="309" y="659"/>
                  <a:pt x="318" y="659"/>
                </a:cubicBezTo>
                <a:cubicBezTo>
                  <a:pt x="326" y="659"/>
                  <a:pt x="335" y="652"/>
                  <a:pt x="335" y="643"/>
                </a:cubicBezTo>
                <a:lnTo>
                  <a:pt x="335" y="492"/>
                </a:lnTo>
                <a:cubicBezTo>
                  <a:pt x="335" y="485"/>
                  <a:pt x="338" y="478"/>
                  <a:pt x="343" y="474"/>
                </a:cubicBezTo>
                <a:cubicBezTo>
                  <a:pt x="348" y="468"/>
                  <a:pt x="355" y="466"/>
                  <a:pt x="362" y="466"/>
                </a:cubicBezTo>
                <a:cubicBezTo>
                  <a:pt x="377" y="467"/>
                  <a:pt x="388" y="479"/>
                  <a:pt x="388" y="494"/>
                </a:cubicBezTo>
                <a:lnTo>
                  <a:pt x="388" y="643"/>
                </a:lnTo>
                <a:cubicBezTo>
                  <a:pt x="388" y="652"/>
                  <a:pt x="395" y="659"/>
                  <a:pt x="404" y="659"/>
                </a:cubicBezTo>
                <a:cubicBezTo>
                  <a:pt x="412" y="659"/>
                  <a:pt x="421" y="652"/>
                  <a:pt x="421" y="643"/>
                </a:cubicBezTo>
                <a:lnTo>
                  <a:pt x="421" y="524"/>
                </a:lnTo>
                <a:cubicBezTo>
                  <a:pt x="421" y="517"/>
                  <a:pt x="424" y="511"/>
                  <a:pt x="429" y="506"/>
                </a:cubicBezTo>
                <a:cubicBezTo>
                  <a:pt x="434" y="501"/>
                  <a:pt x="441" y="498"/>
                  <a:pt x="448" y="498"/>
                </a:cubicBezTo>
                <a:cubicBezTo>
                  <a:pt x="463" y="499"/>
                  <a:pt x="474" y="511"/>
                  <a:pt x="474" y="526"/>
                </a:cubicBezTo>
                <a:lnTo>
                  <a:pt x="474" y="643"/>
                </a:lnTo>
                <a:cubicBezTo>
                  <a:pt x="474" y="652"/>
                  <a:pt x="481" y="659"/>
                  <a:pt x="490" y="659"/>
                </a:cubicBezTo>
                <a:cubicBezTo>
                  <a:pt x="499" y="659"/>
                  <a:pt x="506" y="652"/>
                  <a:pt x="506" y="643"/>
                </a:cubicBezTo>
                <a:lnTo>
                  <a:pt x="507" y="569"/>
                </a:lnTo>
                <a:cubicBezTo>
                  <a:pt x="507" y="562"/>
                  <a:pt x="510" y="555"/>
                  <a:pt x="515" y="550"/>
                </a:cubicBezTo>
                <a:cubicBezTo>
                  <a:pt x="520" y="545"/>
                  <a:pt x="527" y="542"/>
                  <a:pt x="535" y="542"/>
                </a:cubicBezTo>
                <a:cubicBezTo>
                  <a:pt x="549" y="543"/>
                  <a:pt x="560" y="555"/>
                  <a:pt x="560" y="570"/>
                </a:cubicBezTo>
                <a:lnTo>
                  <a:pt x="560" y="678"/>
                </a:lnTo>
                <a:cubicBezTo>
                  <a:pt x="560" y="687"/>
                  <a:pt x="568" y="694"/>
                  <a:pt x="577" y="694"/>
                </a:cubicBezTo>
                <a:moveTo>
                  <a:pt x="520" y="982"/>
                </a:moveTo>
                <a:lnTo>
                  <a:pt x="520" y="1067"/>
                </a:lnTo>
                <a:lnTo>
                  <a:pt x="520" y="1068"/>
                </a:lnTo>
                <a:lnTo>
                  <a:pt x="223" y="1067"/>
                </a:lnTo>
                <a:lnTo>
                  <a:pt x="223" y="982"/>
                </a:lnTo>
                <a:lnTo>
                  <a:pt x="520" y="98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 name="Google Shape;988;p37">
            <a:extLst>
              <a:ext uri="{FF2B5EF4-FFF2-40B4-BE49-F238E27FC236}">
                <a16:creationId xmlns:a16="http://schemas.microsoft.com/office/drawing/2014/main" id="{FCAD82A5-911A-6BBF-FC5B-DFD84C4C7D6B}"/>
              </a:ext>
            </a:extLst>
          </p:cNvPr>
          <p:cNvSpPr txBox="1">
            <a:spLocks/>
          </p:cNvSpPr>
          <p:nvPr/>
        </p:nvSpPr>
        <p:spPr>
          <a:xfrm>
            <a:off x="720000" y="1569702"/>
            <a:ext cx="7850976" cy="8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400" dirty="0" err="1"/>
              <a:t>CommuniTedx</a:t>
            </a:r>
            <a:r>
              <a:rPr lang="it-IT" sz="1400" dirty="0"/>
              <a:t> è un’applicazione di intrattenimento che ha come obiettivo principale quello di fornire agli utenti i contenuti a cui sono più interessati e creare una connessione con altri utenti con interessi comuni.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Gestione dei dati e filtraggio</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Il dataset finale, a questo punto, deve essere aggiornato in modo da avere solamente i dati che sono interessanti al fine dell’obiettivo del progetto e quindi devono essere isolati e selezionati solo i dati relativi a </a:t>
            </a:r>
            <a:r>
              <a:rPr lang="it-IT" b="1" dirty="0"/>
              <a:t>scienza</a:t>
            </a:r>
            <a:r>
              <a:rPr lang="it-IT" dirty="0"/>
              <a:t> e </a:t>
            </a:r>
            <a:r>
              <a:rPr lang="it-IT" b="1" dirty="0"/>
              <a:t>tecnologia</a:t>
            </a:r>
            <a:r>
              <a:rPr lang="it-IT" dirty="0"/>
              <a:t> </a:t>
            </a:r>
          </a:p>
        </p:txBody>
      </p:sp>
      <p:sp>
        <p:nvSpPr>
          <p:cNvPr id="7" name="Segnaposto testo 2">
            <a:extLst>
              <a:ext uri="{FF2B5EF4-FFF2-40B4-BE49-F238E27FC236}">
                <a16:creationId xmlns:a16="http://schemas.microsoft.com/office/drawing/2014/main" id="{D4EB383B-6D6D-178C-AAC1-539DD7C6B61F}"/>
              </a:ext>
            </a:extLst>
          </p:cNvPr>
          <p:cNvSpPr txBox="1">
            <a:spLocks/>
          </p:cNvSpPr>
          <p:nvPr/>
        </p:nvSpPr>
        <p:spPr>
          <a:xfrm>
            <a:off x="667961" y="1909284"/>
            <a:ext cx="6767492" cy="387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seguente blocco di codice si occupa proprio di questo:</a:t>
            </a:r>
          </a:p>
        </p:txBody>
      </p:sp>
      <p:sp>
        <p:nvSpPr>
          <p:cNvPr id="8" name="Segnaposto testo 2">
            <a:extLst>
              <a:ext uri="{FF2B5EF4-FFF2-40B4-BE49-F238E27FC236}">
                <a16:creationId xmlns:a16="http://schemas.microsoft.com/office/drawing/2014/main" id="{A7AE0511-CB26-68EA-89D9-036A7D13A842}"/>
              </a:ext>
            </a:extLst>
          </p:cNvPr>
          <p:cNvSpPr txBox="1">
            <a:spLocks/>
          </p:cNvSpPr>
          <p:nvPr/>
        </p:nvSpPr>
        <p:spPr>
          <a:xfrm>
            <a:off x="667961" y="3155995"/>
            <a:ext cx="6767492" cy="471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Vengono filtrati solamente i dati che interessano, controllando che tra i tag dei relativi video ci siano : ‘ science ‘ oppure ‘ </a:t>
            </a:r>
            <a:r>
              <a:rPr lang="it-IT" dirty="0" err="1"/>
              <a:t>technology</a:t>
            </a:r>
            <a:r>
              <a:rPr lang="it-IT" dirty="0"/>
              <a:t> ‘</a:t>
            </a:r>
          </a:p>
        </p:txBody>
      </p:sp>
      <p:pic>
        <p:nvPicPr>
          <p:cNvPr id="5" name="Immagine 4">
            <a:extLst>
              <a:ext uri="{FF2B5EF4-FFF2-40B4-BE49-F238E27FC236}">
                <a16:creationId xmlns:a16="http://schemas.microsoft.com/office/drawing/2014/main" id="{6E12EFBC-19B2-790B-BFB8-5F719C9CE341}"/>
              </a:ext>
            </a:extLst>
          </p:cNvPr>
          <p:cNvPicPr>
            <a:picLocks noChangeAspect="1"/>
          </p:cNvPicPr>
          <p:nvPr/>
        </p:nvPicPr>
        <p:blipFill>
          <a:blip r:embed="rId2"/>
          <a:stretch>
            <a:fillRect/>
          </a:stretch>
        </p:blipFill>
        <p:spPr>
          <a:xfrm>
            <a:off x="277758" y="2334109"/>
            <a:ext cx="8588484" cy="784928"/>
          </a:xfrm>
          <a:prstGeom prst="rect">
            <a:avLst/>
          </a:prstGeom>
        </p:spPr>
      </p:pic>
    </p:spTree>
    <p:extLst>
      <p:ext uri="{BB962C8B-B14F-4D97-AF65-F5344CB8AC3E}">
        <p14:creationId xmlns:p14="http://schemas.microsoft.com/office/powerpoint/2010/main" val="336510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Documento </a:t>
            </a:r>
            <a:r>
              <a:rPr lang="it-IT" sz="2400" dirty="0" err="1"/>
              <a:t>MongoDB</a:t>
            </a:r>
            <a:endParaRPr lang="it-IT" sz="2400" dirty="0"/>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Dal dataset iniziale vengono esclusi i dati che non interessano al progetto.</a:t>
            </a:r>
          </a:p>
          <a:p>
            <a:pPr marL="152400" indent="0">
              <a:buNone/>
            </a:pPr>
            <a:r>
              <a:rPr lang="it-IT" dirty="0"/>
              <a:t>Un documento si presenta in questo modo.</a:t>
            </a:r>
          </a:p>
        </p:txBody>
      </p:sp>
      <p:pic>
        <p:nvPicPr>
          <p:cNvPr id="6" name="Immagine 5">
            <a:extLst>
              <a:ext uri="{FF2B5EF4-FFF2-40B4-BE49-F238E27FC236}">
                <a16:creationId xmlns:a16="http://schemas.microsoft.com/office/drawing/2014/main" id="{D7C7E564-A161-129B-AD90-D36A87765BBB}"/>
              </a:ext>
            </a:extLst>
          </p:cNvPr>
          <p:cNvPicPr>
            <a:picLocks noChangeAspect="1"/>
          </p:cNvPicPr>
          <p:nvPr/>
        </p:nvPicPr>
        <p:blipFill>
          <a:blip r:embed="rId2"/>
          <a:stretch>
            <a:fillRect/>
          </a:stretch>
        </p:blipFill>
        <p:spPr>
          <a:xfrm>
            <a:off x="906968" y="1754459"/>
            <a:ext cx="7338283" cy="2297049"/>
          </a:xfrm>
          <a:prstGeom prst="rect">
            <a:avLst/>
          </a:prstGeom>
        </p:spPr>
      </p:pic>
    </p:spTree>
    <p:extLst>
      <p:ext uri="{BB962C8B-B14F-4D97-AF65-F5344CB8AC3E}">
        <p14:creationId xmlns:p14="http://schemas.microsoft.com/office/powerpoint/2010/main" val="62395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Nonostante i molteplici vantaggi dell’ambiente cloud, ci si aspettava tempistiche di esecuzione leggermente più veloci</a:t>
            </a:r>
            <a:endParaRPr lang="it-IT" dirty="0"/>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827416"/>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Iniziale difficoltà ad apprendere i concetti legati alla programmazione </a:t>
            </a:r>
            <a:r>
              <a:rPr lang="it-IT" dirty="0" err="1"/>
              <a:t>PySpark</a:t>
            </a:r>
            <a:endParaRPr lang="it-IT" dirty="0"/>
          </a:p>
        </p:txBody>
      </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0" y="2447404"/>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Difficoltà sulla parte di refresh dei dati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e aumento dei costi di utilizzo per la parte di AWS (</a:t>
            </a:r>
            <a:r>
              <a:rPr lang="it-IT" b="0" i="0" u="none" strike="noStrike" baseline="0" dirty="0" err="1">
                <a:solidFill>
                  <a:srgbClr val="252928"/>
                </a:solidFill>
                <a:latin typeface="Montserrat" panose="00000500000000000000" pitchFamily="2" charset="0"/>
              </a:rPr>
              <a:t>pay</a:t>
            </a:r>
            <a:r>
              <a:rPr lang="it-IT" b="0" i="0" u="none" strike="noStrike" baseline="0" dirty="0">
                <a:solidFill>
                  <a:srgbClr val="252928"/>
                </a:solidFill>
                <a:latin typeface="Montserrat" panose="00000500000000000000" pitchFamily="2" charset="0"/>
              </a:rPr>
              <a:t>-per-use)</a:t>
            </a:r>
            <a:endParaRPr lang="it-IT" dirty="0"/>
          </a:p>
        </p:txBody>
      </p:sp>
      <p:grpSp>
        <p:nvGrpSpPr>
          <p:cNvPr id="25" name="Google Shape;1764;p54">
            <a:extLst>
              <a:ext uri="{FF2B5EF4-FFF2-40B4-BE49-F238E27FC236}">
                <a16:creationId xmlns:a16="http://schemas.microsoft.com/office/drawing/2014/main" id="{726AE2D4-A1F5-134D-A7BC-8E208A43A22F}"/>
              </a:ext>
            </a:extLst>
          </p:cNvPr>
          <p:cNvGrpSpPr/>
          <p:nvPr/>
        </p:nvGrpSpPr>
        <p:grpSpPr>
          <a:xfrm>
            <a:off x="826001" y="2467606"/>
            <a:ext cx="437700" cy="437700"/>
            <a:chOff x="2149100" y="3583825"/>
            <a:chExt cx="437700" cy="437700"/>
          </a:xfrm>
          <a:solidFill>
            <a:srgbClr val="C00000"/>
          </a:solidFill>
        </p:grpSpPr>
        <p:sp>
          <p:nvSpPr>
            <p:cNvPr id="26" name="Google Shape;1765;p54">
              <a:extLst>
                <a:ext uri="{FF2B5EF4-FFF2-40B4-BE49-F238E27FC236}">
                  <a16:creationId xmlns:a16="http://schemas.microsoft.com/office/drawing/2014/main" id="{97A6F49B-3CB1-004A-E160-C345950E46C2}"/>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33" name="Google Shape;1766;p54">
              <a:extLst>
                <a:ext uri="{FF2B5EF4-FFF2-40B4-BE49-F238E27FC236}">
                  <a16:creationId xmlns:a16="http://schemas.microsoft.com/office/drawing/2014/main" id="{0A879022-8FA6-3C41-1B4B-81609C21471A}"/>
                </a:ext>
              </a:extLst>
            </p:cNvPr>
            <p:cNvGrpSpPr/>
            <p:nvPr/>
          </p:nvGrpSpPr>
          <p:grpSpPr>
            <a:xfrm rot="-2700000">
              <a:off x="2262403" y="3731554"/>
              <a:ext cx="143728" cy="142172"/>
              <a:chOff x="3022600" y="3621750"/>
              <a:chExt cx="166200" cy="164400"/>
            </a:xfrm>
            <a:grpFill/>
          </p:grpSpPr>
          <p:cxnSp>
            <p:nvCxnSpPr>
              <p:cNvPr id="34" name="Google Shape;1767;p54">
                <a:extLst>
                  <a:ext uri="{FF2B5EF4-FFF2-40B4-BE49-F238E27FC236}">
                    <a16:creationId xmlns:a16="http://schemas.microsoft.com/office/drawing/2014/main" id="{AC9F72FF-F585-8C89-671A-E05C1B3785AB}"/>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5" name="Google Shape;1768;p54">
                <a:extLst>
                  <a:ext uri="{FF2B5EF4-FFF2-40B4-BE49-F238E27FC236}">
                    <a16:creationId xmlns:a16="http://schemas.microsoft.com/office/drawing/2014/main" id="{B5D5B71F-A4E7-42C3-15DF-509879F185C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74063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 un documento sono state inserite appositamente molte informazioni e dati, anche più di quelle che effettivamente servono. Questo perché si è pensato alle implementazioni future del progetto e alle eventuali evoluzioni che esso può avere.</a:t>
            </a:r>
          </a:p>
        </p:txBody>
      </p:sp>
    </p:spTree>
    <p:extLst>
      <p:ext uri="{BB962C8B-B14F-4D97-AF65-F5344CB8AC3E}">
        <p14:creationId xmlns:p14="http://schemas.microsoft.com/office/powerpoint/2010/main" val="38124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3</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Sviluppo delle Lambda Functions e utilizzo API Gateway in AWS </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249463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3</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4"/>
            <a:ext cx="6818224" cy="2224578"/>
          </a:xfrm>
        </p:spPr>
        <p:txBody>
          <a:bodyPr/>
          <a:lstStyle/>
          <a:p>
            <a:pPr marL="152400" indent="0">
              <a:buNone/>
            </a:pPr>
            <a:r>
              <a:rPr lang="it-IT" dirty="0"/>
              <a:t>La terza parte del progetto consiste nello sviluppo di Lambda </a:t>
            </a:r>
            <a:r>
              <a:rPr lang="it-IT" dirty="0" err="1"/>
              <a:t>Functions</a:t>
            </a:r>
            <a:r>
              <a:rPr lang="it-IT" dirty="0"/>
              <a:t> previste nell’architettura del sistema .</a:t>
            </a:r>
          </a:p>
          <a:p>
            <a:pPr marL="152400" indent="0">
              <a:buNone/>
            </a:pPr>
            <a:r>
              <a:rPr lang="it-IT" dirty="0"/>
              <a:t>Si è deciso di implementare due delle Lambda </a:t>
            </a:r>
            <a:r>
              <a:rPr lang="it-IT" dirty="0" err="1"/>
              <a:t>Functions</a:t>
            </a:r>
            <a:r>
              <a:rPr lang="it-IT" dirty="0"/>
              <a:t> :</a:t>
            </a:r>
          </a:p>
          <a:p>
            <a:pPr marL="152400" indent="0">
              <a:buNone/>
            </a:pPr>
            <a:endParaRPr lang="it-IT" dirty="0"/>
          </a:p>
          <a:p>
            <a:pPr>
              <a:buFontTx/>
              <a:buChar char="-"/>
            </a:pPr>
            <a:r>
              <a:rPr lang="it-IT" dirty="0"/>
              <a:t>Video suggeriti ( </a:t>
            </a:r>
            <a:r>
              <a:rPr lang="it-IT" dirty="0" err="1"/>
              <a:t>watch</a:t>
            </a:r>
            <a:r>
              <a:rPr lang="it-IT" dirty="0"/>
              <a:t> </a:t>
            </a:r>
            <a:r>
              <a:rPr lang="it-IT" dirty="0" err="1"/>
              <a:t>next</a:t>
            </a:r>
            <a:r>
              <a:rPr lang="it-IT" dirty="0"/>
              <a:t> </a:t>
            </a:r>
            <a:r>
              <a:rPr lang="it-IT" dirty="0" err="1"/>
              <a:t>videos</a:t>
            </a:r>
            <a:r>
              <a:rPr lang="it-IT" dirty="0"/>
              <a:t> )</a:t>
            </a:r>
          </a:p>
          <a:p>
            <a:pPr>
              <a:buFontTx/>
              <a:buChar char="-"/>
            </a:pPr>
            <a:r>
              <a:rPr lang="it-IT" dirty="0"/>
              <a:t>Ricerca filtrata per tags</a:t>
            </a:r>
          </a:p>
          <a:p>
            <a:pPr marL="152400" indent="0">
              <a:buNone/>
            </a:pPr>
            <a:endParaRPr lang="it-IT" dirty="0"/>
          </a:p>
          <a:p>
            <a:pPr marL="152400" indent="0">
              <a:buNone/>
            </a:pPr>
            <a:r>
              <a:rPr lang="it-IT" dirty="0"/>
              <a:t>La prima Lambda </a:t>
            </a:r>
            <a:r>
              <a:rPr lang="it-IT" dirty="0" err="1"/>
              <a:t>Function</a:t>
            </a:r>
            <a:r>
              <a:rPr lang="it-IT" dirty="0"/>
              <a:t> fornisce l’id dei video correlati ad un determinato Talk selezionato tramite </a:t>
            </a:r>
            <a:r>
              <a:rPr lang="it-IT" dirty="0" err="1"/>
              <a:t>url</a:t>
            </a:r>
            <a:r>
              <a:rPr lang="it-IT" dirty="0"/>
              <a:t>.</a:t>
            </a:r>
          </a:p>
          <a:p>
            <a:pPr marL="152400" indent="0">
              <a:buNone/>
            </a:pPr>
            <a:r>
              <a:rPr lang="it-IT" dirty="0"/>
              <a:t>La seconda, seleziona i Talk che rispettano i tags indicati dall’utente</a:t>
            </a:r>
          </a:p>
          <a:p>
            <a:pPr marL="152400" indent="0">
              <a:buNone/>
            </a:pPr>
            <a:r>
              <a:rPr lang="it-IT" dirty="0"/>
              <a:t>e ne fornisce i dettagli.</a:t>
            </a:r>
          </a:p>
        </p:txBody>
      </p:sp>
    </p:spTree>
    <p:extLst>
      <p:ext uri="{BB962C8B-B14F-4D97-AF65-F5344CB8AC3E}">
        <p14:creationId xmlns:p14="http://schemas.microsoft.com/office/powerpoint/2010/main" val="200112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Video suggeriti: </a:t>
            </a:r>
            <a:r>
              <a:rPr lang="it-IT" sz="2400" dirty="0" err="1"/>
              <a:t>Get_Watch_Next_Talk</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La prima Lambda </a:t>
            </a:r>
            <a:r>
              <a:rPr lang="it-IT" dirty="0" err="1">
                <a:solidFill>
                  <a:srgbClr val="252928"/>
                </a:solidFill>
                <a:latin typeface="Montserrat" panose="00000500000000000000" pitchFamily="2" charset="0"/>
              </a:rPr>
              <a:t>F</a:t>
            </a:r>
            <a:r>
              <a:rPr lang="it-IT" b="0" i="0" u="none" strike="noStrike" baseline="0" dirty="0" err="1">
                <a:solidFill>
                  <a:srgbClr val="252928"/>
                </a:solidFill>
                <a:latin typeface="Montserrat" panose="00000500000000000000" pitchFamily="2" charset="0"/>
              </a:rPr>
              <a:t>unction</a:t>
            </a:r>
            <a:r>
              <a:rPr lang="it-IT" b="0" i="0" u="none" strike="noStrike" baseline="0" dirty="0">
                <a:solidFill>
                  <a:srgbClr val="252928"/>
                </a:solidFill>
                <a:latin typeface="Montserrat" panose="00000500000000000000" pitchFamily="2" charset="0"/>
              </a:rPr>
              <a:t> ( </a:t>
            </a:r>
            <a:r>
              <a:rPr lang="it-IT" b="0" i="0" u="none" strike="noStrike" baseline="0" dirty="0" err="1">
                <a:solidFill>
                  <a:srgbClr val="252928"/>
                </a:solidFill>
                <a:latin typeface="Montserrat" panose="00000500000000000000" pitchFamily="2" charset="0"/>
              </a:rPr>
              <a:t>Get_Watch_Next_Talk</a:t>
            </a:r>
            <a:r>
              <a:rPr lang="it-IT" b="0" i="0" u="none" strike="noStrike" baseline="0" dirty="0">
                <a:solidFill>
                  <a:srgbClr val="252928"/>
                </a:solidFill>
                <a:latin typeface="Montserrat" panose="00000500000000000000" pitchFamily="2" charset="0"/>
              </a:rPr>
              <a:t> ) permette, una volta cercato un video tramite </a:t>
            </a:r>
            <a:r>
              <a:rPr lang="it-IT" b="0" i="0" u="none" strike="noStrike" baseline="0"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 di ottenere i video correlati allo stesso.</a:t>
            </a:r>
          </a:p>
          <a:p>
            <a:pPr marL="152400" indent="0">
              <a:buNone/>
            </a:pPr>
            <a:r>
              <a:rPr lang="it-IT" b="0" i="0" u="none" strike="noStrike" baseline="0" dirty="0">
                <a:solidFill>
                  <a:srgbClr val="252928"/>
                </a:solidFill>
                <a:latin typeface="Montserrat" panose="00000500000000000000" pitchFamily="2" charset="0"/>
              </a:rPr>
              <a:t>La funzione fornisce id</a:t>
            </a:r>
            <a:r>
              <a:rPr lang="it-IT" dirty="0">
                <a:solidFill>
                  <a:srgbClr val="252928"/>
                </a:solidFill>
                <a:latin typeface="Montserrat" panose="00000500000000000000" pitchFamily="2" charset="0"/>
              </a:rPr>
              <a:t> e titolo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videos</a:t>
            </a:r>
            <a:r>
              <a:rPr lang="it-IT" dirty="0">
                <a:solidFill>
                  <a:srgbClr val="252928"/>
                </a:solidFill>
                <a:latin typeface="Montserrat" panose="00000500000000000000" pitchFamily="2" charset="0"/>
              </a:rPr>
              <a:t>.</a:t>
            </a:r>
            <a:endParaRPr lang="it-IT" b="0" i="0" u="none" strike="noStrike" baseline="0" dirty="0">
              <a:solidFill>
                <a:srgbClr val="252928"/>
              </a:solidFill>
              <a:latin typeface="Montserrat" panose="00000500000000000000" pitchFamily="2" charset="0"/>
            </a:endParaRPr>
          </a:p>
        </p:txBody>
      </p:sp>
      <p:pic>
        <p:nvPicPr>
          <p:cNvPr id="7" name="Immagine 6" descr="Immagine che contiene testo, schermata, schermo, software&#10;&#10;Descrizione generata automaticamente">
            <a:extLst>
              <a:ext uri="{FF2B5EF4-FFF2-40B4-BE49-F238E27FC236}">
                <a16:creationId xmlns:a16="http://schemas.microsoft.com/office/drawing/2014/main" id="{34595E47-8C25-98EE-7F2C-94E8D3FA3324}"/>
              </a:ext>
            </a:extLst>
          </p:cNvPr>
          <p:cNvPicPr>
            <a:picLocks noChangeAspect="1"/>
          </p:cNvPicPr>
          <p:nvPr/>
        </p:nvPicPr>
        <p:blipFill>
          <a:blip r:embed="rId2"/>
          <a:stretch>
            <a:fillRect/>
          </a:stretch>
        </p:blipFill>
        <p:spPr>
          <a:xfrm>
            <a:off x="1546302" y="1873405"/>
            <a:ext cx="4841012" cy="2933224"/>
          </a:xfrm>
          <a:prstGeom prst="rect">
            <a:avLst/>
          </a:prstGeom>
        </p:spPr>
      </p:pic>
      <p:sp>
        <p:nvSpPr>
          <p:cNvPr id="8" name="Segnaposto testo 2">
            <a:extLst>
              <a:ext uri="{FF2B5EF4-FFF2-40B4-BE49-F238E27FC236}">
                <a16:creationId xmlns:a16="http://schemas.microsoft.com/office/drawing/2014/main" id="{26236236-4D8E-7F2B-D132-A153D27CE1C9}"/>
              </a:ext>
            </a:extLst>
          </p:cNvPr>
          <p:cNvSpPr txBox="1">
            <a:spLocks/>
          </p:cNvSpPr>
          <p:nvPr/>
        </p:nvSpPr>
        <p:spPr>
          <a:xfrm>
            <a:off x="6598496" y="1873404"/>
            <a:ext cx="1998403" cy="1396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Si è utilizzato un </a:t>
            </a:r>
            <a:r>
              <a:rPr lang="it-IT" dirty="0" err="1">
                <a:solidFill>
                  <a:srgbClr val="252928"/>
                </a:solidFill>
                <a:latin typeface="Montserrat" panose="00000500000000000000" pitchFamily="2" charset="0"/>
              </a:rPr>
              <a:t>layer</a:t>
            </a:r>
            <a:r>
              <a:rPr lang="it-IT" dirty="0">
                <a:solidFill>
                  <a:srgbClr val="252928"/>
                </a:solidFill>
                <a:latin typeface="Montserrat" panose="00000500000000000000" pitchFamily="2" charset="0"/>
              </a:rPr>
              <a:t> ( </a:t>
            </a:r>
            <a:r>
              <a:rPr lang="it-IT" dirty="0" err="1">
                <a:solidFill>
                  <a:srgbClr val="252928"/>
                </a:solidFill>
                <a:latin typeface="Montserrat" panose="00000500000000000000" pitchFamily="2" charset="0"/>
              </a:rPr>
              <a:t>MongoDB_layer</a:t>
            </a:r>
            <a:r>
              <a:rPr lang="it-IT" dirty="0">
                <a:solidFill>
                  <a:srgbClr val="252928"/>
                </a:solidFill>
                <a:latin typeface="Montserrat" panose="00000500000000000000" pitchFamily="2" charset="0"/>
              </a:rPr>
              <a:t> ) impostando come </a:t>
            </a:r>
            <a:r>
              <a:rPr lang="it-IT" dirty="0" err="1">
                <a:solidFill>
                  <a:srgbClr val="252928"/>
                </a:solidFill>
                <a:latin typeface="Montserrat" panose="00000500000000000000" pitchFamily="2" charset="0"/>
              </a:rPr>
              <a:t>runtime</a:t>
            </a:r>
            <a:r>
              <a:rPr lang="it-IT" dirty="0">
                <a:solidFill>
                  <a:srgbClr val="252928"/>
                </a:solidFill>
                <a:latin typeface="Montserrat" panose="00000500000000000000" pitchFamily="2" charset="0"/>
              </a:rPr>
              <a:t> compatibili NodeJS20.x e NodeJS18.x</a:t>
            </a:r>
          </a:p>
        </p:txBody>
      </p:sp>
      <p:cxnSp>
        <p:nvCxnSpPr>
          <p:cNvPr id="3" name="Connettore curvo 2">
            <a:extLst>
              <a:ext uri="{FF2B5EF4-FFF2-40B4-BE49-F238E27FC236}">
                <a16:creationId xmlns:a16="http://schemas.microsoft.com/office/drawing/2014/main" id="{B6B4C378-0661-74AD-C88A-D8F8AC4E8585}"/>
              </a:ext>
            </a:extLst>
          </p:cNvPr>
          <p:cNvCxnSpPr>
            <a:cxnSpLocks/>
            <a:endCxn id="8" idx="1"/>
          </p:cNvCxnSpPr>
          <p:nvPr/>
        </p:nvCxnSpPr>
        <p:spPr>
          <a:xfrm flipV="1">
            <a:off x="5835805" y="2571750"/>
            <a:ext cx="762691" cy="69834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93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86186" y="1091174"/>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pic>
        <p:nvPicPr>
          <p:cNvPr id="9" name="Immagine 8">
            <a:extLst>
              <a:ext uri="{FF2B5EF4-FFF2-40B4-BE49-F238E27FC236}">
                <a16:creationId xmlns:a16="http://schemas.microsoft.com/office/drawing/2014/main" id="{79EA799F-F418-C284-6383-9B8DD68A750B}"/>
              </a:ext>
            </a:extLst>
          </p:cNvPr>
          <p:cNvPicPr>
            <a:picLocks noChangeAspect="1"/>
          </p:cNvPicPr>
          <p:nvPr/>
        </p:nvPicPr>
        <p:blipFill>
          <a:blip r:embed="rId2"/>
          <a:stretch>
            <a:fillRect/>
          </a:stretch>
        </p:blipFill>
        <p:spPr>
          <a:xfrm>
            <a:off x="1236201" y="2107930"/>
            <a:ext cx="6567519" cy="2324331"/>
          </a:xfrm>
          <a:prstGeom prst="rect">
            <a:avLst/>
          </a:prstGeom>
        </p:spPr>
      </p:pic>
      <p:sp>
        <p:nvSpPr>
          <p:cNvPr id="10" name="Segnaposto testo 2">
            <a:extLst>
              <a:ext uri="{FF2B5EF4-FFF2-40B4-BE49-F238E27FC236}">
                <a16:creationId xmlns:a16="http://schemas.microsoft.com/office/drawing/2014/main" id="{324EE358-D477-80E4-BA61-F1B8544D2E92}"/>
              </a:ext>
            </a:extLst>
          </p:cNvPr>
          <p:cNvSpPr txBox="1">
            <a:spLocks/>
          </p:cNvSpPr>
          <p:nvPr/>
        </p:nvSpPr>
        <p:spPr>
          <a:xfrm>
            <a:off x="1177200" y="4432261"/>
            <a:ext cx="6730599"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Nel file  . / </a:t>
            </a:r>
            <a:r>
              <a:rPr lang="it-IT" dirty="0" err="1">
                <a:solidFill>
                  <a:srgbClr val="252928"/>
                </a:solidFill>
                <a:latin typeface="Montserrat" panose="00000500000000000000" pitchFamily="2" charset="0"/>
              </a:rPr>
              <a:t>variables.env</a:t>
            </a:r>
            <a:r>
              <a:rPr lang="it-IT" dirty="0">
                <a:solidFill>
                  <a:srgbClr val="252928"/>
                </a:solidFill>
                <a:latin typeface="Montserrat" panose="00000500000000000000" pitchFamily="2" charset="0"/>
              </a:rPr>
              <a:t> è contenuta la stringa di connessione relativa al database</a:t>
            </a:r>
          </a:p>
        </p:txBody>
      </p:sp>
      <p:sp>
        <p:nvSpPr>
          <p:cNvPr id="5" name="Segnaposto testo 4">
            <a:extLst>
              <a:ext uri="{FF2B5EF4-FFF2-40B4-BE49-F238E27FC236}">
                <a16:creationId xmlns:a16="http://schemas.microsoft.com/office/drawing/2014/main" id="{245D754D-85C5-BBCD-0832-DE78E4770F05}"/>
              </a:ext>
            </a:extLst>
          </p:cNvPr>
          <p:cNvSpPr>
            <a:spLocks noGrp="1"/>
          </p:cNvSpPr>
          <p:nvPr>
            <p:ph type="body" idx="1"/>
          </p:nvPr>
        </p:nvSpPr>
        <p:spPr>
          <a:xfrm>
            <a:off x="720000" y="1547758"/>
            <a:ext cx="6567519" cy="460500"/>
          </a:xfrm>
        </p:spPr>
        <p:txBody>
          <a:bodyPr/>
          <a:lstStyle/>
          <a:p>
            <a:pPr marL="152400" indent="0">
              <a:buNone/>
            </a:pPr>
            <a:r>
              <a:rPr lang="it-IT" dirty="0"/>
              <a:t>Il seguente blocco di codice implementa la connessione al database </a:t>
            </a:r>
            <a:r>
              <a:rPr lang="it-IT" dirty="0" err="1"/>
              <a:t>MongoDB</a:t>
            </a:r>
            <a:endParaRPr lang="it-IT" dirty="0"/>
          </a:p>
        </p:txBody>
      </p:sp>
    </p:spTree>
    <p:extLst>
      <p:ext uri="{BB962C8B-B14F-4D97-AF65-F5344CB8AC3E}">
        <p14:creationId xmlns:p14="http://schemas.microsoft.com/office/powerpoint/2010/main" val="353138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063981" cy="388343"/>
          </a:xfrm>
        </p:spPr>
        <p:txBody>
          <a:bodyPr/>
          <a:lstStyle/>
          <a:p>
            <a:r>
              <a:rPr lang="it-IT" b="1" dirty="0"/>
              <a:t>Modello ( file Talk.js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e vengono selezionati solo quelli utili ai fini dello sviluppo della relativa funzione.</a:t>
            </a:r>
          </a:p>
        </p:txBody>
      </p:sp>
      <p:pic>
        <p:nvPicPr>
          <p:cNvPr id="6" name="Immagine 5">
            <a:extLst>
              <a:ext uri="{FF2B5EF4-FFF2-40B4-BE49-F238E27FC236}">
                <a16:creationId xmlns:a16="http://schemas.microsoft.com/office/drawing/2014/main" id="{409BAA28-96BB-DB6F-913B-E88D7BADDC88}"/>
              </a:ext>
            </a:extLst>
          </p:cNvPr>
          <p:cNvPicPr>
            <a:picLocks noChangeAspect="1"/>
          </p:cNvPicPr>
          <p:nvPr/>
        </p:nvPicPr>
        <p:blipFill>
          <a:blip r:embed="rId2"/>
          <a:stretch>
            <a:fillRect/>
          </a:stretch>
        </p:blipFill>
        <p:spPr>
          <a:xfrm>
            <a:off x="1407027" y="1367883"/>
            <a:ext cx="3787468" cy="2613887"/>
          </a:xfrm>
          <a:prstGeom prst="rect">
            <a:avLst/>
          </a:prstGeom>
        </p:spPr>
      </p:pic>
    </p:spTree>
    <p:extLst>
      <p:ext uri="{BB962C8B-B14F-4D97-AF65-F5344CB8AC3E}">
        <p14:creationId xmlns:p14="http://schemas.microsoft.com/office/powerpoint/2010/main" val="142769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sull’ </a:t>
            </a:r>
            <a:r>
              <a:rPr lang="it-IT" b="1" dirty="0" err="1"/>
              <a:t>url</a:t>
            </a:r>
            <a:endParaRPr lang="it-IT" b="1" dirty="0"/>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987629" y="1168044"/>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Inizialmente viene svolto un controllo </a:t>
            </a:r>
            <a:r>
              <a:rPr lang="it-IT" dirty="0" err="1"/>
              <a:t>sull’url</a:t>
            </a:r>
            <a:r>
              <a:rPr lang="it-IT" dirty="0"/>
              <a:t> in modo che nella richiesta venga specificato, altrimenti viene sollevato un errore gestito dall’Handler</a:t>
            </a:r>
          </a:p>
        </p:txBody>
      </p:sp>
      <p:pic>
        <p:nvPicPr>
          <p:cNvPr id="7" name="Immagine 6">
            <a:extLst>
              <a:ext uri="{FF2B5EF4-FFF2-40B4-BE49-F238E27FC236}">
                <a16:creationId xmlns:a16="http://schemas.microsoft.com/office/drawing/2014/main" id="{3BFD0CAE-FDD5-312B-2857-0053D1E976D1}"/>
              </a:ext>
            </a:extLst>
          </p:cNvPr>
          <p:cNvPicPr>
            <a:picLocks noChangeAspect="1"/>
          </p:cNvPicPr>
          <p:nvPr/>
        </p:nvPicPr>
        <p:blipFill>
          <a:blip r:embed="rId2"/>
          <a:stretch>
            <a:fillRect/>
          </a:stretch>
        </p:blipFill>
        <p:spPr>
          <a:xfrm>
            <a:off x="1738101" y="2194840"/>
            <a:ext cx="4328535" cy="1371719"/>
          </a:xfrm>
          <a:prstGeom prst="rect">
            <a:avLst/>
          </a:prstGeom>
        </p:spPr>
      </p:pic>
      <p:cxnSp>
        <p:nvCxnSpPr>
          <p:cNvPr id="5" name="Connettore curvo 4">
            <a:extLst>
              <a:ext uri="{FF2B5EF4-FFF2-40B4-BE49-F238E27FC236}">
                <a16:creationId xmlns:a16="http://schemas.microsoft.com/office/drawing/2014/main" id="{21E58CDC-E350-3D4F-2220-DC870D69C1B2}"/>
              </a:ext>
            </a:extLst>
          </p:cNvPr>
          <p:cNvCxnSpPr>
            <a:cxnSpLocks/>
            <a:endCxn id="4" idx="2"/>
          </p:cNvCxnSpPr>
          <p:nvPr/>
        </p:nvCxnSpPr>
        <p:spPr>
          <a:xfrm flipV="1">
            <a:off x="2787805" y="1844551"/>
            <a:ext cx="1501141" cy="578981"/>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17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50"/>
          <p:cNvSpPr/>
          <p:nvPr/>
        </p:nvSpPr>
        <p:spPr>
          <a:xfrm>
            <a:off x="13948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49" name="Google Shape;1249;p50"/>
          <p:cNvSpPr/>
          <p:nvPr/>
        </p:nvSpPr>
        <p:spPr>
          <a:xfrm>
            <a:off x="3358722" y="1662662"/>
            <a:ext cx="372000" cy="212400"/>
          </a:xfrm>
          <a:prstGeom prst="roundRect">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0" name="Google Shape;1250;p50"/>
          <p:cNvSpPr/>
          <p:nvPr/>
        </p:nvSpPr>
        <p:spPr>
          <a:xfrm>
            <a:off x="5322622" y="1662662"/>
            <a:ext cx="372000" cy="212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1" name="Google Shape;1251;p50"/>
          <p:cNvSpPr/>
          <p:nvPr/>
        </p:nvSpPr>
        <p:spPr>
          <a:xfrm>
            <a:off x="72865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6" name="Google Shape;125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Funzioni principali</a:t>
            </a:r>
            <a:endParaRPr dirty="0"/>
          </a:p>
        </p:txBody>
      </p:sp>
      <p:sp>
        <p:nvSpPr>
          <p:cNvPr id="1257" name="Google Shape;1257;p50"/>
          <p:cNvSpPr txBox="1"/>
          <p:nvPr/>
        </p:nvSpPr>
        <p:spPr>
          <a:xfrm flipH="1">
            <a:off x="527904" y="2274299"/>
            <a:ext cx="2115494" cy="8398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Ricerca e filtraggio</a:t>
            </a:r>
          </a:p>
        </p:txBody>
      </p:sp>
      <p:sp>
        <p:nvSpPr>
          <p:cNvPr id="1258" name="Google Shape;1258;p50"/>
          <p:cNvSpPr txBox="1"/>
          <p:nvPr/>
        </p:nvSpPr>
        <p:spPr>
          <a:xfrm flipH="1">
            <a:off x="682106" y="3081180"/>
            <a:ext cx="1812300" cy="12895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Si possono cercare video, resi disponibili dalla piattaforma, </a:t>
            </a:r>
            <a:r>
              <a:rPr lang="en" sz="1200" dirty="0">
                <a:solidFill>
                  <a:schemeClr val="dk1"/>
                </a:solidFill>
                <a:latin typeface="Montserrat"/>
                <a:ea typeface="Montserrat"/>
                <a:cs typeface="Montserrat"/>
                <a:sym typeface="Montserrat"/>
              </a:rPr>
              <a:t>in base al titolo, ad un particolare topic o al relatore </a:t>
            </a:r>
          </a:p>
        </p:txBody>
      </p:sp>
      <p:sp>
        <p:nvSpPr>
          <p:cNvPr id="1259" name="Google Shape;1259;p50"/>
          <p:cNvSpPr txBox="1"/>
          <p:nvPr/>
        </p:nvSpPr>
        <p:spPr>
          <a:xfrm flipH="1">
            <a:off x="2643404" y="2274301"/>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it-IT" sz="2000" dirty="0">
                <a:solidFill>
                  <a:schemeClr val="dk1"/>
                </a:solidFill>
                <a:latin typeface="Manrope SemiBold"/>
                <a:ea typeface="Manrope SemiBold"/>
                <a:cs typeface="Manrope SemiBold"/>
                <a:sym typeface="Manrope SemiBold"/>
              </a:rPr>
              <a:t>Suggerimenti e amicizie</a:t>
            </a:r>
          </a:p>
        </p:txBody>
      </p:sp>
      <p:sp>
        <p:nvSpPr>
          <p:cNvPr id="1260" name="Google Shape;1260;p50"/>
          <p:cNvSpPr txBox="1"/>
          <p:nvPr/>
        </p:nvSpPr>
        <p:spPr>
          <a:xfrm flipH="1">
            <a:off x="2644665" y="3081181"/>
            <a:ext cx="1812300" cy="16172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L’applicazione suggerisce determinati video in base alle proprie preferenze e consente di creare collegamenti con altri utenti</a:t>
            </a:r>
            <a:endParaRPr sz="1200" dirty="0">
              <a:solidFill>
                <a:schemeClr val="dk1"/>
              </a:solidFill>
              <a:latin typeface="Montserrat"/>
              <a:ea typeface="Montserrat"/>
              <a:cs typeface="Montserrat"/>
              <a:sym typeface="Montserrat"/>
            </a:endParaRPr>
          </a:p>
        </p:txBody>
      </p:sp>
      <p:sp>
        <p:nvSpPr>
          <p:cNvPr id="1261" name="Google Shape;1261;p50"/>
          <p:cNvSpPr txBox="1"/>
          <p:nvPr/>
        </p:nvSpPr>
        <p:spPr>
          <a:xfrm flipH="1">
            <a:off x="4382273" y="2274301"/>
            <a:ext cx="2266135"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Salvataggio dei video TEDx</a:t>
            </a:r>
          </a:p>
        </p:txBody>
      </p:sp>
      <p:sp>
        <p:nvSpPr>
          <p:cNvPr id="1262" name="Google Shape;1262;p50"/>
          <p:cNvSpPr txBox="1"/>
          <p:nvPr/>
        </p:nvSpPr>
        <p:spPr>
          <a:xfrm flipH="1">
            <a:off x="4609194" y="3098150"/>
            <a:ext cx="1812300" cy="16894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L'utente può creare, modificare ed eliminare playlist in cui è possibile salvare video TEDx a cui un utente è particolarmente interessato</a:t>
            </a:r>
            <a:endParaRPr sz="1200" dirty="0">
              <a:solidFill>
                <a:schemeClr val="dk1"/>
              </a:solidFill>
              <a:latin typeface="Montserrat"/>
              <a:ea typeface="Montserrat"/>
              <a:cs typeface="Montserrat"/>
              <a:sym typeface="Montserrat"/>
            </a:endParaRPr>
          </a:p>
        </p:txBody>
      </p:sp>
      <p:sp>
        <p:nvSpPr>
          <p:cNvPr id="1263" name="Google Shape;1263;p50"/>
          <p:cNvSpPr txBox="1"/>
          <p:nvPr/>
        </p:nvSpPr>
        <p:spPr>
          <a:xfrm flipH="1">
            <a:off x="6572465" y="2274298"/>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Chat </a:t>
            </a:r>
            <a:r>
              <a:rPr lang="en" sz="2000">
                <a:solidFill>
                  <a:schemeClr val="dk1"/>
                </a:solidFill>
                <a:latin typeface="Manrope SemiBold"/>
                <a:ea typeface="Manrope SemiBold"/>
                <a:cs typeface="Manrope SemiBold"/>
                <a:sym typeface="Manrope SemiBold"/>
              </a:rPr>
              <a:t>e condivisione </a:t>
            </a:r>
            <a:endParaRPr lang="en" sz="2000" dirty="0">
              <a:solidFill>
                <a:schemeClr val="dk1"/>
              </a:solidFill>
              <a:latin typeface="Manrope SemiBold"/>
              <a:ea typeface="Manrope SemiBold"/>
              <a:cs typeface="Manrope SemiBold"/>
              <a:sym typeface="Manrope SemiBold"/>
            </a:endParaRPr>
          </a:p>
        </p:txBody>
      </p:sp>
      <p:sp>
        <p:nvSpPr>
          <p:cNvPr id="1264" name="Google Shape;1264;p50"/>
          <p:cNvSpPr txBox="1"/>
          <p:nvPr/>
        </p:nvSpPr>
        <p:spPr>
          <a:xfrm flipH="1">
            <a:off x="6611700" y="3081181"/>
            <a:ext cx="1850194" cy="14164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P</a:t>
            </a:r>
            <a:r>
              <a:rPr lang="en" sz="1200" dirty="0">
                <a:solidFill>
                  <a:schemeClr val="dk1"/>
                </a:solidFill>
                <a:latin typeface="Montserrat"/>
                <a:ea typeface="Montserrat"/>
                <a:cs typeface="Montserrat"/>
                <a:sym typeface="Montserrat"/>
              </a:rPr>
              <a:t>ossibilità di condividere video con </a:t>
            </a:r>
            <a:r>
              <a:rPr lang="it-IT" sz="1200" dirty="0">
                <a:solidFill>
                  <a:schemeClr val="dk1"/>
                </a:solidFill>
                <a:latin typeface="Montserrat"/>
                <a:ea typeface="Montserrat"/>
                <a:cs typeface="Montserrat"/>
                <a:sym typeface="Montserrat"/>
              </a:rPr>
              <a:t>i propri collegamenti  con l’ulteriore possibilità di iniziare una conversazione</a:t>
            </a:r>
            <a:endParaRPr sz="1200" dirty="0">
              <a:solidFill>
                <a:schemeClr val="dk1"/>
              </a:solidFill>
              <a:latin typeface="Montserrat"/>
              <a:ea typeface="Montserrat"/>
              <a:cs typeface="Montserrat"/>
              <a:sym typeface="Montserrat"/>
            </a:endParaRPr>
          </a:p>
        </p:txBody>
      </p:sp>
      <p:cxnSp>
        <p:nvCxnSpPr>
          <p:cNvPr id="1273" name="Google Shape;1273;p50"/>
          <p:cNvCxnSpPr>
            <a:stCxn id="1248" idx="3"/>
            <a:endCxn id="1249" idx="1"/>
          </p:cNvCxnSpPr>
          <p:nvPr/>
        </p:nvCxnSpPr>
        <p:spPr>
          <a:xfrm>
            <a:off x="17668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4" name="Google Shape;1274;p50"/>
          <p:cNvCxnSpPr>
            <a:stCxn id="1249" idx="3"/>
            <a:endCxn id="1250" idx="1"/>
          </p:cNvCxnSpPr>
          <p:nvPr/>
        </p:nvCxnSpPr>
        <p:spPr>
          <a:xfrm>
            <a:off x="37307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5" name="Google Shape;1275;p50"/>
          <p:cNvCxnSpPr>
            <a:stCxn id="1250" idx="3"/>
            <a:endCxn id="1251" idx="1"/>
          </p:cNvCxnSpPr>
          <p:nvPr/>
        </p:nvCxnSpPr>
        <p:spPr>
          <a:xfrm>
            <a:off x="56946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9" name="Google Shape;1279;p50"/>
          <p:cNvCxnSpPr>
            <a:cxnSpLocks/>
            <a:stCxn id="1248" idx="2"/>
          </p:cNvCxnSpPr>
          <p:nvPr/>
        </p:nvCxnSpPr>
        <p:spPr>
          <a:xfrm>
            <a:off x="1580822" y="1875062"/>
            <a:ext cx="1912" cy="157440"/>
          </a:xfrm>
          <a:prstGeom prst="straightConnector1">
            <a:avLst/>
          </a:prstGeom>
          <a:noFill/>
          <a:ln w="9525" cap="flat" cmpd="sng">
            <a:solidFill>
              <a:schemeClr val="dk1"/>
            </a:solidFill>
            <a:prstDash val="solid"/>
            <a:round/>
            <a:headEnd type="none" w="med" len="med"/>
            <a:tailEnd type="oval" w="med" len="med"/>
          </a:ln>
        </p:spPr>
      </p:cxnSp>
      <p:cxnSp>
        <p:nvCxnSpPr>
          <p:cNvPr id="1280" name="Google Shape;1280;p50"/>
          <p:cNvCxnSpPr>
            <a:cxnSpLocks/>
            <a:stCxn id="1249" idx="2"/>
          </p:cNvCxnSpPr>
          <p:nvPr/>
        </p:nvCxnSpPr>
        <p:spPr>
          <a:xfrm flipH="1">
            <a:off x="3543381" y="1875062"/>
            <a:ext cx="1341" cy="157440"/>
          </a:xfrm>
          <a:prstGeom prst="straightConnector1">
            <a:avLst/>
          </a:prstGeom>
          <a:noFill/>
          <a:ln w="9525" cap="flat" cmpd="sng">
            <a:solidFill>
              <a:schemeClr val="dk1"/>
            </a:solidFill>
            <a:prstDash val="solid"/>
            <a:round/>
            <a:headEnd type="none" w="med" len="med"/>
            <a:tailEnd type="oval" w="med" len="med"/>
          </a:ln>
        </p:spPr>
      </p:cxnSp>
      <p:cxnSp>
        <p:nvCxnSpPr>
          <p:cNvPr id="1281" name="Google Shape;1281;p50"/>
          <p:cNvCxnSpPr>
            <a:cxnSpLocks/>
            <a:stCxn id="1250" idx="2"/>
          </p:cNvCxnSpPr>
          <p:nvPr/>
        </p:nvCxnSpPr>
        <p:spPr>
          <a:xfrm flipH="1">
            <a:off x="5507908" y="1875062"/>
            <a:ext cx="714" cy="179974"/>
          </a:xfrm>
          <a:prstGeom prst="straightConnector1">
            <a:avLst/>
          </a:prstGeom>
          <a:noFill/>
          <a:ln w="9525" cap="flat" cmpd="sng">
            <a:solidFill>
              <a:schemeClr val="dk1"/>
            </a:solidFill>
            <a:prstDash val="solid"/>
            <a:round/>
            <a:headEnd type="none" w="med" len="med"/>
            <a:tailEnd type="oval" w="med" len="med"/>
          </a:ln>
        </p:spPr>
      </p:cxnSp>
      <p:cxnSp>
        <p:nvCxnSpPr>
          <p:cNvPr id="1282" name="Google Shape;1282;p50"/>
          <p:cNvCxnSpPr>
            <a:cxnSpLocks/>
            <a:stCxn id="1251" idx="2"/>
          </p:cNvCxnSpPr>
          <p:nvPr/>
        </p:nvCxnSpPr>
        <p:spPr>
          <a:xfrm flipH="1">
            <a:off x="7472442" y="1875062"/>
            <a:ext cx="80" cy="15744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790379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nel corpo dell’Handler vengono elaborati i dati presenti su </a:t>
            </a:r>
            <a:r>
              <a:rPr lang="it-IT" dirty="0" err="1"/>
              <a:t>MongoDB</a:t>
            </a:r>
            <a:r>
              <a:rPr lang="it-IT" dirty="0"/>
              <a:t> per ottenere da un determinato </a:t>
            </a:r>
            <a:r>
              <a:rPr lang="it-IT" dirty="0" err="1"/>
              <a:t>url</a:t>
            </a:r>
            <a:r>
              <a:rPr lang="it-IT" dirty="0"/>
              <a:t> (relativo ad un video </a:t>
            </a:r>
            <a:r>
              <a:rPr lang="it-IT" dirty="0" err="1"/>
              <a:t>Tedx</a:t>
            </a:r>
            <a:r>
              <a:rPr lang="it-IT" dirty="0"/>
              <a:t>) la serie di identificativi (id) e il titolo dei video correlati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10" name="Immagine 9">
            <a:extLst>
              <a:ext uri="{FF2B5EF4-FFF2-40B4-BE49-F238E27FC236}">
                <a16:creationId xmlns:a16="http://schemas.microsoft.com/office/drawing/2014/main" id="{6A210E71-DA4B-CEB5-78D7-FE36ABA84895}"/>
              </a:ext>
            </a:extLst>
          </p:cNvPr>
          <p:cNvPicPr>
            <a:picLocks noChangeAspect="1"/>
          </p:cNvPicPr>
          <p:nvPr/>
        </p:nvPicPr>
        <p:blipFill>
          <a:blip r:embed="rId2"/>
          <a:stretch>
            <a:fillRect/>
          </a:stretch>
        </p:blipFill>
        <p:spPr>
          <a:xfrm>
            <a:off x="1061970" y="1639394"/>
            <a:ext cx="4768776" cy="3074693"/>
          </a:xfrm>
          <a:prstGeom prst="rect">
            <a:avLst/>
          </a:prstGeom>
        </p:spPr>
      </p:pic>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312220" y="1949163"/>
            <a:ext cx="2396881"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Con questa tecnica vengono specificati gli attributi che vogliono  essere considerati nella risposta della funzione:</a:t>
            </a:r>
          </a:p>
          <a:p>
            <a:pPr marL="152400" indent="0">
              <a:buNone/>
            </a:pPr>
            <a:endParaRPr lang="it-IT" dirty="0"/>
          </a:p>
          <a:p>
            <a:pPr>
              <a:buFontTx/>
              <a:buChar char="-"/>
            </a:pPr>
            <a:r>
              <a:rPr lang="it-IT" dirty="0"/>
              <a:t>( 0 ) : non considerato</a:t>
            </a:r>
          </a:p>
          <a:p>
            <a:pPr>
              <a:buFontTx/>
              <a:buChar char="-"/>
            </a:pPr>
            <a:r>
              <a:rPr lang="it-IT" dirty="0"/>
              <a:t>( 1 ) : considerato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a:off x="5300546" y="2118732"/>
            <a:ext cx="1011674" cy="624026"/>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3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7181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latin typeface="Manrope SemiBold" panose="020B0604020202020204" charset="0"/>
              </a:rPr>
              <a:t>Filtro per Tags: </a:t>
            </a:r>
            <a:r>
              <a:rPr lang="it-IT" sz="2400" dirty="0" err="1">
                <a:latin typeface="Manrope SemiBold" panose="020B0604020202020204" charset="0"/>
              </a:rPr>
              <a:t>Get_Talk_By_Multiple_Tags</a:t>
            </a:r>
            <a:endParaRPr sz="2400" dirty="0">
              <a:latin typeface="Manrope SemiBold" panose="020B0604020202020204" charset="0"/>
            </a:endParaRP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49" y="1182250"/>
            <a:ext cx="7181814" cy="69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La seconda Funzione Lambda che si è scelto di implementare ( </a:t>
            </a:r>
            <a:r>
              <a:rPr lang="it-IT" sz="1200" dirty="0" err="1">
                <a:latin typeface="Manrope SemiBold" panose="020B0604020202020204" charset="0"/>
              </a:rPr>
              <a:t>Get_Talk_By_Multiple_Tags</a:t>
            </a:r>
            <a:r>
              <a:rPr lang="it-IT" sz="1200" dirty="0">
                <a:latin typeface="Manrope SemiBold" panose="020B0604020202020204" charset="0"/>
              </a:rPr>
              <a:t> ) permette di selezionare Talk </a:t>
            </a:r>
            <a:r>
              <a:rPr lang="it-IT" sz="1200" dirty="0" err="1">
                <a:latin typeface="Manrope SemiBold" panose="020B0604020202020204" charset="0"/>
              </a:rPr>
              <a:t>Tedx</a:t>
            </a:r>
            <a:r>
              <a:rPr lang="it-IT" sz="1200" dirty="0">
                <a:latin typeface="Manrope SemiBold" panose="020B0604020202020204" charset="0"/>
              </a:rPr>
              <a:t> filtrandoli per tags. Questo significa che specificando una serie di tags la funzione seleziona solo i video che rispettano </a:t>
            </a:r>
            <a:r>
              <a:rPr lang="it-IT" sz="1200" u="sng" dirty="0">
                <a:latin typeface="Manrope SemiBold" panose="020B0604020202020204" charset="0"/>
              </a:rPr>
              <a:t>tutti</a:t>
            </a:r>
            <a:r>
              <a:rPr lang="it-IT" sz="1200" dirty="0">
                <a:latin typeface="Manrope SemiBold" panose="020B0604020202020204" charset="0"/>
              </a:rPr>
              <a:t> i tags specificati.</a:t>
            </a:r>
            <a:endParaRPr lang="it-IT" dirty="0"/>
          </a:p>
        </p:txBody>
      </p:sp>
      <p:pic>
        <p:nvPicPr>
          <p:cNvPr id="8" name="Immagine 7">
            <a:extLst>
              <a:ext uri="{FF2B5EF4-FFF2-40B4-BE49-F238E27FC236}">
                <a16:creationId xmlns:a16="http://schemas.microsoft.com/office/drawing/2014/main" id="{FA953F4C-487A-06E0-8856-29889F6065B7}"/>
              </a:ext>
            </a:extLst>
          </p:cNvPr>
          <p:cNvPicPr>
            <a:picLocks noChangeAspect="1"/>
          </p:cNvPicPr>
          <p:nvPr/>
        </p:nvPicPr>
        <p:blipFill>
          <a:blip r:embed="rId3"/>
          <a:stretch>
            <a:fillRect/>
          </a:stretch>
        </p:blipFill>
        <p:spPr>
          <a:xfrm>
            <a:off x="3143650" y="1928431"/>
            <a:ext cx="4463991" cy="2938398"/>
          </a:xfrm>
          <a:prstGeom prst="rect">
            <a:avLst/>
          </a:prstGeom>
        </p:spPr>
      </p:pic>
    </p:spTree>
    <p:extLst>
      <p:ext uri="{BB962C8B-B14F-4D97-AF65-F5344CB8AC3E}">
        <p14:creationId xmlns:p14="http://schemas.microsoft.com/office/powerpoint/2010/main" val="327474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720000" y="1166444"/>
            <a:ext cx="6855395" cy="387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La connessione al database è la stessa descritta per la prima Lambda </a:t>
            </a:r>
            <a:r>
              <a:rPr lang="it-IT" dirty="0" err="1">
                <a:solidFill>
                  <a:srgbClr val="252928"/>
                </a:solidFill>
                <a:latin typeface="Montserrat" panose="00000500000000000000" pitchFamily="2" charset="0"/>
              </a:rPr>
              <a:t>Function</a:t>
            </a:r>
            <a:endParaRPr lang="it-IT" dirty="0">
              <a:solidFill>
                <a:srgbClr val="252928"/>
              </a:solidFill>
              <a:latin typeface="Montserrat" panose="00000500000000000000" pitchFamily="2" charset="0"/>
            </a:endParaRPr>
          </a:p>
        </p:txBody>
      </p:sp>
      <p:sp>
        <p:nvSpPr>
          <p:cNvPr id="7" name="Segnaposto testo 2">
            <a:extLst>
              <a:ext uri="{FF2B5EF4-FFF2-40B4-BE49-F238E27FC236}">
                <a16:creationId xmlns:a16="http://schemas.microsoft.com/office/drawing/2014/main" id="{30519F83-4AEA-41EF-281A-AF4305E099B9}"/>
              </a:ext>
            </a:extLst>
          </p:cNvPr>
          <p:cNvSpPr txBox="1">
            <a:spLocks/>
          </p:cNvSpPr>
          <p:nvPr/>
        </p:nvSpPr>
        <p:spPr>
          <a:xfrm>
            <a:off x="556448" y="913610"/>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sp>
        <p:nvSpPr>
          <p:cNvPr id="15" name="Segnaposto testo 2">
            <a:extLst>
              <a:ext uri="{FF2B5EF4-FFF2-40B4-BE49-F238E27FC236}">
                <a16:creationId xmlns:a16="http://schemas.microsoft.com/office/drawing/2014/main" id="{E2AADAAB-FE35-2839-F7D0-C2509DD65298}"/>
              </a:ext>
            </a:extLst>
          </p:cNvPr>
          <p:cNvSpPr>
            <a:spLocks noGrp="1"/>
          </p:cNvSpPr>
          <p:nvPr>
            <p:ph type="body" idx="1"/>
          </p:nvPr>
        </p:nvSpPr>
        <p:spPr>
          <a:xfrm>
            <a:off x="556448" y="1484873"/>
            <a:ext cx="2991424" cy="291168"/>
          </a:xfrm>
        </p:spPr>
        <p:txBody>
          <a:bodyPr/>
          <a:lstStyle/>
          <a:p>
            <a:r>
              <a:rPr lang="it-IT" b="1" dirty="0"/>
              <a:t>Modello ( file Talk.js )</a:t>
            </a:r>
          </a:p>
        </p:txBody>
      </p:sp>
      <p:sp>
        <p:nvSpPr>
          <p:cNvPr id="16" name="Segnaposto testo 2">
            <a:extLst>
              <a:ext uri="{FF2B5EF4-FFF2-40B4-BE49-F238E27FC236}">
                <a16:creationId xmlns:a16="http://schemas.microsoft.com/office/drawing/2014/main" id="{C664E81D-C549-B3D8-2F28-8D62D594A8C4}"/>
              </a:ext>
            </a:extLst>
          </p:cNvPr>
          <p:cNvSpPr txBox="1">
            <a:spLocks/>
          </p:cNvSpPr>
          <p:nvPr/>
        </p:nvSpPr>
        <p:spPr>
          <a:xfrm>
            <a:off x="556448" y="1799667"/>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vengono selezionati, quindi, solo gli attributi utili ai fini del progetto</a:t>
            </a:r>
          </a:p>
        </p:txBody>
      </p:sp>
      <p:pic>
        <p:nvPicPr>
          <p:cNvPr id="17" name="Immagine 16">
            <a:extLst>
              <a:ext uri="{FF2B5EF4-FFF2-40B4-BE49-F238E27FC236}">
                <a16:creationId xmlns:a16="http://schemas.microsoft.com/office/drawing/2014/main" id="{D505BD5A-5975-1115-1FD7-096F8A122DAE}"/>
              </a:ext>
            </a:extLst>
          </p:cNvPr>
          <p:cNvPicPr>
            <a:picLocks noChangeAspect="1"/>
          </p:cNvPicPr>
          <p:nvPr/>
        </p:nvPicPr>
        <p:blipFill>
          <a:blip r:embed="rId2"/>
          <a:stretch>
            <a:fillRect/>
          </a:stretch>
        </p:blipFill>
        <p:spPr>
          <a:xfrm>
            <a:off x="1189705" y="2443612"/>
            <a:ext cx="3382295" cy="2254863"/>
          </a:xfrm>
          <a:prstGeom prst="rect">
            <a:avLst/>
          </a:prstGeom>
        </p:spPr>
      </p:pic>
    </p:spTree>
    <p:extLst>
      <p:ext uri="{BB962C8B-B14F-4D97-AF65-F5344CB8AC3E}">
        <p14:creationId xmlns:p14="http://schemas.microsoft.com/office/powerpoint/2010/main" val="68556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sui tags</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Prima di tutto viene svolto un controllo sui tags inseriti nella ricerca per verificare che tutti i parametri necessari alla ricerca siano specificati</a:t>
            </a:r>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081761" y="2224226"/>
            <a:ext cx="2477023" cy="1425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 questo caso è importante fare un controllo su tag e tag1.</a:t>
            </a:r>
          </a:p>
          <a:p>
            <a:pPr marL="152400" indent="0">
              <a:buNone/>
            </a:pPr>
            <a:r>
              <a:rPr lang="it-IT" dirty="0"/>
              <a:t>Se almeno uno dei due non è specificato, viene sollevato e gestito un errore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rot="16200000" flipH="1">
            <a:off x="5282153" y="2137124"/>
            <a:ext cx="818000" cy="78121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01F1BE12-8B57-9F27-AC0F-6AEADC43B9DB}"/>
              </a:ext>
            </a:extLst>
          </p:cNvPr>
          <p:cNvPicPr>
            <a:picLocks noChangeAspect="1"/>
          </p:cNvPicPr>
          <p:nvPr/>
        </p:nvPicPr>
        <p:blipFill>
          <a:blip r:embed="rId2"/>
          <a:stretch>
            <a:fillRect/>
          </a:stretch>
        </p:blipFill>
        <p:spPr>
          <a:xfrm>
            <a:off x="873525" y="1889863"/>
            <a:ext cx="4366384" cy="1291952"/>
          </a:xfrm>
          <a:prstGeom prst="rect">
            <a:avLst/>
          </a:prstGeom>
        </p:spPr>
      </p:pic>
    </p:spTree>
    <p:extLst>
      <p:ext uri="{BB962C8B-B14F-4D97-AF65-F5344CB8AC3E}">
        <p14:creationId xmlns:p14="http://schemas.microsoft.com/office/powerpoint/2010/main" val="333977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60026"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vengono elaborati i dati presenti su </a:t>
            </a:r>
            <a:r>
              <a:rPr lang="it-IT" dirty="0" err="1"/>
              <a:t>MongoDB</a:t>
            </a:r>
            <a:r>
              <a:rPr lang="it-IT" dirty="0"/>
              <a:t> per ottenere i dettagli relativi ai video che corrispondono alla ricerca, in questo caso, basata su due tags</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137834" y="2081804"/>
            <a:ext cx="2311390" cy="1107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è scelto di non visualizzare i dati relativi ai video suggeriti e nemmeno l’id del video stesso</a:t>
            </a:r>
          </a:p>
        </p:txBody>
      </p:sp>
      <p:pic>
        <p:nvPicPr>
          <p:cNvPr id="6" name="Immagine 5">
            <a:extLst>
              <a:ext uri="{FF2B5EF4-FFF2-40B4-BE49-F238E27FC236}">
                <a16:creationId xmlns:a16="http://schemas.microsoft.com/office/drawing/2014/main" id="{563D7E0C-3F74-4F76-694C-F1F38F033250}"/>
              </a:ext>
            </a:extLst>
          </p:cNvPr>
          <p:cNvPicPr>
            <a:picLocks noChangeAspect="1"/>
          </p:cNvPicPr>
          <p:nvPr/>
        </p:nvPicPr>
        <p:blipFill>
          <a:blip r:embed="rId2"/>
          <a:stretch>
            <a:fillRect/>
          </a:stretch>
        </p:blipFill>
        <p:spPr>
          <a:xfrm>
            <a:off x="370760" y="1602058"/>
            <a:ext cx="5502334" cy="2723686"/>
          </a:xfrm>
          <a:prstGeom prst="rect">
            <a:avLst/>
          </a:prstGeom>
        </p:spPr>
      </p:pic>
      <p:cxnSp>
        <p:nvCxnSpPr>
          <p:cNvPr id="13" name="Connettore curvo 12">
            <a:extLst>
              <a:ext uri="{FF2B5EF4-FFF2-40B4-BE49-F238E27FC236}">
                <a16:creationId xmlns:a16="http://schemas.microsoft.com/office/drawing/2014/main" id="{E531AD30-DBEB-B28A-7F68-976D9AE7AFB3}"/>
              </a:ext>
            </a:extLst>
          </p:cNvPr>
          <p:cNvCxnSpPr>
            <a:cxnSpLocks/>
            <a:endCxn id="2" idx="1"/>
          </p:cNvCxnSpPr>
          <p:nvPr/>
        </p:nvCxnSpPr>
        <p:spPr>
          <a:xfrm>
            <a:off x="4572000" y="2081804"/>
            <a:ext cx="1565834" cy="553722"/>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01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Test con </a:t>
            </a:r>
            <a:r>
              <a:rPr lang="it-IT" sz="2400" dirty="0" err="1"/>
              <a:t>Postman</a:t>
            </a:r>
            <a:endParaRPr lang="it-IT" sz="2400" dirty="0"/>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71872" y="1017724"/>
            <a:ext cx="6988655" cy="1130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Per concludere questa parte di progetto sono stati eseguiti una serie di test per verificare il corretto funzionamento delle Lambda </a:t>
            </a:r>
            <a:r>
              <a:rPr lang="it-IT" dirty="0" err="1">
                <a:solidFill>
                  <a:srgbClr val="252928"/>
                </a:solidFill>
                <a:latin typeface="Montserrat" panose="00000500000000000000" pitchFamily="2" charset="0"/>
              </a:rPr>
              <a:t>Function</a:t>
            </a:r>
            <a:r>
              <a:rPr lang="it-IT" dirty="0">
                <a:solidFill>
                  <a:srgbClr val="252928"/>
                </a:solidFill>
                <a:latin typeface="Montserrat" panose="00000500000000000000" pitchFamily="2" charset="0"/>
              </a:rPr>
              <a:t> precedentemente descritte.</a:t>
            </a:r>
          </a:p>
          <a:p>
            <a:pPr marL="152400" indent="0">
              <a:buNone/>
            </a:pPr>
            <a:r>
              <a:rPr lang="it-IT" dirty="0">
                <a:solidFill>
                  <a:srgbClr val="252928"/>
                </a:solidFill>
                <a:latin typeface="Montserrat" panose="00000500000000000000" pitchFamily="2" charset="0"/>
              </a:rPr>
              <a:t>Viene creata una nuova richiesta, specificando l’indirizzo Gateway ( del servizio di Amazon Api Gateway ) della relativa funzione lambda, in formato JSON e si verifica la corretta risposta del sistema</a:t>
            </a:r>
          </a:p>
        </p:txBody>
      </p:sp>
      <p:pic>
        <p:nvPicPr>
          <p:cNvPr id="8" name="Immagine 7">
            <a:extLst>
              <a:ext uri="{FF2B5EF4-FFF2-40B4-BE49-F238E27FC236}">
                <a16:creationId xmlns:a16="http://schemas.microsoft.com/office/drawing/2014/main" id="{6D3B5394-4D49-D851-D965-1B4DEE4F8E44}"/>
              </a:ext>
            </a:extLst>
          </p:cNvPr>
          <p:cNvPicPr>
            <a:picLocks noChangeAspect="1"/>
          </p:cNvPicPr>
          <p:nvPr/>
        </p:nvPicPr>
        <p:blipFill>
          <a:blip r:embed="rId2"/>
          <a:stretch>
            <a:fillRect/>
          </a:stretch>
        </p:blipFill>
        <p:spPr>
          <a:xfrm>
            <a:off x="1568604" y="2202458"/>
            <a:ext cx="5560741" cy="2884557"/>
          </a:xfrm>
          <a:prstGeom prst="rect">
            <a:avLst/>
          </a:prstGeom>
        </p:spPr>
      </p:pic>
    </p:spTree>
    <p:extLst>
      <p:ext uri="{BB962C8B-B14F-4D97-AF65-F5344CB8AC3E}">
        <p14:creationId xmlns:p14="http://schemas.microsoft.com/office/powerpoint/2010/main" val="3026671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1 ) video suggeriti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7" name="Immagine 6">
            <a:extLst>
              <a:ext uri="{FF2B5EF4-FFF2-40B4-BE49-F238E27FC236}">
                <a16:creationId xmlns:a16="http://schemas.microsoft.com/office/drawing/2014/main" id="{6FF30AF4-427B-735B-3247-B8CE7BE1F322}"/>
              </a:ext>
            </a:extLst>
          </p:cNvPr>
          <p:cNvPicPr>
            <a:picLocks noChangeAspect="1"/>
          </p:cNvPicPr>
          <p:nvPr/>
        </p:nvPicPr>
        <p:blipFill>
          <a:blip r:embed="rId2"/>
          <a:stretch>
            <a:fillRect/>
          </a:stretch>
        </p:blipFill>
        <p:spPr>
          <a:xfrm>
            <a:off x="1049712" y="1206099"/>
            <a:ext cx="3923734" cy="847334"/>
          </a:xfrm>
          <a:prstGeom prst="rect">
            <a:avLst/>
          </a:prstGeom>
        </p:spPr>
      </p:pic>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8" y="817756"/>
            <a:ext cx="2603064"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 </a:t>
            </a:r>
            <a:r>
              <a:rPr lang="it-IT" dirty="0" err="1"/>
              <a:t>url</a:t>
            </a:r>
            <a:r>
              <a:rPr lang="it-IT" dirty="0"/>
              <a:t> del video</a:t>
            </a:r>
          </a:p>
        </p:txBody>
      </p:sp>
      <p:pic>
        <p:nvPicPr>
          <p:cNvPr id="11" name="Immagine 10">
            <a:extLst>
              <a:ext uri="{FF2B5EF4-FFF2-40B4-BE49-F238E27FC236}">
                <a16:creationId xmlns:a16="http://schemas.microsoft.com/office/drawing/2014/main" id="{E21D3097-B9B2-3F53-1683-1F33BE43687F}"/>
              </a:ext>
            </a:extLst>
          </p:cNvPr>
          <p:cNvPicPr>
            <a:picLocks noChangeAspect="1"/>
          </p:cNvPicPr>
          <p:nvPr/>
        </p:nvPicPr>
        <p:blipFill>
          <a:blip r:embed="rId3"/>
          <a:stretch>
            <a:fillRect/>
          </a:stretch>
        </p:blipFill>
        <p:spPr>
          <a:xfrm>
            <a:off x="1049712" y="2535113"/>
            <a:ext cx="3851233" cy="2160941"/>
          </a:xfrm>
          <a:prstGeom prst="rect">
            <a:avLst/>
          </a:prstGeom>
        </p:spPr>
      </p:pic>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parametri richiesti</a:t>
            </a:r>
          </a:p>
        </p:txBody>
      </p:sp>
    </p:spTree>
    <p:extLst>
      <p:ext uri="{BB962C8B-B14F-4D97-AF65-F5344CB8AC3E}">
        <p14:creationId xmlns:p14="http://schemas.microsoft.com/office/powerpoint/2010/main" val="2708084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2 ) ricerca per tags</a:t>
            </a:r>
          </a:p>
        </p:txBody>
      </p:sp>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7" y="817756"/>
            <a:ext cx="4012941"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specificano i tags nel corpo del file JSON </a:t>
            </a:r>
          </a:p>
        </p:txBody>
      </p:sp>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dettagli richiesti</a:t>
            </a:r>
          </a:p>
        </p:txBody>
      </p:sp>
      <p:pic>
        <p:nvPicPr>
          <p:cNvPr id="4" name="Immagine 3">
            <a:extLst>
              <a:ext uri="{FF2B5EF4-FFF2-40B4-BE49-F238E27FC236}">
                <a16:creationId xmlns:a16="http://schemas.microsoft.com/office/drawing/2014/main" id="{26C3A97F-7ED3-D59D-13AF-FC1FD6DA61EC}"/>
              </a:ext>
            </a:extLst>
          </p:cNvPr>
          <p:cNvPicPr>
            <a:picLocks noChangeAspect="1"/>
          </p:cNvPicPr>
          <p:nvPr/>
        </p:nvPicPr>
        <p:blipFill>
          <a:blip r:embed="rId2"/>
          <a:stretch>
            <a:fillRect/>
          </a:stretch>
        </p:blipFill>
        <p:spPr>
          <a:xfrm>
            <a:off x="1049712" y="1213825"/>
            <a:ext cx="3579979" cy="878551"/>
          </a:xfrm>
          <a:prstGeom prst="rect">
            <a:avLst/>
          </a:prstGeom>
        </p:spPr>
      </p:pic>
      <p:pic>
        <p:nvPicPr>
          <p:cNvPr id="6" name="Immagine 5">
            <a:extLst>
              <a:ext uri="{FF2B5EF4-FFF2-40B4-BE49-F238E27FC236}">
                <a16:creationId xmlns:a16="http://schemas.microsoft.com/office/drawing/2014/main" id="{EA33C245-4555-6268-8B16-7744D93B95BA}"/>
              </a:ext>
            </a:extLst>
          </p:cNvPr>
          <p:cNvPicPr>
            <a:picLocks noChangeAspect="1"/>
          </p:cNvPicPr>
          <p:nvPr/>
        </p:nvPicPr>
        <p:blipFill>
          <a:blip r:embed="rId3"/>
          <a:stretch>
            <a:fillRect/>
          </a:stretch>
        </p:blipFill>
        <p:spPr>
          <a:xfrm>
            <a:off x="1049712" y="2496169"/>
            <a:ext cx="6887856" cy="2536747"/>
          </a:xfrm>
          <a:prstGeom prst="rect">
            <a:avLst/>
          </a:prstGeom>
        </p:spPr>
      </p:pic>
    </p:spTree>
    <p:extLst>
      <p:ext uri="{BB962C8B-B14F-4D97-AF65-F5344CB8AC3E}">
        <p14:creationId xmlns:p14="http://schemas.microsoft.com/office/powerpoint/2010/main" val="318241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Iniziale difficolta nella comprensione di </a:t>
            </a:r>
            <a:r>
              <a:rPr lang="it-IT" dirty="0" err="1">
                <a:solidFill>
                  <a:srgbClr val="252928"/>
                </a:solidFill>
                <a:latin typeface="Montserrat" panose="00000500000000000000" pitchFamily="2" charset="0"/>
              </a:rPr>
              <a:t>NodeJS</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60" y="1925975"/>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Eseguiti molti test per valutare la correttezza delle funzioni </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Ampia scelta nella possibilità di sviluppo della funzioni ( le alternative sono descritte brevemente in seguito )</a:t>
            </a:r>
          </a:p>
        </p:txBody>
      </p:sp>
    </p:spTree>
    <p:extLst>
      <p:ext uri="{BB962C8B-B14F-4D97-AF65-F5344CB8AC3E}">
        <p14:creationId xmlns:p14="http://schemas.microsoft.com/office/powerpoint/2010/main" val="3379593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possibilità di migliorare le funzioni implementate, per quanto riguarda la funzione di ricerca per tags, potrebbe essere quella di utilizzare un vettore di tags e inserire tutte le parole chiave che si vogliono cercare</a:t>
            </a:r>
          </a:p>
          <a:p>
            <a:pPr marL="0" indent="0">
              <a:buFont typeface="Nunito Light"/>
              <a:buNone/>
            </a:pPr>
            <a:r>
              <a:rPr lang="it-IT" dirty="0"/>
              <a:t>in un array di stringhe, così da non costringere l'utente a dover scegliere quali e quante parole utilizzare nella fase di ricerca. In alternativa è possibile sviluppare funzioni che permettano la ricerca con un singolo tag o tag esclusivi. In aggiunta si potrebbe sviluppare il filtraggio non solo con i tags ma anche con altri parametri, ad esempio con l’autore del Talk.</a:t>
            </a:r>
          </a:p>
          <a:p>
            <a:pPr marL="0" indent="0">
              <a:buFont typeface="Nunito Light"/>
              <a:buNone/>
            </a:pPr>
            <a:endParaRPr lang="it-IT" dirty="0"/>
          </a:p>
          <a:p>
            <a:pPr marL="0" indent="0">
              <a:buFont typeface="Nunito Light"/>
              <a:buNone/>
            </a:pPr>
            <a:endParaRPr lang="it-IT" dirty="0"/>
          </a:p>
          <a:p>
            <a:pPr marL="0" indent="0">
              <a:buFont typeface="Nunito Light"/>
              <a:buNone/>
            </a:pPr>
            <a:endParaRPr lang="it-IT" dirty="0"/>
          </a:p>
        </p:txBody>
      </p:sp>
    </p:spTree>
    <p:extLst>
      <p:ext uri="{BB962C8B-B14F-4D97-AF65-F5344CB8AC3E}">
        <p14:creationId xmlns:p14="http://schemas.microsoft.com/office/powerpoint/2010/main" val="30109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1" y="130195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con tutti gli utenti o solo con i collegamenti?</a:t>
            </a:r>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909301"/>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Quali sono i servizi a cui può accedere un utente non autenticato?</a:t>
            </a:r>
          </a:p>
        </p:txBody>
      </p:sp>
      <p:grpSp>
        <p:nvGrpSpPr>
          <p:cNvPr id="12" name="Google Shape;1764;p54">
            <a:extLst>
              <a:ext uri="{FF2B5EF4-FFF2-40B4-BE49-F238E27FC236}">
                <a16:creationId xmlns:a16="http://schemas.microsoft.com/office/drawing/2014/main" id="{B69DC315-FACB-456A-B2A3-802B86698716}"/>
              </a:ext>
            </a:extLst>
          </p:cNvPr>
          <p:cNvGrpSpPr/>
          <p:nvPr/>
        </p:nvGrpSpPr>
        <p:grpSpPr>
          <a:xfrm>
            <a:off x="826001" y="2481106"/>
            <a:ext cx="437700" cy="437700"/>
            <a:chOff x="2149100" y="3583825"/>
            <a:chExt cx="437700" cy="437700"/>
          </a:xfrm>
          <a:solidFill>
            <a:srgbClr val="92D050"/>
          </a:solidFill>
        </p:grpSpPr>
        <p:sp>
          <p:nvSpPr>
            <p:cNvPr id="13"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1" y="2502918"/>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solamente con i propri collegamenti</a:t>
            </a:r>
          </a:p>
        </p:txBody>
      </p:sp>
      <p:grpSp>
        <p:nvGrpSpPr>
          <p:cNvPr id="19" name="Google Shape;1764;p54">
            <a:extLst>
              <a:ext uri="{FF2B5EF4-FFF2-40B4-BE49-F238E27FC236}">
                <a16:creationId xmlns:a16="http://schemas.microsoft.com/office/drawing/2014/main" id="{B78D11CB-4895-44C3-72C1-ECD6E790D3D3}"/>
              </a:ext>
            </a:extLst>
          </p:cNvPr>
          <p:cNvGrpSpPr/>
          <p:nvPr/>
        </p:nvGrpSpPr>
        <p:grpSpPr>
          <a:xfrm>
            <a:off x="826001" y="3067784"/>
            <a:ext cx="437700" cy="437700"/>
            <a:chOff x="2149100" y="3583825"/>
            <a:chExt cx="437700" cy="437700"/>
          </a:xfrm>
          <a:solidFill>
            <a:srgbClr val="92D050"/>
          </a:solidFill>
        </p:grpSpPr>
        <p:sp>
          <p:nvSpPr>
            <p:cNvPr id="20"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22"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3"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24" name="Google Shape;991;p37">
            <a:extLst>
              <a:ext uri="{FF2B5EF4-FFF2-40B4-BE49-F238E27FC236}">
                <a16:creationId xmlns:a16="http://schemas.microsoft.com/office/drawing/2014/main" id="{00E0AFF5-937A-E153-83E6-D1F979BAD3D7}"/>
              </a:ext>
            </a:extLst>
          </p:cNvPr>
          <p:cNvSpPr txBox="1">
            <a:spLocks/>
          </p:cNvSpPr>
          <p:nvPr/>
        </p:nvSpPr>
        <p:spPr>
          <a:xfrm>
            <a:off x="1445061" y="303250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Accesso solamente a video più visti in quel periodo per gli utenti non autenticati</a:t>
            </a:r>
          </a:p>
        </p:txBody>
      </p:sp>
    </p:spTree>
    <p:extLst>
      <p:ext uri="{BB962C8B-B14F-4D97-AF65-F5344CB8AC3E}">
        <p14:creationId xmlns:p14="http://schemas.microsoft.com/office/powerpoint/2010/main" val="4150503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4</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Utilizzo delle API in Flutter</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1722773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4</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3"/>
            <a:ext cx="6818224" cy="2854739"/>
          </a:xfrm>
        </p:spPr>
        <p:txBody>
          <a:bodyPr/>
          <a:lstStyle/>
          <a:p>
            <a:pPr marL="152400" indent="0">
              <a:buNone/>
            </a:pPr>
            <a:r>
              <a:rPr lang="it-IT" dirty="0"/>
              <a:t>La quarta parte del progetto consiste nel collegare le API (sviluppate nelle parti precedenti ) all’applicazione mobile realizzata in Flutter.</a:t>
            </a:r>
          </a:p>
          <a:p>
            <a:pPr marL="152400" indent="0">
              <a:buNone/>
            </a:pPr>
            <a:r>
              <a:rPr lang="it-IT" dirty="0"/>
              <a:t>Le funzionalità che si è deciso di riportare sono:</a:t>
            </a:r>
          </a:p>
          <a:p>
            <a:pPr marL="152400" indent="0">
              <a:buNone/>
            </a:pPr>
            <a:endParaRPr lang="it-IT" dirty="0"/>
          </a:p>
          <a:p>
            <a:pPr>
              <a:buFontTx/>
              <a:buChar char="-"/>
            </a:pPr>
            <a:r>
              <a:rPr lang="it-IT" dirty="0"/>
              <a:t>Ricerca per un solo tag</a:t>
            </a:r>
          </a:p>
          <a:p>
            <a:pPr>
              <a:buFontTx/>
              <a:buChar char="-"/>
            </a:pPr>
            <a:r>
              <a:rPr lang="it-IT" dirty="0"/>
              <a:t>Ricerca filtrata per due tags</a:t>
            </a:r>
          </a:p>
          <a:p>
            <a:pPr marL="152400" indent="0">
              <a:buNone/>
            </a:pPr>
            <a:r>
              <a:rPr lang="it-IT" dirty="0"/>
              <a:t>-      Ricerca per URL</a:t>
            </a:r>
          </a:p>
          <a:p>
            <a:pPr marL="152400" indent="0">
              <a:buNone/>
            </a:pPr>
            <a:endParaRPr lang="it-IT" dirty="0"/>
          </a:p>
          <a:p>
            <a:pPr marL="152400" indent="0">
              <a:buNone/>
            </a:pPr>
            <a:r>
              <a:rPr lang="it-IT" dirty="0"/>
              <a:t>La prima restituisce i vari Talk contenenti il tag fornito come input </a:t>
            </a:r>
          </a:p>
          <a:p>
            <a:pPr marL="152400" indent="0">
              <a:buNone/>
            </a:pPr>
            <a:r>
              <a:rPr lang="it-IT" dirty="0"/>
              <a:t>La seconda seleziona i Talk che rispettano i tags indicati dall’utente</a:t>
            </a:r>
          </a:p>
          <a:p>
            <a:pPr marL="152400" indent="0">
              <a:buNone/>
            </a:pPr>
            <a:r>
              <a:rPr lang="it-IT" dirty="0"/>
              <a:t>e ne fornisce i dettagli.</a:t>
            </a:r>
          </a:p>
          <a:p>
            <a:pPr marL="152400" indent="0">
              <a:buNone/>
            </a:pPr>
            <a:r>
              <a:rPr lang="it-IT" dirty="0"/>
              <a:t>La terza prende in ingresso </a:t>
            </a:r>
            <a:r>
              <a:rPr lang="it-IT" dirty="0" err="1"/>
              <a:t>l’url</a:t>
            </a:r>
            <a:r>
              <a:rPr lang="it-IT" dirty="0"/>
              <a:t> di un qualsiasi video TEDx e ne restituisce il titolo e la lista dei titoli correlati</a:t>
            </a:r>
          </a:p>
        </p:txBody>
      </p:sp>
    </p:spTree>
    <p:extLst>
      <p:ext uri="{BB962C8B-B14F-4D97-AF65-F5344CB8AC3E}">
        <p14:creationId xmlns:p14="http://schemas.microsoft.com/office/powerpoint/2010/main" val="1130372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Il modello dei dati: </a:t>
            </a:r>
            <a:r>
              <a:rPr lang="it-IT" sz="2400" dirty="0" err="1"/>
              <a:t>talk.dart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33400" y="1062037"/>
            <a:ext cx="7800975" cy="719137"/>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talk.dart</a:t>
            </a:r>
            <a:r>
              <a:rPr lang="it-IT" b="0" i="0" u="none" strike="noStrike" baseline="0" dirty="0">
                <a:solidFill>
                  <a:srgbClr val="252928"/>
                </a:solidFill>
                <a:latin typeface="Montserrat" panose="00000500000000000000" pitchFamily="2" charset="0"/>
              </a:rPr>
              <a:t> contiene il modello dei dati che stiamo utilizzando.</a:t>
            </a:r>
          </a:p>
          <a:p>
            <a:pPr marL="152400" indent="0">
              <a:buNone/>
            </a:pPr>
            <a:r>
              <a:rPr lang="it-IT" dirty="0">
                <a:solidFill>
                  <a:srgbClr val="252928"/>
                </a:solidFill>
                <a:latin typeface="Montserrat" panose="00000500000000000000" pitchFamily="2" charset="0"/>
              </a:rPr>
              <a:t>All’interno della classe Talk, si utilizza il metodo </a:t>
            </a:r>
            <a:r>
              <a:rPr lang="it-IT" i="1" dirty="0" err="1">
                <a:solidFill>
                  <a:srgbClr val="252928"/>
                </a:solidFill>
                <a:latin typeface="Montserrat" panose="00000500000000000000" pitchFamily="2" charset="0"/>
              </a:rPr>
              <a:t>fromJSON</a:t>
            </a:r>
            <a:r>
              <a:rPr lang="it-IT" dirty="0">
                <a:solidFill>
                  <a:srgbClr val="252928"/>
                </a:solidFill>
                <a:latin typeface="Montserrat" panose="00000500000000000000" pitchFamily="2" charset="0"/>
              </a:rPr>
              <a:t> per gestire una mappa JSON contenente vari attributi (</a:t>
            </a:r>
            <a:r>
              <a:rPr lang="it-IT" i="1" dirty="0" err="1">
                <a:solidFill>
                  <a:srgbClr val="252928"/>
                </a:solidFill>
                <a:latin typeface="Montserrat" panose="00000500000000000000" pitchFamily="2" charset="0"/>
              </a:rPr>
              <a:t>title</a:t>
            </a:r>
            <a:r>
              <a:rPr lang="it-IT" dirty="0">
                <a:solidFill>
                  <a:srgbClr val="252928"/>
                </a:solidFill>
                <a:latin typeface="Montserrat" panose="00000500000000000000" pitchFamily="2" charset="0"/>
              </a:rPr>
              <a:t>, </a:t>
            </a:r>
            <a:r>
              <a:rPr lang="it-IT" i="1" dirty="0" err="1">
                <a:solidFill>
                  <a:srgbClr val="252928"/>
                </a:solidFill>
                <a:latin typeface="Montserrat" panose="00000500000000000000" pitchFamily="2" charset="0"/>
              </a:rPr>
              <a:t>details</a:t>
            </a:r>
            <a:r>
              <a:rPr lang="it-IT" dirty="0">
                <a:solidFill>
                  <a:srgbClr val="252928"/>
                </a:solidFill>
                <a:latin typeface="Montserrat" panose="00000500000000000000" pitchFamily="2" charset="0"/>
              </a:rPr>
              <a:t>, …) ed istanziare un oggetto Talk.</a:t>
            </a:r>
            <a:endParaRPr lang="it-IT" b="0" i="0" u="none" strike="noStrike" baseline="0" dirty="0">
              <a:solidFill>
                <a:srgbClr val="252928"/>
              </a:solidFill>
              <a:latin typeface="Montserrat" panose="00000500000000000000" pitchFamily="2" charset="0"/>
            </a:endParaRPr>
          </a:p>
        </p:txBody>
      </p:sp>
      <p:pic>
        <p:nvPicPr>
          <p:cNvPr id="6" name="Immagine 5" descr="Immagine che contiene testo, schermata, Carattere, numero&#10;&#10;Descrizione generata automaticamente">
            <a:extLst>
              <a:ext uri="{FF2B5EF4-FFF2-40B4-BE49-F238E27FC236}">
                <a16:creationId xmlns:a16="http://schemas.microsoft.com/office/drawing/2014/main" id="{64D879D5-FAA3-3DA5-570A-4E5B4795AECD}"/>
              </a:ext>
            </a:extLst>
          </p:cNvPr>
          <p:cNvPicPr>
            <a:picLocks noChangeAspect="1"/>
          </p:cNvPicPr>
          <p:nvPr/>
        </p:nvPicPr>
        <p:blipFill>
          <a:blip r:embed="rId2"/>
          <a:stretch>
            <a:fillRect/>
          </a:stretch>
        </p:blipFill>
        <p:spPr>
          <a:xfrm>
            <a:off x="1433486" y="1873405"/>
            <a:ext cx="7353354" cy="3176611"/>
          </a:xfrm>
          <a:prstGeom prst="rect">
            <a:avLst/>
          </a:prstGeom>
        </p:spPr>
      </p:pic>
    </p:spTree>
    <p:extLst>
      <p:ext uri="{BB962C8B-B14F-4D97-AF65-F5344CB8AC3E}">
        <p14:creationId xmlns:p14="http://schemas.microsoft.com/office/powerpoint/2010/main" val="129073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controller per richiamare le API: </a:t>
            </a:r>
            <a:r>
              <a:rPr lang="it-IT" sz="2400" dirty="0" err="1"/>
              <a:t>talk_repository.dart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2"/>
            <a:ext cx="7800975" cy="1147763"/>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talk_repository.dart</a:t>
            </a:r>
            <a:r>
              <a:rPr lang="it-IT" b="0" i="0" u="none" strike="noStrike" baseline="0" dirty="0">
                <a:solidFill>
                  <a:srgbClr val="252928"/>
                </a:solidFill>
                <a:latin typeface="Montserrat" panose="00000500000000000000" pitchFamily="2" charset="0"/>
              </a:rPr>
              <a:t> ha il compito di richiamare le API, applicare il modello dati e presentare i dati all’applicazione. In altre parole, questo attore contiene la logica di chiamata all’API e quella per mappare il risultato sul modello.</a:t>
            </a:r>
          </a:p>
          <a:p>
            <a:pPr marL="152400" indent="0">
              <a:buNone/>
            </a:pPr>
            <a:r>
              <a:rPr lang="it-IT" b="0" i="0" u="none" strike="noStrike" baseline="0" dirty="0">
                <a:solidFill>
                  <a:srgbClr val="252928"/>
                </a:solidFill>
                <a:latin typeface="Montserrat" panose="00000500000000000000" pitchFamily="2" charset="0"/>
              </a:rPr>
              <a:t>Di seguito, la funzione </a:t>
            </a:r>
            <a:r>
              <a:rPr lang="it-IT" b="0" i="0" u="none" strike="noStrike" baseline="0" dirty="0" err="1">
                <a:solidFill>
                  <a:srgbClr val="252928"/>
                </a:solidFill>
                <a:latin typeface="Montserrat" panose="00000500000000000000" pitchFamily="2" charset="0"/>
              </a:rPr>
              <a:t>getTalksByTag</a:t>
            </a:r>
            <a:r>
              <a:rPr lang="it-IT" b="0" i="0" u="none" strike="noStrike" baseline="0" dirty="0">
                <a:solidFill>
                  <a:srgbClr val="252928"/>
                </a:solidFill>
                <a:latin typeface="Montserrat" panose="00000500000000000000" pitchFamily="2" charset="0"/>
              </a:rPr>
              <a:t>:</a:t>
            </a:r>
          </a:p>
        </p:txBody>
      </p:sp>
      <p:pic>
        <p:nvPicPr>
          <p:cNvPr id="3" name="Immagine 2" descr="Immagine che contiene testo, schermata, Carattere&#10;&#10;Descrizione generata automaticamente">
            <a:extLst>
              <a:ext uri="{FF2B5EF4-FFF2-40B4-BE49-F238E27FC236}">
                <a16:creationId xmlns:a16="http://schemas.microsoft.com/office/drawing/2014/main" id="{D6BF3E06-ECF8-3FF0-0357-6467046787AA}"/>
              </a:ext>
            </a:extLst>
          </p:cNvPr>
          <p:cNvPicPr>
            <a:picLocks noChangeAspect="1"/>
          </p:cNvPicPr>
          <p:nvPr/>
        </p:nvPicPr>
        <p:blipFill>
          <a:blip r:embed="rId2"/>
          <a:stretch>
            <a:fillRect/>
          </a:stretch>
        </p:blipFill>
        <p:spPr>
          <a:xfrm>
            <a:off x="1600235" y="2243138"/>
            <a:ext cx="5779275" cy="2824177"/>
          </a:xfrm>
          <a:prstGeom prst="rect">
            <a:avLst/>
          </a:prstGeom>
        </p:spPr>
      </p:pic>
    </p:spTree>
    <p:extLst>
      <p:ext uri="{BB962C8B-B14F-4D97-AF65-F5344CB8AC3E}">
        <p14:creationId xmlns:p14="http://schemas.microsoft.com/office/powerpoint/2010/main" val="1768758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0" y="876300"/>
            <a:ext cx="8472487" cy="1495425"/>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la funzione </a:t>
            </a:r>
            <a:r>
              <a:rPr lang="it-IT" i="1" dirty="0">
                <a:solidFill>
                  <a:srgbClr val="252928"/>
                </a:solidFill>
                <a:latin typeface="Montserrat" panose="00000500000000000000" pitchFamily="2" charset="0"/>
              </a:rPr>
              <a:t>getTalksBy2Tags</a:t>
            </a:r>
            <a:r>
              <a:rPr lang="it-IT" dirty="0">
                <a:solidFill>
                  <a:srgbClr val="252928"/>
                </a:solidFill>
                <a:latin typeface="Montserrat" panose="00000500000000000000" pitchFamily="2" charset="0"/>
              </a:rPr>
              <a:t> che permette di ottenere le informazioni principali di un video TEDx, dati due tags di appartenenza.</a:t>
            </a:r>
          </a:p>
          <a:p>
            <a:pPr marL="152400" indent="0">
              <a:buNone/>
            </a:pPr>
            <a:r>
              <a:rPr lang="it-IT" b="0" i="0" u="none" strike="noStrike" baseline="0" dirty="0">
                <a:solidFill>
                  <a:srgbClr val="252928"/>
                </a:solidFill>
                <a:latin typeface="Montserrat" panose="00000500000000000000" pitchFamily="2" charset="0"/>
              </a:rPr>
              <a:t>Nel corpo della funzione asincrona, il primo step che viene svolto è la chiamata API attraverso un HTTP Post. Una volta eseguita la chiamata, vengono passati quattro parametri come payload: i due tag, la pagina e il numero di talk per pagina. Se la risposta è positiva (</a:t>
            </a:r>
            <a:r>
              <a:rPr lang="it-IT" b="0" i="1" u="none" strike="noStrike" baseline="0" dirty="0" err="1">
                <a:solidFill>
                  <a:srgbClr val="252928"/>
                </a:solidFill>
                <a:latin typeface="Montserrat" panose="00000500000000000000" pitchFamily="2" charset="0"/>
              </a:rPr>
              <a:t>statusCode</a:t>
            </a:r>
            <a:r>
              <a:rPr lang="it-IT" b="0" i="0" u="none" strike="noStrike" baseline="0" dirty="0">
                <a:solidFill>
                  <a:srgbClr val="252928"/>
                </a:solidFill>
                <a:latin typeface="Montserrat" panose="00000500000000000000" pitchFamily="2" charset="0"/>
              </a:rPr>
              <a:t> pari a 200), il corpo della risposta viene formattato in JSON e per ogni elemento viene applicato il metodo </a:t>
            </a:r>
            <a:r>
              <a:rPr lang="it-IT" b="0" i="0" u="none" strike="noStrike" baseline="0" dirty="0" err="1">
                <a:solidFill>
                  <a:srgbClr val="252928"/>
                </a:solidFill>
                <a:latin typeface="Montserrat" panose="00000500000000000000" pitchFamily="2" charset="0"/>
              </a:rPr>
              <a:t>Talk.fromJSON</a:t>
            </a:r>
            <a:r>
              <a:rPr lang="it-IT" b="0" i="0" u="none" strike="noStrike" baseline="0" dirty="0">
                <a:solidFill>
                  <a:srgbClr val="252928"/>
                </a:solidFill>
                <a:latin typeface="Montserrat" panose="00000500000000000000" pitchFamily="2" charset="0"/>
              </a:rPr>
              <a:t>.</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489551" y="2152650"/>
            <a:ext cx="5819957" cy="2914665"/>
          </a:xfrm>
          <a:prstGeom prst="rect">
            <a:avLst/>
          </a:prstGeom>
        </p:spPr>
      </p:pic>
    </p:spTree>
    <p:extLst>
      <p:ext uri="{BB962C8B-B14F-4D97-AF65-F5344CB8AC3E}">
        <p14:creationId xmlns:p14="http://schemas.microsoft.com/office/powerpoint/2010/main" val="203036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393040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701C0B-C859-30E4-1D87-A0459874000C}"/>
              </a:ext>
            </a:extLst>
          </p:cNvPr>
          <p:cNvSpPr>
            <a:spLocks noGrp="1"/>
          </p:cNvSpPr>
          <p:nvPr>
            <p:ph type="body" idx="1"/>
          </p:nvPr>
        </p:nvSpPr>
        <p:spPr>
          <a:xfrm>
            <a:off x="529499" y="283750"/>
            <a:ext cx="6909525" cy="797338"/>
          </a:xfrm>
        </p:spPr>
        <p:txBody>
          <a:bodyPr/>
          <a:lstStyle/>
          <a:p>
            <a:pPr marL="152400" indent="0">
              <a:buNone/>
            </a:pPr>
            <a:r>
              <a:rPr lang="it-IT" dirty="0"/>
              <a:t>Nella seguente immagine, si può verificare l’aggiunta del Trigger alla LF </a:t>
            </a:r>
            <a:r>
              <a:rPr lang="it-IT" i="1" dirty="0" err="1"/>
              <a:t>Get_Talk_by_url</a:t>
            </a:r>
            <a:r>
              <a:rPr lang="it-IT" dirty="0"/>
              <a:t> in AWS.</a:t>
            </a:r>
          </a:p>
        </p:txBody>
      </p:sp>
      <p:pic>
        <p:nvPicPr>
          <p:cNvPr id="5" name="Immagine 4" descr="Immagine che contiene testo, schermata, software, numero&#10;&#10;Descrizione generata automaticamente">
            <a:extLst>
              <a:ext uri="{FF2B5EF4-FFF2-40B4-BE49-F238E27FC236}">
                <a16:creationId xmlns:a16="http://schemas.microsoft.com/office/drawing/2014/main" id="{31D2B3FC-0951-F6B6-16C0-834EBB10FC74}"/>
              </a:ext>
            </a:extLst>
          </p:cNvPr>
          <p:cNvPicPr>
            <a:picLocks noChangeAspect="1"/>
          </p:cNvPicPr>
          <p:nvPr/>
        </p:nvPicPr>
        <p:blipFill>
          <a:blip r:embed="rId2"/>
          <a:stretch>
            <a:fillRect/>
          </a:stretch>
        </p:blipFill>
        <p:spPr>
          <a:xfrm>
            <a:off x="129093" y="1019176"/>
            <a:ext cx="8885813" cy="3792300"/>
          </a:xfrm>
          <a:prstGeom prst="rect">
            <a:avLst/>
          </a:prstGeom>
        </p:spPr>
      </p:pic>
    </p:spTree>
    <p:extLst>
      <p:ext uri="{BB962C8B-B14F-4D97-AF65-F5344CB8AC3E}">
        <p14:creationId xmlns:p14="http://schemas.microsoft.com/office/powerpoint/2010/main" val="2939953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a:t>
            </a:r>
            <a:r>
              <a:rPr lang="it-IT" sz="2400" dirty="0" err="1"/>
              <a:t>main</a:t>
            </a:r>
            <a:r>
              <a:rPr lang="it-IT" sz="2400" dirty="0"/>
              <a:t> e la parte di visualizzazione dell’applicazione: </a:t>
            </a:r>
            <a:r>
              <a:rPr lang="it-IT" sz="2400" dirty="0" err="1"/>
              <a:t>main.dart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233486"/>
            <a:ext cx="7800975" cy="1071563"/>
          </a:xfrm>
        </p:spPr>
        <p:txBody>
          <a:bodyPr/>
          <a:lstStyle/>
          <a:p>
            <a:pPr marL="152400" indent="0">
              <a:buNone/>
            </a:pPr>
            <a:r>
              <a:rPr lang="it-IT" b="0" i="0" u="none" strike="noStrike" baseline="0" dirty="0">
                <a:solidFill>
                  <a:srgbClr val="252928"/>
                </a:solidFill>
                <a:latin typeface="Montserrat" panose="00000500000000000000" pitchFamily="2" charset="0"/>
              </a:rPr>
              <a:t>In </a:t>
            </a:r>
            <a:r>
              <a:rPr lang="it-IT" b="0" i="1" u="none" strike="noStrike" baseline="0" dirty="0">
                <a:solidFill>
                  <a:srgbClr val="252928"/>
                </a:solidFill>
                <a:latin typeface="Montserrat" panose="00000500000000000000" pitchFamily="2" charset="0"/>
              </a:rPr>
              <a:t>_</a:t>
            </a:r>
            <a:r>
              <a:rPr lang="it-IT" i="1" dirty="0" err="1">
                <a:solidFill>
                  <a:srgbClr val="252928"/>
                </a:solidFill>
                <a:latin typeface="Montserrat" panose="00000500000000000000" pitchFamily="2" charset="0"/>
              </a:rPr>
              <a:t>MyHomePageState</a:t>
            </a:r>
            <a:r>
              <a:rPr lang="it-IT" dirty="0">
                <a:solidFill>
                  <a:srgbClr val="252928"/>
                </a:solidFill>
                <a:latin typeface="Montserrat" panose="00000500000000000000" pitchFamily="2" charset="0"/>
              </a:rPr>
              <a:t> si dichiara:</a:t>
            </a:r>
          </a:p>
          <a:p>
            <a:pPr>
              <a:buFontTx/>
              <a:buChar char="-"/>
            </a:pPr>
            <a:r>
              <a:rPr lang="it-IT" dirty="0">
                <a:solidFill>
                  <a:srgbClr val="252928"/>
                </a:solidFill>
                <a:latin typeface="Montserrat" panose="00000500000000000000" pitchFamily="2" charset="0"/>
              </a:rPr>
              <a:t>i controller che permettono di inserire il testo per le varie ricerche (tag, filtri 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a:buFontTx/>
              <a:buChar char="-"/>
            </a:pPr>
            <a:r>
              <a:rPr lang="it-IT" i="1" dirty="0">
                <a:solidFill>
                  <a:srgbClr val="252928"/>
                </a:solidFill>
                <a:latin typeface="Montserrat" panose="00000500000000000000" pitchFamily="2" charset="0"/>
              </a:rPr>
              <a:t>_talks</a:t>
            </a:r>
            <a:r>
              <a:rPr lang="it-IT" dirty="0">
                <a:solidFill>
                  <a:srgbClr val="252928"/>
                </a:solidFill>
                <a:latin typeface="Montserrat" panose="00000500000000000000" pitchFamily="2" charset="0"/>
              </a:rPr>
              <a:t> (lista) che contiene i talks da ritornare all’utente dopo ogni ricerca</a:t>
            </a:r>
          </a:p>
          <a:p>
            <a:pPr>
              <a:buFontTx/>
              <a:buChar char="-"/>
            </a:pPr>
            <a:r>
              <a:rPr lang="it-IT" i="1" dirty="0" err="1">
                <a:solidFill>
                  <a:srgbClr val="252928"/>
                </a:solidFill>
                <a:latin typeface="Montserrat" panose="00000500000000000000" pitchFamily="2" charset="0"/>
              </a:rPr>
              <a:t>s</a:t>
            </a:r>
            <a:r>
              <a:rPr lang="it-IT" b="0" i="1" u="none" strike="noStrike" baseline="0" dirty="0" err="1">
                <a:solidFill>
                  <a:srgbClr val="252928"/>
                </a:solidFill>
                <a:latin typeface="Montserrat" panose="00000500000000000000" pitchFamily="2" charset="0"/>
              </a:rPr>
              <a:t>celtaopzione</a:t>
            </a:r>
            <a:r>
              <a:rPr lang="it-IT" dirty="0">
                <a:solidFill>
                  <a:srgbClr val="252928"/>
                </a:solidFill>
                <a:latin typeface="Montserrat" panose="00000500000000000000" pitchFamily="2" charset="0"/>
              </a:rPr>
              <a:t>, molto simile ad una variabile flag che tiene traccia delle scelte che l’utente sta facendo</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3671887" y="2193519"/>
            <a:ext cx="5211914" cy="2692822"/>
          </a:xfrm>
          <a:prstGeom prst="rect">
            <a:avLst/>
          </a:prstGeom>
        </p:spPr>
      </p:pic>
    </p:spTree>
    <p:extLst>
      <p:ext uri="{BB962C8B-B14F-4D97-AF65-F5344CB8AC3E}">
        <p14:creationId xmlns:p14="http://schemas.microsoft.com/office/powerpoint/2010/main" val="228873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1177085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trimRight</a:t>
            </a:r>
            <a:r>
              <a:rPr lang="it-IT" sz="2400" dirty="0"/>
              <a:t>()</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1266824"/>
          </a:xfrm>
        </p:spPr>
        <p:txBody>
          <a:bodyPr/>
          <a:lstStyle/>
          <a:p>
            <a:pPr marL="152400" indent="0">
              <a:buNone/>
            </a:pPr>
            <a:r>
              <a:rPr lang="it-IT" b="0" i="0" u="none" strike="noStrike" baseline="0" dirty="0">
                <a:solidFill>
                  <a:srgbClr val="252928"/>
                </a:solidFill>
                <a:latin typeface="Montserrat" panose="00000500000000000000" pitchFamily="2" charset="0"/>
              </a:rPr>
              <a:t>Durante le prime fasi di test dell’applicazione, è emerso un problema legato allo spazio inserito automaticamente dalla tastiera del telefono quando viene suggerito il tag da ricercare. Una volta che viene eseguita la chiamata all’API, vengono passati sia il tag sia lo spazio aggiunto involontariamente, ritornando così un messaggio di errore. Per ovviare a questo inconveniente, si è deciso di impiegare la funzione </a:t>
            </a:r>
            <a:r>
              <a:rPr lang="it-IT" b="0" i="1" u="none" strike="noStrike" baseline="0" dirty="0" err="1">
                <a:solidFill>
                  <a:srgbClr val="252928"/>
                </a:solidFill>
                <a:latin typeface="Montserrat" panose="00000500000000000000" pitchFamily="2" charset="0"/>
              </a:rPr>
              <a:t>trimRight</a:t>
            </a:r>
            <a:r>
              <a:rPr lang="it-IT" i="1" dirty="0">
                <a:solidFill>
                  <a:srgbClr val="252928"/>
                </a:solidFill>
                <a:latin typeface="Montserrat" panose="00000500000000000000" pitchFamily="2" charset="0"/>
              </a:rPr>
              <a:t>()</a:t>
            </a:r>
            <a:r>
              <a:rPr lang="it-IT" dirty="0">
                <a:solidFill>
                  <a:srgbClr val="252928"/>
                </a:solidFill>
                <a:latin typeface="Montserrat" panose="00000500000000000000" pitchFamily="2" charset="0"/>
              </a:rPr>
              <a:t> che elimina tutti gli spazi presenti alla fine della parola.</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290763" y="2143153"/>
            <a:ext cx="5451383" cy="2611755"/>
          </a:xfrm>
          <a:prstGeom prst="rect">
            <a:avLst/>
          </a:prstGeom>
        </p:spPr>
      </p:pic>
    </p:spTree>
    <p:extLst>
      <p:ext uri="{BB962C8B-B14F-4D97-AF65-F5344CB8AC3E}">
        <p14:creationId xmlns:p14="http://schemas.microsoft.com/office/powerpoint/2010/main" val="138108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2013E-076A-9639-126F-9506C1BFB9BF}"/>
              </a:ext>
            </a:extLst>
          </p:cNvPr>
          <p:cNvSpPr>
            <a:spLocks noGrp="1"/>
          </p:cNvSpPr>
          <p:nvPr>
            <p:ph type="title"/>
          </p:nvPr>
        </p:nvSpPr>
        <p:spPr/>
        <p:txBody>
          <a:bodyPr/>
          <a:lstStyle/>
          <a:p>
            <a:r>
              <a:rPr lang="it-IT" dirty="0"/>
              <a:t>A chi è rivolto </a:t>
            </a:r>
            <a:r>
              <a:rPr lang="it-IT" dirty="0" err="1"/>
              <a:t>CommuniTEDx</a:t>
            </a:r>
            <a:r>
              <a:rPr lang="it-IT" dirty="0"/>
              <a:t>?</a:t>
            </a:r>
          </a:p>
        </p:txBody>
      </p:sp>
      <p:sp>
        <p:nvSpPr>
          <p:cNvPr id="3" name="Google Shape;988;p37">
            <a:extLst>
              <a:ext uri="{FF2B5EF4-FFF2-40B4-BE49-F238E27FC236}">
                <a16:creationId xmlns:a16="http://schemas.microsoft.com/office/drawing/2014/main" id="{4A9D02C4-0B87-63F7-A617-79DCD0A59367}"/>
              </a:ext>
            </a:extLst>
          </p:cNvPr>
          <p:cNvSpPr txBox="1">
            <a:spLocks/>
          </p:cNvSpPr>
          <p:nvPr/>
        </p:nvSpPr>
        <p:spPr>
          <a:xfrm>
            <a:off x="720000" y="1433384"/>
            <a:ext cx="7850976" cy="326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800" dirty="0"/>
              <a:t>Questa applicazione è focalizzata su un pubblico con un forte interesse per la </a:t>
            </a:r>
            <a:r>
              <a:rPr lang="it-IT" sz="1800" b="1" dirty="0"/>
              <a:t>scienza</a:t>
            </a:r>
            <a:r>
              <a:rPr lang="it-IT" sz="1800" dirty="0"/>
              <a:t> e per la </a:t>
            </a:r>
            <a:r>
              <a:rPr lang="it-IT" sz="1800" b="1" dirty="0"/>
              <a:t>tecnologia</a:t>
            </a:r>
            <a:r>
              <a:rPr lang="it-IT" sz="1800" dirty="0"/>
              <a:t>, in particolare:</a:t>
            </a:r>
          </a:p>
          <a:p>
            <a:endParaRPr lang="it-IT" sz="1800" dirty="0"/>
          </a:p>
          <a:p>
            <a:pPr marL="285750" indent="-285750">
              <a:buSzPct val="100000"/>
              <a:buFont typeface="Wingdings" panose="05000000000000000000" pitchFamily="2" charset="2"/>
              <a:buChar char="Ø"/>
            </a:pPr>
            <a:r>
              <a:rPr lang="it-IT" sz="1800" dirty="0"/>
              <a:t>Studenti delle scuole medie e superiori</a:t>
            </a:r>
          </a:p>
          <a:p>
            <a:pPr marL="285750" indent="-285750">
              <a:buSzPct val="100000"/>
              <a:buFont typeface="Wingdings" panose="05000000000000000000" pitchFamily="2" charset="2"/>
              <a:buChar char="Ø"/>
            </a:pPr>
            <a:r>
              <a:rPr lang="it-IT" sz="1800" dirty="0"/>
              <a:t>Studenti universitari</a:t>
            </a:r>
          </a:p>
          <a:p>
            <a:pPr marL="285750" indent="-285750">
              <a:buSzPct val="100000"/>
              <a:buFont typeface="Wingdings" panose="05000000000000000000" pitchFamily="2" charset="2"/>
              <a:buChar char="Ø"/>
            </a:pPr>
            <a:r>
              <a:rPr lang="it-IT" sz="1800" dirty="0"/>
              <a:t>Professori, docenti e insegnanti</a:t>
            </a:r>
          </a:p>
          <a:p>
            <a:pPr marL="285750" indent="-285750">
              <a:buSzPct val="100000"/>
              <a:buFont typeface="Wingdings" panose="05000000000000000000" pitchFamily="2" charset="2"/>
              <a:buChar char="Ø"/>
            </a:pPr>
            <a:r>
              <a:rPr lang="it-IT" sz="1800" dirty="0"/>
              <a:t>Ricercatori e scienziati</a:t>
            </a:r>
          </a:p>
          <a:p>
            <a:pPr marL="285750" indent="-285750">
              <a:buSzPct val="100000"/>
              <a:buFont typeface="Wingdings" panose="05000000000000000000" pitchFamily="2" charset="2"/>
              <a:buChar char="Ø"/>
            </a:pPr>
            <a:r>
              <a:rPr lang="it-IT" sz="1800" dirty="0"/>
              <a:t>Appassionati</a:t>
            </a:r>
          </a:p>
          <a:p>
            <a:pPr marL="285750" indent="-285750">
              <a:buSzPct val="100000"/>
              <a:buFont typeface="Wingdings" panose="05000000000000000000" pitchFamily="2" charset="2"/>
              <a:buChar char="Ø"/>
            </a:pPr>
            <a:endParaRPr lang="it-IT" sz="1800" dirty="0"/>
          </a:p>
        </p:txBody>
      </p:sp>
    </p:spTree>
    <p:extLst>
      <p:ext uri="{BB962C8B-B14F-4D97-AF65-F5344CB8AC3E}">
        <p14:creationId xmlns:p14="http://schemas.microsoft.com/office/powerpoint/2010/main" val="2186953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1"/>
            <a:ext cx="7800975" cy="585789"/>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due </a:t>
            </a:r>
            <a:r>
              <a:rPr lang="it-IT" b="0" i="1" u="none" strike="noStrike" baseline="0" dirty="0" err="1">
                <a:solidFill>
                  <a:srgbClr val="252928"/>
                </a:solidFill>
                <a:latin typeface="Montserrat" panose="00000500000000000000" pitchFamily="2" charset="0"/>
              </a:rPr>
              <a:t>TextField</a:t>
            </a:r>
            <a:r>
              <a:rPr lang="it-IT" b="0" i="0" u="none" strike="noStrike" baseline="0" dirty="0">
                <a:solidFill>
                  <a:srgbClr val="252928"/>
                </a:solidFill>
                <a:latin typeface="Montserrat" panose="00000500000000000000" pitchFamily="2" charset="0"/>
              </a:rPr>
              <a:t>, uno per ogni tag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la ricerca dei Talk desiderati.</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877461" y="1905001"/>
            <a:ext cx="3948068" cy="2849908"/>
          </a:xfrm>
          <a:prstGeom prst="rect">
            <a:avLst/>
          </a:prstGeom>
        </p:spPr>
      </p:pic>
    </p:spTree>
    <p:extLst>
      <p:ext uri="{BB962C8B-B14F-4D97-AF65-F5344CB8AC3E}">
        <p14:creationId xmlns:p14="http://schemas.microsoft.com/office/powerpoint/2010/main" val="2152982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a:t>
            </a:r>
            <a:r>
              <a:rPr lang="it-IT" sz="2400" dirty="0" err="1"/>
              <a:t>getTalkByUrl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3"/>
            <a:ext cx="7800975" cy="776288"/>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un </a:t>
            </a:r>
            <a:r>
              <a:rPr lang="it-IT" b="0" i="1" u="none" strike="noStrike" baseline="0" dirty="0" err="1">
                <a:solidFill>
                  <a:srgbClr val="252928"/>
                </a:solidFill>
                <a:latin typeface="Montserrat" panose="00000500000000000000" pitchFamily="2" charset="0"/>
              </a:rPr>
              <a:t>TextField</a:t>
            </a:r>
            <a:r>
              <a:rPr lang="it-IT" b="0" i="0" u="none" strike="noStrike" baseline="0" dirty="0">
                <a:solidFill>
                  <a:srgbClr val="252928"/>
                </a:solidFill>
                <a:latin typeface="Montserrat" panose="00000500000000000000" pitchFamily="2" charset="0"/>
              </a:rPr>
              <a:t>, per </a:t>
            </a:r>
            <a:r>
              <a:rPr lang="it-IT" b="0" i="0" u="none" strike="noStrike" baseline="0" dirty="0" err="1">
                <a:solidFill>
                  <a:srgbClr val="252928"/>
                </a:solidFill>
                <a:latin typeface="Montserrat" panose="00000500000000000000" pitchFamily="2" charset="0"/>
              </a:rPr>
              <a:t>l’url</a:t>
            </a:r>
            <a:r>
              <a:rPr lang="it-IT" b="0" i="0" u="none" strike="noStrike" baseline="0" dirty="0">
                <a:solidFill>
                  <a:srgbClr val="252928"/>
                </a:solidFill>
                <a:latin typeface="Montserrat" panose="00000500000000000000" pitchFamily="2" charset="0"/>
              </a:rPr>
              <a:t> del video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dare inizio alla ricerca.</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104586" y="1866901"/>
            <a:ext cx="4720944" cy="2514462"/>
          </a:xfrm>
          <a:prstGeom prst="rect">
            <a:avLst/>
          </a:prstGeom>
        </p:spPr>
      </p:pic>
    </p:spTree>
    <p:extLst>
      <p:ext uri="{BB962C8B-B14F-4D97-AF65-F5344CB8AC3E}">
        <p14:creationId xmlns:p14="http://schemas.microsoft.com/office/powerpoint/2010/main" val="3507114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Gestione dell’</a:t>
            </a:r>
            <a:r>
              <a:rPr lang="it-IT" sz="2400" dirty="0" err="1"/>
              <a:t>AppBar</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2"/>
            <a:ext cx="7800975" cy="1305569"/>
          </a:xfrm>
        </p:spPr>
        <p:txBody>
          <a:bodyPr/>
          <a:lstStyle/>
          <a:p>
            <a:pPr marL="152400" indent="0">
              <a:buNone/>
            </a:pPr>
            <a:r>
              <a:rPr lang="it-IT" dirty="0">
                <a:solidFill>
                  <a:srgbClr val="252928"/>
                </a:solidFill>
                <a:latin typeface="Montserrat" panose="00000500000000000000" pitchFamily="2" charset="0"/>
              </a:rPr>
              <a:t>Ogni volta che viene caricata l’</a:t>
            </a:r>
            <a:r>
              <a:rPr lang="it-IT" b="0" i="0" u="none" strike="noStrike" baseline="0"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a:t>
            </a:r>
            <a:r>
              <a:rPr lang="it-IT" b="0" i="0" u="none" strike="noStrike" baseline="0" dirty="0">
                <a:solidFill>
                  <a:srgbClr val="252928"/>
                </a:solidFill>
                <a:latin typeface="Montserrat" panose="00000500000000000000" pitchFamily="2" charset="0"/>
              </a:rPr>
              <a:t> la variabile </a:t>
            </a:r>
            <a:r>
              <a:rPr lang="it-IT" b="0" i="1" u="none" strike="noStrike" baseline="0" dirty="0" err="1">
                <a:solidFill>
                  <a:srgbClr val="252928"/>
                </a:solidFill>
                <a:latin typeface="Montserrat" panose="00000500000000000000" pitchFamily="2" charset="0"/>
              </a:rPr>
              <a:t>sceltaopzione</a:t>
            </a:r>
            <a:r>
              <a:rPr lang="it-IT" b="0" i="0" u="none" strike="noStrike" baseline="0" dirty="0">
                <a:solidFill>
                  <a:srgbClr val="252928"/>
                </a:solidFill>
                <a:latin typeface="Montserrat" panose="00000500000000000000" pitchFamily="2" charset="0"/>
              </a:rPr>
              <a:t> decide quale scritta è più opportuno visualizzare. </a:t>
            </a:r>
            <a:r>
              <a:rPr lang="it-IT" dirty="0">
                <a:solidFill>
                  <a:srgbClr val="252928"/>
                </a:solidFill>
                <a:latin typeface="Montserrat" panose="00000500000000000000" pitchFamily="2" charset="0"/>
              </a:rPr>
              <a:t>Nel primo caso (1), viene cercato un solo tag e nell’</a:t>
            </a:r>
            <a:r>
              <a:rPr lang="it-IT"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 viene visualizzato il nome del tag cercato, seguito da un cancelletto; nel secondo caso (2), vengono visualizzati entrambi i tag cercati; mentre nel terzo e ultimo caso (3), viene visualizzato un messaggio statico uguale per tutte le ricerche mediante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marL="152400" indent="0">
              <a:buNone/>
            </a:pPr>
            <a:r>
              <a:rPr lang="it-IT" b="0" i="0" u="none" strike="noStrike" baseline="0" dirty="0">
                <a:solidFill>
                  <a:srgbClr val="252928"/>
                </a:solidFill>
                <a:latin typeface="Montserrat" panose="00000500000000000000" pitchFamily="2" charset="0"/>
              </a:rPr>
              <a:t>La strategia adottata è stata quella di scrivere l’IF con la tecnica </a:t>
            </a:r>
            <a:r>
              <a:rPr lang="it-IT" b="0" i="0" u="none" strike="noStrike" baseline="0" dirty="0" err="1">
                <a:solidFill>
                  <a:srgbClr val="252928"/>
                </a:solidFill>
                <a:latin typeface="Montserrat" panose="00000500000000000000" pitchFamily="2" charset="0"/>
              </a:rPr>
              <a:t>inline</a:t>
            </a:r>
            <a:r>
              <a:rPr lang="it-IT" b="0" i="0" u="none" strike="noStrike" baseline="0" dirty="0">
                <a:solidFill>
                  <a:srgbClr val="252928"/>
                </a:solidFill>
                <a:latin typeface="Montserrat" panose="00000500000000000000" pitchFamily="2" charset="0"/>
              </a:rPr>
              <a:t>.</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233766" y="2709220"/>
            <a:ext cx="6790986" cy="1666231"/>
          </a:xfrm>
          <a:prstGeom prst="rect">
            <a:avLst/>
          </a:prstGeom>
        </p:spPr>
      </p:pic>
    </p:spTree>
    <p:extLst>
      <p:ext uri="{BB962C8B-B14F-4D97-AF65-F5344CB8AC3E}">
        <p14:creationId xmlns:p14="http://schemas.microsoft.com/office/powerpoint/2010/main" val="1354719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Carattere&#10;&#10;Descrizione generata automaticamente">
            <a:extLst>
              <a:ext uri="{FF2B5EF4-FFF2-40B4-BE49-F238E27FC236}">
                <a16:creationId xmlns:a16="http://schemas.microsoft.com/office/drawing/2014/main" id="{7DFBED87-772E-9D0F-120F-8C61122D46C5}"/>
              </a:ext>
            </a:extLst>
          </p:cNvPr>
          <p:cNvPicPr>
            <a:picLocks noChangeAspect="1"/>
          </p:cNvPicPr>
          <p:nvPr/>
        </p:nvPicPr>
        <p:blipFill>
          <a:blip r:embed="rId2"/>
          <a:stretch>
            <a:fillRect/>
          </a:stretch>
        </p:blipFill>
        <p:spPr>
          <a:xfrm>
            <a:off x="320464" y="503855"/>
            <a:ext cx="2189259" cy="4429336"/>
          </a:xfrm>
          <a:prstGeom prst="rect">
            <a:avLst/>
          </a:prstGeom>
        </p:spPr>
      </p:pic>
      <p:pic>
        <p:nvPicPr>
          <p:cNvPr id="7" name="Immagine 6" descr="Immagine che contiene testo, schermata, Carattere&#10;&#10;Descrizione generata automaticamente">
            <a:extLst>
              <a:ext uri="{FF2B5EF4-FFF2-40B4-BE49-F238E27FC236}">
                <a16:creationId xmlns:a16="http://schemas.microsoft.com/office/drawing/2014/main" id="{1AE9DCFA-6BDE-AC2B-96D1-3713FEBC35EC}"/>
              </a:ext>
            </a:extLst>
          </p:cNvPr>
          <p:cNvPicPr>
            <a:picLocks noChangeAspect="1"/>
          </p:cNvPicPr>
          <p:nvPr/>
        </p:nvPicPr>
        <p:blipFill>
          <a:blip r:embed="rId3"/>
          <a:stretch>
            <a:fillRect/>
          </a:stretch>
        </p:blipFill>
        <p:spPr>
          <a:xfrm>
            <a:off x="2962556" y="503855"/>
            <a:ext cx="2215287" cy="4440858"/>
          </a:xfrm>
          <a:prstGeom prst="rect">
            <a:avLst/>
          </a:prstGeom>
        </p:spPr>
      </p:pic>
      <p:pic>
        <p:nvPicPr>
          <p:cNvPr id="9" name="Immagine 8" descr="Immagine che contiene testo, schermata, design&#10;&#10;Descrizione generata automaticamente">
            <a:extLst>
              <a:ext uri="{FF2B5EF4-FFF2-40B4-BE49-F238E27FC236}">
                <a16:creationId xmlns:a16="http://schemas.microsoft.com/office/drawing/2014/main" id="{40EFF34C-0E63-10B1-7472-B565B0F3FEE5}"/>
              </a:ext>
            </a:extLst>
          </p:cNvPr>
          <p:cNvPicPr>
            <a:picLocks noChangeAspect="1"/>
          </p:cNvPicPr>
          <p:nvPr/>
        </p:nvPicPr>
        <p:blipFill>
          <a:blip r:embed="rId4"/>
          <a:stretch>
            <a:fillRect/>
          </a:stretch>
        </p:blipFill>
        <p:spPr>
          <a:xfrm>
            <a:off x="5549999" y="503854"/>
            <a:ext cx="2215287" cy="4432637"/>
          </a:xfrm>
          <a:prstGeom prst="rect">
            <a:avLst/>
          </a:prstGeom>
        </p:spPr>
      </p:pic>
      <p:sp>
        <p:nvSpPr>
          <p:cNvPr id="10" name="CasellaDiTesto 9">
            <a:extLst>
              <a:ext uri="{FF2B5EF4-FFF2-40B4-BE49-F238E27FC236}">
                <a16:creationId xmlns:a16="http://schemas.microsoft.com/office/drawing/2014/main" id="{6022FE64-9DFF-5C0C-81B0-85E34ED3C8B6}"/>
              </a:ext>
            </a:extLst>
          </p:cNvPr>
          <p:cNvSpPr txBox="1"/>
          <p:nvPr/>
        </p:nvSpPr>
        <p:spPr>
          <a:xfrm>
            <a:off x="453325" y="111211"/>
            <a:ext cx="1923535" cy="307777"/>
          </a:xfrm>
          <a:prstGeom prst="rect">
            <a:avLst/>
          </a:prstGeom>
          <a:noFill/>
        </p:spPr>
        <p:txBody>
          <a:bodyPr wrap="square" rtlCol="0">
            <a:spAutoFit/>
          </a:bodyPr>
          <a:lstStyle/>
          <a:p>
            <a:r>
              <a:rPr lang="it-IT" b="0" i="0" u="none" strike="noStrike" baseline="0" dirty="0" err="1">
                <a:solidFill>
                  <a:srgbClr val="252928"/>
                </a:solidFill>
                <a:latin typeface="Montserrat" panose="00000500000000000000" pitchFamily="2" charset="0"/>
              </a:rPr>
              <a:t>getTalksByTag</a:t>
            </a:r>
            <a:endParaRPr lang="it-IT" dirty="0"/>
          </a:p>
        </p:txBody>
      </p:sp>
      <p:sp>
        <p:nvSpPr>
          <p:cNvPr id="11" name="CasellaDiTesto 10">
            <a:extLst>
              <a:ext uri="{FF2B5EF4-FFF2-40B4-BE49-F238E27FC236}">
                <a16:creationId xmlns:a16="http://schemas.microsoft.com/office/drawing/2014/main" id="{4009293E-9023-8316-31F0-E4EB13986587}"/>
              </a:ext>
            </a:extLst>
          </p:cNvPr>
          <p:cNvSpPr txBox="1"/>
          <p:nvPr/>
        </p:nvSpPr>
        <p:spPr>
          <a:xfrm>
            <a:off x="3108431" y="78260"/>
            <a:ext cx="1923535" cy="307777"/>
          </a:xfrm>
          <a:prstGeom prst="rect">
            <a:avLst/>
          </a:prstGeom>
          <a:noFill/>
        </p:spPr>
        <p:txBody>
          <a:bodyPr wrap="square" rtlCol="0">
            <a:spAutoFit/>
          </a:bodyPr>
          <a:lstStyle/>
          <a:p>
            <a:r>
              <a:rPr lang="it-IT" b="0" i="0" u="none" strike="noStrike" baseline="0" dirty="0">
                <a:solidFill>
                  <a:srgbClr val="252928"/>
                </a:solidFill>
                <a:latin typeface="Montserrat" panose="00000500000000000000" pitchFamily="2" charset="0"/>
              </a:rPr>
              <a:t>getTalksBy2Tags</a:t>
            </a:r>
            <a:endParaRPr lang="it-IT" dirty="0"/>
          </a:p>
        </p:txBody>
      </p:sp>
      <p:sp>
        <p:nvSpPr>
          <p:cNvPr id="12" name="CasellaDiTesto 11">
            <a:extLst>
              <a:ext uri="{FF2B5EF4-FFF2-40B4-BE49-F238E27FC236}">
                <a16:creationId xmlns:a16="http://schemas.microsoft.com/office/drawing/2014/main" id="{CEA7FB97-D934-5AAC-6358-22965A2BEB4C}"/>
              </a:ext>
            </a:extLst>
          </p:cNvPr>
          <p:cNvSpPr txBox="1"/>
          <p:nvPr/>
        </p:nvSpPr>
        <p:spPr>
          <a:xfrm>
            <a:off x="5695874" y="109825"/>
            <a:ext cx="1923535" cy="307777"/>
          </a:xfrm>
          <a:prstGeom prst="rect">
            <a:avLst/>
          </a:prstGeom>
          <a:noFill/>
        </p:spPr>
        <p:txBody>
          <a:bodyPr wrap="square" rtlCol="0">
            <a:spAutoFit/>
          </a:bodyPr>
          <a:lstStyle/>
          <a:p>
            <a:r>
              <a:rPr lang="it-IT" b="0" i="0" u="none" strike="noStrike" baseline="0" dirty="0" err="1">
                <a:solidFill>
                  <a:srgbClr val="252928"/>
                </a:solidFill>
                <a:latin typeface="Montserrat" panose="00000500000000000000" pitchFamily="2" charset="0"/>
              </a:rPr>
              <a:t>getTalkByUrl</a:t>
            </a:r>
            <a:endParaRPr lang="it-IT" dirty="0"/>
          </a:p>
        </p:txBody>
      </p:sp>
    </p:spTree>
    <p:extLst>
      <p:ext uri="{BB962C8B-B14F-4D97-AF65-F5344CB8AC3E}">
        <p14:creationId xmlns:p14="http://schemas.microsoft.com/office/powerpoint/2010/main" val="378025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287139"/>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Difficoltà nella programmazione con il linguaggio Dart</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59" y="184870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Difficoltà nel familiarizzare con il pattern architetturale Model </a:t>
            </a:r>
            <a:r>
              <a:rPr lang="it-IT" dirty="0" err="1"/>
              <a:t>View</a:t>
            </a:r>
            <a:r>
              <a:rPr lang="it-IT" dirty="0"/>
              <a:t> Controller</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 causa delle precedenti criticità, c’è molto margine di miglioramento sulla parte grafica</a:t>
            </a:r>
          </a:p>
        </p:txBody>
      </p:sp>
    </p:spTree>
    <p:extLst>
      <p:ext uri="{BB962C8B-B14F-4D97-AF65-F5344CB8AC3E}">
        <p14:creationId xmlns:p14="http://schemas.microsoft.com/office/powerpoint/2010/main" val="149606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49"/>
            <a:ext cx="5878812" cy="2499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modifica importante e allo stesso tempo necessaria nella parte dei risultati delle varie ricerche è quella di aggiungere un’ulteriore freccia per ritornare alla pagina precedente durante lo scorrimento dei risultati.</a:t>
            </a:r>
          </a:p>
          <a:p>
            <a:pPr marL="0" indent="0">
              <a:buFont typeface="Nunito Light"/>
              <a:buNone/>
            </a:pPr>
            <a:r>
              <a:rPr lang="it-IT" dirty="0"/>
              <a:t>Infine, con più tempo a disposizione andrebbe rivoluzionata l’interfaccia grafica dell’applicazione mobile.</a:t>
            </a:r>
          </a:p>
        </p:txBody>
      </p:sp>
    </p:spTree>
    <p:extLst>
      <p:ext uri="{BB962C8B-B14F-4D97-AF65-F5344CB8AC3E}">
        <p14:creationId xmlns:p14="http://schemas.microsoft.com/office/powerpoint/2010/main" val="149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 sull’app e sull’interfaccia grafica</a:t>
            </a:r>
            <a:endParaRPr dirty="0"/>
          </a:p>
        </p:txBody>
      </p:sp>
      <p:sp>
        <p:nvSpPr>
          <p:cNvPr id="1073" name="Google Shape;1073;p40"/>
          <p:cNvSpPr txBox="1">
            <a:spLocks noGrp="1"/>
          </p:cNvSpPr>
          <p:nvPr>
            <p:ph type="body" idx="1"/>
          </p:nvPr>
        </p:nvSpPr>
        <p:spPr>
          <a:xfrm>
            <a:off x="713250" y="1742303"/>
            <a:ext cx="7717500" cy="1936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it-IT" dirty="0"/>
              <a:t>L’interfaccia grafica dell’applicazione mobile viene realizzata tramite l’ausilio del framework flutter.</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L’obiettivo è quello di rendere l’intera piattaforma </a:t>
            </a:r>
            <a:r>
              <a:rPr lang="it-IT" i="1" dirty="0"/>
              <a:t>user-friendly</a:t>
            </a:r>
            <a:r>
              <a:rPr lang="it-IT" dirty="0"/>
              <a:t>, in modo da permetterne l’utilizzo anche agli utenti meno esperti.</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L’applicazione è costruita utilizzando tecnologie cloud, come i </a:t>
            </a:r>
            <a:r>
              <a:rPr lang="it-IT" i="1" dirty="0"/>
              <a:t>tools </a:t>
            </a:r>
            <a:r>
              <a:rPr lang="it-IT" dirty="0"/>
              <a:t>di Amazon AWS.</a:t>
            </a: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33D4D-D720-157B-BBE4-DFF27A5D95DA}"/>
              </a:ext>
            </a:extLst>
          </p:cNvPr>
          <p:cNvSpPr>
            <a:spLocks noGrp="1"/>
          </p:cNvSpPr>
          <p:nvPr>
            <p:ph type="title"/>
          </p:nvPr>
        </p:nvSpPr>
        <p:spPr>
          <a:xfrm>
            <a:off x="713250" y="452458"/>
            <a:ext cx="7717500" cy="1480419"/>
          </a:xfrm>
        </p:spPr>
        <p:txBody>
          <a:bodyPr/>
          <a:lstStyle/>
          <a:p>
            <a:r>
              <a:rPr lang="it-IT" dirty="0"/>
              <a:t>Approfondimento sul servizio di autenticazione alla piattaforma: Amazon Cognito</a:t>
            </a:r>
          </a:p>
        </p:txBody>
      </p:sp>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2297150"/>
            <a:ext cx="7717500" cy="2044391"/>
          </a:xfrm>
        </p:spPr>
        <p:txBody>
          <a:bodyPr/>
          <a:lstStyle/>
          <a:p>
            <a:pPr marL="152400" indent="0">
              <a:buNone/>
            </a:pPr>
            <a:r>
              <a:rPr lang="it-IT" dirty="0"/>
              <a:t>Per la funzione di autenticazione viene utilizzato il servizio Amazon Cognito. Esso si basa su due concetti principali:</a:t>
            </a:r>
          </a:p>
          <a:p>
            <a:pPr>
              <a:buFontTx/>
              <a:buChar char="-"/>
            </a:pPr>
            <a:r>
              <a:rPr lang="it-IT" dirty="0"/>
              <a:t>pool di utenti </a:t>
            </a:r>
          </a:p>
          <a:p>
            <a:pPr>
              <a:buFontTx/>
              <a:buChar char="-"/>
            </a:pPr>
            <a:r>
              <a:rPr lang="it-IT" dirty="0"/>
              <a:t>pool di identità</a:t>
            </a:r>
          </a:p>
          <a:p>
            <a:pPr marL="152400" indent="0">
              <a:buNone/>
            </a:pPr>
            <a:endParaRPr lang="it-IT" dirty="0"/>
          </a:p>
          <a:p>
            <a:pPr marL="152400" indent="0">
              <a:buNone/>
            </a:pPr>
            <a:r>
              <a:rPr lang="it-IT" dirty="0"/>
              <a:t>I pool di utenti servono per l’autenticazione (verifica dell'identità) mentre i pool di identità servono per l'autorizzazione (controllo degli accessi).</a:t>
            </a:r>
          </a:p>
          <a:p>
            <a:pPr marL="152400" indent="0">
              <a:buNone/>
            </a:pPr>
            <a:endParaRPr lang="it-IT" dirty="0"/>
          </a:p>
        </p:txBody>
      </p:sp>
    </p:spTree>
    <p:extLst>
      <p:ext uri="{BB962C8B-B14F-4D97-AF65-F5344CB8AC3E}">
        <p14:creationId xmlns:p14="http://schemas.microsoft.com/office/powerpoint/2010/main" val="97297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535259"/>
            <a:ext cx="7717500" cy="3143315"/>
          </a:xfrm>
        </p:spPr>
        <p:txBody>
          <a:bodyPr/>
          <a:lstStyle/>
          <a:p>
            <a:pPr marL="152400" indent="0">
              <a:buNone/>
            </a:pPr>
            <a:r>
              <a:rPr lang="it-IT" dirty="0"/>
              <a:t>Puoi utilizzare i pool di identità per creare identità univoche per gli utenti e consentire loro l'accesso ad altri servizi AWS.</a:t>
            </a:r>
          </a:p>
          <a:p>
            <a:pPr marL="152400" indent="0">
              <a:buNone/>
            </a:pPr>
            <a:r>
              <a:rPr lang="it-IT" dirty="0"/>
              <a:t>Gli utenti dell'app possono accedere tramite il pool di utenti o accedere in modalità federata, in particolare Amazon Cognito implementa lo standard </a:t>
            </a:r>
            <a:r>
              <a:rPr lang="it-IT" i="1" dirty="0" err="1"/>
              <a:t>OAuth</a:t>
            </a:r>
            <a:r>
              <a:rPr lang="it-IT" i="1" dirty="0"/>
              <a:t> 2</a:t>
            </a:r>
            <a:r>
              <a:rPr lang="it-IT" dirty="0"/>
              <a:t> che permette l’autenticazione tramite un gestore dell'identità digitale (</a:t>
            </a:r>
            <a:r>
              <a:rPr lang="it-IT" dirty="0" err="1"/>
              <a:t>IdP</a:t>
            </a:r>
            <a:r>
              <a:rPr lang="it-IT" dirty="0"/>
              <a:t>) di terze parti come Google o Facebook</a:t>
            </a:r>
            <a:r>
              <a:rPr lang="it-IT" i="1" dirty="0"/>
              <a:t>.</a:t>
            </a:r>
          </a:p>
          <a:p>
            <a:pPr marL="152400" indent="0">
              <a:buNone/>
            </a:pPr>
            <a:endParaRPr lang="it-IT" dirty="0"/>
          </a:p>
          <a:p>
            <a:pPr marL="152400" indent="0">
              <a:buNone/>
            </a:pPr>
            <a:r>
              <a:rPr lang="it-IT" dirty="0"/>
              <a:t>Queste funzionalità di Amazon Cognito sono utili perché permettono di:</a:t>
            </a:r>
          </a:p>
          <a:p>
            <a:pPr marL="152400" indent="0">
              <a:buNone/>
            </a:pPr>
            <a:endParaRPr lang="it-IT" dirty="0"/>
          </a:p>
          <a:p>
            <a:pPr>
              <a:buFontTx/>
              <a:buChar char="-"/>
            </a:pPr>
            <a:r>
              <a:rPr lang="it-IT" dirty="0"/>
              <a:t>Progettare pagine web di iscrizione e accesso per l’app tramite un pool di utenza.</a:t>
            </a:r>
          </a:p>
          <a:p>
            <a:pPr>
              <a:buFontTx/>
              <a:buChar char="-"/>
            </a:pPr>
            <a:r>
              <a:rPr lang="it-IT" dirty="0"/>
              <a:t>Generare credenziali AWS temporanee per utenti non autenticati tramite un pool di identità.</a:t>
            </a:r>
          </a:p>
          <a:p>
            <a:pPr marL="152400" indent="0">
              <a:buNone/>
            </a:pPr>
            <a:endParaRPr lang="it-IT" dirty="0"/>
          </a:p>
          <a:p>
            <a:pPr marL="152400" indent="0">
              <a:buNone/>
            </a:pPr>
            <a:endParaRPr lang="it-IT" dirty="0"/>
          </a:p>
        </p:txBody>
      </p:sp>
    </p:spTree>
    <p:extLst>
      <p:ext uri="{BB962C8B-B14F-4D97-AF65-F5344CB8AC3E}">
        <p14:creationId xmlns:p14="http://schemas.microsoft.com/office/powerpoint/2010/main" val="16526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422634"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Architettura</a:t>
            </a:r>
            <a:endParaRPr dirty="0"/>
          </a:p>
        </p:txBody>
      </p:sp>
      <p:pic>
        <p:nvPicPr>
          <p:cNvPr id="3" name="Immagine 2">
            <a:extLst>
              <a:ext uri="{FF2B5EF4-FFF2-40B4-BE49-F238E27FC236}">
                <a16:creationId xmlns:a16="http://schemas.microsoft.com/office/drawing/2014/main" id="{9D80B4E0-7AE9-CAFD-636D-80646F802E93}"/>
              </a:ext>
            </a:extLst>
          </p:cNvPr>
          <p:cNvPicPr>
            <a:picLocks noChangeAspect="1"/>
          </p:cNvPicPr>
          <p:nvPr/>
        </p:nvPicPr>
        <p:blipFill>
          <a:blip r:embed="rId3"/>
          <a:stretch>
            <a:fillRect/>
          </a:stretch>
        </p:blipFill>
        <p:spPr>
          <a:xfrm>
            <a:off x="631198" y="502023"/>
            <a:ext cx="7881603" cy="4496081"/>
          </a:xfrm>
          <a:prstGeom prst="rect">
            <a:avLst/>
          </a:prstGeom>
        </p:spPr>
      </p:pic>
    </p:spTree>
  </p:cSld>
  <p:clrMapOvr>
    <a:masterClrMapping/>
  </p:clrMapOvr>
</p:sld>
</file>

<file path=ppt/theme/theme1.xml><?xml version="1.0" encoding="utf-8"?>
<a:theme xmlns:a="http://schemas.openxmlformats.org/drawingml/2006/main" name="UX App Designer Portfolio by Slidesgo">
  <a:themeElements>
    <a:clrScheme name="Simple Light">
      <a:dk1>
        <a:srgbClr val="262928"/>
      </a:dk1>
      <a:lt1>
        <a:srgbClr val="FFFFFF"/>
      </a:lt1>
      <a:dk2>
        <a:srgbClr val="3844F9"/>
      </a:dk2>
      <a:lt2>
        <a:srgbClr val="80C3EB"/>
      </a:lt2>
      <a:accent1>
        <a:srgbClr val="F7F077"/>
      </a:accent1>
      <a:accent2>
        <a:srgbClr val="E59CAB"/>
      </a:accent2>
      <a:accent3>
        <a:srgbClr val="F6E2DA"/>
      </a:accent3>
      <a:accent4>
        <a:srgbClr val="FFFFFF"/>
      </a:accent4>
      <a:accent5>
        <a:srgbClr val="FFFFFF"/>
      </a:accent5>
      <a:accent6>
        <a:srgbClr val="FFFFFF"/>
      </a:accent6>
      <a:hlink>
        <a:srgbClr val="2629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1914</TotalTime>
  <Words>2682</Words>
  <Application>Microsoft Office PowerPoint</Application>
  <PresentationFormat>Presentazione su schermo (16:9)</PresentationFormat>
  <Paragraphs>204</Paragraphs>
  <Slides>55</Slides>
  <Notes>17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55</vt:i4>
      </vt:variant>
    </vt:vector>
  </HeadingPairs>
  <TitlesOfParts>
    <vt:vector size="64" baseType="lpstr">
      <vt:lpstr>Manrope Light</vt:lpstr>
      <vt:lpstr>Nunito Light</vt:lpstr>
      <vt:lpstr>Arial</vt:lpstr>
      <vt:lpstr>Manrope SemiBold</vt:lpstr>
      <vt:lpstr>Wingdings</vt:lpstr>
      <vt:lpstr>Raleway</vt:lpstr>
      <vt:lpstr>Manrope Medium</vt:lpstr>
      <vt:lpstr>Montserrat</vt:lpstr>
      <vt:lpstr>UX App Designer Portfolio by Slidesgo</vt:lpstr>
      <vt:lpstr>CommuniTEDx Applicazione Mobile</vt:lpstr>
      <vt:lpstr>Descrizione e obiettivo  di CommuniTEDx</vt:lpstr>
      <vt:lpstr>Funzioni principali</vt:lpstr>
      <vt:lpstr>Criticità</vt:lpstr>
      <vt:lpstr>A chi è rivolto CommuniTEDx?</vt:lpstr>
      <vt:lpstr>Note sull’app e sull’interfaccia grafica</vt:lpstr>
      <vt:lpstr>Approfondimento sul servizio di autenticazione alla piattaforma: Amazon Cognito</vt:lpstr>
      <vt:lpstr>Presentazione standard di PowerPoint</vt:lpstr>
      <vt:lpstr>Architettura</vt:lpstr>
      <vt:lpstr>Presentazione dell’interfaccia grafica</vt:lpstr>
      <vt:lpstr>Presentazione standard di PowerPoint</vt:lpstr>
      <vt:lpstr>Trello Board</vt:lpstr>
      <vt:lpstr>PARTE 2</vt:lpstr>
      <vt:lpstr>Video suggeriti e Selezione dati</vt:lpstr>
      <vt:lpstr>Aggiunta del Related_videos Dataset</vt:lpstr>
      <vt:lpstr>Descrizione dello script</vt:lpstr>
      <vt:lpstr>Aggiunta Dettagli</vt:lpstr>
      <vt:lpstr>Aggiunta Immagini</vt:lpstr>
      <vt:lpstr>Aggiunta Immagini</vt:lpstr>
      <vt:lpstr>Gestione dei dati e filtraggio</vt:lpstr>
      <vt:lpstr>Documento MongoDB</vt:lpstr>
      <vt:lpstr>Criticità</vt:lpstr>
      <vt:lpstr>Sviluppi futuri</vt:lpstr>
      <vt:lpstr>PARTE 3</vt:lpstr>
      <vt:lpstr>Introduzione alla parte 3</vt:lpstr>
      <vt:lpstr>Video suggeriti: Get_Watch_Next_Talk</vt:lpstr>
      <vt:lpstr>Descrizione del codice</vt:lpstr>
      <vt:lpstr>Presentazione standard di PowerPoint</vt:lpstr>
      <vt:lpstr>Presentazione standard di PowerPoint</vt:lpstr>
      <vt:lpstr>Presentazione standard di PowerPoint</vt:lpstr>
      <vt:lpstr>Filtro per Tags: Get_Talk_By_Multiple_Tags</vt:lpstr>
      <vt:lpstr>Descrizione del codice</vt:lpstr>
      <vt:lpstr>Presentazione standard di PowerPoint</vt:lpstr>
      <vt:lpstr>Presentazione standard di PowerPoint</vt:lpstr>
      <vt:lpstr>Test con Postman</vt:lpstr>
      <vt:lpstr>Presentazione standard di PowerPoint</vt:lpstr>
      <vt:lpstr>Presentazione standard di PowerPoint</vt:lpstr>
      <vt:lpstr>Criticità</vt:lpstr>
      <vt:lpstr>Sviluppi futuri</vt:lpstr>
      <vt:lpstr>PARTE 4</vt:lpstr>
      <vt:lpstr>Introduzione alla parte 4</vt:lpstr>
      <vt:lpstr>Il modello dei dati: talk.dart</vt:lpstr>
      <vt:lpstr>Il controller per richiamare le API: talk_repository.dart</vt:lpstr>
      <vt:lpstr>La funzione getTalksBy2Tags</vt:lpstr>
      <vt:lpstr>La funzione getTalksByUrl</vt:lpstr>
      <vt:lpstr>Presentazione standard di PowerPoint</vt:lpstr>
      <vt:lpstr>Il main e la parte di visualizzazione dell’applicazione: main.dart</vt:lpstr>
      <vt:lpstr>La funzione getTalksByUrl</vt:lpstr>
      <vt:lpstr>La funzione trimRight()</vt:lpstr>
      <vt:lpstr>Parte grafica della funzionalità getTalksBy2Tags</vt:lpstr>
      <vt:lpstr>Parte grafica della funzionalità getTalkByUrl</vt:lpstr>
      <vt:lpstr>Gestione dell’AppBar</vt:lpstr>
      <vt:lpstr>Presentazione standard di PowerPoint</vt:lpstr>
      <vt:lpstr>Criticità</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CommunyTEDx Applicazione Mobile</dc:title>
  <dc:creator>Giorgio</dc:creator>
  <cp:lastModifiedBy>GIORGIO TENTORI</cp:lastModifiedBy>
  <cp:revision>278</cp:revision>
  <cp:lastPrinted>2024-04-22T07:31:54Z</cp:lastPrinted>
  <dcterms:modified xsi:type="dcterms:W3CDTF">2024-06-12T20:04:58Z</dcterms:modified>
</cp:coreProperties>
</file>