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b61cb94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b61cb94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1e190e6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b1e190e6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b61cb94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b61cb94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b1e190e6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b1e190e6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008f3f5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008f3f5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008f3f5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008f3f5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008f3f5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008f3f5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008f3f5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008f3f5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[242.77911186218262, 444.64941024780273, 1130.8686256408691, 5615.500068664551]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[485.4912283641855, 889.2686605525132, 2261.690402039683, 11230.990839004995]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[422.8, 671.2, 557.4, 29061.6]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[841.6000000000001, 1338.4, 1112.8, 58121.2]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b1e190e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b1e190e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[1.5480518341064453, 0.34584999084472656, 0.6622791290283203]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[3.0485398156946237, 0.6840707865881859, 1.3002396679106383]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[5.4, 5.0, 5.4]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[6.8, 8.0, 6.8]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8d9f47e35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8d9f47e35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[242.77911186218262, 444.64941024780273, 1130.8686256408691, 5615.500068664551]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[485.4912283641855, 889.2686605525132, 2261.690402039683, 11230.990839004995]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[422.8, 671.2, 557.4, 29061.6]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[841.6000000000001, 1338.4, 1112.8, 58121.2]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b1e190e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b1e190e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8d9f47e35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8d9f47e35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[1.5480518341064453, 0.34584999084472656, 0.6622791290283203]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[3.0485398156946237, 0.6840707865881859, 1.3002396679106383]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[5.4, 5.0, 5.4]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[6.8, 8.0, 6.8]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b1e190e6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4b1e190e6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b1e190e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4b1e190e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b1e190e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4b1e190e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8d9f47e3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8d9f47e3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8d9f47e3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8d9f47e3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8d9f47e3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8d9f47e3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8d9f47e3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8d9f47e3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008f3f59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008f3f59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008f3f59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5008f3f59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d9f47e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8d9f47e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008f3f5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008f3f5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008f3f5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008f3f5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008f3f5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008f3f5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8dfcc18e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8dfcc18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8d9f47e35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8d9f47e35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8d9f47e35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8d9f47e35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8d9f47e35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8d9f47e35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8dfcc18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8dfcc18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d9f47e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8d9f47e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d9f47e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8d9f47e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9f47e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8d9f47e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1e190e6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b1e190e6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1e190e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b1e190e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1e190e6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b1e190e6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Inteligencia Artificial - TP1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34437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Barmasch, Juan Martín (61033),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Bellver, Ezequiel (61268),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Castagnino, Salvador (60590),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Lo Coco, Santiago (61301),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Negro, Juan Manuel (61225).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476275" y="217155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Grupo Hamilton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125" y="2571750"/>
            <a:ext cx="2065875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la </a:t>
            </a:r>
            <a:r>
              <a:rPr lang="es"/>
              <a:t>representación</a:t>
            </a:r>
            <a:r>
              <a:rPr lang="es"/>
              <a:t> interna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2180" r="910" t="980"/>
          <a:stretch/>
        </p:blipFill>
        <p:spPr>
          <a:xfrm>
            <a:off x="1328425" y="2518761"/>
            <a:ext cx="2018250" cy="19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250" y="2250737"/>
            <a:ext cx="2879350" cy="25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Transición</a:t>
            </a:r>
            <a:r>
              <a:rPr lang="es"/>
              <a:t> de Estados del Juego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7650" y="1853850"/>
            <a:ext cx="7688700" cy="29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434343"/>
                </a:solidFill>
              </a:rPr>
              <a:t>El color del nodo inicial </a:t>
            </a:r>
            <a:r>
              <a:rPr lang="es" sz="1700">
                <a:solidFill>
                  <a:srgbClr val="434343"/>
                </a:solidFill>
              </a:rPr>
              <a:t>podrá</a:t>
            </a:r>
            <a:r>
              <a:rPr lang="es" sz="1700">
                <a:solidFill>
                  <a:srgbClr val="434343"/>
                </a:solidFill>
              </a:rPr>
              <a:t> ser alterado a </a:t>
            </a:r>
            <a:r>
              <a:rPr lang="es" sz="1700">
                <a:solidFill>
                  <a:srgbClr val="434343"/>
                </a:solidFill>
              </a:rPr>
              <a:t>disposición</a:t>
            </a:r>
            <a:r>
              <a:rPr lang="es" sz="1700">
                <a:solidFill>
                  <a:srgbClr val="434343"/>
                </a:solidFill>
              </a:rPr>
              <a:t>. Cada vez que el color elegido coincida con el color de un nodo de la frontera inicial este </a:t>
            </a:r>
            <a:r>
              <a:rPr lang="es" sz="1700">
                <a:solidFill>
                  <a:srgbClr val="434343"/>
                </a:solidFill>
              </a:rPr>
              <a:t>será</a:t>
            </a:r>
            <a:r>
              <a:rPr lang="es" sz="1700">
                <a:solidFill>
                  <a:srgbClr val="434343"/>
                </a:solidFill>
              </a:rPr>
              <a:t> </a:t>
            </a:r>
            <a:r>
              <a:rPr b="1" lang="es" sz="1700">
                <a:solidFill>
                  <a:srgbClr val="434343"/>
                </a:solidFill>
              </a:rPr>
              <a:t>absorbido </a:t>
            </a:r>
            <a:r>
              <a:rPr lang="es" sz="1700">
                <a:solidFill>
                  <a:srgbClr val="434343"/>
                </a:solidFill>
              </a:rPr>
              <a:t>por el nodo inicial y los vecinos de este </a:t>
            </a:r>
            <a:r>
              <a:rPr lang="es" sz="1700">
                <a:solidFill>
                  <a:srgbClr val="434343"/>
                </a:solidFill>
              </a:rPr>
              <a:t>serán</a:t>
            </a:r>
            <a:r>
              <a:rPr lang="es" sz="1700">
                <a:solidFill>
                  <a:srgbClr val="434343"/>
                </a:solidFill>
              </a:rPr>
              <a:t> parte de la frontera inicial. 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434343"/>
                </a:solidFill>
              </a:rPr>
              <a:t>Esto se </a:t>
            </a:r>
            <a:r>
              <a:rPr lang="es" sz="1700">
                <a:solidFill>
                  <a:srgbClr val="434343"/>
                </a:solidFill>
              </a:rPr>
              <a:t>repite</a:t>
            </a:r>
            <a:r>
              <a:rPr lang="es" sz="1700">
                <a:solidFill>
                  <a:srgbClr val="434343"/>
                </a:solidFill>
              </a:rPr>
              <a:t> hasta que no queden nodos del mismo color al nodo inicial en la frontera inicial. El grafo es “</a:t>
            </a:r>
            <a:r>
              <a:rPr b="1" i="1" lang="es" sz="1700">
                <a:solidFill>
                  <a:srgbClr val="434343"/>
                </a:solidFill>
              </a:rPr>
              <a:t>goal</a:t>
            </a:r>
            <a:r>
              <a:rPr lang="es" sz="1700">
                <a:solidFill>
                  <a:srgbClr val="434343"/>
                </a:solidFill>
              </a:rPr>
              <a:t>” si y </a:t>
            </a:r>
            <a:r>
              <a:rPr lang="es" sz="1700">
                <a:solidFill>
                  <a:srgbClr val="434343"/>
                </a:solidFill>
              </a:rPr>
              <a:t>sólo</a:t>
            </a:r>
            <a:r>
              <a:rPr lang="es" sz="1700">
                <a:solidFill>
                  <a:srgbClr val="434343"/>
                </a:solidFill>
              </a:rPr>
              <a:t> si tiene un </a:t>
            </a:r>
            <a:r>
              <a:rPr b="1" lang="es" sz="1700">
                <a:solidFill>
                  <a:srgbClr val="434343"/>
                </a:solidFill>
              </a:rPr>
              <a:t>único</a:t>
            </a:r>
            <a:r>
              <a:rPr b="1" lang="es" sz="1700">
                <a:solidFill>
                  <a:srgbClr val="434343"/>
                </a:solidFill>
              </a:rPr>
              <a:t> nodo</a:t>
            </a:r>
            <a:r>
              <a:rPr lang="es" sz="1700">
                <a:solidFill>
                  <a:srgbClr val="434343"/>
                </a:solidFill>
              </a:rPr>
              <a:t>, el inicial.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una Absorción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960" l="0" r="0" t="0"/>
          <a:stretch/>
        </p:blipFill>
        <p:spPr>
          <a:xfrm>
            <a:off x="411400" y="2585675"/>
            <a:ext cx="1668975" cy="1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1748" l="0" r="1864" t="0"/>
          <a:stretch/>
        </p:blipFill>
        <p:spPr>
          <a:xfrm>
            <a:off x="4852000" y="2627250"/>
            <a:ext cx="1668975" cy="165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2775" y="2343834"/>
            <a:ext cx="2160475" cy="2282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125" y="2354925"/>
            <a:ext cx="2139475" cy="226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r>
              <a:rPr lang="es"/>
              <a:t> Utilizadas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Cantidad de colores en la frontera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Máxima mínima distancia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Cantidad de nodos en el grafo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colores en la frontera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432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Cuenta los distintos colores en la frontera del nodo inicial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admisible pues siempre se deberán “absorber” los colores restantes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heurística si bien es fácil de calcular, no realiza una buena aproximación del costo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75" y="2078878"/>
            <a:ext cx="1776250" cy="18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100" y="2078887"/>
            <a:ext cx="1776250" cy="187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5415400" y="3955200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Heurística =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7318325" y="3955200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Heurística =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Máxima mínima distancia del grafo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9450" y="2078875"/>
            <a:ext cx="4326600" cy="23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Cuenta la mínima distancia a cada nodo desde el nodo inicial, luego se toma la mínima distancia del nodo </a:t>
            </a:r>
            <a:r>
              <a:rPr lang="es"/>
              <a:t>más</a:t>
            </a:r>
            <a:r>
              <a:rPr lang="es"/>
              <a:t> lejano.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admisible pues siempre se sigue el camino más corto al nodo más lejano.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heurística aproxima el costo de mejor maneras para grafos de mayor tamaño pero es más costosa de calcular.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75" y="2078878"/>
            <a:ext cx="1776250" cy="18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100" y="2078887"/>
            <a:ext cx="1776250" cy="187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5415400" y="3955200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Heurística =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7318325" y="3955200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Heurística =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nodos en el grafo (No admisible)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432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Cuenta la cantidad de nodos en el grafo.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es admisible pues se pueden “absorber” más de un nodo en un paso (como en el grafo de la derecha).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heurística es fácil de calcular pero no es admisible.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75" y="2078878"/>
            <a:ext cx="1776250" cy="18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100" y="2078887"/>
            <a:ext cx="1776250" cy="187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5415400" y="3955200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Heurística = 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7318325" y="3955200"/>
            <a:ext cx="1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Heurística =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algoritmos (óptimos)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6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</a:t>
            </a:r>
            <a:r>
              <a:rPr lang="es"/>
              <a:t>algoritmos</a:t>
            </a:r>
            <a:r>
              <a:rPr lang="es"/>
              <a:t> (no óptimos)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6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algoritmos (óptimos, con threads)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6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</a:t>
            </a:r>
            <a:r>
              <a:rPr lang="es"/>
              <a:t>Búsqueda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Lado 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729450" y="1318650"/>
            <a:ext cx="801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algoritmos (no óptimos, con threads)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525" y="19916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00" y="19916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Correctitud de la </a:t>
            </a:r>
            <a:r>
              <a:rPr lang="es"/>
              <a:t>Representación del Juego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729450" y="2078875"/>
            <a:ext cx="76887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Por como son definidas las absorciones, las propiedades por las que fueron definidos el conjunto de nodos y </a:t>
            </a:r>
            <a:r>
              <a:rPr lang="es" sz="1500">
                <a:solidFill>
                  <a:srgbClr val="434343"/>
                </a:solidFill>
              </a:rPr>
              <a:t>vértices</a:t>
            </a:r>
            <a:r>
              <a:rPr lang="es" sz="1500">
                <a:solidFill>
                  <a:srgbClr val="434343"/>
                </a:solidFill>
              </a:rPr>
              <a:t> del grafo </a:t>
            </a:r>
            <a:r>
              <a:rPr lang="es" sz="1500">
                <a:solidFill>
                  <a:srgbClr val="434343"/>
                </a:solidFill>
              </a:rPr>
              <a:t>serán</a:t>
            </a:r>
            <a:r>
              <a:rPr lang="es" sz="1500">
                <a:solidFill>
                  <a:srgbClr val="434343"/>
                </a:solidFill>
              </a:rPr>
              <a:t> invariantes.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El juego habrá terminado si y sólo si el grafo contiene un único nodo, ya que esto quiere decir que todas las entradas de la matriz están en la misma familia y así tienen el mismo color.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Si a partir del estado A del juego, eligiendo el color C, paso al estado B del juego, luego a partir del grafo que representa a A, eligiendo el color C, paso al grafo que representa a B. Esto entre otras cosas implica que los árboles de búsqueda generados serán válidos y que los costos serán correctos.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Generado del </a:t>
            </a:r>
            <a:r>
              <a:rPr lang="es"/>
              <a:t>Árbol</a:t>
            </a:r>
            <a:r>
              <a:rPr lang="es"/>
              <a:t> de </a:t>
            </a:r>
            <a:r>
              <a:rPr lang="es"/>
              <a:t>Búsqueda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Cada nodo de un </a:t>
            </a:r>
            <a:r>
              <a:rPr lang="es" sz="1500">
                <a:solidFill>
                  <a:srgbClr val="434343"/>
                </a:solidFill>
              </a:rPr>
              <a:t>árbol</a:t>
            </a:r>
            <a:r>
              <a:rPr lang="es" sz="1500">
                <a:solidFill>
                  <a:srgbClr val="434343"/>
                </a:solidFill>
              </a:rPr>
              <a:t> de </a:t>
            </a:r>
            <a:r>
              <a:rPr lang="es" sz="1500">
                <a:solidFill>
                  <a:srgbClr val="434343"/>
                </a:solidFill>
              </a:rPr>
              <a:t>búsqueda contendrá un grafo representando un estado del juego.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Los hijos de un nodo del árbol contendrán los grafos obtenidos de haber elegido un color diferente para el nodo inicial.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Para evitar “ramas infinitas” restringimos el conjunto de colores a elegir tal que éste sólo contenga los colores que están en algún nodo de la frontera inicial. Esto implica que cada eleccion de color absorberá a un vecino y se hará progreso en cada paso.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</a:t>
            </a:r>
            <a:r>
              <a:rPr lang="es"/>
              <a:t>Genéticos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Lado 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</a:t>
            </a:r>
            <a:r>
              <a:rPr lang="es"/>
              <a:t>Genéticos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727650" y="153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Nociones </a:t>
            </a:r>
            <a:r>
              <a:rPr lang="es"/>
              <a:t>Básicas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727650" y="2294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s" sz="1700">
                <a:solidFill>
                  <a:srgbClr val="434343"/>
                </a:solidFill>
              </a:rPr>
              <a:t>Los individuos </a:t>
            </a:r>
            <a:r>
              <a:rPr lang="es" sz="1700">
                <a:solidFill>
                  <a:srgbClr val="434343"/>
                </a:solidFill>
              </a:rPr>
              <a:t>serán</a:t>
            </a:r>
            <a:r>
              <a:rPr lang="es" sz="1700">
                <a:solidFill>
                  <a:srgbClr val="434343"/>
                </a:solidFill>
              </a:rPr>
              <a:t> matrices de NxN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s" sz="1700">
                <a:solidFill>
                  <a:srgbClr val="434343"/>
                </a:solidFill>
              </a:rPr>
              <a:t>Los cromosomas </a:t>
            </a:r>
            <a:r>
              <a:rPr lang="es" sz="1700">
                <a:solidFill>
                  <a:srgbClr val="434343"/>
                </a:solidFill>
              </a:rPr>
              <a:t>consisten</a:t>
            </a:r>
            <a:r>
              <a:rPr lang="es" sz="1700">
                <a:solidFill>
                  <a:srgbClr val="434343"/>
                </a:solidFill>
              </a:rPr>
              <a:t> de NxN genotipos cada uno con 3 genes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s" sz="1700">
                <a:solidFill>
                  <a:srgbClr val="434343"/>
                </a:solidFill>
              </a:rPr>
              <a:t>Toda </a:t>
            </a:r>
            <a:r>
              <a:rPr lang="es" sz="1700">
                <a:solidFill>
                  <a:srgbClr val="434343"/>
                </a:solidFill>
              </a:rPr>
              <a:t>configuración</a:t>
            </a:r>
            <a:r>
              <a:rPr lang="es" sz="1700">
                <a:solidFill>
                  <a:srgbClr val="434343"/>
                </a:solidFill>
              </a:rPr>
              <a:t> de genes es un alelo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s" sz="1700">
                <a:solidFill>
                  <a:srgbClr val="434343"/>
                </a:solidFill>
              </a:rPr>
              <a:t>Los fenotipos posibles por cada alelo </a:t>
            </a:r>
            <a:r>
              <a:rPr lang="es" sz="1700">
                <a:solidFill>
                  <a:srgbClr val="434343"/>
                </a:solidFill>
              </a:rPr>
              <a:t>serán</a:t>
            </a:r>
            <a:r>
              <a:rPr lang="es" sz="1700">
                <a:solidFill>
                  <a:srgbClr val="434343"/>
                </a:solidFill>
              </a:rPr>
              <a:t>: ( ) / \ - _ | </a:t>
            </a:r>
            <a:r>
              <a:rPr i="1" lang="es" sz="170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blank</a:t>
            </a:r>
            <a:endParaRPr sz="1700">
              <a:solidFill>
                <a:srgbClr val="2326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7650" y="154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</a:t>
            </a:r>
            <a:r>
              <a:rPr lang="es"/>
              <a:t> de Aptitud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727650" y="2303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s" sz="1700">
                <a:solidFill>
                  <a:srgbClr val="434343"/>
                </a:solidFill>
              </a:rPr>
              <a:t>Comenzamos por partir la imagen (que asumimos cuadrada) en cuadrados de </a:t>
            </a:r>
            <a:r>
              <a:rPr lang="es" sz="1700">
                <a:solidFill>
                  <a:srgbClr val="434343"/>
                </a:solidFill>
              </a:rPr>
              <a:t>tamaño (1/N)x(1/N)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s" sz="1700">
                <a:solidFill>
                  <a:srgbClr val="434343"/>
                </a:solidFill>
              </a:rPr>
              <a:t>Por cada cuadrado y cada caracter contamos la cantidad de pixeles que son iguales en color (blanco y negro) entre estos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s" sz="1700">
                <a:solidFill>
                  <a:srgbClr val="434343"/>
                </a:solidFill>
              </a:rPr>
              <a:t>Sumamos las cuentas hechas en todos los cuadrados de la imagen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</a:t>
            </a:r>
            <a:r>
              <a:rPr lang="es"/>
              <a:t>Genéticos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Genotipo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727650" y="2808450"/>
            <a:ext cx="76887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Cada genotipo cuenta con 24 genes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Los primeros 8 genes representan el valor </a:t>
            </a:r>
            <a:r>
              <a:rPr i="1" lang="es" sz="1500">
                <a:solidFill>
                  <a:srgbClr val="434343"/>
                </a:solidFill>
              </a:rPr>
              <a:t>red </a:t>
            </a:r>
            <a:r>
              <a:rPr lang="es" sz="1500">
                <a:solidFill>
                  <a:srgbClr val="434343"/>
                </a:solidFill>
              </a:rPr>
              <a:t>del RGB del color, los siguientes 8 el valor </a:t>
            </a:r>
            <a:r>
              <a:rPr i="1" lang="es" sz="1500">
                <a:solidFill>
                  <a:srgbClr val="434343"/>
                </a:solidFill>
              </a:rPr>
              <a:t>green </a:t>
            </a:r>
            <a:r>
              <a:rPr lang="es" sz="1500">
                <a:solidFill>
                  <a:srgbClr val="434343"/>
                </a:solidFill>
              </a:rPr>
              <a:t>y los últimos 8 el valor </a:t>
            </a:r>
            <a:r>
              <a:rPr i="1" lang="es" sz="1500">
                <a:solidFill>
                  <a:srgbClr val="434343"/>
                </a:solidFill>
              </a:rPr>
              <a:t>blue</a:t>
            </a:r>
            <a:endParaRPr i="1"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Esto se hizo así para aproximarse más a la mezcla de colores en sentido físico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83" y="2009463"/>
            <a:ext cx="7548034" cy="64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Aptitud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729450" y="2078875"/>
            <a:ext cx="25959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eligió esta función pues crece rápidamente cuando el color se acerca al </a:t>
            </a:r>
            <a:r>
              <a:rPr i="1" lang="es"/>
              <a:t>target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Tomamos un color </a:t>
            </a:r>
            <a:r>
              <a:rPr i="1" lang="es"/>
              <a:t>X</a:t>
            </a:r>
            <a:r>
              <a:rPr lang="es"/>
              <a:t>ϵ[0; 255]</a:t>
            </a:r>
            <a:r>
              <a:rPr baseline="30000" lang="es"/>
              <a:t>3</a:t>
            </a:r>
            <a:r>
              <a:rPr lang="es"/>
              <a:t>, luego definimos </a:t>
            </a:r>
            <a:r>
              <a:rPr i="1" lang="es"/>
              <a:t>d(X, Y)</a:t>
            </a:r>
            <a:r>
              <a:rPr lang="es"/>
              <a:t> como la distancia euclidiana de </a:t>
            </a:r>
            <a:r>
              <a:rPr i="1" lang="es"/>
              <a:t>X</a:t>
            </a:r>
            <a:r>
              <a:rPr lang="es"/>
              <a:t> al </a:t>
            </a:r>
            <a:r>
              <a:rPr i="1" lang="es"/>
              <a:t>target</a:t>
            </a:r>
            <a:r>
              <a:rPr lang="es"/>
              <a:t> </a:t>
            </a:r>
            <a:r>
              <a:rPr i="1" lang="es"/>
              <a:t>Y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 lo tanto, </a:t>
            </a:r>
            <a:r>
              <a:rPr i="1" lang="es"/>
              <a:t>f(X)</a:t>
            </a:r>
            <a:r>
              <a:rPr lang="es"/>
              <a:t>= </a:t>
            </a:r>
            <a:r>
              <a:rPr i="1" lang="es"/>
              <a:t>30/(d(X, Y) + 1)</a:t>
            </a:r>
            <a:r>
              <a:rPr lang="es"/>
              <a:t>.</a:t>
            </a:r>
            <a:endParaRPr/>
          </a:p>
        </p:txBody>
      </p:sp>
      <p:sp>
        <p:nvSpPr>
          <p:cNvPr id="273" name="Google Shape;273;p41"/>
          <p:cNvSpPr txBox="1"/>
          <p:nvPr/>
        </p:nvSpPr>
        <p:spPr>
          <a:xfrm>
            <a:off x="4800600" y="4419225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distancia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 rot="-5400000">
            <a:off x="3223900" y="2134775"/>
            <a:ext cx="86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fitness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900" y="2118738"/>
            <a:ext cx="4590707" cy="22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Búsqueda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selección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Selección Élite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Selección por Ruleta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Selección Entrópica-Boltzsmann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Selección por Torneos Deterministicos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Selección por Torneos Probabilísticos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729450" y="1318650"/>
            <a:ext cx="347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Cruza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729450" y="2078875"/>
            <a:ext cx="347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Cruza uniforme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Cruza de dos puntos</a:t>
            </a:r>
            <a:endParaRPr/>
          </a:p>
        </p:txBody>
      </p:sp>
      <p:sp>
        <p:nvSpPr>
          <p:cNvPr id="288" name="Google Shape;288;p43"/>
          <p:cNvSpPr txBox="1"/>
          <p:nvPr>
            <p:ph type="title"/>
          </p:nvPr>
        </p:nvSpPr>
        <p:spPr>
          <a:xfrm>
            <a:off x="5003925" y="1318650"/>
            <a:ext cx="347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Mutación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5003925" y="2078875"/>
            <a:ext cx="3473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Mutación de Gen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Mutación Multigen Uniforme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Mutación Multigen Limitada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Mutación Completa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Función de Corte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29450" y="2078875"/>
            <a:ext cx="76887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Definimos un criterio de aceptación de individuos, y es cuando cada componente </a:t>
            </a:r>
            <a:r>
              <a:rPr i="1" lang="es"/>
              <a:t>RGB</a:t>
            </a:r>
            <a:r>
              <a:rPr lang="es"/>
              <a:t> del individuo no difiere por más de 5 unidades con el valor correspondiente del </a:t>
            </a:r>
            <a:r>
              <a:rPr i="1" lang="es"/>
              <a:t>target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esta forma, verificamos si existe un individuo </a:t>
            </a:r>
            <a:r>
              <a:rPr i="1" lang="es"/>
              <a:t>goal</a:t>
            </a:r>
            <a:r>
              <a:rPr lang="es"/>
              <a:t> en la generación o si nos pasamos de cierto número de generación, que por razones de recursos computacionales establecimos en 5000.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Mejores funciones de corte (basadas en variación de mejor </a:t>
            </a:r>
            <a:r>
              <a:rPr i="1" lang="es"/>
              <a:t>fitness</a:t>
            </a:r>
            <a:r>
              <a:rPr lang="es"/>
              <a:t>) fueron planteadas pero abandonadas por su gran incremento de costo computacional e invarianza significativa con la solución encontrada previamente.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Benchmarking</a:t>
            </a:r>
            <a:endParaRPr i="1"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realizaron pruebas del sistema donde, por cada combinación de métodos de selección, cruce, y mutación, y por cada combinación </a:t>
            </a:r>
            <a:r>
              <a:rPr i="1" lang="es"/>
              <a:t>input</a:t>
            </a:r>
            <a:r>
              <a:rPr lang="es"/>
              <a:t>-</a:t>
            </a:r>
            <a:r>
              <a:rPr i="1" lang="es"/>
              <a:t>output</a:t>
            </a:r>
            <a:r>
              <a:rPr lang="es"/>
              <a:t> aportada, se corría el algoritmo 10 veces.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Con estas condiciones se obtenían 800 valores de cantidad de generaciones y tiempo total, que se usaron para construir los siguientes gráficos.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valor máximo permitido utilizado para la cantidad de generaciones es de 1000 con un tamaño de generación de 50.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Leyenda: Cada gráfico está rotulado “CR_SL_MT”, como combinación de cruce, selección, y mutación, respectivamente.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</a:t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6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</a:t>
            </a: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6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Gráficos</a:t>
            </a:r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600" y="200625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138" y="2057425"/>
            <a:ext cx="2357325" cy="23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r>
              <a:rPr lang="es"/>
              <a:t> Admisibles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85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434343"/>
                </a:solidFill>
              </a:rPr>
              <a:t>La </a:t>
            </a:r>
            <a:r>
              <a:rPr lang="es" sz="1700">
                <a:solidFill>
                  <a:srgbClr val="434343"/>
                </a:solidFill>
              </a:rPr>
              <a:t>primera</a:t>
            </a:r>
            <a:r>
              <a:rPr lang="es" sz="1700">
                <a:solidFill>
                  <a:srgbClr val="434343"/>
                </a:solidFill>
              </a:rPr>
              <a:t> </a:t>
            </a:r>
            <a:r>
              <a:rPr lang="es" sz="1700">
                <a:solidFill>
                  <a:srgbClr val="434343"/>
                </a:solidFill>
              </a:rPr>
              <a:t>heurística</a:t>
            </a:r>
            <a:r>
              <a:rPr lang="es" sz="1700">
                <a:solidFill>
                  <a:srgbClr val="434343"/>
                </a:solidFill>
              </a:rPr>
              <a:t> elegida consiste en sumar las normas </a:t>
            </a:r>
            <a:r>
              <a:rPr lang="es" sz="1700">
                <a:solidFill>
                  <a:srgbClr val="434343"/>
                </a:solidFill>
              </a:rPr>
              <a:t>Manhattan</a:t>
            </a:r>
            <a:r>
              <a:rPr lang="es" sz="1700">
                <a:solidFill>
                  <a:srgbClr val="434343"/>
                </a:solidFill>
              </a:rPr>
              <a:t> de cada pieza a su </a:t>
            </a:r>
            <a:r>
              <a:rPr lang="es" sz="1700">
                <a:solidFill>
                  <a:srgbClr val="434343"/>
                </a:solidFill>
              </a:rPr>
              <a:t>posición</a:t>
            </a:r>
            <a:r>
              <a:rPr lang="es" sz="1700">
                <a:solidFill>
                  <a:srgbClr val="434343"/>
                </a:solidFill>
              </a:rPr>
              <a:t> </a:t>
            </a:r>
            <a:r>
              <a:rPr i="1" lang="es" sz="1700">
                <a:solidFill>
                  <a:srgbClr val="434343"/>
                </a:solidFill>
              </a:rPr>
              <a:t>goal</a:t>
            </a:r>
            <a:r>
              <a:rPr lang="es" sz="1700">
                <a:solidFill>
                  <a:srgbClr val="434343"/>
                </a:solidFill>
              </a:rPr>
              <a:t>. Esta es admisible ya que uno </a:t>
            </a:r>
            <a:r>
              <a:rPr lang="es" sz="1700">
                <a:solidFill>
                  <a:srgbClr val="434343"/>
                </a:solidFill>
              </a:rPr>
              <a:t>deberá</a:t>
            </a:r>
            <a:r>
              <a:rPr lang="es" sz="1700">
                <a:solidFill>
                  <a:srgbClr val="434343"/>
                </a:solidFill>
              </a:rPr>
              <a:t> mover cada pieza por lo menos su norma para llegar a su </a:t>
            </a:r>
            <a:r>
              <a:rPr lang="es" sz="1700">
                <a:solidFill>
                  <a:srgbClr val="434343"/>
                </a:solidFill>
              </a:rPr>
              <a:t>posición</a:t>
            </a:r>
            <a:r>
              <a:rPr lang="es" sz="1700">
                <a:solidFill>
                  <a:srgbClr val="434343"/>
                </a:solidFill>
              </a:rPr>
              <a:t> </a:t>
            </a:r>
            <a:r>
              <a:rPr i="1" lang="es" sz="1700">
                <a:solidFill>
                  <a:srgbClr val="434343"/>
                </a:solidFill>
              </a:rPr>
              <a:t>goal</a:t>
            </a:r>
            <a:r>
              <a:rPr lang="es" sz="1700">
                <a:solidFill>
                  <a:srgbClr val="434343"/>
                </a:solidFill>
              </a:rPr>
              <a:t>.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434343"/>
                </a:solidFill>
              </a:rPr>
              <a:t>La segunda </a:t>
            </a:r>
            <a:r>
              <a:rPr lang="es" sz="1700">
                <a:solidFill>
                  <a:srgbClr val="434343"/>
                </a:solidFill>
              </a:rPr>
              <a:t>heurística</a:t>
            </a:r>
            <a:r>
              <a:rPr lang="es" sz="1700">
                <a:solidFill>
                  <a:srgbClr val="434343"/>
                </a:solidFill>
              </a:rPr>
              <a:t> consiste en contar la cantidad de piezas que no </a:t>
            </a:r>
            <a:r>
              <a:rPr lang="es" sz="1700">
                <a:solidFill>
                  <a:srgbClr val="434343"/>
                </a:solidFill>
              </a:rPr>
              <a:t>están</a:t>
            </a:r>
            <a:r>
              <a:rPr lang="es" sz="1700">
                <a:solidFill>
                  <a:srgbClr val="434343"/>
                </a:solidFill>
              </a:rPr>
              <a:t> en su </a:t>
            </a:r>
            <a:r>
              <a:rPr lang="es" sz="1700">
                <a:solidFill>
                  <a:srgbClr val="434343"/>
                </a:solidFill>
              </a:rPr>
              <a:t>posición</a:t>
            </a:r>
            <a:r>
              <a:rPr lang="es" sz="1700">
                <a:solidFill>
                  <a:srgbClr val="434343"/>
                </a:solidFill>
              </a:rPr>
              <a:t> </a:t>
            </a:r>
            <a:r>
              <a:rPr i="1" lang="es" sz="1700">
                <a:solidFill>
                  <a:srgbClr val="434343"/>
                </a:solidFill>
              </a:rPr>
              <a:t>goal</a:t>
            </a:r>
            <a:r>
              <a:rPr lang="es" sz="1700">
                <a:solidFill>
                  <a:srgbClr val="434343"/>
                </a:solidFill>
              </a:rPr>
              <a:t>. Esta es admisible ya que todas las piezas contadas deben ser </a:t>
            </a:r>
            <a:r>
              <a:rPr lang="es" sz="1700">
                <a:solidFill>
                  <a:srgbClr val="434343"/>
                </a:solidFill>
              </a:rPr>
              <a:t>movidas</a:t>
            </a:r>
            <a:r>
              <a:rPr lang="es" sz="1700">
                <a:solidFill>
                  <a:srgbClr val="434343"/>
                </a:solidFill>
              </a:rPr>
              <a:t> para llegar a su </a:t>
            </a:r>
            <a:r>
              <a:rPr i="1" lang="es" sz="1700">
                <a:solidFill>
                  <a:srgbClr val="434343"/>
                </a:solidFill>
              </a:rPr>
              <a:t>goal</a:t>
            </a:r>
            <a:r>
              <a:rPr lang="es" sz="1700">
                <a:solidFill>
                  <a:srgbClr val="434343"/>
                </a:solidFill>
              </a:rPr>
              <a:t>.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154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Estructura, Algoritmo y </a:t>
            </a:r>
            <a:r>
              <a:rPr lang="es"/>
              <a:t>Heurística</a:t>
            </a:r>
            <a:r>
              <a:rPr lang="es"/>
              <a:t> Elegida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2303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" sz="1800">
                <a:solidFill>
                  <a:srgbClr val="434343"/>
                </a:solidFill>
              </a:rPr>
              <a:t>Matriz 3x3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" sz="1800">
                <a:solidFill>
                  <a:srgbClr val="434343"/>
                </a:solidFill>
              </a:rPr>
              <a:t>Elegimos el algoritmo A*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s" sz="1800">
                <a:solidFill>
                  <a:srgbClr val="434343"/>
                </a:solidFill>
              </a:rPr>
              <a:t>Elegimos la h</a:t>
            </a:r>
            <a:r>
              <a:rPr lang="es" sz="1800">
                <a:solidFill>
                  <a:srgbClr val="434343"/>
                </a:solidFill>
              </a:rPr>
              <a:t>eurística de las normas Manhattan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Búsqueda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Fill Zone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85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s" sz="1700">
                <a:solidFill>
                  <a:srgbClr val="434343"/>
                </a:solidFill>
              </a:rPr>
              <a:t>El juego consiste en una matriz de N</a:t>
            </a:r>
            <a:r>
              <a:rPr lang="es" sz="1700">
                <a:solidFill>
                  <a:srgbClr val="434343"/>
                </a:solidFill>
              </a:rPr>
              <a:t>xN</a:t>
            </a:r>
            <a:r>
              <a:rPr lang="es" sz="1700">
                <a:solidFill>
                  <a:srgbClr val="434343"/>
                </a:solidFill>
              </a:rPr>
              <a:t> en la que cada entrada tiene un color.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s" sz="1700">
                <a:solidFill>
                  <a:srgbClr val="434343"/>
                </a:solidFill>
              </a:rPr>
              <a:t>Uno puede cambiar el color del nodo de arriba a la izquierda a </a:t>
            </a:r>
            <a:r>
              <a:rPr lang="es" sz="1700">
                <a:solidFill>
                  <a:srgbClr val="434343"/>
                </a:solidFill>
              </a:rPr>
              <a:t>disposición.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s" sz="1700">
                <a:solidFill>
                  <a:srgbClr val="434343"/>
                </a:solidFill>
              </a:rPr>
              <a:t>La idea es ir contagiando a los nodos vecinos eligiendo el mismo color que estos tienen.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s" sz="1700">
                <a:solidFill>
                  <a:srgbClr val="434343"/>
                </a:solidFill>
              </a:rPr>
              <a:t>Una vez que se contagia un nodo queda contagiado para siempre.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s" sz="1700">
                <a:solidFill>
                  <a:srgbClr val="434343"/>
                </a:solidFill>
              </a:rPr>
              <a:t>El objetivo es contagiar a todos los nodos.</a:t>
            </a:r>
            <a:endParaRPr sz="1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 </a:t>
            </a:r>
            <a:r>
              <a:rPr lang="es"/>
              <a:t>Básicas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20175"/>
            <a:ext cx="7688700" cy="28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Un</a:t>
            </a:r>
            <a:r>
              <a:rPr lang="es" sz="1500">
                <a:solidFill>
                  <a:srgbClr val="434343"/>
                </a:solidFill>
              </a:rPr>
              <a:t> conjunto de entradas de una matriz de colores es una </a:t>
            </a:r>
            <a:r>
              <a:rPr b="1" lang="es" sz="1500">
                <a:solidFill>
                  <a:srgbClr val="434343"/>
                </a:solidFill>
              </a:rPr>
              <a:t>familia</a:t>
            </a:r>
            <a:r>
              <a:rPr lang="es" sz="1500">
                <a:solidFill>
                  <a:srgbClr val="434343"/>
                </a:solidFill>
              </a:rPr>
              <a:t> si todas sus entradas tienen el mismo color, si dado cualquier par de entradas en el conjunto existe un camino (arriba-abajo, derecha-izquierda) en este que las conecta y si este es maximal con respecto a estas condiciones.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Una </a:t>
            </a:r>
            <a:r>
              <a:rPr lang="es" sz="1500">
                <a:solidFill>
                  <a:srgbClr val="434343"/>
                </a:solidFill>
              </a:rPr>
              <a:t>familia</a:t>
            </a:r>
            <a:r>
              <a:rPr lang="es" sz="1500">
                <a:solidFill>
                  <a:srgbClr val="434343"/>
                </a:solidFill>
              </a:rPr>
              <a:t> es </a:t>
            </a:r>
            <a:r>
              <a:rPr b="1" lang="es" sz="1500">
                <a:solidFill>
                  <a:srgbClr val="434343"/>
                </a:solidFill>
              </a:rPr>
              <a:t>inicial</a:t>
            </a:r>
            <a:r>
              <a:rPr lang="es" sz="1500">
                <a:solidFill>
                  <a:srgbClr val="434343"/>
                </a:solidFill>
              </a:rPr>
              <a:t> si esta contiene a la entrada (0,0) de la matriz. Gracias a la maximalidad de las familias, la familia inicial es </a:t>
            </a:r>
            <a:r>
              <a:rPr lang="es" sz="1500">
                <a:solidFill>
                  <a:srgbClr val="434343"/>
                </a:solidFill>
              </a:rPr>
              <a:t>única</a:t>
            </a:r>
            <a:r>
              <a:rPr lang="es" sz="1500">
                <a:solidFill>
                  <a:srgbClr val="434343"/>
                </a:solidFill>
              </a:rPr>
              <a:t>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s" sz="1500">
                <a:solidFill>
                  <a:srgbClr val="434343"/>
                </a:solidFill>
              </a:rPr>
              <a:t>Definimos como </a:t>
            </a:r>
            <a:r>
              <a:rPr b="1" lang="es" sz="1500">
                <a:solidFill>
                  <a:srgbClr val="434343"/>
                </a:solidFill>
              </a:rPr>
              <a:t>frontera</a:t>
            </a:r>
            <a:r>
              <a:rPr lang="es" sz="1500">
                <a:solidFill>
                  <a:srgbClr val="434343"/>
                </a:solidFill>
              </a:rPr>
              <a:t> de una familia</a:t>
            </a:r>
            <a:r>
              <a:rPr lang="es" sz="1500">
                <a:solidFill>
                  <a:srgbClr val="434343"/>
                </a:solidFill>
              </a:rPr>
              <a:t> al conjunto de familias que tienen </a:t>
            </a:r>
            <a:r>
              <a:rPr lang="es" sz="1500">
                <a:solidFill>
                  <a:srgbClr val="434343"/>
                </a:solidFill>
              </a:rPr>
              <a:t>algún</a:t>
            </a:r>
            <a:r>
              <a:rPr lang="es" sz="1500">
                <a:solidFill>
                  <a:srgbClr val="434343"/>
                </a:solidFill>
              </a:rPr>
              <a:t> elemento contiguo (arriba-abajo, derecha-izquierda) a </a:t>
            </a:r>
            <a:r>
              <a:rPr lang="es" sz="1500">
                <a:solidFill>
                  <a:srgbClr val="434343"/>
                </a:solidFill>
              </a:rPr>
              <a:t>algún</a:t>
            </a:r>
            <a:r>
              <a:rPr lang="es" sz="1500">
                <a:solidFill>
                  <a:srgbClr val="434343"/>
                </a:solidFill>
              </a:rPr>
              <a:t> elemento de esta. La frontera de la familia inicial es la </a:t>
            </a:r>
            <a:r>
              <a:rPr b="1" lang="es" sz="1500">
                <a:solidFill>
                  <a:srgbClr val="434343"/>
                </a:solidFill>
              </a:rPr>
              <a:t>frontera inicial</a:t>
            </a:r>
            <a:r>
              <a:rPr lang="es" sz="1500">
                <a:solidFill>
                  <a:srgbClr val="434343"/>
                </a:solidFill>
              </a:rPr>
              <a:t>. Observemos que A </a:t>
            </a:r>
            <a:r>
              <a:rPr lang="es" sz="1500">
                <a:solidFill>
                  <a:srgbClr val="434343"/>
                </a:solidFill>
              </a:rPr>
              <a:t>está</a:t>
            </a:r>
            <a:r>
              <a:rPr lang="es" sz="1500">
                <a:solidFill>
                  <a:srgbClr val="434343"/>
                </a:solidFill>
              </a:rPr>
              <a:t> en la frontera de B si y </a:t>
            </a:r>
            <a:r>
              <a:rPr lang="es" sz="1500">
                <a:solidFill>
                  <a:srgbClr val="434343"/>
                </a:solidFill>
              </a:rPr>
              <a:t>sólo</a:t>
            </a:r>
            <a:r>
              <a:rPr lang="es" sz="1500">
                <a:solidFill>
                  <a:srgbClr val="434343"/>
                </a:solidFill>
              </a:rPr>
              <a:t> si B </a:t>
            </a:r>
            <a:r>
              <a:rPr lang="es" sz="1500">
                <a:solidFill>
                  <a:srgbClr val="434343"/>
                </a:solidFill>
              </a:rPr>
              <a:t>está</a:t>
            </a:r>
            <a:r>
              <a:rPr lang="es" sz="1500">
                <a:solidFill>
                  <a:srgbClr val="434343"/>
                </a:solidFill>
              </a:rPr>
              <a:t> en la frontera de A.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</a:t>
            </a:r>
            <a:r>
              <a:rPr lang="es"/>
              <a:t> de un Estado del Juego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1904850"/>
            <a:ext cx="76887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</a:rPr>
              <a:t>Representaremos un estado del juego con un </a:t>
            </a:r>
            <a:r>
              <a:rPr b="1" lang="es" sz="1600">
                <a:solidFill>
                  <a:srgbClr val="434343"/>
                </a:solidFill>
              </a:rPr>
              <a:t>grafo </a:t>
            </a:r>
            <a:r>
              <a:rPr lang="es" sz="1600">
                <a:solidFill>
                  <a:srgbClr val="434343"/>
                </a:solidFill>
              </a:rPr>
              <a:t>que tiene un </a:t>
            </a:r>
            <a:r>
              <a:rPr b="1" lang="es" sz="1600">
                <a:solidFill>
                  <a:srgbClr val="434343"/>
                </a:solidFill>
              </a:rPr>
              <a:t>nodo </a:t>
            </a:r>
            <a:r>
              <a:rPr lang="es" sz="1600">
                <a:solidFill>
                  <a:srgbClr val="434343"/>
                </a:solidFill>
              </a:rPr>
              <a:t>por cada </a:t>
            </a:r>
            <a:r>
              <a:rPr b="1" lang="es" sz="1600">
                <a:solidFill>
                  <a:srgbClr val="434343"/>
                </a:solidFill>
              </a:rPr>
              <a:t>familia </a:t>
            </a:r>
            <a:r>
              <a:rPr lang="es" sz="1600">
                <a:solidFill>
                  <a:srgbClr val="434343"/>
                </a:solidFill>
              </a:rPr>
              <a:t>en la matriz de colores y una </a:t>
            </a:r>
            <a:r>
              <a:rPr b="1" lang="es" sz="1600">
                <a:solidFill>
                  <a:srgbClr val="434343"/>
                </a:solidFill>
              </a:rPr>
              <a:t>arista </a:t>
            </a:r>
            <a:r>
              <a:rPr lang="es" sz="1600">
                <a:solidFill>
                  <a:srgbClr val="434343"/>
                </a:solidFill>
              </a:rPr>
              <a:t>entre las familias A y B si y </a:t>
            </a:r>
            <a:r>
              <a:rPr lang="es" sz="1600">
                <a:solidFill>
                  <a:srgbClr val="434343"/>
                </a:solidFill>
              </a:rPr>
              <a:t>sólo</a:t>
            </a:r>
            <a:r>
              <a:rPr lang="es" sz="1600">
                <a:solidFill>
                  <a:srgbClr val="434343"/>
                </a:solidFill>
              </a:rPr>
              <a:t> si A </a:t>
            </a:r>
            <a:r>
              <a:rPr lang="es" sz="1600">
                <a:solidFill>
                  <a:srgbClr val="434343"/>
                </a:solidFill>
              </a:rPr>
              <a:t>está</a:t>
            </a:r>
            <a:r>
              <a:rPr lang="es" sz="1600">
                <a:solidFill>
                  <a:srgbClr val="434343"/>
                </a:solidFill>
              </a:rPr>
              <a:t> en la </a:t>
            </a:r>
            <a:r>
              <a:rPr b="1" lang="es" sz="1600">
                <a:solidFill>
                  <a:srgbClr val="434343"/>
                </a:solidFill>
              </a:rPr>
              <a:t>frontera </a:t>
            </a:r>
            <a:r>
              <a:rPr lang="es" sz="1600">
                <a:solidFill>
                  <a:srgbClr val="434343"/>
                </a:solidFill>
              </a:rPr>
              <a:t>de B.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434343"/>
                </a:solidFill>
              </a:rPr>
              <a:t>Además</a:t>
            </a:r>
            <a:r>
              <a:rPr lang="es" sz="1600">
                <a:solidFill>
                  <a:srgbClr val="434343"/>
                </a:solidFill>
              </a:rPr>
              <a:t>, reservaremos al nodo que </a:t>
            </a:r>
            <a:r>
              <a:rPr b="1" lang="es" sz="1600">
                <a:solidFill>
                  <a:srgbClr val="434343"/>
                </a:solidFill>
              </a:rPr>
              <a:t>represente </a:t>
            </a:r>
            <a:r>
              <a:rPr lang="es" sz="1600">
                <a:solidFill>
                  <a:srgbClr val="434343"/>
                </a:solidFill>
              </a:rPr>
              <a:t>a la familia inicial, el cual llamaremos </a:t>
            </a:r>
            <a:r>
              <a:rPr b="1" lang="es" sz="1600">
                <a:solidFill>
                  <a:srgbClr val="434343"/>
                </a:solidFill>
              </a:rPr>
              <a:t>nodo inicial</a:t>
            </a:r>
            <a:r>
              <a:rPr lang="es" sz="1600">
                <a:solidFill>
                  <a:srgbClr val="434343"/>
                </a:solidFill>
              </a:rPr>
              <a:t> y por cada nodo reservaremos el color de su familia.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