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7e681e5b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7e681e5b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6c7625ac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6c7625ac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96c7625ac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96c7625ac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7e681e5b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7e681e5b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97e681e5b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97e681e5b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7efba01a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97efba01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97efba01a3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97efba01a3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97efba01a3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97efba01a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96c7625ac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96c7625ac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96c7625ac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96c7625ac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6c7625ac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96c7625ac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97efba01a3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97efba01a3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97efba01a3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97efba01a3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7e681e5b9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7e681e5b9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conclusión </a:t>
            </a:r>
            <a:r>
              <a:rPr lang="es"/>
              <a:t>concluimos</a:t>
            </a:r>
            <a:r>
              <a:rPr lang="es"/>
              <a:t> el TP.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6c7625ac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6c7625ac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22023e6a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a22023e6a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22023e6a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a22023e6a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7da3260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97da3260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7e681e5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7e681e5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7da32607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7da32607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23dd4f37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23dd4f37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xiv.org/pdf/1212.5701.pdf" TargetMode="External"/><Relationship Id="rId4" Type="http://schemas.openxmlformats.org/officeDocument/2006/relationships/hyperlink" Target="https://arxiv.org/pdf/1412.6980.pdf" TargetMode="External"/><Relationship Id="rId5" Type="http://schemas.openxmlformats.org/officeDocument/2006/relationships/hyperlink" Target="https://openreview.net/pdf/OM0jvwB8jIp57ZJjtNEZ.pdf" TargetMode="External"/><Relationship Id="rId6" Type="http://schemas.openxmlformats.org/officeDocument/2006/relationships/hyperlink" Target="https://arxiv.org/pdf/1904.09237v1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Sistemas de Inteligencia Artificial - TP3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3669600" cy="14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Barmasch, Juan Martín (61033),</a:t>
            </a:r>
            <a:endParaRPr sz="7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Bellver, Ezequiel (61268),</a:t>
            </a:r>
            <a:endParaRPr sz="7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Castagnino, Salvador (60590),</a:t>
            </a:r>
            <a:endParaRPr sz="7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Lo Coco, Santiago (61301),</a:t>
            </a:r>
            <a:endParaRPr sz="7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Negro, Juan Manuel (61225).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8125" y="2571750"/>
            <a:ext cx="2065875" cy="25717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7078125" y="2103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Grupo </a:t>
            </a:r>
            <a:r>
              <a:rPr i="1" lang="es">
                <a:latin typeface="Lato"/>
                <a:ea typeface="Lato"/>
                <a:cs typeface="Lato"/>
                <a:sym typeface="Lato"/>
              </a:rPr>
              <a:t>sqrt(9)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Hamilton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7222" l="20607" r="18745" t="11164"/>
          <a:stretch/>
        </p:blipFill>
        <p:spPr>
          <a:xfrm>
            <a:off x="593675" y="1330125"/>
            <a:ext cx="5375399" cy="377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>
            <p:ph type="title"/>
          </p:nvPr>
        </p:nvSpPr>
        <p:spPr>
          <a:xfrm>
            <a:off x="727800" y="5910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</a:t>
            </a:r>
            <a:r>
              <a:rPr lang="es"/>
              <a:t>ación</a:t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6238775" y="1442275"/>
            <a:ext cx="2718000" cy="18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es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[35, 25, 17, 2, 17, 25, 35]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ADAM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Batch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𝛽 = 0.15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𝜂 = 0.001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Iteraciones = 200,000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Denoising Autoencoder</a:t>
            </a:r>
            <a:endParaRPr/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Utilizada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729450" y="2078875"/>
            <a:ext cx="7688700" cy="19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Dado un dato </a:t>
            </a:r>
            <a:r>
              <a:rPr i="1" lang="es" sz="1600"/>
              <a:t>X</a:t>
            </a:r>
            <a:r>
              <a:rPr lang="es" sz="1600"/>
              <a:t> se le aplica ruido obteniendo </a:t>
            </a:r>
            <a:r>
              <a:rPr i="1" lang="es" sz="1600"/>
              <a:t>X’</a:t>
            </a:r>
            <a:r>
              <a:rPr lang="es" sz="1600"/>
              <a:t> y se alimenta este a la red esperando la salida original </a:t>
            </a:r>
            <a:r>
              <a:rPr i="1" lang="es" sz="1600"/>
              <a:t>X</a:t>
            </a:r>
            <a:r>
              <a:rPr lang="es" sz="1600"/>
              <a:t>.</a:t>
            </a:r>
            <a:endParaRPr sz="16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s" sz="1600"/>
              <a:t>ADAM</a:t>
            </a:r>
            <a:endParaRPr sz="16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s" sz="1600"/>
              <a:t>Batch</a:t>
            </a:r>
            <a:endParaRPr sz="16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s" sz="1600"/>
              <a:t>𝛽 = 0.15</a:t>
            </a:r>
            <a:endParaRPr sz="16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s" sz="1600"/>
              <a:t>𝜂 = 0.001</a:t>
            </a:r>
            <a:endParaRPr sz="16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s" sz="1600"/>
              <a:t>Iteraciones = 30,000</a:t>
            </a:r>
            <a:endParaRPr sz="1600"/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729450" y="604450"/>
            <a:ext cx="4381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Denoising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729450" y="1539775"/>
            <a:ext cx="42831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Armado de un dataset con ruido aleatorio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Ruido gaussiano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Desviación estándar con </a:t>
            </a:r>
            <a:r>
              <a:rPr lang="es" sz="1400"/>
              <a:t>distribución</a:t>
            </a:r>
            <a:r>
              <a:rPr lang="es" sz="1400"/>
              <a:t> exponencial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Entrenamiento con el dataset ruidoso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El dataset de entrenamiento es acotado</a:t>
            </a:r>
            <a:endParaRPr sz="1600"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7436" l="16292" r="15796" t="10211"/>
          <a:stretch/>
        </p:blipFill>
        <p:spPr>
          <a:xfrm>
            <a:off x="5556300" y="825075"/>
            <a:ext cx="2861850" cy="406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729450" y="604450"/>
            <a:ext cx="4381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Denoising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584850" y="1392500"/>
            <a:ext cx="4283100" cy="24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600"/>
              <a:t>Armado de un dataset con ruido aleatorio para predicción</a:t>
            </a:r>
            <a:endParaRPr sz="16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s" sz="1400"/>
              <a:t>Ruido gaussiano</a:t>
            </a:r>
            <a:endParaRPr sz="14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s" sz="1400"/>
              <a:t>Desviación estándar con distribución exponencial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[35,  17, 2, 17, 25, 35]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Error: 0.038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 b="8517" l="9870" r="7804" t="10366"/>
          <a:stretch/>
        </p:blipFill>
        <p:spPr>
          <a:xfrm>
            <a:off x="4867950" y="792400"/>
            <a:ext cx="3977201" cy="20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 rotWithShape="1">
          <a:blip r:embed="rId4">
            <a:alphaModFix/>
          </a:blip>
          <a:srcRect b="7285" l="10196" r="7776" t="9067"/>
          <a:stretch/>
        </p:blipFill>
        <p:spPr>
          <a:xfrm>
            <a:off x="4867950" y="2836694"/>
            <a:ext cx="3977201" cy="211553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729450" y="604450"/>
            <a:ext cx="4381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Denoising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584850" y="1392500"/>
            <a:ext cx="42831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Armado de un dataset con ruido aleatorio para predicción</a:t>
            </a:r>
            <a:endParaRPr sz="16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Ruido gaussiano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Desviación estándar con distribución exponencial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[35,  17, 2, 17, 25, 35]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Error: 0.048</a:t>
            </a:r>
            <a:endParaRPr sz="1400"/>
          </a:p>
        </p:txBody>
      </p:sp>
      <p:pic>
        <p:nvPicPr>
          <p:cNvPr id="194" name="Google Shape;194;p27"/>
          <p:cNvPicPr preferRelativeResize="0"/>
          <p:nvPr/>
        </p:nvPicPr>
        <p:blipFill rotWithShape="1">
          <a:blip r:embed="rId3">
            <a:alphaModFix/>
          </a:blip>
          <a:srcRect b="5412" l="17917" r="15747" t="8669"/>
          <a:stretch/>
        </p:blipFill>
        <p:spPr>
          <a:xfrm>
            <a:off x="5222125" y="642125"/>
            <a:ext cx="3158174" cy="2146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 rotWithShape="1">
          <a:blip r:embed="rId4">
            <a:alphaModFix/>
          </a:blip>
          <a:srcRect b="6682" l="18502" r="16210" t="9149"/>
          <a:stretch/>
        </p:blipFill>
        <p:spPr>
          <a:xfrm>
            <a:off x="5222125" y="2788806"/>
            <a:ext cx="3158174" cy="213649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729450" y="604450"/>
            <a:ext cx="4381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Denoising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584850" y="1392500"/>
            <a:ext cx="42831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Armado de un dataset con ruido aleatorio para predicción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Ruido gaussiano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Desviación estándar con distribución exponencial</a:t>
            </a:r>
            <a:endParaRPr sz="9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[35,  17, 4, 17, 25, 35]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Error: 0.0142</a:t>
            </a:r>
            <a:endParaRPr/>
          </a:p>
        </p:txBody>
      </p:sp>
      <p:pic>
        <p:nvPicPr>
          <p:cNvPr id="203" name="Google Shape;203;p28"/>
          <p:cNvPicPr preferRelativeResize="0"/>
          <p:nvPr/>
        </p:nvPicPr>
        <p:blipFill rotWithShape="1">
          <a:blip r:embed="rId3">
            <a:alphaModFix/>
          </a:blip>
          <a:srcRect b="24257" l="8662" r="7155" t="27199"/>
          <a:stretch/>
        </p:blipFill>
        <p:spPr>
          <a:xfrm>
            <a:off x="5038375" y="798250"/>
            <a:ext cx="3071124" cy="20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 rotWithShape="1">
          <a:blip r:embed="rId4">
            <a:alphaModFix/>
          </a:blip>
          <a:srcRect b="24769" l="8435" r="6704" t="26490"/>
          <a:stretch/>
        </p:blipFill>
        <p:spPr>
          <a:xfrm>
            <a:off x="5038375" y="2871275"/>
            <a:ext cx="3071124" cy="2064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729450" y="604450"/>
            <a:ext cx="4381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 Overfitting</a:t>
            </a: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3">
            <a:alphaModFix/>
          </a:blip>
          <a:srcRect b="23894" l="8273" r="7735" t="26583"/>
          <a:stretch/>
        </p:blipFill>
        <p:spPr>
          <a:xfrm>
            <a:off x="235875" y="1722275"/>
            <a:ext cx="4180326" cy="288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4">
            <a:alphaModFix/>
          </a:blip>
          <a:srcRect b="22688" l="7817" r="6844" t="26588"/>
          <a:stretch/>
        </p:blipFill>
        <p:spPr>
          <a:xfrm>
            <a:off x="4572000" y="1689400"/>
            <a:ext cx="4241326" cy="29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Latente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Autoencoders Variacionales</a:t>
            </a:r>
            <a:endParaRPr/>
          </a:p>
        </p:txBody>
      </p: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Preludio </a:t>
            </a:r>
            <a:r>
              <a:rPr lang="es"/>
              <a:t>Teórico</a:t>
            </a:r>
            <a:r>
              <a:rPr lang="es"/>
              <a:t>: Autoencoder Lineal</a:t>
            </a:r>
            <a:endParaRPr/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729450" y="2078875"/>
            <a:ext cx="76887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Autoencoder lineal con una capa oculta con menos nodos que la entrada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Matriz de </a:t>
            </a:r>
            <a:r>
              <a:rPr lang="es" sz="1600"/>
              <a:t>transformación</a:t>
            </a:r>
            <a:r>
              <a:rPr lang="es" sz="1600"/>
              <a:t> ortogonal por PCA, luego el encoder es biyectivo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Por sobreyectividad todo punto del espacio latente es generado por un punto del espacio de entrada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Sea </a:t>
            </a:r>
            <a:r>
              <a:rPr b="1" i="1" lang="es" sz="16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s" sz="1600"/>
              <a:t> el </a:t>
            </a:r>
            <a:r>
              <a:rPr i="1" lang="es" sz="1600"/>
              <a:t>Decoder</a:t>
            </a:r>
            <a:r>
              <a:rPr lang="es" sz="1600"/>
              <a:t> y sean </a:t>
            </a:r>
            <a:r>
              <a:rPr b="1" i="1" lang="es" sz="1600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s" sz="1600"/>
              <a:t> y </a:t>
            </a:r>
            <a:r>
              <a:rPr b="1" i="1" lang="es" sz="16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s" sz="1600"/>
              <a:t> vectores del </a:t>
            </a:r>
            <a:r>
              <a:rPr lang="es" sz="1600"/>
              <a:t>espacio</a:t>
            </a:r>
            <a:r>
              <a:rPr lang="es" sz="1600"/>
              <a:t> latente, por </a:t>
            </a:r>
            <a:r>
              <a:rPr lang="es" sz="1600"/>
              <a:t>linealidad</a:t>
            </a:r>
            <a:endParaRPr sz="16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D(a u + (1-a) v) = a D(u) + (1-a) D(v)      0 &lt;= a &lt;= 1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Interpolar en el espacio latente es interpolar en el espacio de salida y viceversa.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38" y="3652600"/>
            <a:ext cx="633412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Autoencoders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Construcción de nuevo dataset</a:t>
            </a:r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729450" y="2078875"/>
            <a:ext cx="4485300" cy="11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Utilizamos un dataset 8x8 de 192 caracteres (emojis, letras y números).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34" name="Google Shape;234;p32"/>
          <p:cNvPicPr preferRelativeResize="0"/>
          <p:nvPr/>
        </p:nvPicPr>
        <p:blipFill rotWithShape="1">
          <a:blip r:embed="rId3">
            <a:alphaModFix/>
          </a:blip>
          <a:srcRect b="6523" l="21385" r="19960" t="8420"/>
          <a:stretch/>
        </p:blipFill>
        <p:spPr>
          <a:xfrm>
            <a:off x="4915250" y="1968975"/>
            <a:ext cx="3734125" cy="288205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Generación usando VAE</a:t>
            </a:r>
            <a:endParaRPr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729450" y="2078875"/>
            <a:ext cx="40275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Librería Keras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Epochs = 350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[64, 45, 2, 45, 64]</a:t>
            </a:r>
            <a:endParaRPr sz="1600"/>
          </a:p>
        </p:txBody>
      </p:sp>
      <p:pic>
        <p:nvPicPr>
          <p:cNvPr id="242" name="Google Shape;242;p33"/>
          <p:cNvPicPr preferRelativeResize="0"/>
          <p:nvPr/>
        </p:nvPicPr>
        <p:blipFill rotWithShape="1">
          <a:blip r:embed="rId3">
            <a:alphaModFix/>
          </a:blip>
          <a:srcRect b="6817" l="27826" r="26525" t="7748"/>
          <a:stretch/>
        </p:blipFill>
        <p:spPr>
          <a:xfrm>
            <a:off x="4851000" y="889578"/>
            <a:ext cx="3952148" cy="393642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249" name="Google Shape;249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Información general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12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Las </a:t>
            </a:r>
            <a:r>
              <a:rPr lang="es" sz="1600"/>
              <a:t>imágenes se representan como arreglos binarios de 35 bits.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La capa de entrada tendrá una neurona por cada bit del dato más una para el bias.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El encoder y el decoder son </a:t>
            </a:r>
            <a:r>
              <a:rPr lang="es" sz="1600"/>
              <a:t>simétricos.</a:t>
            </a:r>
            <a:endParaRPr sz="1600"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800" y="5910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Elección de la arquitectura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7005425" y="813250"/>
            <a:ext cx="209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𝛽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= 0,15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𝜂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= 0,001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ADAM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Batch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7016" l="9032" r="8020" t="8043"/>
          <a:stretch/>
        </p:blipFill>
        <p:spPr>
          <a:xfrm>
            <a:off x="249675" y="1362575"/>
            <a:ext cx="6663149" cy="363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7800" y="5910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Elección de los H</a:t>
            </a:r>
            <a:r>
              <a:rPr lang="es"/>
              <a:t>iperparámetros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5485" l="8091" r="7090" t="7716"/>
          <a:stretch/>
        </p:blipFill>
        <p:spPr>
          <a:xfrm>
            <a:off x="65525" y="1349750"/>
            <a:ext cx="6639351" cy="3544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6542875" y="891875"/>
            <a:ext cx="253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[35, 25, 17, 2, 17, 25, 35]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ADAM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Batch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Iteraciones = 20.000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Optimizadores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729450" y="1997925"/>
            <a:ext cx="3929100" cy="24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Gradient Descent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Momentum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Root Mean Square Propagation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Adaptive 𝜼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Adam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accen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Adadelta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accen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Adamax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accen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Nadam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accen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Amsgrad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7800" y="5910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Representación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6480" l="42050" r="40284" t="9683"/>
          <a:stretch/>
        </p:blipFill>
        <p:spPr>
          <a:xfrm>
            <a:off x="4018313" y="786300"/>
            <a:ext cx="1624948" cy="4022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 rotWithShape="1">
          <a:blip r:embed="rId4">
            <a:alphaModFix/>
          </a:blip>
          <a:srcRect b="7141" l="42091" r="40137" t="10302"/>
          <a:stretch/>
        </p:blipFill>
        <p:spPr>
          <a:xfrm>
            <a:off x="6019229" y="786300"/>
            <a:ext cx="1659996" cy="402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727800" y="1520125"/>
            <a:ext cx="27180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es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[35, 25, 17, 2, 17, 25, 35]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ADAM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Batch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𝛽 = 0.15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𝜂 = 0.001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Iteraciones = 200,000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Error de píxeles = 1,469px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Error = 0.041085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7800" y="5910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Distribución de la capa latente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6133" l="9092" r="8324" t="9499"/>
          <a:stretch/>
        </p:blipFill>
        <p:spPr>
          <a:xfrm>
            <a:off x="225375" y="1434950"/>
            <a:ext cx="6343551" cy="33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6426000" y="1434950"/>
            <a:ext cx="2718000" cy="18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es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[35, 25, 17, 2, 17, 25, 35]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ADAM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Batch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𝛽 = 0.15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𝜂 = 0.001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Iteraciones = 200,000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7800" y="5910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Distribución de la capa latente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727800" y="1546250"/>
            <a:ext cx="271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s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Mostrar GIF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