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7"/>
  </p:notesMasterIdLst>
  <p:sldIdLst>
    <p:sldId id="256" r:id="rId2"/>
    <p:sldId id="274" r:id="rId3"/>
    <p:sldId id="327" r:id="rId4"/>
    <p:sldId id="275" r:id="rId5"/>
    <p:sldId id="281" r:id="rId6"/>
    <p:sldId id="350" r:id="rId7"/>
    <p:sldId id="277" r:id="rId8"/>
    <p:sldId id="282" r:id="rId9"/>
    <p:sldId id="283" r:id="rId10"/>
    <p:sldId id="280" r:id="rId11"/>
    <p:sldId id="284" r:id="rId12"/>
    <p:sldId id="278" r:id="rId13"/>
    <p:sldId id="285" r:id="rId14"/>
    <p:sldId id="286" r:id="rId15"/>
    <p:sldId id="287" r:id="rId16"/>
    <p:sldId id="288" r:id="rId17"/>
    <p:sldId id="289" r:id="rId18"/>
    <p:sldId id="290" r:id="rId19"/>
    <p:sldId id="291" r:id="rId20"/>
    <p:sldId id="317" r:id="rId21"/>
    <p:sldId id="318" r:id="rId22"/>
    <p:sldId id="319" r:id="rId23"/>
    <p:sldId id="320" r:id="rId24"/>
    <p:sldId id="322" r:id="rId25"/>
    <p:sldId id="323" r:id="rId26"/>
    <p:sldId id="324" r:id="rId27"/>
    <p:sldId id="325" r:id="rId28"/>
    <p:sldId id="326" r:id="rId29"/>
    <p:sldId id="299" r:id="rId30"/>
    <p:sldId id="300" r:id="rId31"/>
    <p:sldId id="312" r:id="rId32"/>
    <p:sldId id="314" r:id="rId33"/>
    <p:sldId id="328" r:id="rId34"/>
    <p:sldId id="329"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347" r:id="rId52"/>
    <p:sldId id="348" r:id="rId53"/>
    <p:sldId id="346" r:id="rId54"/>
    <p:sldId id="349" r:id="rId55"/>
    <p:sldId id="273" r:id="rId56"/>
  </p:sldIdLst>
  <p:sldSz cx="9144000" cy="6858000" type="screen4x3"/>
  <p:notesSz cx="7077075" cy="9051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8ED5"/>
    <a:srgbClr val="003372"/>
    <a:srgbClr val="FF9B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7802" autoAdjust="0"/>
  </p:normalViewPr>
  <p:slideViewPr>
    <p:cSldViewPr snapToGrid="0">
      <p:cViewPr>
        <p:scale>
          <a:sx n="104" d="100"/>
          <a:sy n="104" d="100"/>
        </p:scale>
        <p:origin x="-90" y="-180"/>
      </p:cViewPr>
      <p:guideLst>
        <p:guide orient="horz" pos="960"/>
        <p:guide pos="2880"/>
      </p:guideLst>
    </p:cSldViewPr>
  </p:slideViewPr>
  <p:notesTextViewPr>
    <p:cViewPr>
      <p:scale>
        <a:sx n="1" d="1"/>
        <a:sy n="1" d="1"/>
      </p:scale>
      <p:origin x="0" y="0"/>
    </p:cViewPr>
  </p:notesTextViewPr>
  <p:sorterViewPr>
    <p:cViewPr>
      <p:scale>
        <a:sx n="100" d="100"/>
        <a:sy n="100" d="100"/>
      </p:scale>
      <p:origin x="0" y="5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08705" y="0"/>
            <a:ext cx="3066733" cy="452596"/>
          </a:xfrm>
          <a:prstGeom prst="rect">
            <a:avLst/>
          </a:prstGeom>
        </p:spPr>
        <p:txBody>
          <a:bodyPr vert="horz" lIns="91440" tIns="45720" rIns="91440" bIns="45720" rtlCol="0"/>
          <a:lstStyle>
            <a:lvl1pPr algn="r">
              <a:defRPr sz="1200"/>
            </a:lvl1pPr>
          </a:lstStyle>
          <a:p>
            <a:fld id="{8AB11777-8B90-4979-83EE-13C268524BE4}" type="datetimeFigureOut">
              <a:rPr lang="en-US" smtClean="0"/>
              <a:t>7/17/2012</a:t>
            </a:fld>
            <a:endParaRPr lang="en-US"/>
          </a:p>
        </p:txBody>
      </p:sp>
      <p:sp>
        <p:nvSpPr>
          <p:cNvPr id="4" name="Slide Image Placeholder 3"/>
          <p:cNvSpPr>
            <a:spLocks noGrp="1" noRot="1" noChangeAspect="1"/>
          </p:cNvSpPr>
          <p:nvPr>
            <p:ph type="sldImg" idx="2"/>
          </p:nvPr>
        </p:nvSpPr>
        <p:spPr>
          <a:xfrm>
            <a:off x="1276350" y="67945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7708" y="4299665"/>
            <a:ext cx="5661660" cy="4073366"/>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597758"/>
            <a:ext cx="3066733" cy="45259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597758"/>
            <a:ext cx="3066733" cy="452596"/>
          </a:xfrm>
          <a:prstGeom prst="rect">
            <a:avLst/>
          </a:prstGeom>
        </p:spPr>
        <p:txBody>
          <a:bodyPr vert="horz" lIns="91440" tIns="45720" rIns="91440" bIns="45720" rtlCol="0" anchor="b"/>
          <a:lstStyle>
            <a:lvl1pPr algn="r">
              <a:defRPr sz="1200"/>
            </a:lvl1pPr>
          </a:lstStyle>
          <a:p>
            <a:fld id="{4FDDA84F-AC9B-4A1B-A7AB-6E921A9B27DE}" type="slidenum">
              <a:rPr lang="en-US" smtClean="0"/>
              <a:t>‹#›</a:t>
            </a:fld>
            <a:endParaRPr lang="en-US"/>
          </a:p>
        </p:txBody>
      </p:sp>
    </p:spTree>
    <p:extLst>
      <p:ext uri="{BB962C8B-B14F-4D97-AF65-F5344CB8AC3E}">
        <p14:creationId xmlns:p14="http://schemas.microsoft.com/office/powerpoint/2010/main" val="3057029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DA84F-AC9B-4A1B-A7AB-6E921A9B27DE}" type="slidenum">
              <a:rPr lang="en-US" smtClean="0"/>
              <a:t>22</a:t>
            </a:fld>
            <a:endParaRPr lang="en-US"/>
          </a:p>
        </p:txBody>
      </p:sp>
    </p:spTree>
    <p:extLst>
      <p:ext uri="{BB962C8B-B14F-4D97-AF65-F5344CB8AC3E}">
        <p14:creationId xmlns:p14="http://schemas.microsoft.com/office/powerpoint/2010/main" val="28144773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971800"/>
            <a:ext cx="6400800" cy="628650"/>
          </a:xfrm>
        </p:spPr>
        <p:txBody>
          <a:bodyPr/>
          <a:lstStyle>
            <a:lvl1pPr algn="r">
              <a:defRPr>
                <a:solidFill>
                  <a:schemeClr val="tx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057400" y="3886200"/>
            <a:ext cx="6400800" cy="914400"/>
          </a:xfrm>
        </p:spPr>
        <p:txBody>
          <a:bodyPr>
            <a:normAutofit/>
          </a:bodyPr>
          <a:lstStyle>
            <a:lvl1pPr marL="0" indent="0" algn="r">
              <a:buNone/>
              <a:defRPr sz="1400" baseline="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4784ADC4-4FE8-430B-9291-3CE4154BBE82}" type="slidenum">
              <a:rPr lang="en-US" smtClean="0"/>
              <a:t>‹#›</a:t>
            </a:fld>
            <a:endParaRPr lang="en-US"/>
          </a:p>
        </p:txBody>
      </p:sp>
      <p:sp>
        <p:nvSpPr>
          <p:cNvPr id="7" name="Rectangle 6"/>
          <p:cNvSpPr/>
          <p:nvPr userDrawn="1"/>
        </p:nvSpPr>
        <p:spPr>
          <a:xfrm>
            <a:off x="-128016" y="990600"/>
            <a:ext cx="9390888" cy="1066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CH_HorizTagSlantSM_White_062112.gif"/>
          <p:cNvPicPr>
            <a:picLocks noChangeAspect="1"/>
          </p:cNvPicPr>
          <p:nvPr userDrawn="1"/>
        </p:nvPicPr>
        <p:blipFill>
          <a:blip r:embed="rId2" cstate="print"/>
          <a:stretch>
            <a:fillRect/>
          </a:stretch>
        </p:blipFill>
        <p:spPr>
          <a:xfrm>
            <a:off x="304800" y="1141382"/>
            <a:ext cx="2596301" cy="763618"/>
          </a:xfrm>
          <a:prstGeom prst="rect">
            <a:avLst/>
          </a:prstGeom>
        </p:spPr>
      </p:pic>
      <p:pic>
        <p:nvPicPr>
          <p:cNvPr id="9" name="Picture 8"/>
          <p:cNvPicPr>
            <a:picLocks noChangeAspect="1" noChangeArrowheads="1"/>
          </p:cNvPicPr>
          <p:nvPr userDrawn="1"/>
        </p:nvPicPr>
        <p:blipFill rotWithShape="1">
          <a:blip r:embed="rId3" cstate="print"/>
          <a:srcRect b="76350"/>
          <a:stretch/>
        </p:blipFill>
        <p:spPr bwMode="auto">
          <a:xfrm>
            <a:off x="-128016" y="2011680"/>
            <a:ext cx="9390888" cy="274320"/>
          </a:xfrm>
          <a:prstGeom prst="rect">
            <a:avLst/>
          </a:prstGeom>
          <a:noFill/>
        </p:spPr>
      </p:pic>
    </p:spTree>
    <p:extLst>
      <p:ext uri="{BB962C8B-B14F-4D97-AF65-F5344CB8AC3E}">
        <p14:creationId xmlns:p14="http://schemas.microsoft.com/office/powerpoint/2010/main" val="273100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784ADC4-4FE8-430B-9291-3CE4154BBE82}" type="slidenum">
              <a:rPr lang="en-US" smtClean="0"/>
              <a:t>‹#›</a:t>
            </a:fld>
            <a:endParaRPr lang="en-US"/>
          </a:p>
        </p:txBody>
      </p:sp>
    </p:spTree>
    <p:extLst>
      <p:ext uri="{BB962C8B-B14F-4D97-AF65-F5344CB8AC3E}">
        <p14:creationId xmlns:p14="http://schemas.microsoft.com/office/powerpoint/2010/main" val="1759030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784ADC4-4FE8-430B-9291-3CE4154BBE82}" type="slidenum">
              <a:rPr lang="en-US" smtClean="0"/>
              <a:t>‹#›</a:t>
            </a:fld>
            <a:endParaRPr lang="en-US"/>
          </a:p>
        </p:txBody>
      </p:sp>
    </p:spTree>
    <p:extLst>
      <p:ext uri="{BB962C8B-B14F-4D97-AF65-F5344CB8AC3E}">
        <p14:creationId xmlns:p14="http://schemas.microsoft.com/office/powerpoint/2010/main" val="209006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784ADC4-4FE8-430B-9291-3CE4154BBE82}" type="slidenum">
              <a:rPr lang="en-US" smtClean="0"/>
              <a:t>‹#›</a:t>
            </a:fld>
            <a:endParaRPr lang="en-US"/>
          </a:p>
        </p:txBody>
      </p:sp>
    </p:spTree>
    <p:extLst>
      <p:ext uri="{BB962C8B-B14F-4D97-AF65-F5344CB8AC3E}">
        <p14:creationId xmlns:p14="http://schemas.microsoft.com/office/powerpoint/2010/main" val="1370412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4600" y="762000"/>
            <a:ext cx="5791200" cy="655638"/>
          </a:xfrm>
        </p:spPr>
        <p:txBody>
          <a:bodyPr>
            <a:normAutofit/>
          </a:bodyPr>
          <a:lstStyle>
            <a:lvl1pPr algn="l">
              <a:defRPr sz="1600" b="1" cap="all" spc="100" baseline="0">
                <a:solidFill>
                  <a:srgbClr val="003372"/>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14600" y="1600201"/>
            <a:ext cx="5791200" cy="4114800"/>
          </a:xfrm>
        </p:spPr>
        <p:txBody>
          <a:bodyPr/>
          <a:lstStyle>
            <a:lvl1pPr marL="342900" indent="-342900">
              <a:buClr>
                <a:schemeClr val="accent5"/>
              </a:buClr>
              <a:buFont typeface="Wingdings" pitchFamily="2" charset="2"/>
              <a:buChar char="§"/>
              <a:defRPr baseline="0">
                <a:solidFill>
                  <a:schemeClr val="tx1">
                    <a:lumMod val="75000"/>
                    <a:lumOff val="25000"/>
                  </a:schemeClr>
                </a:solidFill>
              </a:defRPr>
            </a:lvl1pPr>
            <a:lvl2pPr>
              <a:defRPr baseline="0">
                <a:solidFill>
                  <a:schemeClr val="tx1">
                    <a:lumMod val="75000"/>
                    <a:lumOff val="25000"/>
                  </a:schemeClr>
                </a:solidFill>
              </a:defRPr>
            </a:lvl2pPr>
            <a:lvl3pPr marL="1143000" indent="-228600">
              <a:buFont typeface="Courier New" pitchFamily="49" charset="0"/>
              <a:buChar char="o"/>
              <a:defRPr baseline="0">
                <a:solidFill>
                  <a:schemeClr val="tx1">
                    <a:lumMod val="75000"/>
                    <a:lumOff val="25000"/>
                  </a:schemeClr>
                </a:solidFill>
              </a:defRPr>
            </a:lvl3pPr>
            <a:lvl4pPr>
              <a:defRPr baseline="0">
                <a:solidFill>
                  <a:schemeClr val="tx1">
                    <a:lumMod val="75000"/>
                    <a:lumOff val="25000"/>
                  </a:schemeClr>
                </a:solidFill>
              </a:defRPr>
            </a:lvl4pPr>
            <a:lvl5pPr marL="2057400" indent="-228600">
              <a:buFont typeface="Arial" pitchFamily="34" charset="0"/>
              <a:buChar char="•"/>
              <a:defRPr baseline="0">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4784ADC4-4FE8-430B-9291-3CE4154BBE82}" type="slidenum">
              <a:rPr lang="en-US" smtClean="0"/>
              <a:t>‹#›</a:t>
            </a:fld>
            <a:endParaRPr lang="en-US"/>
          </a:p>
        </p:txBody>
      </p:sp>
      <p:pic>
        <p:nvPicPr>
          <p:cNvPr id="7" name="Picture 6" descr="TCH_HorizTagSlantSM_White_062112.gif"/>
          <p:cNvPicPr>
            <a:picLocks noChangeAspect="1"/>
          </p:cNvPicPr>
          <p:nvPr userDrawn="1"/>
        </p:nvPicPr>
        <p:blipFill>
          <a:blip r:embed="rId2" cstate="print"/>
          <a:stretch>
            <a:fillRect/>
          </a:stretch>
        </p:blipFill>
        <p:spPr>
          <a:xfrm>
            <a:off x="381001" y="6221506"/>
            <a:ext cx="1904999" cy="560294"/>
          </a:xfrm>
          <a:prstGeom prst="rect">
            <a:avLst/>
          </a:prstGeom>
        </p:spPr>
      </p:pic>
    </p:spTree>
    <p:extLst>
      <p:ext uri="{BB962C8B-B14F-4D97-AF65-F5344CB8AC3E}">
        <p14:creationId xmlns:p14="http://schemas.microsoft.com/office/powerpoint/2010/main" val="328753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7543800" cy="655638"/>
          </a:xfr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4784ADC4-4FE8-430B-9291-3CE4154BBE82}" type="slidenum">
              <a:rPr lang="en-US" smtClean="0"/>
              <a:pPr/>
              <a:t>‹#›</a:t>
            </a:fld>
            <a:endParaRPr lang="en-US" dirty="0"/>
          </a:p>
        </p:txBody>
      </p:sp>
      <p:sp>
        <p:nvSpPr>
          <p:cNvPr id="5" name="Content Placeholder 4"/>
          <p:cNvSpPr>
            <a:spLocks noGrp="1"/>
          </p:cNvSpPr>
          <p:nvPr>
            <p:ph sz="quarter" idx="11"/>
          </p:nvPr>
        </p:nvSpPr>
        <p:spPr>
          <a:xfrm>
            <a:off x="838200" y="1524000"/>
            <a:ext cx="7543800" cy="3505200"/>
          </a:xfrm>
        </p:spPr>
        <p:txBody>
          <a:bodyPr/>
          <a:lstStyle>
            <a:lvl1pPr marL="342900" indent="-342900">
              <a:buClr>
                <a:schemeClr val="accent1"/>
              </a:buClr>
              <a:buFont typeface="Wingdings" pitchFamily="2" charset="2"/>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TCH_HorizTagSlantSM_White_062112.gif"/>
          <p:cNvPicPr>
            <a:picLocks noChangeAspect="1"/>
          </p:cNvPicPr>
          <p:nvPr userDrawn="1"/>
        </p:nvPicPr>
        <p:blipFill>
          <a:blip r:embed="rId2" cstate="print"/>
          <a:stretch>
            <a:fillRect/>
          </a:stretch>
        </p:blipFill>
        <p:spPr>
          <a:xfrm>
            <a:off x="381001" y="6221506"/>
            <a:ext cx="1904999" cy="560294"/>
          </a:xfrm>
          <a:prstGeom prst="rect">
            <a:avLst/>
          </a:prstGeom>
        </p:spPr>
      </p:pic>
    </p:spTree>
    <p:extLst>
      <p:ext uri="{BB962C8B-B14F-4D97-AF65-F5344CB8AC3E}">
        <p14:creationId xmlns:p14="http://schemas.microsoft.com/office/powerpoint/2010/main" val="326817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784ADC4-4FE8-430B-9291-3CE4154BBE82}" type="slidenum">
              <a:rPr lang="en-US" smtClean="0"/>
              <a:t>‹#›</a:t>
            </a:fld>
            <a:endParaRPr lang="en-US"/>
          </a:p>
        </p:txBody>
      </p:sp>
    </p:spTree>
    <p:extLst>
      <p:ext uri="{BB962C8B-B14F-4D97-AF65-F5344CB8AC3E}">
        <p14:creationId xmlns:p14="http://schemas.microsoft.com/office/powerpoint/2010/main" val="249189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784ADC4-4FE8-430B-9291-3CE4154BBE82}" type="slidenum">
              <a:rPr lang="en-US" smtClean="0"/>
              <a:t>‹#›</a:t>
            </a:fld>
            <a:endParaRPr lang="en-US"/>
          </a:p>
        </p:txBody>
      </p:sp>
    </p:spTree>
    <p:extLst>
      <p:ext uri="{BB962C8B-B14F-4D97-AF65-F5344CB8AC3E}">
        <p14:creationId xmlns:p14="http://schemas.microsoft.com/office/powerpoint/2010/main" val="461352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784ADC4-4FE8-430B-9291-3CE4154BBE82}" type="slidenum">
              <a:rPr lang="en-US" smtClean="0"/>
              <a:t>‹#›</a:t>
            </a:fld>
            <a:endParaRPr lang="en-US"/>
          </a:p>
        </p:txBody>
      </p:sp>
    </p:spTree>
    <p:extLst>
      <p:ext uri="{BB962C8B-B14F-4D97-AF65-F5344CB8AC3E}">
        <p14:creationId xmlns:p14="http://schemas.microsoft.com/office/powerpoint/2010/main" val="1613673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4784ADC4-4FE8-430B-9291-3CE4154BBE82}" type="slidenum">
              <a:rPr lang="en-US" smtClean="0"/>
              <a:t>‹#›</a:t>
            </a:fld>
            <a:endParaRPr lang="en-US"/>
          </a:p>
        </p:txBody>
      </p:sp>
    </p:spTree>
    <p:extLst>
      <p:ext uri="{BB962C8B-B14F-4D97-AF65-F5344CB8AC3E}">
        <p14:creationId xmlns:p14="http://schemas.microsoft.com/office/powerpoint/2010/main" val="1430050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784ADC4-4FE8-430B-9291-3CE4154BBE82}" type="slidenum">
              <a:rPr lang="en-US" smtClean="0"/>
              <a:t>‹#›</a:t>
            </a:fld>
            <a:endParaRPr lang="en-US"/>
          </a:p>
        </p:txBody>
      </p:sp>
    </p:spTree>
    <p:extLst>
      <p:ext uri="{BB962C8B-B14F-4D97-AF65-F5344CB8AC3E}">
        <p14:creationId xmlns:p14="http://schemas.microsoft.com/office/powerpoint/2010/main" val="2379975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784ADC4-4FE8-430B-9291-3CE4154BBE82}" type="slidenum">
              <a:rPr lang="en-US" smtClean="0"/>
              <a:t>‹#›</a:t>
            </a:fld>
            <a:endParaRPr lang="en-US"/>
          </a:p>
        </p:txBody>
      </p:sp>
    </p:spTree>
    <p:extLst>
      <p:ext uri="{BB962C8B-B14F-4D97-AF65-F5344CB8AC3E}">
        <p14:creationId xmlns:p14="http://schemas.microsoft.com/office/powerpoint/2010/main" val="1011808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096000"/>
            <a:ext cx="9144000" cy="762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762000"/>
            <a:ext cx="8229600" cy="6556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4784ADC4-4FE8-430B-9291-3CE4154BBE82}" type="slidenum">
              <a:rPr lang="en-US" smtClean="0"/>
              <a:pPr/>
              <a:t>‹#›</a:t>
            </a:fld>
            <a:endParaRPr lang="en-US" dirty="0"/>
          </a:p>
        </p:txBody>
      </p:sp>
    </p:spTree>
    <p:extLst>
      <p:ext uri="{BB962C8B-B14F-4D97-AF65-F5344CB8AC3E}">
        <p14:creationId xmlns:p14="http://schemas.microsoft.com/office/powerpoint/2010/main" val="2729240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spcBef>
          <a:spcPct val="0"/>
        </a:spcBef>
        <a:buNone/>
        <a:defRPr sz="1600" kern="1200">
          <a:solidFill>
            <a:schemeClr val="tx2"/>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400" kern="1200" baseline="0">
          <a:solidFill>
            <a:schemeClr val="tx1"/>
          </a:solidFill>
          <a:latin typeface="Calibri" pitchFamily="34" charset="0"/>
          <a:ea typeface="+mn-ea"/>
          <a:cs typeface="+mn-cs"/>
        </a:defRPr>
      </a:lvl1pPr>
      <a:lvl2pPr marL="742950" indent="-285750" algn="l" defTabSz="914400" rtl="0" eaLnBrk="1" latinLnBrk="0" hangingPunct="1">
        <a:spcBef>
          <a:spcPct val="20000"/>
        </a:spcBef>
        <a:buFont typeface="Arial" pitchFamily="34" charset="0"/>
        <a:buChar char="–"/>
        <a:defRPr sz="1400" kern="1200" baseline="0">
          <a:solidFill>
            <a:schemeClr val="tx1"/>
          </a:solidFill>
          <a:latin typeface="Calibri" pitchFamily="34" charset="0"/>
          <a:ea typeface="+mn-ea"/>
          <a:cs typeface="+mn-cs"/>
        </a:defRPr>
      </a:lvl2pPr>
      <a:lvl3pPr marL="1143000" indent="-228600" algn="l" defTabSz="914400" rtl="0" eaLnBrk="1" latinLnBrk="0" hangingPunct="1">
        <a:spcBef>
          <a:spcPct val="20000"/>
        </a:spcBef>
        <a:buFont typeface="Arial" pitchFamily="34" charset="0"/>
        <a:buChar char="•"/>
        <a:defRPr sz="1400" kern="1200" baseline="0">
          <a:solidFill>
            <a:schemeClr val="tx1"/>
          </a:solidFill>
          <a:latin typeface="Calibri"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baseline="0">
          <a:solidFill>
            <a:schemeClr val="tx1"/>
          </a:solidFill>
          <a:latin typeface="Calibri"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http://www.nacha.org/" TargetMode="External"/><Relationship Id="rId7" Type="http://schemas.openxmlformats.org/officeDocument/2006/relationships/image" Target="../media/image5.png"/><Relationship Id="rId2" Type="http://schemas.openxmlformats.org/officeDocument/2006/relationships/hyperlink" Target="http://www.epaynetwork.com/" TargetMode="External"/><Relationship Id="rId1" Type="http://schemas.openxmlformats.org/officeDocument/2006/relationships/slideLayout" Target="../slideLayouts/slideLayout3.xml"/><Relationship Id="rId6" Type="http://schemas.openxmlformats.org/officeDocument/2006/relationships/hyperlink" Target="http://www.electronicpayments.org/" TargetMode="External"/><Relationship Id="rId5" Type="http://schemas.openxmlformats.org/officeDocument/2006/relationships/hyperlink" Target="http://www.paymentsuniversity.com/" TargetMode="External"/><Relationship Id="rId4" Type="http://schemas.openxmlformats.org/officeDocument/2006/relationships/hyperlink" Target="http://www.achrulesonline.org/" TargetMode="Externa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2971800"/>
            <a:ext cx="6553200" cy="628650"/>
          </a:xfrm>
        </p:spPr>
        <p:txBody>
          <a:bodyPr/>
          <a:lstStyle/>
          <a:p>
            <a:r>
              <a:rPr lang="en-US" b="1" cap="all" spc="100" dirty="0"/>
              <a:t>Understanding SEC Codes: From ARC to </a:t>
            </a:r>
            <a:r>
              <a:rPr lang="en-US" b="1" cap="all" spc="100" dirty="0" smtClean="0"/>
              <a:t>XCK</a:t>
            </a:r>
            <a:r>
              <a:rPr lang="en-US" b="1" cap="all" spc="100" dirty="0" smtClean="0"/>
              <a:t/>
            </a:r>
            <a:br>
              <a:rPr lang="en-US" b="1" cap="all" spc="100" dirty="0" smtClean="0"/>
            </a:br>
            <a:endParaRPr lang="en-US" sz="1200" b="1" i="1" spc="100" dirty="0"/>
          </a:p>
        </p:txBody>
      </p:sp>
      <p:sp>
        <p:nvSpPr>
          <p:cNvPr id="3" name="Subtitle 2"/>
          <p:cNvSpPr>
            <a:spLocks noGrp="1"/>
          </p:cNvSpPr>
          <p:nvPr>
            <p:ph type="subTitle" idx="1"/>
          </p:nvPr>
        </p:nvSpPr>
        <p:spPr/>
        <p:txBody>
          <a:bodyPr/>
          <a:lstStyle/>
          <a:p>
            <a:r>
              <a:rPr lang="en-US" dirty="0" smtClean="0">
                <a:solidFill>
                  <a:schemeClr val="tx1">
                    <a:lumMod val="75000"/>
                    <a:lumOff val="25000"/>
                  </a:schemeClr>
                </a:solidFill>
              </a:rPr>
              <a:t>Date XX, </a:t>
            </a:r>
            <a:r>
              <a:rPr lang="en-US" dirty="0" smtClean="0">
                <a:solidFill>
                  <a:schemeClr val="tx1">
                    <a:lumMod val="75000"/>
                    <a:lumOff val="25000"/>
                  </a:schemeClr>
                </a:solidFill>
              </a:rPr>
              <a:t>20XX</a:t>
            </a:r>
            <a:endParaRPr lang="en-US" dirty="0">
              <a:solidFill>
                <a:schemeClr val="tx1">
                  <a:lumMod val="75000"/>
                  <a:lumOff val="25000"/>
                </a:schemeClr>
              </a:solidFill>
            </a:endParaRPr>
          </a:p>
        </p:txBody>
      </p:sp>
    </p:spTree>
    <p:extLst>
      <p:ext uri="{BB962C8B-B14F-4D97-AF65-F5344CB8AC3E}">
        <p14:creationId xmlns:p14="http://schemas.microsoft.com/office/powerpoint/2010/main" val="2972443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028" y="974379"/>
            <a:ext cx="4673016" cy="4634921"/>
          </a:xfrm>
          <a:prstGeom prst="rect">
            <a:avLst/>
          </a:prstGeom>
        </p:spPr>
      </p:pic>
      <p:sp>
        <p:nvSpPr>
          <p:cNvPr id="2" name="Title 1"/>
          <p:cNvSpPr>
            <a:spLocks noGrp="1"/>
          </p:cNvSpPr>
          <p:nvPr>
            <p:ph type="title"/>
          </p:nvPr>
        </p:nvSpPr>
        <p:spPr/>
        <p:txBody>
          <a:bodyPr/>
          <a:lstStyle/>
          <a:p>
            <a:r>
              <a:rPr lang="en-US" dirty="0" smtClean="0"/>
              <a:t>Rules and </a:t>
            </a:r>
            <a:r>
              <a:rPr lang="en-US" dirty="0" smtClean="0"/>
              <a:t>Regulations Governing Consumer </a:t>
            </a:r>
            <a:r>
              <a:rPr lang="en-US" dirty="0" smtClean="0"/>
              <a:t>ACH </a:t>
            </a:r>
            <a:r>
              <a:rPr lang="en-US" dirty="0" smtClean="0"/>
              <a:t>Transactions</a:t>
            </a:r>
            <a:endParaRPr lang="en-US" dirty="0"/>
          </a:p>
        </p:txBody>
      </p:sp>
      <p:sp>
        <p:nvSpPr>
          <p:cNvPr id="3" name="Slide Number Placeholder 2"/>
          <p:cNvSpPr>
            <a:spLocks noGrp="1"/>
          </p:cNvSpPr>
          <p:nvPr>
            <p:ph type="sldNum" sz="quarter" idx="10"/>
          </p:nvPr>
        </p:nvSpPr>
        <p:spPr/>
        <p:txBody>
          <a:bodyPr/>
          <a:lstStyle/>
          <a:p>
            <a:fld id="{4784ADC4-4FE8-430B-9291-3CE4154BBE82}" type="slidenum">
              <a:rPr lang="en-US" smtClean="0"/>
              <a:pPr/>
              <a:t>10</a:t>
            </a:fld>
            <a:endParaRPr lang="en-US" dirty="0"/>
          </a:p>
        </p:txBody>
      </p:sp>
      <p:sp>
        <p:nvSpPr>
          <p:cNvPr id="12" name="TextBox 11"/>
          <p:cNvSpPr txBox="1"/>
          <p:nvPr/>
        </p:nvSpPr>
        <p:spPr>
          <a:xfrm>
            <a:off x="868680" y="1600200"/>
            <a:ext cx="6428232" cy="1769715"/>
          </a:xfrm>
          <a:prstGeom prst="rect">
            <a:avLst/>
          </a:prstGeom>
          <a:noFill/>
        </p:spPr>
        <p:txBody>
          <a:bodyPr wrap="square" rtlCol="0">
            <a:spAutoFit/>
          </a:bodyPr>
          <a:lstStyle/>
          <a:p>
            <a:pPr marL="228600" indent="-228600">
              <a:buClr>
                <a:srgbClr val="00A0C8"/>
              </a:buClr>
              <a:buFont typeface="Wingdings" pitchFamily="2" charset="2"/>
              <a:buChar char="§"/>
            </a:pPr>
            <a:r>
              <a:rPr lang="en-US" sz="1400" dirty="0"/>
              <a:t>2012 NACHA Operating Rules</a:t>
            </a:r>
          </a:p>
          <a:p>
            <a:pPr marL="228600" indent="-228600">
              <a:buClr>
                <a:srgbClr val="00A0C8"/>
              </a:buClr>
              <a:buFont typeface="Wingdings" pitchFamily="2" charset="2"/>
              <a:buChar char="§"/>
            </a:pPr>
            <a:endParaRPr lang="en-US" sz="1400" dirty="0"/>
          </a:p>
          <a:p>
            <a:pPr marL="228600" indent="-228600">
              <a:buClr>
                <a:srgbClr val="00A0C8"/>
              </a:buClr>
              <a:buFont typeface="Wingdings" pitchFamily="2" charset="2"/>
              <a:buChar char="§"/>
            </a:pPr>
            <a:r>
              <a:rPr lang="en-US" sz="1400" dirty="0"/>
              <a:t>Regulation CC</a:t>
            </a:r>
          </a:p>
          <a:p>
            <a:pPr marL="228600" indent="-228600">
              <a:buClr>
                <a:srgbClr val="00A0C8"/>
              </a:buClr>
              <a:buFont typeface="Wingdings" pitchFamily="2" charset="2"/>
              <a:buChar char="§"/>
            </a:pPr>
            <a:endParaRPr lang="en-US" sz="1400" dirty="0"/>
          </a:p>
          <a:p>
            <a:pPr marL="228600" indent="-228600">
              <a:buClr>
                <a:srgbClr val="00A0C8"/>
              </a:buClr>
              <a:buFont typeface="Wingdings" pitchFamily="2" charset="2"/>
              <a:buChar char="§"/>
            </a:pPr>
            <a:r>
              <a:rPr lang="en-US" sz="1400" dirty="0"/>
              <a:t>Regulation D</a:t>
            </a:r>
          </a:p>
          <a:p>
            <a:pPr marL="228600" indent="-228600">
              <a:buClr>
                <a:srgbClr val="00A0C8"/>
              </a:buClr>
              <a:buFont typeface="Wingdings" pitchFamily="2" charset="2"/>
              <a:buChar char="§"/>
            </a:pPr>
            <a:endParaRPr lang="en-US" sz="1400" dirty="0"/>
          </a:p>
          <a:p>
            <a:pPr marL="228600" indent="-228600">
              <a:buClr>
                <a:srgbClr val="00A0C8"/>
              </a:buClr>
              <a:buFont typeface="Wingdings" pitchFamily="2" charset="2"/>
              <a:buChar char="§"/>
            </a:pPr>
            <a:r>
              <a:rPr lang="en-US" sz="1400" dirty="0"/>
              <a:t>Regulation E</a:t>
            </a:r>
          </a:p>
          <a:p>
            <a:endParaRPr lang="en-US" sz="1100" dirty="0"/>
          </a:p>
        </p:txBody>
      </p:sp>
    </p:spTree>
    <p:extLst>
      <p:ext uri="{BB962C8B-B14F-4D97-AF65-F5344CB8AC3E}">
        <p14:creationId xmlns:p14="http://schemas.microsoft.com/office/powerpoint/2010/main" val="765749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028" y="974379"/>
            <a:ext cx="4673016" cy="4634921"/>
          </a:xfrm>
          <a:prstGeom prst="rect">
            <a:avLst/>
          </a:prstGeom>
        </p:spPr>
      </p:pic>
      <p:sp>
        <p:nvSpPr>
          <p:cNvPr id="2" name="Title 1"/>
          <p:cNvSpPr>
            <a:spLocks noGrp="1"/>
          </p:cNvSpPr>
          <p:nvPr>
            <p:ph type="title"/>
          </p:nvPr>
        </p:nvSpPr>
        <p:spPr/>
        <p:txBody>
          <a:bodyPr/>
          <a:lstStyle/>
          <a:p>
            <a:r>
              <a:rPr lang="en-US" dirty="0" smtClean="0">
                <a:cs typeface="Arial" pitchFamily="34" charset="0"/>
              </a:rPr>
              <a:t>Consumer </a:t>
            </a:r>
            <a:r>
              <a:rPr lang="en-US" dirty="0" smtClean="0">
                <a:cs typeface="Arial" pitchFamily="34" charset="0"/>
              </a:rPr>
              <a:t>Codes</a:t>
            </a:r>
            <a:endParaRPr lang="en-US" dirty="0"/>
          </a:p>
        </p:txBody>
      </p:sp>
      <p:sp>
        <p:nvSpPr>
          <p:cNvPr id="3" name="Slide Number Placeholder 2"/>
          <p:cNvSpPr>
            <a:spLocks noGrp="1"/>
          </p:cNvSpPr>
          <p:nvPr>
            <p:ph type="sldNum" sz="quarter" idx="10"/>
          </p:nvPr>
        </p:nvSpPr>
        <p:spPr/>
        <p:txBody>
          <a:bodyPr/>
          <a:lstStyle/>
          <a:p>
            <a:fld id="{4784ADC4-4FE8-430B-9291-3CE4154BBE82}" type="slidenum">
              <a:rPr lang="en-US" smtClean="0"/>
              <a:pPr/>
              <a:t>11</a:t>
            </a:fld>
            <a:endParaRPr lang="en-US" dirty="0"/>
          </a:p>
        </p:txBody>
      </p:sp>
      <p:sp>
        <p:nvSpPr>
          <p:cNvPr id="11" name="TextBox 10"/>
          <p:cNvSpPr txBox="1"/>
          <p:nvPr/>
        </p:nvSpPr>
        <p:spPr>
          <a:xfrm>
            <a:off x="868680" y="1609344"/>
            <a:ext cx="4012987" cy="3130088"/>
          </a:xfrm>
          <a:prstGeom prst="rect">
            <a:avLst/>
          </a:prstGeom>
          <a:noFill/>
        </p:spPr>
        <p:txBody>
          <a:bodyPr wrap="square" rtlCol="0">
            <a:spAutoFit/>
          </a:bodyPr>
          <a:lstStyle/>
          <a:p>
            <a:pPr marL="228600" lvl="0" indent="-228600">
              <a:lnSpc>
                <a:spcPct val="90000"/>
              </a:lnSpc>
              <a:spcBef>
                <a:spcPct val="20000"/>
              </a:spcBef>
              <a:buClr>
                <a:srgbClr val="00A0C8"/>
              </a:buClr>
              <a:buFont typeface="Wingdings" pitchFamily="2" charset="2"/>
              <a:buChar char="§"/>
            </a:pPr>
            <a:r>
              <a:rPr lang="en-US" sz="1400" dirty="0">
                <a:latin typeface="Calibri" pitchFamily="34" charset="0"/>
              </a:rPr>
              <a:t>CIE – Customer Initiated Entry</a:t>
            </a:r>
          </a:p>
          <a:p>
            <a:pPr marL="228600" lvl="0" indent="-228600">
              <a:lnSpc>
                <a:spcPct val="90000"/>
              </a:lnSpc>
              <a:spcBef>
                <a:spcPct val="20000"/>
              </a:spcBef>
              <a:buClr>
                <a:srgbClr val="00A0C8"/>
              </a:buClr>
              <a:buFont typeface="Wingdings" pitchFamily="2" charset="2"/>
              <a:buChar char="§"/>
            </a:pPr>
            <a:endParaRPr lang="en-US" sz="1400" dirty="0">
              <a:latin typeface="Calibri" pitchFamily="34" charset="0"/>
            </a:endParaRPr>
          </a:p>
          <a:p>
            <a:pPr marL="228600" lvl="0" indent="-228600">
              <a:lnSpc>
                <a:spcPct val="90000"/>
              </a:lnSpc>
              <a:spcBef>
                <a:spcPct val="20000"/>
              </a:spcBef>
              <a:buClr>
                <a:srgbClr val="00A0C8"/>
              </a:buClr>
              <a:buFont typeface="Wingdings" pitchFamily="2" charset="2"/>
              <a:buChar char="§"/>
            </a:pPr>
            <a:r>
              <a:rPr lang="en-US" sz="1400" dirty="0">
                <a:latin typeface="Calibri" pitchFamily="34" charset="0"/>
              </a:rPr>
              <a:t>DNE – Death Notification Entry</a:t>
            </a:r>
          </a:p>
          <a:p>
            <a:pPr marL="228600" lvl="0" indent="-228600">
              <a:lnSpc>
                <a:spcPct val="90000"/>
              </a:lnSpc>
              <a:spcBef>
                <a:spcPct val="20000"/>
              </a:spcBef>
              <a:buClr>
                <a:srgbClr val="00A0C8"/>
              </a:buClr>
              <a:buFont typeface="Wingdings" pitchFamily="2" charset="2"/>
              <a:buChar char="§"/>
            </a:pPr>
            <a:endParaRPr lang="en-US" sz="1400" dirty="0">
              <a:latin typeface="Calibri" pitchFamily="34" charset="0"/>
            </a:endParaRPr>
          </a:p>
          <a:p>
            <a:pPr marL="228600" lvl="0" indent="-228600">
              <a:lnSpc>
                <a:spcPct val="90000"/>
              </a:lnSpc>
              <a:spcBef>
                <a:spcPct val="20000"/>
              </a:spcBef>
              <a:buClr>
                <a:srgbClr val="00A0C8"/>
              </a:buClr>
              <a:buFont typeface="Wingdings" pitchFamily="2" charset="2"/>
              <a:buChar char="§"/>
            </a:pPr>
            <a:r>
              <a:rPr lang="en-US" sz="1400" dirty="0">
                <a:latin typeface="Calibri" pitchFamily="34" charset="0"/>
              </a:rPr>
              <a:t>ENR – Automated Enrollment</a:t>
            </a:r>
          </a:p>
          <a:p>
            <a:pPr marL="228600" lvl="0" indent="-228600">
              <a:lnSpc>
                <a:spcPct val="90000"/>
              </a:lnSpc>
              <a:spcBef>
                <a:spcPct val="20000"/>
              </a:spcBef>
              <a:buClr>
                <a:srgbClr val="00A0C8"/>
              </a:buClr>
              <a:buFont typeface="Wingdings" pitchFamily="2" charset="2"/>
              <a:buChar char="§"/>
            </a:pPr>
            <a:endParaRPr lang="en-US" sz="1400" dirty="0">
              <a:latin typeface="Calibri" pitchFamily="34" charset="0"/>
            </a:endParaRPr>
          </a:p>
          <a:p>
            <a:pPr marL="228600" lvl="0" indent="-228600">
              <a:lnSpc>
                <a:spcPct val="90000"/>
              </a:lnSpc>
              <a:spcBef>
                <a:spcPct val="20000"/>
              </a:spcBef>
              <a:buClr>
                <a:srgbClr val="00A0C8"/>
              </a:buClr>
              <a:buFont typeface="Wingdings" pitchFamily="2" charset="2"/>
              <a:buChar char="§"/>
            </a:pPr>
            <a:r>
              <a:rPr lang="en-US" sz="1400" dirty="0">
                <a:latin typeface="Calibri" pitchFamily="34" charset="0"/>
              </a:rPr>
              <a:t>PPD – Preauthorized Pay/Deposit</a:t>
            </a:r>
          </a:p>
          <a:p>
            <a:pPr marL="228600" lvl="0" indent="-228600">
              <a:lnSpc>
                <a:spcPct val="90000"/>
              </a:lnSpc>
              <a:spcBef>
                <a:spcPct val="20000"/>
              </a:spcBef>
              <a:buClr>
                <a:srgbClr val="00A0C8"/>
              </a:buClr>
              <a:buFont typeface="Wingdings" pitchFamily="2" charset="2"/>
              <a:buChar char="§"/>
            </a:pPr>
            <a:endParaRPr lang="en-US" sz="1400" dirty="0">
              <a:latin typeface="Calibri" pitchFamily="34" charset="0"/>
            </a:endParaRPr>
          </a:p>
          <a:p>
            <a:pPr marL="228600" lvl="0" indent="-228600">
              <a:lnSpc>
                <a:spcPct val="90000"/>
              </a:lnSpc>
              <a:spcBef>
                <a:spcPct val="20000"/>
              </a:spcBef>
              <a:buClr>
                <a:srgbClr val="00A0C8"/>
              </a:buClr>
              <a:buFont typeface="Wingdings" pitchFamily="2" charset="2"/>
              <a:buChar char="§"/>
            </a:pPr>
            <a:r>
              <a:rPr lang="en-US" sz="1400" dirty="0">
                <a:latin typeface="Calibri" pitchFamily="34" charset="0"/>
              </a:rPr>
              <a:t>RCK – Represented Check Entry</a:t>
            </a:r>
          </a:p>
          <a:p>
            <a:pPr marL="228600" lvl="0" indent="-228600">
              <a:lnSpc>
                <a:spcPct val="90000"/>
              </a:lnSpc>
              <a:spcBef>
                <a:spcPct val="20000"/>
              </a:spcBef>
              <a:buClr>
                <a:srgbClr val="00A0C8"/>
              </a:buClr>
              <a:buFont typeface="Wingdings" pitchFamily="2" charset="2"/>
              <a:buChar char="§"/>
            </a:pPr>
            <a:endParaRPr lang="en-US" sz="1400" dirty="0">
              <a:latin typeface="Calibri" pitchFamily="34" charset="0"/>
            </a:endParaRPr>
          </a:p>
          <a:p>
            <a:pPr marL="228600" lvl="0" indent="-228600">
              <a:lnSpc>
                <a:spcPct val="90000"/>
              </a:lnSpc>
              <a:spcBef>
                <a:spcPct val="20000"/>
              </a:spcBef>
              <a:buClr>
                <a:srgbClr val="00A0C8"/>
              </a:buClr>
              <a:buFont typeface="Wingdings" pitchFamily="2" charset="2"/>
              <a:buChar char="§"/>
            </a:pPr>
            <a:r>
              <a:rPr lang="en-US" sz="1400" dirty="0">
                <a:latin typeface="Calibri" pitchFamily="34" charset="0"/>
              </a:rPr>
              <a:t>TEL – Telephone Initiated Entry</a:t>
            </a:r>
          </a:p>
          <a:p>
            <a:pPr marL="228600" lvl="0" indent="-228600">
              <a:lnSpc>
                <a:spcPct val="90000"/>
              </a:lnSpc>
              <a:spcBef>
                <a:spcPct val="20000"/>
              </a:spcBef>
              <a:buClr>
                <a:srgbClr val="00A0C8"/>
              </a:buClr>
              <a:buFont typeface="Wingdings" pitchFamily="2" charset="2"/>
              <a:buChar char="§"/>
            </a:pPr>
            <a:endParaRPr lang="en-US" sz="1400" dirty="0">
              <a:latin typeface="Calibri" pitchFamily="34" charset="0"/>
            </a:endParaRPr>
          </a:p>
          <a:p>
            <a:pPr marL="228600" lvl="0" indent="-228600">
              <a:lnSpc>
                <a:spcPct val="90000"/>
              </a:lnSpc>
              <a:spcBef>
                <a:spcPct val="20000"/>
              </a:spcBef>
              <a:buClr>
                <a:srgbClr val="00A0C8"/>
              </a:buClr>
              <a:buFont typeface="Wingdings" pitchFamily="2" charset="2"/>
              <a:buChar char="§"/>
            </a:pPr>
            <a:r>
              <a:rPr lang="en-US" sz="1400" dirty="0">
                <a:latin typeface="Calibri" pitchFamily="34" charset="0"/>
              </a:rPr>
              <a:t>WEB – Internet Initiated Entry</a:t>
            </a:r>
          </a:p>
        </p:txBody>
      </p:sp>
    </p:spTree>
    <p:extLst>
      <p:ext uri="{BB962C8B-B14F-4D97-AF65-F5344CB8AC3E}">
        <p14:creationId xmlns:p14="http://schemas.microsoft.com/office/powerpoint/2010/main" val="559538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028" y="974379"/>
            <a:ext cx="4673016" cy="4634921"/>
          </a:xfrm>
          <a:prstGeom prst="rect">
            <a:avLst/>
          </a:prstGeom>
        </p:spPr>
      </p:pic>
      <p:sp>
        <p:nvSpPr>
          <p:cNvPr id="2" name="Title 1"/>
          <p:cNvSpPr>
            <a:spLocks noGrp="1"/>
          </p:cNvSpPr>
          <p:nvPr>
            <p:ph type="title"/>
          </p:nvPr>
        </p:nvSpPr>
        <p:spPr/>
        <p:txBody>
          <a:bodyPr/>
          <a:lstStyle/>
          <a:p>
            <a:r>
              <a:rPr lang="en-US" dirty="0" smtClean="0">
                <a:solidFill>
                  <a:srgbClr val="004785"/>
                </a:solidFill>
                <a:cs typeface="Arial" pitchFamily="34" charset="0"/>
              </a:rPr>
              <a:t>CIE ― Customer Initiated Entry</a:t>
            </a:r>
            <a:endParaRPr lang="en-US" dirty="0"/>
          </a:p>
        </p:txBody>
      </p:sp>
      <p:sp>
        <p:nvSpPr>
          <p:cNvPr id="3" name="Slide Number Placeholder 2"/>
          <p:cNvSpPr>
            <a:spLocks noGrp="1"/>
          </p:cNvSpPr>
          <p:nvPr>
            <p:ph type="sldNum" sz="quarter" idx="10"/>
          </p:nvPr>
        </p:nvSpPr>
        <p:spPr/>
        <p:txBody>
          <a:bodyPr/>
          <a:lstStyle/>
          <a:p>
            <a:fld id="{4784ADC4-4FE8-430B-9291-3CE4154BBE82}" type="slidenum">
              <a:rPr lang="en-US" smtClean="0"/>
              <a:pPr/>
              <a:t>12</a:t>
            </a:fld>
            <a:endParaRPr lang="en-US" dirty="0"/>
          </a:p>
        </p:txBody>
      </p:sp>
      <p:sp>
        <p:nvSpPr>
          <p:cNvPr id="7" name="Content Placeholder 6"/>
          <p:cNvSpPr>
            <a:spLocks noGrp="1"/>
          </p:cNvSpPr>
          <p:nvPr>
            <p:ph sz="quarter" idx="11"/>
          </p:nvPr>
        </p:nvSpPr>
        <p:spPr>
          <a:xfrm>
            <a:off x="865632" y="1597152"/>
            <a:ext cx="7543800" cy="3505200"/>
          </a:xfrm>
        </p:spPr>
        <p:txBody>
          <a:bodyPr/>
          <a:lstStyle/>
          <a:p>
            <a:pPr marL="228600" indent="-228600">
              <a:buClr>
                <a:srgbClr val="00A0C8"/>
              </a:buClr>
            </a:pPr>
            <a:r>
              <a:rPr lang="en-US" dirty="0"/>
              <a:t>Used to identify credit Entries initiated by an Originator (consumer</a:t>
            </a:r>
            <a:r>
              <a:rPr lang="en-US" dirty="0" smtClean="0"/>
              <a:t>), </a:t>
            </a:r>
            <a:r>
              <a:rPr lang="en-US" dirty="0"/>
              <a:t>usually to pay an obligation of such individual</a:t>
            </a:r>
          </a:p>
          <a:p>
            <a:pPr marL="228600" indent="-228600">
              <a:buClr>
                <a:srgbClr val="00A0C8"/>
              </a:buClr>
            </a:pPr>
            <a:endParaRPr lang="en-US" dirty="0"/>
          </a:p>
          <a:p>
            <a:pPr marL="228600" indent="-228600">
              <a:buClr>
                <a:srgbClr val="00A0C8"/>
              </a:buClr>
            </a:pPr>
            <a:r>
              <a:rPr lang="en-US" dirty="0"/>
              <a:t>May be accompanied by one Addenda Record that relays information using </a:t>
            </a:r>
            <a:r>
              <a:rPr lang="en-US" dirty="0" smtClean="0"/>
              <a:t>payment-related </a:t>
            </a:r>
            <a:r>
              <a:rPr lang="en-US" dirty="0"/>
              <a:t>ANSI ASC X12 data segments</a:t>
            </a:r>
          </a:p>
          <a:p>
            <a:pPr marL="228600" indent="-228600">
              <a:buClr>
                <a:srgbClr val="00A0C8"/>
              </a:buClr>
            </a:pPr>
            <a:endParaRPr lang="en-US" dirty="0"/>
          </a:p>
          <a:p>
            <a:pPr marL="228600" lvl="1" indent="-228600">
              <a:buClr>
                <a:srgbClr val="00A0C8"/>
              </a:buClr>
              <a:buFont typeface="Wingdings" pitchFamily="2" charset="2"/>
              <a:buChar char="§"/>
            </a:pPr>
            <a:r>
              <a:rPr lang="en-US" dirty="0"/>
              <a:t>FI or service provider provides online bill pay platform, consumer enters the information for the Receiver and a CIE credit Entry is created and sent through the ACH Network</a:t>
            </a:r>
          </a:p>
          <a:p>
            <a:pPr marL="228600" lvl="1" indent="-228600">
              <a:buClr>
                <a:srgbClr val="00A0C8"/>
              </a:buClr>
              <a:buFont typeface="Wingdings" pitchFamily="2" charset="2"/>
              <a:buChar char="§"/>
            </a:pPr>
            <a:endParaRPr lang="en-US" dirty="0"/>
          </a:p>
          <a:p>
            <a:pPr marL="228600" lvl="1" indent="-228600">
              <a:buClr>
                <a:srgbClr val="00A0C8"/>
              </a:buClr>
              <a:buFont typeface="Wingdings" pitchFamily="2" charset="2"/>
              <a:buChar char="§"/>
            </a:pPr>
            <a:r>
              <a:rPr lang="en-US" dirty="0"/>
              <a:t>Consumer is the Originator of the debit, company is the Receiver of the credit</a:t>
            </a:r>
          </a:p>
          <a:p>
            <a:pPr marL="228600" lvl="1" indent="-228600">
              <a:buClr>
                <a:srgbClr val="00A0C8"/>
              </a:buClr>
              <a:buFont typeface="Wingdings" pitchFamily="2" charset="2"/>
              <a:buChar char="§"/>
            </a:pPr>
            <a:endParaRPr lang="en-US" dirty="0"/>
          </a:p>
          <a:p>
            <a:pPr marL="228600" lvl="1" indent="-228600">
              <a:buClr>
                <a:srgbClr val="00A0C8"/>
              </a:buClr>
              <a:buFont typeface="Wingdings" pitchFamily="2" charset="2"/>
              <a:buChar char="§"/>
            </a:pPr>
            <a:r>
              <a:rPr lang="en-US" dirty="0"/>
              <a:t>CIE is now used for Secure Vault Payments and EBIDS payments as well</a:t>
            </a:r>
          </a:p>
          <a:p>
            <a:endParaRPr lang="en-US" dirty="0"/>
          </a:p>
        </p:txBody>
      </p:sp>
    </p:spTree>
    <p:extLst>
      <p:ext uri="{BB962C8B-B14F-4D97-AF65-F5344CB8AC3E}">
        <p14:creationId xmlns:p14="http://schemas.microsoft.com/office/powerpoint/2010/main" val="1284999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028" y="974379"/>
            <a:ext cx="4673016" cy="4634921"/>
          </a:xfrm>
          <a:prstGeom prst="rect">
            <a:avLst/>
          </a:prstGeom>
        </p:spPr>
      </p:pic>
      <p:sp>
        <p:nvSpPr>
          <p:cNvPr id="3" name="Slide Number Placeholder 2"/>
          <p:cNvSpPr>
            <a:spLocks noGrp="1"/>
          </p:cNvSpPr>
          <p:nvPr>
            <p:ph type="sldNum" sz="quarter" idx="10"/>
          </p:nvPr>
        </p:nvSpPr>
        <p:spPr/>
        <p:txBody>
          <a:bodyPr/>
          <a:lstStyle/>
          <a:p>
            <a:fld id="{4784ADC4-4FE8-430B-9291-3CE4154BBE82}" type="slidenum">
              <a:rPr lang="en-US" smtClean="0"/>
              <a:pPr/>
              <a:t>13</a:t>
            </a:fld>
            <a:endParaRPr lang="en-US" dirty="0"/>
          </a:p>
        </p:txBody>
      </p:sp>
      <p:sp>
        <p:nvSpPr>
          <p:cNvPr id="51" name="Title 1"/>
          <p:cNvSpPr>
            <a:spLocks noGrp="1"/>
          </p:cNvSpPr>
          <p:nvPr>
            <p:ph type="title"/>
          </p:nvPr>
        </p:nvSpPr>
        <p:spPr>
          <a:xfrm>
            <a:off x="838200" y="762000"/>
            <a:ext cx="7543800" cy="655638"/>
          </a:xfrm>
        </p:spPr>
        <p:txBody>
          <a:bodyPr/>
          <a:lstStyle/>
          <a:p>
            <a:r>
              <a:rPr lang="en-US" dirty="0" smtClean="0">
                <a:solidFill>
                  <a:srgbClr val="004785"/>
                </a:solidFill>
                <a:cs typeface="Arial" pitchFamily="34" charset="0"/>
              </a:rPr>
              <a:t>DNE ― Death Notification Entry</a:t>
            </a:r>
            <a:endParaRPr lang="en-US" dirty="0"/>
          </a:p>
        </p:txBody>
      </p:sp>
      <p:sp>
        <p:nvSpPr>
          <p:cNvPr id="52" name="Content Placeholder 6"/>
          <p:cNvSpPr>
            <a:spLocks noGrp="1"/>
          </p:cNvSpPr>
          <p:nvPr>
            <p:ph sz="quarter" idx="11"/>
          </p:nvPr>
        </p:nvSpPr>
        <p:spPr>
          <a:xfrm>
            <a:off x="865632" y="1597152"/>
            <a:ext cx="7543800" cy="3505200"/>
          </a:xfrm>
        </p:spPr>
        <p:txBody>
          <a:bodyPr/>
          <a:lstStyle/>
          <a:p>
            <a:pPr marL="228600" indent="-228600">
              <a:buClr>
                <a:srgbClr val="00A0C8"/>
              </a:buClr>
            </a:pPr>
            <a:r>
              <a:rPr lang="en-US" dirty="0"/>
              <a:t>A </a:t>
            </a:r>
            <a:r>
              <a:rPr lang="en-US" dirty="0" smtClean="0"/>
              <a:t>non-monetary entry </a:t>
            </a:r>
            <a:r>
              <a:rPr lang="en-US" dirty="0"/>
              <a:t>from a Federal Government agency</a:t>
            </a:r>
          </a:p>
          <a:p>
            <a:pPr marL="228600" indent="-228600">
              <a:buClr>
                <a:srgbClr val="00A0C8"/>
              </a:buClr>
            </a:pPr>
            <a:endParaRPr lang="en-US" dirty="0"/>
          </a:p>
          <a:p>
            <a:pPr marL="228600" indent="-228600">
              <a:buClr>
                <a:srgbClr val="00A0C8"/>
              </a:buClr>
            </a:pPr>
            <a:r>
              <a:rPr lang="en-US" dirty="0"/>
              <a:t>Notifies the Financial Institution that the </a:t>
            </a:r>
            <a:r>
              <a:rPr lang="en-US" dirty="0" smtClean="0"/>
              <a:t>recipient of </a:t>
            </a:r>
            <a:r>
              <a:rPr lang="en-US" dirty="0"/>
              <a:t>a government benefit has passed away</a:t>
            </a:r>
          </a:p>
          <a:p>
            <a:pPr marL="228600" indent="-228600">
              <a:buClr>
                <a:srgbClr val="00A0C8"/>
              </a:buClr>
            </a:pPr>
            <a:endParaRPr lang="en-US" dirty="0"/>
          </a:p>
          <a:p>
            <a:pPr marL="228600" indent="-228600">
              <a:buClr>
                <a:srgbClr val="00A0C8"/>
              </a:buClr>
            </a:pPr>
            <a:r>
              <a:rPr lang="en-US" dirty="0"/>
              <a:t>Governed by 31 CFR Part 210</a:t>
            </a:r>
          </a:p>
          <a:p>
            <a:pPr marL="228600" indent="-228600">
              <a:buClr>
                <a:srgbClr val="00A0C8"/>
              </a:buClr>
            </a:pPr>
            <a:endParaRPr lang="en-US" dirty="0"/>
          </a:p>
          <a:p>
            <a:pPr marL="228600" indent="-228600">
              <a:buClr>
                <a:srgbClr val="00A0C8"/>
              </a:buClr>
            </a:pPr>
            <a:r>
              <a:rPr lang="en-US" dirty="0"/>
              <a:t>Allows for the reclamation process to begin</a:t>
            </a:r>
          </a:p>
          <a:p>
            <a:endParaRPr lang="en-US" dirty="0"/>
          </a:p>
        </p:txBody>
      </p:sp>
    </p:spTree>
    <p:extLst>
      <p:ext uri="{BB962C8B-B14F-4D97-AF65-F5344CB8AC3E}">
        <p14:creationId xmlns:p14="http://schemas.microsoft.com/office/powerpoint/2010/main" val="1345751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028" y="974379"/>
            <a:ext cx="4673016" cy="4634921"/>
          </a:xfrm>
          <a:prstGeom prst="rect">
            <a:avLst/>
          </a:prstGeom>
        </p:spPr>
      </p:pic>
      <p:sp>
        <p:nvSpPr>
          <p:cNvPr id="2" name="Title 1"/>
          <p:cNvSpPr>
            <a:spLocks noGrp="1"/>
          </p:cNvSpPr>
          <p:nvPr>
            <p:ph type="title"/>
          </p:nvPr>
        </p:nvSpPr>
        <p:spPr/>
        <p:txBody>
          <a:bodyPr/>
          <a:lstStyle/>
          <a:p>
            <a:r>
              <a:rPr lang="en-US" dirty="0" smtClean="0"/>
              <a:t>DNE ― Benefits</a:t>
            </a:r>
            <a:endParaRPr lang="en-US" dirty="0"/>
          </a:p>
        </p:txBody>
      </p:sp>
      <p:sp>
        <p:nvSpPr>
          <p:cNvPr id="3" name="Slide Number Placeholder 2"/>
          <p:cNvSpPr>
            <a:spLocks noGrp="1"/>
          </p:cNvSpPr>
          <p:nvPr>
            <p:ph type="sldNum" sz="quarter" idx="10"/>
          </p:nvPr>
        </p:nvSpPr>
        <p:spPr/>
        <p:txBody>
          <a:bodyPr/>
          <a:lstStyle/>
          <a:p>
            <a:fld id="{4784ADC4-4FE8-430B-9291-3CE4154BBE82}" type="slidenum">
              <a:rPr lang="en-US" smtClean="0"/>
              <a:pPr/>
              <a:t>14</a:t>
            </a:fld>
            <a:endParaRPr lang="en-US" dirty="0"/>
          </a:p>
        </p:txBody>
      </p:sp>
      <p:sp>
        <p:nvSpPr>
          <p:cNvPr id="4" name="Content Placeholder 3"/>
          <p:cNvSpPr>
            <a:spLocks noGrp="1"/>
          </p:cNvSpPr>
          <p:nvPr>
            <p:ph sz="quarter" idx="11"/>
          </p:nvPr>
        </p:nvSpPr>
        <p:spPr>
          <a:xfrm>
            <a:off x="865632" y="1588008"/>
            <a:ext cx="7543800" cy="3614928"/>
          </a:xfrm>
        </p:spPr>
        <p:txBody>
          <a:bodyPr>
            <a:normAutofit fontScale="77500" lnSpcReduction="20000"/>
          </a:bodyPr>
          <a:lstStyle/>
          <a:p>
            <a:pPr marL="228600" indent="-228600">
              <a:lnSpc>
                <a:spcPct val="120000"/>
              </a:lnSpc>
              <a:buClr>
                <a:srgbClr val="00A0C8"/>
              </a:buClr>
            </a:pPr>
            <a:r>
              <a:rPr lang="en-US" sz="1800" dirty="0"/>
              <a:t>Allows the RDFI to take steps to reduce exposure to loss resulting from the withdrawal of funds after the beneficiary’s death by a joint account holder</a:t>
            </a:r>
          </a:p>
          <a:p>
            <a:pPr marL="685800" lvl="3">
              <a:lnSpc>
                <a:spcPct val="120000"/>
              </a:lnSpc>
              <a:buClr>
                <a:srgbClr val="00A0C8"/>
              </a:buClr>
              <a:buFont typeface="Calibri" pitchFamily="34" charset="0"/>
              <a:buChar char="—"/>
            </a:pPr>
            <a:r>
              <a:rPr lang="en-US" sz="1800" dirty="0"/>
              <a:t>The RDFI must flag the account and return any future government payments</a:t>
            </a:r>
          </a:p>
          <a:p>
            <a:pPr marL="228600" lvl="1" indent="-228600">
              <a:lnSpc>
                <a:spcPct val="120000"/>
              </a:lnSpc>
              <a:buClr>
                <a:srgbClr val="00A0C8"/>
              </a:buClr>
              <a:buFont typeface="Wingdings" pitchFamily="2" charset="2"/>
              <a:buChar char="§"/>
            </a:pPr>
            <a:endParaRPr lang="en-US" sz="1800" dirty="0"/>
          </a:p>
          <a:p>
            <a:pPr marL="228600" indent="-228600">
              <a:lnSpc>
                <a:spcPct val="120000"/>
              </a:lnSpc>
              <a:buClr>
                <a:srgbClr val="00A0C8"/>
              </a:buClr>
            </a:pPr>
            <a:r>
              <a:rPr lang="en-US" sz="1800" dirty="0"/>
              <a:t>Reduces and allows for the reallocation of the RDFI’s resources that are used to process Government reclamation actions</a:t>
            </a:r>
          </a:p>
          <a:p>
            <a:pPr marL="228600" indent="-228600">
              <a:lnSpc>
                <a:spcPct val="120000"/>
              </a:lnSpc>
              <a:buClr>
                <a:srgbClr val="00A0C8"/>
              </a:buClr>
            </a:pPr>
            <a:endParaRPr lang="en-US" sz="1800" dirty="0"/>
          </a:p>
          <a:p>
            <a:pPr marL="228600" indent="-228600">
              <a:lnSpc>
                <a:spcPct val="120000"/>
              </a:lnSpc>
              <a:buClr>
                <a:srgbClr val="00A0C8"/>
              </a:buClr>
            </a:pPr>
            <a:r>
              <a:rPr lang="en-US" sz="1800" dirty="0"/>
              <a:t>Possible reduction of the number of reclamations produced by the U.S. Department of Treasury’s Financial Management Service, saving the RDFI processing costs</a:t>
            </a:r>
          </a:p>
          <a:p>
            <a:pPr marL="228600" indent="-228600">
              <a:lnSpc>
                <a:spcPct val="120000"/>
              </a:lnSpc>
              <a:buClr>
                <a:srgbClr val="00A0C8"/>
              </a:buClr>
            </a:pPr>
            <a:endParaRPr lang="en-US" sz="1800" dirty="0"/>
          </a:p>
          <a:p>
            <a:pPr marL="228600" indent="-228600">
              <a:lnSpc>
                <a:spcPct val="120000"/>
              </a:lnSpc>
              <a:buClr>
                <a:srgbClr val="00A0C8"/>
              </a:buClr>
            </a:pPr>
            <a:r>
              <a:rPr lang="en-US" sz="1800" dirty="0"/>
              <a:t>RDFIs can limit their losses due to reclamations</a:t>
            </a:r>
          </a:p>
          <a:p>
            <a:endParaRPr lang="en-US" dirty="0"/>
          </a:p>
        </p:txBody>
      </p:sp>
    </p:spTree>
    <p:extLst>
      <p:ext uri="{BB962C8B-B14F-4D97-AF65-F5344CB8AC3E}">
        <p14:creationId xmlns:p14="http://schemas.microsoft.com/office/powerpoint/2010/main" val="12769154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824" y="3599688"/>
            <a:ext cx="2295144" cy="2295144"/>
          </a:xfrm>
          <a:prstGeom prst="rect">
            <a:avLst/>
          </a:prstGeom>
        </p:spPr>
      </p:pic>
      <p:sp>
        <p:nvSpPr>
          <p:cNvPr id="2" name="Title 1"/>
          <p:cNvSpPr>
            <a:spLocks noGrp="1"/>
          </p:cNvSpPr>
          <p:nvPr>
            <p:ph type="title"/>
          </p:nvPr>
        </p:nvSpPr>
        <p:spPr/>
        <p:txBody>
          <a:bodyPr/>
          <a:lstStyle/>
          <a:p>
            <a:r>
              <a:rPr lang="en-US" dirty="0" smtClean="0"/>
              <a:t>ENR ― Automated </a:t>
            </a:r>
            <a:r>
              <a:rPr lang="en-US" dirty="0" smtClean="0"/>
              <a:t>Enrollment</a:t>
            </a:r>
            <a:endParaRPr lang="en-US" dirty="0"/>
          </a:p>
        </p:txBody>
      </p:sp>
      <p:sp>
        <p:nvSpPr>
          <p:cNvPr id="3" name="Slide Number Placeholder 2"/>
          <p:cNvSpPr>
            <a:spLocks noGrp="1"/>
          </p:cNvSpPr>
          <p:nvPr>
            <p:ph type="sldNum" sz="quarter" idx="10"/>
          </p:nvPr>
        </p:nvSpPr>
        <p:spPr/>
        <p:txBody>
          <a:bodyPr/>
          <a:lstStyle/>
          <a:p>
            <a:fld id="{4784ADC4-4FE8-430B-9291-3CE4154BBE82}" type="slidenum">
              <a:rPr lang="en-US" smtClean="0"/>
              <a:pPr/>
              <a:t>15</a:t>
            </a:fld>
            <a:endParaRPr lang="en-US" dirty="0"/>
          </a:p>
        </p:txBody>
      </p:sp>
      <p:sp>
        <p:nvSpPr>
          <p:cNvPr id="4" name="Content Placeholder 3"/>
          <p:cNvSpPr>
            <a:spLocks noGrp="1"/>
          </p:cNvSpPr>
          <p:nvPr>
            <p:ph sz="quarter" idx="11"/>
          </p:nvPr>
        </p:nvSpPr>
        <p:spPr>
          <a:xfrm>
            <a:off x="865632" y="1569720"/>
            <a:ext cx="7217664" cy="3505200"/>
          </a:xfrm>
        </p:spPr>
        <p:txBody>
          <a:bodyPr>
            <a:normAutofit/>
          </a:bodyPr>
          <a:lstStyle/>
          <a:p>
            <a:pPr marL="228600" indent="-228600">
              <a:buClr>
                <a:srgbClr val="00A0C8"/>
              </a:buClr>
            </a:pPr>
            <a:r>
              <a:rPr lang="en-US" dirty="0"/>
              <a:t>The ENR process allows DFIs to transmit information to Federal Government agencies, on behalf of their account holders, that serves as an enrollment for either ACH credit or debit activity</a:t>
            </a:r>
          </a:p>
          <a:p>
            <a:pPr marL="685800" lvl="1" indent="-228600">
              <a:buClr>
                <a:srgbClr val="00A0C8"/>
              </a:buClr>
              <a:buFont typeface="Calibri" pitchFamily="34" charset="0"/>
              <a:buChar char="―"/>
            </a:pPr>
            <a:r>
              <a:rPr lang="en-US" dirty="0"/>
              <a:t>It is a Non-Monetary Entry that triggers the origination of ACH credit or debit transactions to the account holder at the DFI</a:t>
            </a:r>
          </a:p>
          <a:p>
            <a:pPr marL="685800" lvl="1" indent="-228600">
              <a:buClr>
                <a:srgbClr val="00A0C8"/>
              </a:buClr>
              <a:buFont typeface="Calibri" pitchFamily="34" charset="0"/>
              <a:buChar char="―"/>
            </a:pPr>
            <a:r>
              <a:rPr lang="en-US" dirty="0"/>
              <a:t>Governed by 31 CFR Part 210</a:t>
            </a:r>
          </a:p>
          <a:p>
            <a:pPr lvl="1">
              <a:buClr>
                <a:srgbClr val="558ED5"/>
              </a:buClr>
              <a:buFont typeface="Wingdings" pitchFamily="2" charset="2"/>
              <a:buChar char="§"/>
            </a:pPr>
            <a:endParaRPr lang="en-US" dirty="0"/>
          </a:p>
          <a:p>
            <a:pPr>
              <a:buClr>
                <a:srgbClr val="00A0C8"/>
              </a:buClr>
            </a:pPr>
            <a:r>
              <a:rPr lang="en-US" dirty="0"/>
              <a:t>Additional use began in 2011: Allows FIs to originate enrollments for </a:t>
            </a:r>
            <a:r>
              <a:rPr lang="en-US" dirty="0" smtClean="0"/>
              <a:t/>
            </a:r>
            <a:br>
              <a:rPr lang="en-US" dirty="0" smtClean="0"/>
            </a:br>
            <a:r>
              <a:rPr lang="en-US" dirty="0" smtClean="0"/>
              <a:t>Electronic </a:t>
            </a:r>
            <a:r>
              <a:rPr lang="en-US" dirty="0"/>
              <a:t>Billing Information Delivery Service (</a:t>
            </a:r>
            <a:r>
              <a:rPr lang="en-US" b="1" dirty="0"/>
              <a:t>EBIDS</a:t>
            </a:r>
            <a:r>
              <a:rPr lang="en-US" dirty="0"/>
              <a:t>) for automated </a:t>
            </a:r>
            <a:r>
              <a:rPr lang="en-US" dirty="0" smtClean="0"/>
              <a:t/>
            </a:r>
            <a:br>
              <a:rPr lang="en-US" dirty="0" smtClean="0"/>
            </a:br>
            <a:r>
              <a:rPr lang="en-US" dirty="0" smtClean="0"/>
              <a:t>receipt </a:t>
            </a:r>
            <a:r>
              <a:rPr lang="en-US" dirty="0"/>
              <a:t>of billing statement to consumer through online banking </a:t>
            </a:r>
          </a:p>
          <a:p>
            <a:pPr>
              <a:spcBef>
                <a:spcPts val="1200"/>
              </a:spcBef>
            </a:pPr>
            <a:endParaRPr lang="en-US" dirty="0"/>
          </a:p>
        </p:txBody>
      </p:sp>
    </p:spTree>
    <p:extLst>
      <p:ext uri="{BB962C8B-B14F-4D97-AF65-F5344CB8AC3E}">
        <p14:creationId xmlns:p14="http://schemas.microsoft.com/office/powerpoint/2010/main" val="133839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028" y="974379"/>
            <a:ext cx="4673016" cy="4634921"/>
          </a:xfrm>
          <a:prstGeom prst="rect">
            <a:avLst/>
          </a:prstGeom>
        </p:spPr>
      </p:pic>
      <p:sp>
        <p:nvSpPr>
          <p:cNvPr id="2" name="Title 1"/>
          <p:cNvSpPr>
            <a:spLocks noGrp="1"/>
          </p:cNvSpPr>
          <p:nvPr>
            <p:ph type="title"/>
          </p:nvPr>
        </p:nvSpPr>
        <p:spPr/>
        <p:txBody>
          <a:bodyPr/>
          <a:lstStyle/>
          <a:p>
            <a:r>
              <a:rPr lang="en-US" dirty="0" smtClean="0"/>
              <a:t>PPD ― Prearranged </a:t>
            </a:r>
            <a:r>
              <a:rPr lang="en-US" dirty="0" smtClean="0"/>
              <a:t>Payment </a:t>
            </a:r>
            <a:r>
              <a:rPr lang="en-US" dirty="0" smtClean="0"/>
              <a:t>and </a:t>
            </a:r>
            <a:r>
              <a:rPr lang="en-US" dirty="0" smtClean="0"/>
              <a:t>Deposit Entries</a:t>
            </a:r>
            <a:endParaRPr lang="en-US" dirty="0"/>
          </a:p>
        </p:txBody>
      </p:sp>
      <p:sp>
        <p:nvSpPr>
          <p:cNvPr id="3" name="Slide Number Placeholder 2"/>
          <p:cNvSpPr>
            <a:spLocks noGrp="1"/>
          </p:cNvSpPr>
          <p:nvPr>
            <p:ph type="sldNum" sz="quarter" idx="10"/>
          </p:nvPr>
        </p:nvSpPr>
        <p:spPr/>
        <p:txBody>
          <a:bodyPr/>
          <a:lstStyle/>
          <a:p>
            <a:fld id="{4784ADC4-4FE8-430B-9291-3CE4154BBE82}" type="slidenum">
              <a:rPr lang="en-US" smtClean="0"/>
              <a:pPr/>
              <a:t>16</a:t>
            </a:fld>
            <a:endParaRPr lang="en-US" dirty="0"/>
          </a:p>
        </p:txBody>
      </p:sp>
      <p:sp>
        <p:nvSpPr>
          <p:cNvPr id="7" name="Content Placeholder 5"/>
          <p:cNvSpPr>
            <a:spLocks noGrp="1"/>
          </p:cNvSpPr>
          <p:nvPr>
            <p:ph sz="quarter" idx="11"/>
          </p:nvPr>
        </p:nvSpPr>
        <p:spPr>
          <a:xfrm>
            <a:off x="856488" y="1542288"/>
            <a:ext cx="7543800" cy="3505200"/>
          </a:xfrm>
        </p:spPr>
        <p:txBody>
          <a:bodyPr/>
          <a:lstStyle/>
          <a:p>
            <a:pPr>
              <a:spcBef>
                <a:spcPct val="40000"/>
              </a:spcBef>
            </a:pPr>
            <a:r>
              <a:rPr lang="en-US" dirty="0"/>
              <a:t>Most common SEC: recurring consumer credits or debits</a:t>
            </a:r>
          </a:p>
          <a:p>
            <a:pPr marL="685800" lvl="1" indent="-228600">
              <a:spcBef>
                <a:spcPct val="40000"/>
              </a:spcBef>
              <a:buClr>
                <a:srgbClr val="00A0C8"/>
              </a:buClr>
              <a:buFont typeface="Calibri" pitchFamily="34" charset="0"/>
              <a:buChar char="—"/>
            </a:pPr>
            <a:r>
              <a:rPr lang="en-US" dirty="0"/>
              <a:t>Considered a “native payment”</a:t>
            </a:r>
          </a:p>
          <a:p>
            <a:pPr marL="685800" lvl="1" indent="-228600">
              <a:spcBef>
                <a:spcPct val="40000"/>
              </a:spcBef>
              <a:buClr>
                <a:srgbClr val="00A0C8"/>
              </a:buClr>
              <a:buFont typeface="Calibri" pitchFamily="34" charset="0"/>
              <a:buChar char="—"/>
            </a:pPr>
            <a:r>
              <a:rPr lang="en-US" dirty="0"/>
              <a:t>First type of ACH payment</a:t>
            </a:r>
          </a:p>
          <a:p>
            <a:pPr marL="685800" lvl="1" indent="-228600">
              <a:spcBef>
                <a:spcPct val="40000"/>
              </a:spcBef>
              <a:buClr>
                <a:srgbClr val="00A0C8"/>
              </a:buClr>
              <a:buFont typeface="Calibri" pitchFamily="34" charset="0"/>
              <a:buChar char="—"/>
            </a:pPr>
            <a:r>
              <a:rPr lang="en-US" dirty="0"/>
              <a:t>Lower </a:t>
            </a:r>
            <a:r>
              <a:rPr lang="en-US" dirty="0" smtClean="0"/>
              <a:t>risk</a:t>
            </a:r>
            <a:endParaRPr lang="en-US" dirty="0"/>
          </a:p>
          <a:p>
            <a:pPr>
              <a:spcBef>
                <a:spcPct val="40000"/>
              </a:spcBef>
            </a:pPr>
            <a:r>
              <a:rPr lang="en-US" dirty="0"/>
              <a:t>Preauthorized in writing, signed or similarly authenticated </a:t>
            </a:r>
          </a:p>
          <a:p>
            <a:pPr>
              <a:spcBef>
                <a:spcPct val="40000"/>
              </a:spcBef>
            </a:pPr>
            <a:r>
              <a:rPr lang="en-US" dirty="0"/>
              <a:t>Copy of authorization is provided to consumer</a:t>
            </a:r>
          </a:p>
          <a:p>
            <a:pPr>
              <a:spcBef>
                <a:spcPct val="40000"/>
              </a:spcBef>
            </a:pPr>
            <a:r>
              <a:rPr lang="en-US" dirty="0"/>
              <a:t>Originator must maintain authorization for 2 years beyond revocation</a:t>
            </a:r>
          </a:p>
          <a:p>
            <a:pPr marL="685800" lvl="1" indent="-228600">
              <a:spcBef>
                <a:spcPct val="40000"/>
              </a:spcBef>
              <a:buClr>
                <a:srgbClr val="00A0C8"/>
              </a:buClr>
              <a:buFont typeface="Calibri" pitchFamily="34" charset="0"/>
              <a:buChar char="—"/>
            </a:pPr>
            <a:r>
              <a:rPr lang="en-US" dirty="0"/>
              <a:t>Must provide a copy of authorization to RDFI within 10 </a:t>
            </a:r>
            <a:r>
              <a:rPr lang="en-US" dirty="0" smtClean="0"/>
              <a:t>banking days </a:t>
            </a:r>
            <a:r>
              <a:rPr lang="en-US" dirty="0"/>
              <a:t>of written request</a:t>
            </a:r>
          </a:p>
          <a:p>
            <a:pPr>
              <a:spcBef>
                <a:spcPct val="40000"/>
              </a:spcBef>
            </a:pPr>
            <a:r>
              <a:rPr lang="en-US" dirty="0"/>
              <a:t>Originator must inform Receiver of changes</a:t>
            </a:r>
          </a:p>
          <a:p>
            <a:pPr marL="685800" lvl="1" indent="-228600">
              <a:spcBef>
                <a:spcPct val="40000"/>
              </a:spcBef>
              <a:buClr>
                <a:srgbClr val="00A0C8"/>
              </a:buClr>
              <a:buFont typeface="Calibri" pitchFamily="34" charset="0"/>
              <a:buChar char="—"/>
            </a:pPr>
            <a:r>
              <a:rPr lang="en-US" dirty="0"/>
              <a:t>In Settlement Date – 7 calendar days in advance</a:t>
            </a:r>
          </a:p>
          <a:p>
            <a:pPr marL="685800" lvl="1" indent="-228600">
              <a:spcBef>
                <a:spcPct val="40000"/>
              </a:spcBef>
              <a:buClr>
                <a:srgbClr val="00A0C8"/>
              </a:buClr>
              <a:buFont typeface="Calibri" pitchFamily="34" charset="0"/>
              <a:buChar char="—"/>
            </a:pPr>
            <a:r>
              <a:rPr lang="en-US" dirty="0"/>
              <a:t>Of amount – 10 calendar days in advance</a:t>
            </a:r>
          </a:p>
          <a:p>
            <a:pPr marL="228600" indent="-228600"/>
            <a:endParaRPr lang="en-US" dirty="0"/>
          </a:p>
          <a:p>
            <a:endParaRPr lang="en-US" dirty="0"/>
          </a:p>
          <a:p>
            <a:endParaRPr lang="en-US" dirty="0"/>
          </a:p>
          <a:p>
            <a:endParaRPr lang="en-US" dirty="0"/>
          </a:p>
        </p:txBody>
      </p:sp>
    </p:spTree>
    <p:extLst>
      <p:ext uri="{BB962C8B-B14F-4D97-AF65-F5344CB8AC3E}">
        <p14:creationId xmlns:p14="http://schemas.microsoft.com/office/powerpoint/2010/main" val="37115174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 name="Picture 16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028" y="974379"/>
            <a:ext cx="4673016" cy="4634921"/>
          </a:xfrm>
          <a:prstGeom prst="rect">
            <a:avLst/>
          </a:prstGeom>
        </p:spPr>
      </p:pic>
      <p:sp>
        <p:nvSpPr>
          <p:cNvPr id="2" name="Title 1"/>
          <p:cNvSpPr>
            <a:spLocks noGrp="1"/>
          </p:cNvSpPr>
          <p:nvPr>
            <p:ph type="title"/>
          </p:nvPr>
        </p:nvSpPr>
        <p:spPr/>
        <p:txBody>
          <a:bodyPr/>
          <a:lstStyle/>
          <a:p>
            <a:r>
              <a:rPr lang="en-US" dirty="0" smtClean="0"/>
              <a:t>RCK </a:t>
            </a:r>
            <a:r>
              <a:rPr lang="en-US" dirty="0" smtClean="0"/>
              <a:t>Entries </a:t>
            </a:r>
            <a:r>
              <a:rPr lang="en-US" dirty="0" smtClean="0"/>
              <a:t>― Re-presented </a:t>
            </a:r>
            <a:r>
              <a:rPr lang="en-US" dirty="0" smtClean="0"/>
              <a:t>Check </a:t>
            </a:r>
            <a:r>
              <a:rPr lang="en-US" dirty="0"/>
              <a:t>E</a:t>
            </a:r>
            <a:r>
              <a:rPr lang="en-US" dirty="0" smtClean="0"/>
              <a:t>ntries</a:t>
            </a:r>
            <a:endParaRPr lang="en-US" dirty="0"/>
          </a:p>
        </p:txBody>
      </p:sp>
      <p:sp>
        <p:nvSpPr>
          <p:cNvPr id="3" name="Slide Number Placeholder 2"/>
          <p:cNvSpPr>
            <a:spLocks noGrp="1"/>
          </p:cNvSpPr>
          <p:nvPr>
            <p:ph type="sldNum" sz="quarter" idx="10"/>
          </p:nvPr>
        </p:nvSpPr>
        <p:spPr/>
        <p:txBody>
          <a:bodyPr/>
          <a:lstStyle/>
          <a:p>
            <a:fld id="{4784ADC4-4FE8-430B-9291-3CE4154BBE82}" type="slidenum">
              <a:rPr lang="en-US" smtClean="0"/>
              <a:pPr/>
              <a:t>17</a:t>
            </a:fld>
            <a:endParaRPr lang="en-US" dirty="0"/>
          </a:p>
        </p:txBody>
      </p:sp>
      <p:sp>
        <p:nvSpPr>
          <p:cNvPr id="19" name="Content Placeholder 5"/>
          <p:cNvSpPr>
            <a:spLocks noGrp="1"/>
          </p:cNvSpPr>
          <p:nvPr>
            <p:ph sz="quarter" idx="11"/>
          </p:nvPr>
        </p:nvSpPr>
        <p:spPr>
          <a:xfrm>
            <a:off x="856488" y="1542288"/>
            <a:ext cx="7543800" cy="3505200"/>
          </a:xfrm>
        </p:spPr>
        <p:txBody>
          <a:bodyPr/>
          <a:lstStyle/>
          <a:p>
            <a:pPr marL="228600" lvl="0" indent="-228600">
              <a:spcBef>
                <a:spcPct val="40000"/>
              </a:spcBef>
              <a:buClr>
                <a:srgbClr val="00A0C8"/>
              </a:buClr>
            </a:pPr>
            <a:r>
              <a:rPr lang="en-US" dirty="0"/>
              <a:t>Used to electronically re-present paper Checks dishonored for NSF/Uncollected funds</a:t>
            </a:r>
          </a:p>
          <a:p>
            <a:pPr marL="228600" lvl="0" indent="-228600">
              <a:spcBef>
                <a:spcPct val="40000"/>
              </a:spcBef>
              <a:buClr>
                <a:srgbClr val="00A0C8"/>
              </a:buClr>
            </a:pPr>
            <a:r>
              <a:rPr lang="en-US" dirty="0"/>
              <a:t>Governed by </a:t>
            </a:r>
            <a:r>
              <a:rPr lang="en-US" dirty="0" err="1"/>
              <a:t>Reg</a:t>
            </a:r>
            <a:r>
              <a:rPr lang="en-US" dirty="0"/>
              <a:t> CC, UCC law and the </a:t>
            </a:r>
            <a:r>
              <a:rPr lang="en-US" i="1" dirty="0"/>
              <a:t>NACHA Operating Rules</a:t>
            </a:r>
          </a:p>
          <a:p>
            <a:pPr marL="228600" lvl="0" indent="-228600">
              <a:spcBef>
                <a:spcPct val="40000"/>
              </a:spcBef>
              <a:buClr>
                <a:srgbClr val="00A0C8"/>
              </a:buClr>
            </a:pPr>
            <a:r>
              <a:rPr lang="en-US" dirty="0"/>
              <a:t>Originator must notify Check writer of policy before accepting Check</a:t>
            </a:r>
          </a:p>
          <a:p>
            <a:pPr lvl="1">
              <a:spcBef>
                <a:spcPct val="40000"/>
              </a:spcBef>
              <a:buClr>
                <a:srgbClr val="00A0C8"/>
              </a:buClr>
              <a:buFont typeface="Calibri" pitchFamily="34" charset="0"/>
              <a:buChar char="―"/>
            </a:pPr>
            <a:r>
              <a:rPr lang="en-US" dirty="0"/>
              <a:t>Notification</a:t>
            </a:r>
          </a:p>
          <a:p>
            <a:pPr marL="228600" lvl="0" indent="-228600">
              <a:spcBef>
                <a:spcPct val="40000"/>
              </a:spcBef>
              <a:buClr>
                <a:srgbClr val="00A0C8"/>
              </a:buClr>
            </a:pPr>
            <a:r>
              <a:rPr lang="en-US" dirty="0"/>
              <a:t>RCK Entry must be sent for face amount of Check only</a:t>
            </a:r>
          </a:p>
          <a:p>
            <a:pPr lvl="1">
              <a:spcBef>
                <a:spcPct val="40000"/>
              </a:spcBef>
              <a:buClr>
                <a:srgbClr val="00A0C8"/>
              </a:buClr>
              <a:buFont typeface="Calibri" pitchFamily="34" charset="0"/>
              <a:buChar char="―"/>
            </a:pPr>
            <a:r>
              <a:rPr lang="en-US" dirty="0"/>
              <a:t>Fees must be sent separately using the appropriate SEC code (such as PPD)</a:t>
            </a:r>
          </a:p>
          <a:p>
            <a:pPr marL="228600" lvl="0" indent="-228600">
              <a:spcBef>
                <a:spcPct val="40000"/>
              </a:spcBef>
              <a:buClr>
                <a:srgbClr val="00A0C8"/>
              </a:buClr>
            </a:pPr>
            <a:r>
              <a:rPr lang="en-US" dirty="0"/>
              <a:t>3 presentments only</a:t>
            </a:r>
          </a:p>
          <a:p>
            <a:pPr lvl="1">
              <a:spcBef>
                <a:spcPct val="40000"/>
              </a:spcBef>
              <a:buClr>
                <a:srgbClr val="00A0C8"/>
              </a:buClr>
              <a:buFont typeface="Calibri" pitchFamily="34" charset="0"/>
              <a:buChar char="―"/>
            </a:pPr>
            <a:r>
              <a:rPr lang="en-US" dirty="0"/>
              <a:t>1 by Check and 2 by ACH </a:t>
            </a:r>
            <a:r>
              <a:rPr lang="en-US" i="1" dirty="0"/>
              <a:t>(or)</a:t>
            </a:r>
          </a:p>
          <a:p>
            <a:pPr lvl="1">
              <a:spcBef>
                <a:spcPct val="40000"/>
              </a:spcBef>
              <a:buClr>
                <a:srgbClr val="00A0C8"/>
              </a:buClr>
              <a:buFont typeface="Calibri" pitchFamily="34" charset="0"/>
              <a:buChar char="―"/>
            </a:pPr>
            <a:r>
              <a:rPr lang="en-US" dirty="0"/>
              <a:t>2 by Check and 1 by ACH</a:t>
            </a:r>
          </a:p>
          <a:p>
            <a:pPr marL="228600" indent="-228600"/>
            <a:endParaRPr lang="en-US" dirty="0"/>
          </a:p>
          <a:p>
            <a:endParaRPr lang="en-US" dirty="0"/>
          </a:p>
          <a:p>
            <a:endParaRPr lang="en-US" dirty="0"/>
          </a:p>
          <a:p>
            <a:endParaRPr lang="en-US" dirty="0"/>
          </a:p>
        </p:txBody>
      </p:sp>
      <p:grpSp>
        <p:nvGrpSpPr>
          <p:cNvPr id="20" name="Group 4"/>
          <p:cNvGrpSpPr>
            <a:grpSpLocks/>
          </p:cNvGrpSpPr>
          <p:nvPr/>
        </p:nvGrpSpPr>
        <p:grpSpPr bwMode="auto">
          <a:xfrm>
            <a:off x="5139743" y="3923236"/>
            <a:ext cx="3585833" cy="1643507"/>
            <a:chOff x="2304" y="2688"/>
            <a:chExt cx="2976" cy="1502"/>
          </a:xfrm>
        </p:grpSpPr>
        <p:sp>
          <p:nvSpPr>
            <p:cNvPr id="21" name="Rectangle 5"/>
            <p:cNvSpPr>
              <a:spLocks noChangeArrowheads="1"/>
            </p:cNvSpPr>
            <p:nvPr/>
          </p:nvSpPr>
          <p:spPr bwMode="auto">
            <a:xfrm>
              <a:off x="2304" y="2688"/>
              <a:ext cx="2976" cy="1502"/>
            </a:xfrm>
            <a:prstGeom prst="rect">
              <a:avLst/>
            </a:prstGeom>
            <a:solidFill>
              <a:srgbClr val="FFFFFF"/>
            </a:solidFill>
            <a:ln w="1588">
              <a:solidFill>
                <a:srgbClr val="000000"/>
              </a:solidFill>
              <a:miter lim="800000"/>
              <a:headEnd/>
              <a:tailEnd/>
            </a:ln>
          </p:spPr>
          <p:txBody>
            <a:bodyPr/>
            <a:lstStyle/>
            <a:p>
              <a:endParaRPr lang="en-US"/>
            </a:p>
          </p:txBody>
        </p:sp>
        <p:sp>
          <p:nvSpPr>
            <p:cNvPr id="22" name="Rectangle 6"/>
            <p:cNvSpPr>
              <a:spLocks noChangeArrowheads="1"/>
            </p:cNvSpPr>
            <p:nvPr/>
          </p:nvSpPr>
          <p:spPr bwMode="auto">
            <a:xfrm>
              <a:off x="2304" y="2688"/>
              <a:ext cx="2976" cy="104"/>
            </a:xfrm>
            <a:prstGeom prst="rect">
              <a:avLst/>
            </a:prstGeom>
            <a:solidFill>
              <a:srgbClr val="FF8800"/>
            </a:solidFill>
            <a:ln w="1588">
              <a:solidFill>
                <a:srgbClr val="000000"/>
              </a:solidFill>
              <a:miter lim="800000"/>
              <a:headEnd/>
              <a:tailEnd/>
            </a:ln>
          </p:spPr>
          <p:txBody>
            <a:bodyPr/>
            <a:lstStyle/>
            <a:p>
              <a:endParaRPr lang="en-US"/>
            </a:p>
          </p:txBody>
        </p:sp>
        <p:sp>
          <p:nvSpPr>
            <p:cNvPr id="23" name="Line 7"/>
            <p:cNvSpPr>
              <a:spLocks noChangeShapeType="1"/>
            </p:cNvSpPr>
            <p:nvPr/>
          </p:nvSpPr>
          <p:spPr bwMode="auto">
            <a:xfrm>
              <a:off x="3873" y="3176"/>
              <a:ext cx="574" cy="1"/>
            </a:xfrm>
            <a:prstGeom prst="line">
              <a:avLst/>
            </a:prstGeom>
            <a:noFill/>
            <a:ln w="1588">
              <a:solidFill>
                <a:srgbClr val="000000"/>
              </a:solidFill>
              <a:round/>
              <a:headEnd/>
              <a:tailEnd/>
            </a:ln>
          </p:spPr>
          <p:txBody>
            <a:bodyPr/>
            <a:lstStyle/>
            <a:p>
              <a:endParaRPr lang="en-US"/>
            </a:p>
          </p:txBody>
        </p:sp>
        <p:sp>
          <p:nvSpPr>
            <p:cNvPr id="24" name="Rectangle 8"/>
            <p:cNvSpPr>
              <a:spLocks noChangeArrowheads="1"/>
            </p:cNvSpPr>
            <p:nvPr/>
          </p:nvSpPr>
          <p:spPr bwMode="auto">
            <a:xfrm>
              <a:off x="4515" y="3289"/>
              <a:ext cx="532" cy="141"/>
            </a:xfrm>
            <a:prstGeom prst="rect">
              <a:avLst/>
            </a:prstGeom>
            <a:solidFill>
              <a:srgbClr val="FFFFFF"/>
            </a:solidFill>
            <a:ln w="1588">
              <a:solidFill>
                <a:srgbClr val="000000"/>
              </a:solidFill>
              <a:miter lim="800000"/>
              <a:headEnd/>
              <a:tailEnd/>
            </a:ln>
          </p:spPr>
          <p:txBody>
            <a:bodyPr/>
            <a:lstStyle/>
            <a:p>
              <a:endParaRPr lang="en-US"/>
            </a:p>
          </p:txBody>
        </p:sp>
        <p:sp>
          <p:nvSpPr>
            <p:cNvPr id="25" name="Freeform 9"/>
            <p:cNvSpPr>
              <a:spLocks/>
            </p:cNvSpPr>
            <p:nvPr/>
          </p:nvSpPr>
          <p:spPr bwMode="auto">
            <a:xfrm>
              <a:off x="2798" y="3321"/>
              <a:ext cx="1567" cy="99"/>
            </a:xfrm>
            <a:custGeom>
              <a:avLst/>
              <a:gdLst>
                <a:gd name="T0" fmla="*/ 0 w 9398"/>
                <a:gd name="T1" fmla="*/ 0 h 596"/>
                <a:gd name="T2" fmla="*/ 0 w 9398"/>
                <a:gd name="T3" fmla="*/ 0 h 596"/>
                <a:gd name="T4" fmla="*/ 0 w 9398"/>
                <a:gd name="T5" fmla="*/ 0 h 596"/>
                <a:gd name="T6" fmla="*/ 0 60000 65536"/>
                <a:gd name="T7" fmla="*/ 0 60000 65536"/>
                <a:gd name="T8" fmla="*/ 0 60000 65536"/>
                <a:gd name="T9" fmla="*/ 0 w 9398"/>
                <a:gd name="T10" fmla="*/ 0 h 596"/>
                <a:gd name="T11" fmla="*/ 9398 w 9398"/>
                <a:gd name="T12" fmla="*/ 596 h 596"/>
              </a:gdLst>
              <a:ahLst/>
              <a:cxnLst>
                <a:cxn ang="T6">
                  <a:pos x="T0" y="T1"/>
                </a:cxn>
                <a:cxn ang="T7">
                  <a:pos x="T2" y="T3"/>
                </a:cxn>
                <a:cxn ang="T8">
                  <a:pos x="T4" y="T5"/>
                </a:cxn>
              </a:cxnLst>
              <a:rect l="T9" t="T10" r="T11" b="T12"/>
              <a:pathLst>
                <a:path w="9398" h="596">
                  <a:moveTo>
                    <a:pt x="0" y="596"/>
                  </a:moveTo>
                  <a:lnTo>
                    <a:pt x="9398" y="596"/>
                  </a:lnTo>
                  <a:lnTo>
                    <a:pt x="9398" y="0"/>
                  </a:lnTo>
                </a:path>
              </a:pathLst>
            </a:custGeom>
            <a:noFill/>
            <a:ln w="1588">
              <a:solidFill>
                <a:srgbClr val="000000"/>
              </a:solidFill>
              <a:prstDash val="solid"/>
              <a:round/>
              <a:headEnd/>
              <a:tailEnd/>
            </a:ln>
          </p:spPr>
          <p:txBody>
            <a:bodyPr/>
            <a:lstStyle/>
            <a:p>
              <a:endParaRPr lang="en-US"/>
            </a:p>
          </p:txBody>
        </p:sp>
        <p:sp>
          <p:nvSpPr>
            <p:cNvPr id="26" name="Rectangle 10"/>
            <p:cNvSpPr>
              <a:spLocks noChangeArrowheads="1"/>
            </p:cNvSpPr>
            <p:nvPr/>
          </p:nvSpPr>
          <p:spPr bwMode="auto">
            <a:xfrm>
              <a:off x="2490" y="3686"/>
              <a:ext cx="280" cy="282"/>
            </a:xfrm>
            <a:prstGeom prst="rect">
              <a:avLst/>
            </a:prstGeom>
            <a:solidFill>
              <a:srgbClr val="000000"/>
            </a:solidFill>
            <a:ln w="1588">
              <a:solidFill>
                <a:srgbClr val="000000"/>
              </a:solidFill>
              <a:miter lim="800000"/>
              <a:headEnd/>
              <a:tailEnd/>
            </a:ln>
          </p:spPr>
          <p:txBody>
            <a:bodyPr/>
            <a:lstStyle/>
            <a:p>
              <a:endParaRPr lang="en-US"/>
            </a:p>
          </p:txBody>
        </p:sp>
        <p:sp>
          <p:nvSpPr>
            <p:cNvPr id="27" name="Rectangle 11"/>
            <p:cNvSpPr>
              <a:spLocks noChangeArrowheads="1"/>
            </p:cNvSpPr>
            <p:nvPr/>
          </p:nvSpPr>
          <p:spPr bwMode="auto">
            <a:xfrm>
              <a:off x="2533" y="3730"/>
              <a:ext cx="194" cy="194"/>
            </a:xfrm>
            <a:prstGeom prst="rect">
              <a:avLst/>
            </a:prstGeom>
            <a:solidFill>
              <a:srgbClr val="FFFFFF"/>
            </a:solidFill>
            <a:ln w="1588">
              <a:solidFill>
                <a:srgbClr val="000000"/>
              </a:solidFill>
              <a:miter lim="800000"/>
              <a:headEnd/>
              <a:tailEnd/>
            </a:ln>
          </p:spPr>
          <p:txBody>
            <a:bodyPr/>
            <a:lstStyle/>
            <a:p>
              <a:endParaRPr lang="en-US"/>
            </a:p>
          </p:txBody>
        </p:sp>
        <p:sp>
          <p:nvSpPr>
            <p:cNvPr id="28" name="Rectangle 12"/>
            <p:cNvSpPr>
              <a:spLocks noChangeArrowheads="1"/>
            </p:cNvSpPr>
            <p:nvPr/>
          </p:nvSpPr>
          <p:spPr bwMode="auto">
            <a:xfrm>
              <a:off x="2562" y="3760"/>
              <a:ext cx="136" cy="135"/>
            </a:xfrm>
            <a:prstGeom prst="rect">
              <a:avLst/>
            </a:prstGeom>
            <a:solidFill>
              <a:srgbClr val="000000"/>
            </a:solidFill>
            <a:ln w="1588">
              <a:solidFill>
                <a:srgbClr val="000000"/>
              </a:solidFill>
              <a:miter lim="800000"/>
              <a:headEnd/>
              <a:tailEnd/>
            </a:ln>
          </p:spPr>
          <p:txBody>
            <a:bodyPr/>
            <a:lstStyle/>
            <a:p>
              <a:endParaRPr lang="en-US"/>
            </a:p>
          </p:txBody>
        </p:sp>
        <p:sp>
          <p:nvSpPr>
            <p:cNvPr id="29" name="Rectangle 13"/>
            <p:cNvSpPr>
              <a:spLocks noChangeArrowheads="1"/>
            </p:cNvSpPr>
            <p:nvPr/>
          </p:nvSpPr>
          <p:spPr bwMode="auto">
            <a:xfrm>
              <a:off x="2604" y="3801"/>
              <a:ext cx="52" cy="52"/>
            </a:xfrm>
            <a:prstGeom prst="rect">
              <a:avLst/>
            </a:prstGeom>
            <a:solidFill>
              <a:srgbClr val="FFFFFF"/>
            </a:solidFill>
            <a:ln w="1588">
              <a:solidFill>
                <a:srgbClr val="000000"/>
              </a:solidFill>
              <a:miter lim="800000"/>
              <a:headEnd/>
              <a:tailEnd/>
            </a:ln>
          </p:spPr>
          <p:txBody>
            <a:bodyPr/>
            <a:lstStyle/>
            <a:p>
              <a:endParaRPr lang="en-US"/>
            </a:p>
          </p:txBody>
        </p:sp>
        <p:sp>
          <p:nvSpPr>
            <p:cNvPr id="30" name="Line 14"/>
            <p:cNvSpPr>
              <a:spLocks noChangeShapeType="1"/>
            </p:cNvSpPr>
            <p:nvPr/>
          </p:nvSpPr>
          <p:spPr bwMode="auto">
            <a:xfrm flipH="1">
              <a:off x="3856" y="4119"/>
              <a:ext cx="1111" cy="1"/>
            </a:xfrm>
            <a:prstGeom prst="line">
              <a:avLst/>
            </a:prstGeom>
            <a:noFill/>
            <a:ln w="1588">
              <a:solidFill>
                <a:srgbClr val="000000"/>
              </a:solidFill>
              <a:round/>
              <a:headEnd/>
              <a:tailEnd/>
            </a:ln>
          </p:spPr>
          <p:txBody>
            <a:bodyPr/>
            <a:lstStyle/>
            <a:p>
              <a:endParaRPr lang="en-US"/>
            </a:p>
          </p:txBody>
        </p:sp>
        <p:sp>
          <p:nvSpPr>
            <p:cNvPr id="31" name="Line 15"/>
            <p:cNvSpPr>
              <a:spLocks noChangeShapeType="1"/>
            </p:cNvSpPr>
            <p:nvPr/>
          </p:nvSpPr>
          <p:spPr bwMode="auto">
            <a:xfrm>
              <a:off x="2511" y="4115"/>
              <a:ext cx="1000" cy="1"/>
            </a:xfrm>
            <a:prstGeom prst="line">
              <a:avLst/>
            </a:prstGeom>
            <a:noFill/>
            <a:ln w="1588">
              <a:solidFill>
                <a:srgbClr val="000000"/>
              </a:solidFill>
              <a:round/>
              <a:headEnd/>
              <a:tailEnd/>
            </a:ln>
          </p:spPr>
          <p:txBody>
            <a:bodyPr/>
            <a:lstStyle/>
            <a:p>
              <a:endParaRPr lang="en-US"/>
            </a:p>
          </p:txBody>
        </p:sp>
        <p:sp>
          <p:nvSpPr>
            <p:cNvPr id="32" name="Line 16"/>
            <p:cNvSpPr>
              <a:spLocks noChangeShapeType="1"/>
            </p:cNvSpPr>
            <p:nvPr/>
          </p:nvSpPr>
          <p:spPr bwMode="auto">
            <a:xfrm flipV="1">
              <a:off x="5205" y="2997"/>
              <a:ext cx="1" cy="971"/>
            </a:xfrm>
            <a:prstGeom prst="line">
              <a:avLst/>
            </a:prstGeom>
            <a:noFill/>
            <a:ln w="1588">
              <a:solidFill>
                <a:srgbClr val="000000"/>
              </a:solidFill>
              <a:round/>
              <a:headEnd/>
              <a:tailEnd/>
            </a:ln>
          </p:spPr>
          <p:txBody>
            <a:bodyPr/>
            <a:lstStyle/>
            <a:p>
              <a:endParaRPr lang="en-US"/>
            </a:p>
          </p:txBody>
        </p:sp>
        <p:sp>
          <p:nvSpPr>
            <p:cNvPr id="33" name="Line 17"/>
            <p:cNvSpPr>
              <a:spLocks noChangeShapeType="1"/>
            </p:cNvSpPr>
            <p:nvPr/>
          </p:nvSpPr>
          <p:spPr bwMode="auto">
            <a:xfrm flipH="1">
              <a:off x="2547" y="2866"/>
              <a:ext cx="2481" cy="1"/>
            </a:xfrm>
            <a:prstGeom prst="line">
              <a:avLst/>
            </a:prstGeom>
            <a:noFill/>
            <a:ln w="1588">
              <a:solidFill>
                <a:srgbClr val="000000"/>
              </a:solidFill>
              <a:round/>
              <a:headEnd/>
              <a:tailEnd/>
            </a:ln>
          </p:spPr>
          <p:txBody>
            <a:bodyPr/>
            <a:lstStyle/>
            <a:p>
              <a:endParaRPr lang="en-US"/>
            </a:p>
          </p:txBody>
        </p:sp>
        <p:sp>
          <p:nvSpPr>
            <p:cNvPr id="34" name="Line 18"/>
            <p:cNvSpPr>
              <a:spLocks noChangeShapeType="1"/>
            </p:cNvSpPr>
            <p:nvPr/>
          </p:nvSpPr>
          <p:spPr bwMode="auto">
            <a:xfrm>
              <a:off x="2379" y="2959"/>
              <a:ext cx="1" cy="1005"/>
            </a:xfrm>
            <a:prstGeom prst="line">
              <a:avLst/>
            </a:prstGeom>
            <a:noFill/>
            <a:ln w="1588">
              <a:solidFill>
                <a:srgbClr val="000000"/>
              </a:solidFill>
              <a:round/>
              <a:headEnd/>
              <a:tailEnd/>
            </a:ln>
          </p:spPr>
          <p:txBody>
            <a:bodyPr/>
            <a:lstStyle/>
            <a:p>
              <a:endParaRPr lang="en-US"/>
            </a:p>
          </p:txBody>
        </p:sp>
        <p:sp>
          <p:nvSpPr>
            <p:cNvPr id="35" name="Freeform 19"/>
            <p:cNvSpPr>
              <a:spLocks/>
            </p:cNvSpPr>
            <p:nvPr/>
          </p:nvSpPr>
          <p:spPr bwMode="auto">
            <a:xfrm>
              <a:off x="5149" y="2920"/>
              <a:ext cx="45" cy="73"/>
            </a:xfrm>
            <a:custGeom>
              <a:avLst/>
              <a:gdLst>
                <a:gd name="T0" fmla="*/ 0 w 269"/>
                <a:gd name="T1" fmla="*/ 0 h 440"/>
                <a:gd name="T2" fmla="*/ 0 w 269"/>
                <a:gd name="T3" fmla="*/ 0 h 440"/>
                <a:gd name="T4" fmla="*/ 0 w 269"/>
                <a:gd name="T5" fmla="*/ 0 h 440"/>
                <a:gd name="T6" fmla="*/ 0 w 269"/>
                <a:gd name="T7" fmla="*/ 0 h 440"/>
                <a:gd name="T8" fmla="*/ 0 w 269"/>
                <a:gd name="T9" fmla="*/ 0 h 440"/>
                <a:gd name="T10" fmla="*/ 0 w 269"/>
                <a:gd name="T11" fmla="*/ 0 h 440"/>
                <a:gd name="T12" fmla="*/ 0 w 269"/>
                <a:gd name="T13" fmla="*/ 0 h 440"/>
                <a:gd name="T14" fmla="*/ 0 w 269"/>
                <a:gd name="T15" fmla="*/ 0 h 440"/>
                <a:gd name="T16" fmla="*/ 0 w 269"/>
                <a:gd name="T17" fmla="*/ 0 h 440"/>
                <a:gd name="T18" fmla="*/ 0 w 269"/>
                <a:gd name="T19" fmla="*/ 0 h 440"/>
                <a:gd name="T20" fmla="*/ 0 w 269"/>
                <a:gd name="T21" fmla="*/ 0 h 440"/>
                <a:gd name="T22" fmla="*/ 0 w 269"/>
                <a:gd name="T23" fmla="*/ 0 h 440"/>
                <a:gd name="T24" fmla="*/ 0 w 269"/>
                <a:gd name="T25" fmla="*/ 0 h 440"/>
                <a:gd name="T26" fmla="*/ 0 w 269"/>
                <a:gd name="T27" fmla="*/ 0 h 440"/>
                <a:gd name="T28" fmla="*/ 0 w 269"/>
                <a:gd name="T29" fmla="*/ 0 h 440"/>
                <a:gd name="T30" fmla="*/ 0 w 269"/>
                <a:gd name="T31" fmla="*/ 0 h 4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9"/>
                <a:gd name="T49" fmla="*/ 0 h 440"/>
                <a:gd name="T50" fmla="*/ 269 w 269"/>
                <a:gd name="T51" fmla="*/ 440 h 4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9" h="440">
                  <a:moveTo>
                    <a:pt x="29" y="179"/>
                  </a:moveTo>
                  <a:lnTo>
                    <a:pt x="7" y="250"/>
                  </a:lnTo>
                  <a:lnTo>
                    <a:pt x="0" y="334"/>
                  </a:lnTo>
                  <a:lnTo>
                    <a:pt x="12" y="397"/>
                  </a:lnTo>
                  <a:lnTo>
                    <a:pt x="56" y="440"/>
                  </a:lnTo>
                  <a:lnTo>
                    <a:pt x="122" y="431"/>
                  </a:lnTo>
                  <a:lnTo>
                    <a:pt x="185" y="367"/>
                  </a:lnTo>
                  <a:lnTo>
                    <a:pt x="230" y="289"/>
                  </a:lnTo>
                  <a:lnTo>
                    <a:pt x="254" y="216"/>
                  </a:lnTo>
                  <a:lnTo>
                    <a:pt x="269" y="150"/>
                  </a:lnTo>
                  <a:lnTo>
                    <a:pt x="269" y="71"/>
                  </a:lnTo>
                  <a:lnTo>
                    <a:pt x="242" y="8"/>
                  </a:lnTo>
                  <a:lnTo>
                    <a:pt x="173" y="0"/>
                  </a:lnTo>
                  <a:lnTo>
                    <a:pt x="105" y="49"/>
                  </a:lnTo>
                  <a:lnTo>
                    <a:pt x="56" y="116"/>
                  </a:lnTo>
                  <a:lnTo>
                    <a:pt x="29" y="179"/>
                  </a:lnTo>
                  <a:close/>
                </a:path>
              </a:pathLst>
            </a:custGeom>
            <a:solidFill>
              <a:srgbClr val="FFFFFF"/>
            </a:solidFill>
            <a:ln w="1588">
              <a:solidFill>
                <a:srgbClr val="000000"/>
              </a:solidFill>
              <a:prstDash val="solid"/>
              <a:round/>
              <a:headEnd/>
              <a:tailEnd/>
            </a:ln>
          </p:spPr>
          <p:txBody>
            <a:bodyPr/>
            <a:lstStyle/>
            <a:p>
              <a:endParaRPr lang="en-US"/>
            </a:p>
          </p:txBody>
        </p:sp>
        <p:sp>
          <p:nvSpPr>
            <p:cNvPr id="36" name="Freeform 20"/>
            <p:cNvSpPr>
              <a:spLocks/>
            </p:cNvSpPr>
            <p:nvPr/>
          </p:nvSpPr>
          <p:spPr bwMode="auto">
            <a:xfrm>
              <a:off x="2463" y="2869"/>
              <a:ext cx="74" cy="46"/>
            </a:xfrm>
            <a:custGeom>
              <a:avLst/>
              <a:gdLst>
                <a:gd name="T0" fmla="*/ 0 w 440"/>
                <a:gd name="T1" fmla="*/ 0 h 273"/>
                <a:gd name="T2" fmla="*/ 0 w 440"/>
                <a:gd name="T3" fmla="*/ 0 h 273"/>
                <a:gd name="T4" fmla="*/ 0 w 440"/>
                <a:gd name="T5" fmla="*/ 0 h 273"/>
                <a:gd name="T6" fmla="*/ 0 w 440"/>
                <a:gd name="T7" fmla="*/ 0 h 273"/>
                <a:gd name="T8" fmla="*/ 0 w 440"/>
                <a:gd name="T9" fmla="*/ 0 h 273"/>
                <a:gd name="T10" fmla="*/ 0 w 440"/>
                <a:gd name="T11" fmla="*/ 0 h 273"/>
                <a:gd name="T12" fmla="*/ 0 w 440"/>
                <a:gd name="T13" fmla="*/ 0 h 273"/>
                <a:gd name="T14" fmla="*/ 0 w 440"/>
                <a:gd name="T15" fmla="*/ 0 h 273"/>
                <a:gd name="T16" fmla="*/ 0 w 440"/>
                <a:gd name="T17" fmla="*/ 0 h 273"/>
                <a:gd name="T18" fmla="*/ 0 w 440"/>
                <a:gd name="T19" fmla="*/ 0 h 273"/>
                <a:gd name="T20" fmla="*/ 0 w 440"/>
                <a:gd name="T21" fmla="*/ 0 h 273"/>
                <a:gd name="T22" fmla="*/ 0 w 440"/>
                <a:gd name="T23" fmla="*/ 0 h 273"/>
                <a:gd name="T24" fmla="*/ 0 w 440"/>
                <a:gd name="T25" fmla="*/ 0 h 273"/>
                <a:gd name="T26" fmla="*/ 0 w 440"/>
                <a:gd name="T27" fmla="*/ 0 h 273"/>
                <a:gd name="T28" fmla="*/ 0 w 440"/>
                <a:gd name="T29" fmla="*/ 0 h 273"/>
                <a:gd name="T30" fmla="*/ 0 w 440"/>
                <a:gd name="T31" fmla="*/ 0 h 2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40"/>
                <a:gd name="T49" fmla="*/ 0 h 273"/>
                <a:gd name="T50" fmla="*/ 440 w 440"/>
                <a:gd name="T51" fmla="*/ 273 h 27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40" h="273">
                  <a:moveTo>
                    <a:pt x="179" y="239"/>
                  </a:moveTo>
                  <a:lnTo>
                    <a:pt x="245" y="261"/>
                  </a:lnTo>
                  <a:lnTo>
                    <a:pt x="328" y="273"/>
                  </a:lnTo>
                  <a:lnTo>
                    <a:pt x="387" y="259"/>
                  </a:lnTo>
                  <a:lnTo>
                    <a:pt x="440" y="214"/>
                  </a:lnTo>
                  <a:lnTo>
                    <a:pt x="428" y="146"/>
                  </a:lnTo>
                  <a:lnTo>
                    <a:pt x="362" y="83"/>
                  </a:lnTo>
                  <a:lnTo>
                    <a:pt x="281" y="36"/>
                  </a:lnTo>
                  <a:lnTo>
                    <a:pt x="210" y="14"/>
                  </a:lnTo>
                  <a:lnTo>
                    <a:pt x="147" y="0"/>
                  </a:lnTo>
                  <a:lnTo>
                    <a:pt x="71" y="0"/>
                  </a:lnTo>
                  <a:lnTo>
                    <a:pt x="7" y="26"/>
                  </a:lnTo>
                  <a:lnTo>
                    <a:pt x="0" y="95"/>
                  </a:lnTo>
                  <a:lnTo>
                    <a:pt x="47" y="161"/>
                  </a:lnTo>
                  <a:lnTo>
                    <a:pt x="110" y="210"/>
                  </a:lnTo>
                  <a:lnTo>
                    <a:pt x="179" y="239"/>
                  </a:lnTo>
                  <a:close/>
                </a:path>
              </a:pathLst>
            </a:custGeom>
            <a:solidFill>
              <a:srgbClr val="FFFFFF"/>
            </a:solidFill>
            <a:ln w="1588">
              <a:solidFill>
                <a:srgbClr val="000000"/>
              </a:solidFill>
              <a:prstDash val="solid"/>
              <a:round/>
              <a:headEnd/>
              <a:tailEnd/>
            </a:ln>
          </p:spPr>
          <p:txBody>
            <a:bodyPr/>
            <a:lstStyle/>
            <a:p>
              <a:endParaRPr lang="en-US"/>
            </a:p>
          </p:txBody>
        </p:sp>
        <p:sp>
          <p:nvSpPr>
            <p:cNvPr id="37" name="Freeform 21"/>
            <p:cNvSpPr>
              <a:spLocks/>
            </p:cNvSpPr>
            <p:nvPr/>
          </p:nvSpPr>
          <p:spPr bwMode="auto">
            <a:xfrm>
              <a:off x="5055" y="2875"/>
              <a:ext cx="59" cy="49"/>
            </a:xfrm>
            <a:custGeom>
              <a:avLst/>
              <a:gdLst>
                <a:gd name="T0" fmla="*/ 0 w 351"/>
                <a:gd name="T1" fmla="*/ 0 h 299"/>
                <a:gd name="T2" fmla="*/ 0 w 351"/>
                <a:gd name="T3" fmla="*/ 0 h 299"/>
                <a:gd name="T4" fmla="*/ 0 w 351"/>
                <a:gd name="T5" fmla="*/ 0 h 299"/>
                <a:gd name="T6" fmla="*/ 0 w 351"/>
                <a:gd name="T7" fmla="*/ 0 h 299"/>
                <a:gd name="T8" fmla="*/ 0 w 351"/>
                <a:gd name="T9" fmla="*/ 0 h 299"/>
                <a:gd name="T10" fmla="*/ 0 w 351"/>
                <a:gd name="T11" fmla="*/ 0 h 299"/>
                <a:gd name="T12" fmla="*/ 0 w 351"/>
                <a:gd name="T13" fmla="*/ 0 h 299"/>
                <a:gd name="T14" fmla="*/ 0 w 351"/>
                <a:gd name="T15" fmla="*/ 0 h 299"/>
                <a:gd name="T16" fmla="*/ 0 w 351"/>
                <a:gd name="T17" fmla="*/ 0 h 299"/>
                <a:gd name="T18" fmla="*/ 0 w 351"/>
                <a:gd name="T19" fmla="*/ 0 h 299"/>
                <a:gd name="T20" fmla="*/ 0 w 351"/>
                <a:gd name="T21" fmla="*/ 0 h 299"/>
                <a:gd name="T22" fmla="*/ 0 w 351"/>
                <a:gd name="T23" fmla="*/ 0 h 299"/>
                <a:gd name="T24" fmla="*/ 0 w 351"/>
                <a:gd name="T25" fmla="*/ 0 h 299"/>
                <a:gd name="T26" fmla="*/ 0 w 351"/>
                <a:gd name="T27" fmla="*/ 0 h 2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51"/>
                <a:gd name="T43" fmla="*/ 0 h 299"/>
                <a:gd name="T44" fmla="*/ 351 w 351"/>
                <a:gd name="T45" fmla="*/ 299 h 29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51" h="299">
                  <a:moveTo>
                    <a:pt x="113" y="61"/>
                  </a:moveTo>
                  <a:lnTo>
                    <a:pt x="49" y="122"/>
                  </a:lnTo>
                  <a:lnTo>
                    <a:pt x="0" y="196"/>
                  </a:lnTo>
                  <a:lnTo>
                    <a:pt x="0" y="262"/>
                  </a:lnTo>
                  <a:lnTo>
                    <a:pt x="68" y="299"/>
                  </a:lnTo>
                  <a:lnTo>
                    <a:pt x="142" y="279"/>
                  </a:lnTo>
                  <a:lnTo>
                    <a:pt x="211" y="240"/>
                  </a:lnTo>
                  <a:lnTo>
                    <a:pt x="274" y="187"/>
                  </a:lnTo>
                  <a:lnTo>
                    <a:pt x="335" y="115"/>
                  </a:lnTo>
                  <a:lnTo>
                    <a:pt x="351" y="42"/>
                  </a:lnTo>
                  <a:lnTo>
                    <a:pt x="284" y="0"/>
                  </a:lnTo>
                  <a:lnTo>
                    <a:pt x="218" y="8"/>
                  </a:lnTo>
                  <a:lnTo>
                    <a:pt x="152" y="42"/>
                  </a:lnTo>
                  <a:lnTo>
                    <a:pt x="113" y="61"/>
                  </a:lnTo>
                  <a:close/>
                </a:path>
              </a:pathLst>
            </a:custGeom>
            <a:solidFill>
              <a:srgbClr val="FFFFFF"/>
            </a:solidFill>
            <a:ln w="1588">
              <a:solidFill>
                <a:srgbClr val="000000"/>
              </a:solidFill>
              <a:prstDash val="solid"/>
              <a:round/>
              <a:headEnd/>
              <a:tailEnd/>
            </a:ln>
          </p:spPr>
          <p:txBody>
            <a:bodyPr/>
            <a:lstStyle/>
            <a:p>
              <a:endParaRPr lang="en-US"/>
            </a:p>
          </p:txBody>
        </p:sp>
        <p:sp>
          <p:nvSpPr>
            <p:cNvPr id="38" name="Freeform 22"/>
            <p:cNvSpPr>
              <a:spLocks/>
            </p:cNvSpPr>
            <p:nvPr/>
          </p:nvSpPr>
          <p:spPr bwMode="auto">
            <a:xfrm>
              <a:off x="2417" y="2950"/>
              <a:ext cx="50" cy="59"/>
            </a:xfrm>
            <a:custGeom>
              <a:avLst/>
              <a:gdLst>
                <a:gd name="T0" fmla="*/ 0 w 299"/>
                <a:gd name="T1" fmla="*/ 0 h 355"/>
                <a:gd name="T2" fmla="*/ 0 w 299"/>
                <a:gd name="T3" fmla="*/ 0 h 355"/>
                <a:gd name="T4" fmla="*/ 0 w 299"/>
                <a:gd name="T5" fmla="*/ 0 h 355"/>
                <a:gd name="T6" fmla="*/ 0 w 299"/>
                <a:gd name="T7" fmla="*/ 0 h 355"/>
                <a:gd name="T8" fmla="*/ 0 w 299"/>
                <a:gd name="T9" fmla="*/ 0 h 355"/>
                <a:gd name="T10" fmla="*/ 0 w 299"/>
                <a:gd name="T11" fmla="*/ 0 h 355"/>
                <a:gd name="T12" fmla="*/ 0 w 299"/>
                <a:gd name="T13" fmla="*/ 0 h 355"/>
                <a:gd name="T14" fmla="*/ 0 w 299"/>
                <a:gd name="T15" fmla="*/ 0 h 355"/>
                <a:gd name="T16" fmla="*/ 0 w 299"/>
                <a:gd name="T17" fmla="*/ 0 h 355"/>
                <a:gd name="T18" fmla="*/ 0 w 299"/>
                <a:gd name="T19" fmla="*/ 0 h 355"/>
                <a:gd name="T20" fmla="*/ 0 w 299"/>
                <a:gd name="T21" fmla="*/ 0 h 355"/>
                <a:gd name="T22" fmla="*/ 0 w 299"/>
                <a:gd name="T23" fmla="*/ 0 h 355"/>
                <a:gd name="T24" fmla="*/ 0 w 299"/>
                <a:gd name="T25" fmla="*/ 0 h 355"/>
                <a:gd name="T26" fmla="*/ 0 w 299"/>
                <a:gd name="T27" fmla="*/ 0 h 3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9"/>
                <a:gd name="T43" fmla="*/ 0 h 355"/>
                <a:gd name="T44" fmla="*/ 299 w 299"/>
                <a:gd name="T45" fmla="*/ 355 h 35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9" h="355">
                  <a:moveTo>
                    <a:pt x="67" y="237"/>
                  </a:moveTo>
                  <a:lnTo>
                    <a:pt x="120" y="301"/>
                  </a:lnTo>
                  <a:lnTo>
                    <a:pt x="194" y="353"/>
                  </a:lnTo>
                  <a:lnTo>
                    <a:pt x="265" y="355"/>
                  </a:lnTo>
                  <a:lnTo>
                    <a:pt x="299" y="284"/>
                  </a:lnTo>
                  <a:lnTo>
                    <a:pt x="282" y="208"/>
                  </a:lnTo>
                  <a:lnTo>
                    <a:pt x="241" y="139"/>
                  </a:lnTo>
                  <a:lnTo>
                    <a:pt x="189" y="76"/>
                  </a:lnTo>
                  <a:lnTo>
                    <a:pt x="113" y="17"/>
                  </a:lnTo>
                  <a:lnTo>
                    <a:pt x="45" y="0"/>
                  </a:lnTo>
                  <a:lnTo>
                    <a:pt x="0" y="69"/>
                  </a:lnTo>
                  <a:lnTo>
                    <a:pt x="13" y="132"/>
                  </a:lnTo>
                  <a:lnTo>
                    <a:pt x="45" y="200"/>
                  </a:lnTo>
                  <a:lnTo>
                    <a:pt x="67" y="237"/>
                  </a:lnTo>
                  <a:close/>
                </a:path>
              </a:pathLst>
            </a:custGeom>
            <a:solidFill>
              <a:srgbClr val="FFFFFF"/>
            </a:solidFill>
            <a:ln w="1588">
              <a:solidFill>
                <a:srgbClr val="000000"/>
              </a:solidFill>
              <a:prstDash val="solid"/>
              <a:round/>
              <a:headEnd/>
              <a:tailEnd/>
            </a:ln>
          </p:spPr>
          <p:txBody>
            <a:bodyPr/>
            <a:lstStyle/>
            <a:p>
              <a:endParaRPr lang="en-US"/>
            </a:p>
          </p:txBody>
        </p:sp>
        <p:sp>
          <p:nvSpPr>
            <p:cNvPr id="39" name="Freeform 23"/>
            <p:cNvSpPr>
              <a:spLocks/>
            </p:cNvSpPr>
            <p:nvPr/>
          </p:nvSpPr>
          <p:spPr bwMode="auto">
            <a:xfrm>
              <a:off x="5070" y="4059"/>
              <a:ext cx="73" cy="45"/>
            </a:xfrm>
            <a:custGeom>
              <a:avLst/>
              <a:gdLst>
                <a:gd name="T0" fmla="*/ 0 w 438"/>
                <a:gd name="T1" fmla="*/ 0 h 269"/>
                <a:gd name="T2" fmla="*/ 0 w 438"/>
                <a:gd name="T3" fmla="*/ 0 h 269"/>
                <a:gd name="T4" fmla="*/ 0 w 438"/>
                <a:gd name="T5" fmla="*/ 0 h 269"/>
                <a:gd name="T6" fmla="*/ 0 w 438"/>
                <a:gd name="T7" fmla="*/ 0 h 269"/>
                <a:gd name="T8" fmla="*/ 0 w 438"/>
                <a:gd name="T9" fmla="*/ 0 h 269"/>
                <a:gd name="T10" fmla="*/ 0 w 438"/>
                <a:gd name="T11" fmla="*/ 0 h 269"/>
                <a:gd name="T12" fmla="*/ 0 w 438"/>
                <a:gd name="T13" fmla="*/ 0 h 269"/>
                <a:gd name="T14" fmla="*/ 0 w 438"/>
                <a:gd name="T15" fmla="*/ 0 h 269"/>
                <a:gd name="T16" fmla="*/ 0 w 438"/>
                <a:gd name="T17" fmla="*/ 0 h 269"/>
                <a:gd name="T18" fmla="*/ 0 w 438"/>
                <a:gd name="T19" fmla="*/ 0 h 269"/>
                <a:gd name="T20" fmla="*/ 0 w 438"/>
                <a:gd name="T21" fmla="*/ 0 h 269"/>
                <a:gd name="T22" fmla="*/ 0 w 438"/>
                <a:gd name="T23" fmla="*/ 0 h 269"/>
                <a:gd name="T24" fmla="*/ 0 w 438"/>
                <a:gd name="T25" fmla="*/ 0 h 269"/>
                <a:gd name="T26" fmla="*/ 0 w 438"/>
                <a:gd name="T27" fmla="*/ 0 h 269"/>
                <a:gd name="T28" fmla="*/ 0 w 438"/>
                <a:gd name="T29" fmla="*/ 0 h 269"/>
                <a:gd name="T30" fmla="*/ 0 w 438"/>
                <a:gd name="T31" fmla="*/ 0 h 26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8"/>
                <a:gd name="T49" fmla="*/ 0 h 269"/>
                <a:gd name="T50" fmla="*/ 438 w 438"/>
                <a:gd name="T51" fmla="*/ 269 h 26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8" h="269">
                  <a:moveTo>
                    <a:pt x="263" y="27"/>
                  </a:moveTo>
                  <a:lnTo>
                    <a:pt x="189" y="8"/>
                  </a:lnTo>
                  <a:lnTo>
                    <a:pt x="110" y="0"/>
                  </a:lnTo>
                  <a:lnTo>
                    <a:pt x="45" y="12"/>
                  </a:lnTo>
                  <a:lnTo>
                    <a:pt x="0" y="51"/>
                  </a:lnTo>
                  <a:lnTo>
                    <a:pt x="10" y="122"/>
                  </a:lnTo>
                  <a:lnTo>
                    <a:pt x="74" y="186"/>
                  </a:lnTo>
                  <a:lnTo>
                    <a:pt x="155" y="230"/>
                  </a:lnTo>
                  <a:lnTo>
                    <a:pt x="226" y="257"/>
                  </a:lnTo>
                  <a:lnTo>
                    <a:pt x="294" y="269"/>
                  </a:lnTo>
                  <a:lnTo>
                    <a:pt x="365" y="269"/>
                  </a:lnTo>
                  <a:lnTo>
                    <a:pt x="428" y="247"/>
                  </a:lnTo>
                  <a:lnTo>
                    <a:pt x="438" y="176"/>
                  </a:lnTo>
                  <a:lnTo>
                    <a:pt x="392" y="110"/>
                  </a:lnTo>
                  <a:lnTo>
                    <a:pt x="328" y="59"/>
                  </a:lnTo>
                  <a:lnTo>
                    <a:pt x="263" y="27"/>
                  </a:lnTo>
                  <a:close/>
                </a:path>
              </a:pathLst>
            </a:custGeom>
            <a:solidFill>
              <a:srgbClr val="FFFFFF"/>
            </a:solidFill>
            <a:ln w="1588">
              <a:solidFill>
                <a:srgbClr val="000000"/>
              </a:solidFill>
              <a:prstDash val="solid"/>
              <a:round/>
              <a:headEnd/>
              <a:tailEnd/>
            </a:ln>
          </p:spPr>
          <p:txBody>
            <a:bodyPr/>
            <a:lstStyle/>
            <a:p>
              <a:endParaRPr lang="en-US"/>
            </a:p>
          </p:txBody>
        </p:sp>
        <p:sp>
          <p:nvSpPr>
            <p:cNvPr id="40" name="Freeform 24"/>
            <p:cNvSpPr>
              <a:spLocks/>
            </p:cNvSpPr>
            <p:nvPr/>
          </p:nvSpPr>
          <p:spPr bwMode="auto">
            <a:xfrm>
              <a:off x="5138" y="3965"/>
              <a:ext cx="50" cy="59"/>
            </a:xfrm>
            <a:custGeom>
              <a:avLst/>
              <a:gdLst>
                <a:gd name="T0" fmla="*/ 0 w 299"/>
                <a:gd name="T1" fmla="*/ 0 h 355"/>
                <a:gd name="T2" fmla="*/ 0 w 299"/>
                <a:gd name="T3" fmla="*/ 0 h 355"/>
                <a:gd name="T4" fmla="*/ 0 w 299"/>
                <a:gd name="T5" fmla="*/ 0 h 355"/>
                <a:gd name="T6" fmla="*/ 0 w 299"/>
                <a:gd name="T7" fmla="*/ 0 h 355"/>
                <a:gd name="T8" fmla="*/ 0 w 299"/>
                <a:gd name="T9" fmla="*/ 0 h 355"/>
                <a:gd name="T10" fmla="*/ 0 w 299"/>
                <a:gd name="T11" fmla="*/ 0 h 355"/>
                <a:gd name="T12" fmla="*/ 0 w 299"/>
                <a:gd name="T13" fmla="*/ 0 h 355"/>
                <a:gd name="T14" fmla="*/ 0 w 299"/>
                <a:gd name="T15" fmla="*/ 0 h 355"/>
                <a:gd name="T16" fmla="*/ 0 w 299"/>
                <a:gd name="T17" fmla="*/ 0 h 355"/>
                <a:gd name="T18" fmla="*/ 0 w 299"/>
                <a:gd name="T19" fmla="*/ 0 h 355"/>
                <a:gd name="T20" fmla="*/ 0 w 299"/>
                <a:gd name="T21" fmla="*/ 0 h 355"/>
                <a:gd name="T22" fmla="*/ 0 w 299"/>
                <a:gd name="T23" fmla="*/ 0 h 355"/>
                <a:gd name="T24" fmla="*/ 0 w 299"/>
                <a:gd name="T25" fmla="*/ 0 h 355"/>
                <a:gd name="T26" fmla="*/ 0 w 299"/>
                <a:gd name="T27" fmla="*/ 0 h 3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9"/>
                <a:gd name="T43" fmla="*/ 0 h 355"/>
                <a:gd name="T44" fmla="*/ 299 w 299"/>
                <a:gd name="T45" fmla="*/ 355 h 35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9" h="355">
                  <a:moveTo>
                    <a:pt x="234" y="115"/>
                  </a:moveTo>
                  <a:lnTo>
                    <a:pt x="161" y="37"/>
                  </a:lnTo>
                  <a:lnTo>
                    <a:pt x="90" y="0"/>
                  </a:lnTo>
                  <a:lnTo>
                    <a:pt x="26" y="2"/>
                  </a:lnTo>
                  <a:lnTo>
                    <a:pt x="0" y="71"/>
                  </a:lnTo>
                  <a:lnTo>
                    <a:pt x="20" y="141"/>
                  </a:lnTo>
                  <a:lnTo>
                    <a:pt x="61" y="213"/>
                  </a:lnTo>
                  <a:lnTo>
                    <a:pt x="114" y="276"/>
                  </a:lnTo>
                  <a:lnTo>
                    <a:pt x="185" y="333"/>
                  </a:lnTo>
                  <a:lnTo>
                    <a:pt x="254" y="355"/>
                  </a:lnTo>
                  <a:lnTo>
                    <a:pt x="299" y="286"/>
                  </a:lnTo>
                  <a:lnTo>
                    <a:pt x="289" y="220"/>
                  </a:lnTo>
                  <a:lnTo>
                    <a:pt x="254" y="151"/>
                  </a:lnTo>
                  <a:lnTo>
                    <a:pt x="234" y="115"/>
                  </a:lnTo>
                  <a:close/>
                </a:path>
              </a:pathLst>
            </a:custGeom>
            <a:solidFill>
              <a:srgbClr val="FFFFFF"/>
            </a:solidFill>
            <a:ln w="1588">
              <a:solidFill>
                <a:srgbClr val="000000"/>
              </a:solidFill>
              <a:prstDash val="solid"/>
              <a:round/>
              <a:headEnd/>
              <a:tailEnd/>
            </a:ln>
          </p:spPr>
          <p:txBody>
            <a:bodyPr/>
            <a:lstStyle/>
            <a:p>
              <a:endParaRPr lang="en-US"/>
            </a:p>
          </p:txBody>
        </p:sp>
        <p:sp>
          <p:nvSpPr>
            <p:cNvPr id="41" name="Freeform 25"/>
            <p:cNvSpPr>
              <a:spLocks/>
            </p:cNvSpPr>
            <p:nvPr/>
          </p:nvSpPr>
          <p:spPr bwMode="auto">
            <a:xfrm>
              <a:off x="5091" y="4011"/>
              <a:ext cx="92" cy="65"/>
            </a:xfrm>
            <a:custGeom>
              <a:avLst/>
              <a:gdLst>
                <a:gd name="T0" fmla="*/ 0 w 551"/>
                <a:gd name="T1" fmla="*/ 0 h 386"/>
                <a:gd name="T2" fmla="*/ 0 w 551"/>
                <a:gd name="T3" fmla="*/ 0 h 386"/>
                <a:gd name="T4" fmla="*/ 0 w 551"/>
                <a:gd name="T5" fmla="*/ 0 h 386"/>
                <a:gd name="T6" fmla="*/ 0 w 551"/>
                <a:gd name="T7" fmla="*/ 0 h 386"/>
                <a:gd name="T8" fmla="*/ 0 w 551"/>
                <a:gd name="T9" fmla="*/ 0 h 386"/>
                <a:gd name="T10" fmla="*/ 0 w 551"/>
                <a:gd name="T11" fmla="*/ 0 h 386"/>
                <a:gd name="T12" fmla="*/ 0 w 551"/>
                <a:gd name="T13" fmla="*/ 0 h 386"/>
                <a:gd name="T14" fmla="*/ 0 60000 65536"/>
                <a:gd name="T15" fmla="*/ 0 60000 65536"/>
                <a:gd name="T16" fmla="*/ 0 60000 65536"/>
                <a:gd name="T17" fmla="*/ 0 60000 65536"/>
                <a:gd name="T18" fmla="*/ 0 60000 65536"/>
                <a:gd name="T19" fmla="*/ 0 60000 65536"/>
                <a:gd name="T20" fmla="*/ 0 60000 65536"/>
                <a:gd name="T21" fmla="*/ 0 w 551"/>
                <a:gd name="T22" fmla="*/ 0 h 386"/>
                <a:gd name="T23" fmla="*/ 551 w 551"/>
                <a:gd name="T24" fmla="*/ 386 h 3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1" h="386">
                  <a:moveTo>
                    <a:pt x="0" y="0"/>
                  </a:moveTo>
                  <a:lnTo>
                    <a:pt x="282" y="105"/>
                  </a:lnTo>
                  <a:lnTo>
                    <a:pt x="551" y="223"/>
                  </a:lnTo>
                  <a:lnTo>
                    <a:pt x="541" y="372"/>
                  </a:lnTo>
                  <a:lnTo>
                    <a:pt x="421" y="386"/>
                  </a:lnTo>
                  <a:lnTo>
                    <a:pt x="213" y="200"/>
                  </a:lnTo>
                  <a:lnTo>
                    <a:pt x="0" y="0"/>
                  </a:lnTo>
                  <a:close/>
                </a:path>
              </a:pathLst>
            </a:custGeom>
            <a:solidFill>
              <a:srgbClr val="FFFFFF"/>
            </a:solidFill>
            <a:ln w="1588">
              <a:solidFill>
                <a:srgbClr val="000000"/>
              </a:solidFill>
              <a:prstDash val="solid"/>
              <a:round/>
              <a:headEnd/>
              <a:tailEnd/>
            </a:ln>
          </p:spPr>
          <p:txBody>
            <a:bodyPr/>
            <a:lstStyle/>
            <a:p>
              <a:endParaRPr lang="en-US"/>
            </a:p>
          </p:txBody>
        </p:sp>
        <p:sp>
          <p:nvSpPr>
            <p:cNvPr id="42" name="Freeform 26"/>
            <p:cNvSpPr>
              <a:spLocks/>
            </p:cNvSpPr>
            <p:nvPr/>
          </p:nvSpPr>
          <p:spPr bwMode="auto">
            <a:xfrm>
              <a:off x="2421" y="4059"/>
              <a:ext cx="73" cy="45"/>
            </a:xfrm>
            <a:custGeom>
              <a:avLst/>
              <a:gdLst>
                <a:gd name="T0" fmla="*/ 0 w 438"/>
                <a:gd name="T1" fmla="*/ 0 h 269"/>
                <a:gd name="T2" fmla="*/ 0 w 438"/>
                <a:gd name="T3" fmla="*/ 0 h 269"/>
                <a:gd name="T4" fmla="*/ 0 w 438"/>
                <a:gd name="T5" fmla="*/ 0 h 269"/>
                <a:gd name="T6" fmla="*/ 0 w 438"/>
                <a:gd name="T7" fmla="*/ 0 h 269"/>
                <a:gd name="T8" fmla="*/ 0 w 438"/>
                <a:gd name="T9" fmla="*/ 0 h 269"/>
                <a:gd name="T10" fmla="*/ 0 w 438"/>
                <a:gd name="T11" fmla="*/ 0 h 269"/>
                <a:gd name="T12" fmla="*/ 0 w 438"/>
                <a:gd name="T13" fmla="*/ 0 h 269"/>
                <a:gd name="T14" fmla="*/ 0 w 438"/>
                <a:gd name="T15" fmla="*/ 0 h 269"/>
                <a:gd name="T16" fmla="*/ 0 w 438"/>
                <a:gd name="T17" fmla="*/ 0 h 269"/>
                <a:gd name="T18" fmla="*/ 0 w 438"/>
                <a:gd name="T19" fmla="*/ 0 h 269"/>
                <a:gd name="T20" fmla="*/ 0 w 438"/>
                <a:gd name="T21" fmla="*/ 0 h 269"/>
                <a:gd name="T22" fmla="*/ 0 w 438"/>
                <a:gd name="T23" fmla="*/ 0 h 269"/>
                <a:gd name="T24" fmla="*/ 0 w 438"/>
                <a:gd name="T25" fmla="*/ 0 h 269"/>
                <a:gd name="T26" fmla="*/ 0 w 438"/>
                <a:gd name="T27" fmla="*/ 0 h 269"/>
                <a:gd name="T28" fmla="*/ 0 w 438"/>
                <a:gd name="T29" fmla="*/ 0 h 269"/>
                <a:gd name="T30" fmla="*/ 0 w 438"/>
                <a:gd name="T31" fmla="*/ 0 h 26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8"/>
                <a:gd name="T49" fmla="*/ 0 h 269"/>
                <a:gd name="T50" fmla="*/ 438 w 438"/>
                <a:gd name="T51" fmla="*/ 269 h 26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8" h="269">
                  <a:moveTo>
                    <a:pt x="179" y="27"/>
                  </a:moveTo>
                  <a:lnTo>
                    <a:pt x="252" y="8"/>
                  </a:lnTo>
                  <a:lnTo>
                    <a:pt x="330" y="0"/>
                  </a:lnTo>
                  <a:lnTo>
                    <a:pt x="393" y="12"/>
                  </a:lnTo>
                  <a:lnTo>
                    <a:pt x="438" y="51"/>
                  </a:lnTo>
                  <a:lnTo>
                    <a:pt x="428" y="122"/>
                  </a:lnTo>
                  <a:lnTo>
                    <a:pt x="364" y="186"/>
                  </a:lnTo>
                  <a:lnTo>
                    <a:pt x="286" y="230"/>
                  </a:lnTo>
                  <a:lnTo>
                    <a:pt x="215" y="257"/>
                  </a:lnTo>
                  <a:lnTo>
                    <a:pt x="146" y="269"/>
                  </a:lnTo>
                  <a:lnTo>
                    <a:pt x="73" y="269"/>
                  </a:lnTo>
                  <a:lnTo>
                    <a:pt x="10" y="247"/>
                  </a:lnTo>
                  <a:lnTo>
                    <a:pt x="0" y="176"/>
                  </a:lnTo>
                  <a:lnTo>
                    <a:pt x="46" y="110"/>
                  </a:lnTo>
                  <a:lnTo>
                    <a:pt x="112" y="59"/>
                  </a:lnTo>
                  <a:lnTo>
                    <a:pt x="179" y="27"/>
                  </a:lnTo>
                  <a:close/>
                </a:path>
              </a:pathLst>
            </a:custGeom>
            <a:solidFill>
              <a:srgbClr val="FFFFFF"/>
            </a:solidFill>
            <a:ln w="1588">
              <a:solidFill>
                <a:srgbClr val="000000"/>
              </a:solidFill>
              <a:prstDash val="solid"/>
              <a:round/>
              <a:headEnd/>
              <a:tailEnd/>
            </a:ln>
          </p:spPr>
          <p:txBody>
            <a:bodyPr/>
            <a:lstStyle/>
            <a:p>
              <a:endParaRPr lang="en-US"/>
            </a:p>
          </p:txBody>
        </p:sp>
        <p:sp>
          <p:nvSpPr>
            <p:cNvPr id="43" name="Freeform 27"/>
            <p:cNvSpPr>
              <a:spLocks/>
            </p:cNvSpPr>
            <p:nvPr/>
          </p:nvSpPr>
          <p:spPr bwMode="auto">
            <a:xfrm>
              <a:off x="2376" y="3965"/>
              <a:ext cx="50" cy="59"/>
            </a:xfrm>
            <a:custGeom>
              <a:avLst/>
              <a:gdLst>
                <a:gd name="T0" fmla="*/ 0 w 298"/>
                <a:gd name="T1" fmla="*/ 0 h 355"/>
                <a:gd name="T2" fmla="*/ 0 w 298"/>
                <a:gd name="T3" fmla="*/ 0 h 355"/>
                <a:gd name="T4" fmla="*/ 0 w 298"/>
                <a:gd name="T5" fmla="*/ 0 h 355"/>
                <a:gd name="T6" fmla="*/ 0 w 298"/>
                <a:gd name="T7" fmla="*/ 0 h 355"/>
                <a:gd name="T8" fmla="*/ 0 w 298"/>
                <a:gd name="T9" fmla="*/ 0 h 355"/>
                <a:gd name="T10" fmla="*/ 0 w 298"/>
                <a:gd name="T11" fmla="*/ 0 h 355"/>
                <a:gd name="T12" fmla="*/ 0 w 298"/>
                <a:gd name="T13" fmla="*/ 0 h 355"/>
                <a:gd name="T14" fmla="*/ 0 w 298"/>
                <a:gd name="T15" fmla="*/ 0 h 355"/>
                <a:gd name="T16" fmla="*/ 0 w 298"/>
                <a:gd name="T17" fmla="*/ 0 h 355"/>
                <a:gd name="T18" fmla="*/ 0 w 298"/>
                <a:gd name="T19" fmla="*/ 0 h 355"/>
                <a:gd name="T20" fmla="*/ 0 w 298"/>
                <a:gd name="T21" fmla="*/ 0 h 355"/>
                <a:gd name="T22" fmla="*/ 0 w 298"/>
                <a:gd name="T23" fmla="*/ 0 h 355"/>
                <a:gd name="T24" fmla="*/ 0 w 298"/>
                <a:gd name="T25" fmla="*/ 0 h 355"/>
                <a:gd name="T26" fmla="*/ 0 w 298"/>
                <a:gd name="T27" fmla="*/ 0 h 3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8"/>
                <a:gd name="T43" fmla="*/ 0 h 355"/>
                <a:gd name="T44" fmla="*/ 298 w 298"/>
                <a:gd name="T45" fmla="*/ 355 h 35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8" h="355">
                  <a:moveTo>
                    <a:pt x="66" y="115"/>
                  </a:moveTo>
                  <a:lnTo>
                    <a:pt x="139" y="37"/>
                  </a:lnTo>
                  <a:lnTo>
                    <a:pt x="208" y="0"/>
                  </a:lnTo>
                  <a:lnTo>
                    <a:pt x="272" y="2"/>
                  </a:lnTo>
                  <a:lnTo>
                    <a:pt x="298" y="71"/>
                  </a:lnTo>
                  <a:lnTo>
                    <a:pt x="282" y="141"/>
                  </a:lnTo>
                  <a:lnTo>
                    <a:pt x="239" y="213"/>
                  </a:lnTo>
                  <a:lnTo>
                    <a:pt x="186" y="276"/>
                  </a:lnTo>
                  <a:lnTo>
                    <a:pt x="115" y="333"/>
                  </a:lnTo>
                  <a:lnTo>
                    <a:pt x="44" y="355"/>
                  </a:lnTo>
                  <a:lnTo>
                    <a:pt x="0" y="286"/>
                  </a:lnTo>
                  <a:lnTo>
                    <a:pt x="13" y="220"/>
                  </a:lnTo>
                  <a:lnTo>
                    <a:pt x="44" y="151"/>
                  </a:lnTo>
                  <a:lnTo>
                    <a:pt x="66" y="115"/>
                  </a:lnTo>
                  <a:close/>
                </a:path>
              </a:pathLst>
            </a:custGeom>
            <a:solidFill>
              <a:srgbClr val="FFFFFF"/>
            </a:solidFill>
            <a:ln w="1588">
              <a:solidFill>
                <a:srgbClr val="000000"/>
              </a:solidFill>
              <a:prstDash val="solid"/>
              <a:round/>
              <a:headEnd/>
              <a:tailEnd/>
            </a:ln>
          </p:spPr>
          <p:txBody>
            <a:bodyPr/>
            <a:lstStyle/>
            <a:p>
              <a:endParaRPr lang="en-US"/>
            </a:p>
          </p:txBody>
        </p:sp>
        <p:sp>
          <p:nvSpPr>
            <p:cNvPr id="44" name="Freeform 28"/>
            <p:cNvSpPr>
              <a:spLocks/>
            </p:cNvSpPr>
            <p:nvPr/>
          </p:nvSpPr>
          <p:spPr bwMode="auto">
            <a:xfrm>
              <a:off x="2381" y="4011"/>
              <a:ext cx="92" cy="65"/>
            </a:xfrm>
            <a:custGeom>
              <a:avLst/>
              <a:gdLst>
                <a:gd name="T0" fmla="*/ 0 w 551"/>
                <a:gd name="T1" fmla="*/ 0 h 386"/>
                <a:gd name="T2" fmla="*/ 0 w 551"/>
                <a:gd name="T3" fmla="*/ 0 h 386"/>
                <a:gd name="T4" fmla="*/ 0 w 551"/>
                <a:gd name="T5" fmla="*/ 0 h 386"/>
                <a:gd name="T6" fmla="*/ 0 w 551"/>
                <a:gd name="T7" fmla="*/ 0 h 386"/>
                <a:gd name="T8" fmla="*/ 0 w 551"/>
                <a:gd name="T9" fmla="*/ 0 h 386"/>
                <a:gd name="T10" fmla="*/ 0 w 551"/>
                <a:gd name="T11" fmla="*/ 0 h 386"/>
                <a:gd name="T12" fmla="*/ 0 w 551"/>
                <a:gd name="T13" fmla="*/ 0 h 386"/>
                <a:gd name="T14" fmla="*/ 0 60000 65536"/>
                <a:gd name="T15" fmla="*/ 0 60000 65536"/>
                <a:gd name="T16" fmla="*/ 0 60000 65536"/>
                <a:gd name="T17" fmla="*/ 0 60000 65536"/>
                <a:gd name="T18" fmla="*/ 0 60000 65536"/>
                <a:gd name="T19" fmla="*/ 0 60000 65536"/>
                <a:gd name="T20" fmla="*/ 0 60000 65536"/>
                <a:gd name="T21" fmla="*/ 0 w 551"/>
                <a:gd name="T22" fmla="*/ 0 h 386"/>
                <a:gd name="T23" fmla="*/ 551 w 551"/>
                <a:gd name="T24" fmla="*/ 386 h 3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1" h="386">
                  <a:moveTo>
                    <a:pt x="551" y="0"/>
                  </a:moveTo>
                  <a:lnTo>
                    <a:pt x="266" y="105"/>
                  </a:lnTo>
                  <a:lnTo>
                    <a:pt x="0" y="223"/>
                  </a:lnTo>
                  <a:lnTo>
                    <a:pt x="7" y="372"/>
                  </a:lnTo>
                  <a:lnTo>
                    <a:pt x="132" y="386"/>
                  </a:lnTo>
                  <a:lnTo>
                    <a:pt x="337" y="200"/>
                  </a:lnTo>
                  <a:lnTo>
                    <a:pt x="551" y="0"/>
                  </a:lnTo>
                  <a:close/>
                </a:path>
              </a:pathLst>
            </a:custGeom>
            <a:solidFill>
              <a:srgbClr val="FFFFFF"/>
            </a:solidFill>
            <a:ln w="1588">
              <a:solidFill>
                <a:srgbClr val="000000"/>
              </a:solidFill>
              <a:prstDash val="solid"/>
              <a:round/>
              <a:headEnd/>
              <a:tailEnd/>
            </a:ln>
          </p:spPr>
          <p:txBody>
            <a:bodyPr/>
            <a:lstStyle/>
            <a:p>
              <a:endParaRPr lang="en-US"/>
            </a:p>
          </p:txBody>
        </p:sp>
        <p:sp>
          <p:nvSpPr>
            <p:cNvPr id="45" name="Freeform 29"/>
            <p:cNvSpPr>
              <a:spLocks/>
            </p:cNvSpPr>
            <p:nvPr/>
          </p:nvSpPr>
          <p:spPr bwMode="auto">
            <a:xfrm>
              <a:off x="5101" y="2880"/>
              <a:ext cx="64" cy="92"/>
            </a:xfrm>
            <a:custGeom>
              <a:avLst/>
              <a:gdLst>
                <a:gd name="T0" fmla="*/ 0 w 384"/>
                <a:gd name="T1" fmla="*/ 0 h 552"/>
                <a:gd name="T2" fmla="*/ 0 w 384"/>
                <a:gd name="T3" fmla="*/ 0 h 552"/>
                <a:gd name="T4" fmla="*/ 0 w 384"/>
                <a:gd name="T5" fmla="*/ 0 h 552"/>
                <a:gd name="T6" fmla="*/ 0 w 384"/>
                <a:gd name="T7" fmla="*/ 0 h 552"/>
                <a:gd name="T8" fmla="*/ 0 w 384"/>
                <a:gd name="T9" fmla="*/ 0 h 552"/>
                <a:gd name="T10" fmla="*/ 0 w 384"/>
                <a:gd name="T11" fmla="*/ 0 h 552"/>
                <a:gd name="T12" fmla="*/ 0 w 384"/>
                <a:gd name="T13" fmla="*/ 0 h 552"/>
                <a:gd name="T14" fmla="*/ 0 60000 65536"/>
                <a:gd name="T15" fmla="*/ 0 60000 65536"/>
                <a:gd name="T16" fmla="*/ 0 60000 65536"/>
                <a:gd name="T17" fmla="*/ 0 60000 65536"/>
                <a:gd name="T18" fmla="*/ 0 60000 65536"/>
                <a:gd name="T19" fmla="*/ 0 60000 65536"/>
                <a:gd name="T20" fmla="*/ 0 60000 65536"/>
                <a:gd name="T21" fmla="*/ 0 w 384"/>
                <a:gd name="T22" fmla="*/ 0 h 552"/>
                <a:gd name="T23" fmla="*/ 384 w 384"/>
                <a:gd name="T24" fmla="*/ 552 h 5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4" h="552">
                  <a:moveTo>
                    <a:pt x="0" y="552"/>
                  </a:moveTo>
                  <a:lnTo>
                    <a:pt x="107" y="269"/>
                  </a:lnTo>
                  <a:lnTo>
                    <a:pt x="225" y="0"/>
                  </a:lnTo>
                  <a:lnTo>
                    <a:pt x="372" y="10"/>
                  </a:lnTo>
                  <a:lnTo>
                    <a:pt x="384" y="134"/>
                  </a:lnTo>
                  <a:lnTo>
                    <a:pt x="203" y="339"/>
                  </a:lnTo>
                  <a:lnTo>
                    <a:pt x="0" y="552"/>
                  </a:lnTo>
                  <a:close/>
                </a:path>
              </a:pathLst>
            </a:custGeom>
            <a:solidFill>
              <a:srgbClr val="FFFFFF"/>
            </a:solidFill>
            <a:ln w="1588">
              <a:solidFill>
                <a:srgbClr val="000000"/>
              </a:solidFill>
              <a:prstDash val="solid"/>
              <a:round/>
              <a:headEnd/>
              <a:tailEnd/>
            </a:ln>
          </p:spPr>
          <p:txBody>
            <a:bodyPr/>
            <a:lstStyle/>
            <a:p>
              <a:endParaRPr lang="en-US"/>
            </a:p>
          </p:txBody>
        </p:sp>
        <p:sp>
          <p:nvSpPr>
            <p:cNvPr id="46" name="Freeform 30"/>
            <p:cNvSpPr>
              <a:spLocks/>
            </p:cNvSpPr>
            <p:nvPr/>
          </p:nvSpPr>
          <p:spPr bwMode="auto">
            <a:xfrm>
              <a:off x="2424" y="2897"/>
              <a:ext cx="91" cy="64"/>
            </a:xfrm>
            <a:custGeom>
              <a:avLst/>
              <a:gdLst>
                <a:gd name="T0" fmla="*/ 0 w 548"/>
                <a:gd name="T1" fmla="*/ 0 h 389"/>
                <a:gd name="T2" fmla="*/ 0 w 548"/>
                <a:gd name="T3" fmla="*/ 0 h 389"/>
                <a:gd name="T4" fmla="*/ 0 w 548"/>
                <a:gd name="T5" fmla="*/ 0 h 389"/>
                <a:gd name="T6" fmla="*/ 0 w 548"/>
                <a:gd name="T7" fmla="*/ 0 h 389"/>
                <a:gd name="T8" fmla="*/ 0 w 548"/>
                <a:gd name="T9" fmla="*/ 0 h 389"/>
                <a:gd name="T10" fmla="*/ 0 w 548"/>
                <a:gd name="T11" fmla="*/ 0 h 389"/>
                <a:gd name="T12" fmla="*/ 0 w 548"/>
                <a:gd name="T13" fmla="*/ 0 h 389"/>
                <a:gd name="T14" fmla="*/ 0 60000 65536"/>
                <a:gd name="T15" fmla="*/ 0 60000 65536"/>
                <a:gd name="T16" fmla="*/ 0 60000 65536"/>
                <a:gd name="T17" fmla="*/ 0 60000 65536"/>
                <a:gd name="T18" fmla="*/ 0 60000 65536"/>
                <a:gd name="T19" fmla="*/ 0 60000 65536"/>
                <a:gd name="T20" fmla="*/ 0 60000 65536"/>
                <a:gd name="T21" fmla="*/ 0 w 548"/>
                <a:gd name="T22" fmla="*/ 0 h 389"/>
                <a:gd name="T23" fmla="*/ 548 w 548"/>
                <a:gd name="T24" fmla="*/ 389 h 3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8" h="389">
                  <a:moveTo>
                    <a:pt x="548" y="389"/>
                  </a:moveTo>
                  <a:lnTo>
                    <a:pt x="265" y="281"/>
                  </a:lnTo>
                  <a:lnTo>
                    <a:pt x="0" y="165"/>
                  </a:lnTo>
                  <a:lnTo>
                    <a:pt x="8" y="12"/>
                  </a:lnTo>
                  <a:lnTo>
                    <a:pt x="130" y="0"/>
                  </a:lnTo>
                  <a:lnTo>
                    <a:pt x="336" y="188"/>
                  </a:lnTo>
                  <a:lnTo>
                    <a:pt x="548" y="389"/>
                  </a:lnTo>
                  <a:close/>
                </a:path>
              </a:pathLst>
            </a:custGeom>
            <a:solidFill>
              <a:srgbClr val="FFFFFF"/>
            </a:solidFill>
            <a:ln w="1588">
              <a:solidFill>
                <a:srgbClr val="000000"/>
              </a:solidFill>
              <a:prstDash val="solid"/>
              <a:round/>
              <a:headEnd/>
              <a:tailEnd/>
            </a:ln>
          </p:spPr>
          <p:txBody>
            <a:bodyPr/>
            <a:lstStyle/>
            <a:p>
              <a:endParaRPr lang="en-US"/>
            </a:p>
          </p:txBody>
        </p:sp>
        <p:sp>
          <p:nvSpPr>
            <p:cNvPr id="47" name="Freeform 31"/>
            <p:cNvSpPr>
              <a:spLocks/>
            </p:cNvSpPr>
            <p:nvPr/>
          </p:nvSpPr>
          <p:spPr bwMode="auto">
            <a:xfrm>
              <a:off x="4606" y="2907"/>
              <a:ext cx="45" cy="57"/>
            </a:xfrm>
            <a:custGeom>
              <a:avLst/>
              <a:gdLst>
                <a:gd name="T0" fmla="*/ 0 w 273"/>
                <a:gd name="T1" fmla="*/ 0 h 345"/>
                <a:gd name="T2" fmla="*/ 0 w 273"/>
                <a:gd name="T3" fmla="*/ 0 h 345"/>
                <a:gd name="T4" fmla="*/ 0 w 273"/>
                <a:gd name="T5" fmla="*/ 0 h 345"/>
                <a:gd name="T6" fmla="*/ 0 w 273"/>
                <a:gd name="T7" fmla="*/ 0 h 345"/>
                <a:gd name="T8" fmla="*/ 0 w 273"/>
                <a:gd name="T9" fmla="*/ 0 h 345"/>
                <a:gd name="T10" fmla="*/ 0 w 273"/>
                <a:gd name="T11" fmla="*/ 0 h 345"/>
                <a:gd name="T12" fmla="*/ 0 w 273"/>
                <a:gd name="T13" fmla="*/ 0 h 345"/>
                <a:gd name="T14" fmla="*/ 0 w 273"/>
                <a:gd name="T15" fmla="*/ 0 h 345"/>
                <a:gd name="T16" fmla="*/ 0 w 273"/>
                <a:gd name="T17" fmla="*/ 0 h 345"/>
                <a:gd name="T18" fmla="*/ 0 w 273"/>
                <a:gd name="T19" fmla="*/ 0 h 345"/>
                <a:gd name="T20" fmla="*/ 0 w 273"/>
                <a:gd name="T21" fmla="*/ 0 h 3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3"/>
                <a:gd name="T34" fmla="*/ 0 h 345"/>
                <a:gd name="T35" fmla="*/ 273 w 273"/>
                <a:gd name="T36" fmla="*/ 345 h 3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3" h="345">
                  <a:moveTo>
                    <a:pt x="0" y="345"/>
                  </a:moveTo>
                  <a:lnTo>
                    <a:pt x="0" y="0"/>
                  </a:lnTo>
                  <a:lnTo>
                    <a:pt x="47" y="0"/>
                  </a:lnTo>
                  <a:lnTo>
                    <a:pt x="230" y="286"/>
                  </a:lnTo>
                  <a:lnTo>
                    <a:pt x="230" y="0"/>
                  </a:lnTo>
                  <a:lnTo>
                    <a:pt x="273" y="0"/>
                  </a:lnTo>
                  <a:lnTo>
                    <a:pt x="273" y="345"/>
                  </a:lnTo>
                  <a:lnTo>
                    <a:pt x="220" y="345"/>
                  </a:lnTo>
                  <a:lnTo>
                    <a:pt x="42" y="67"/>
                  </a:lnTo>
                  <a:lnTo>
                    <a:pt x="42" y="345"/>
                  </a:lnTo>
                  <a:lnTo>
                    <a:pt x="0" y="345"/>
                  </a:lnTo>
                  <a:close/>
                </a:path>
              </a:pathLst>
            </a:custGeom>
            <a:solidFill>
              <a:srgbClr val="000000"/>
            </a:solidFill>
            <a:ln w="1588">
              <a:solidFill>
                <a:srgbClr val="000000"/>
              </a:solidFill>
              <a:prstDash val="solid"/>
              <a:round/>
              <a:headEnd/>
              <a:tailEnd/>
            </a:ln>
          </p:spPr>
          <p:txBody>
            <a:bodyPr/>
            <a:lstStyle/>
            <a:p>
              <a:endParaRPr lang="en-US"/>
            </a:p>
          </p:txBody>
        </p:sp>
        <p:sp>
          <p:nvSpPr>
            <p:cNvPr id="48" name="Freeform 32"/>
            <p:cNvSpPr>
              <a:spLocks/>
            </p:cNvSpPr>
            <p:nvPr/>
          </p:nvSpPr>
          <p:spPr bwMode="auto">
            <a:xfrm>
              <a:off x="4670" y="2922"/>
              <a:ext cx="39" cy="44"/>
            </a:xfrm>
            <a:custGeom>
              <a:avLst/>
              <a:gdLst>
                <a:gd name="T0" fmla="*/ 0 w 238"/>
                <a:gd name="T1" fmla="*/ 0 h 269"/>
                <a:gd name="T2" fmla="*/ 0 w 238"/>
                <a:gd name="T3" fmla="*/ 0 h 269"/>
                <a:gd name="T4" fmla="*/ 0 w 238"/>
                <a:gd name="T5" fmla="*/ 0 h 269"/>
                <a:gd name="T6" fmla="*/ 0 w 238"/>
                <a:gd name="T7" fmla="*/ 0 h 269"/>
                <a:gd name="T8" fmla="*/ 0 w 238"/>
                <a:gd name="T9" fmla="*/ 0 h 269"/>
                <a:gd name="T10" fmla="*/ 0 w 238"/>
                <a:gd name="T11" fmla="*/ 0 h 269"/>
                <a:gd name="T12" fmla="*/ 0 w 238"/>
                <a:gd name="T13" fmla="*/ 0 h 269"/>
                <a:gd name="T14" fmla="*/ 0 w 238"/>
                <a:gd name="T15" fmla="*/ 0 h 269"/>
                <a:gd name="T16" fmla="*/ 0 w 238"/>
                <a:gd name="T17" fmla="*/ 0 h 269"/>
                <a:gd name="T18" fmla="*/ 0 w 238"/>
                <a:gd name="T19" fmla="*/ 0 h 269"/>
                <a:gd name="T20" fmla="*/ 0 w 238"/>
                <a:gd name="T21" fmla="*/ 0 h 269"/>
                <a:gd name="T22" fmla="*/ 0 w 238"/>
                <a:gd name="T23" fmla="*/ 0 h 269"/>
                <a:gd name="T24" fmla="*/ 0 w 238"/>
                <a:gd name="T25" fmla="*/ 0 h 269"/>
                <a:gd name="T26" fmla="*/ 0 w 238"/>
                <a:gd name="T27" fmla="*/ 0 h 269"/>
                <a:gd name="T28" fmla="*/ 0 w 238"/>
                <a:gd name="T29" fmla="*/ 0 h 269"/>
                <a:gd name="T30" fmla="*/ 0 w 238"/>
                <a:gd name="T31" fmla="*/ 0 h 269"/>
                <a:gd name="T32" fmla="*/ 0 w 238"/>
                <a:gd name="T33" fmla="*/ 0 h 269"/>
                <a:gd name="T34" fmla="*/ 0 w 238"/>
                <a:gd name="T35" fmla="*/ 0 h 269"/>
                <a:gd name="T36" fmla="*/ 0 w 238"/>
                <a:gd name="T37" fmla="*/ 0 h 269"/>
                <a:gd name="T38" fmla="*/ 0 w 238"/>
                <a:gd name="T39" fmla="*/ 0 h 269"/>
                <a:gd name="T40" fmla="*/ 0 w 238"/>
                <a:gd name="T41" fmla="*/ 0 h 269"/>
                <a:gd name="T42" fmla="*/ 0 w 238"/>
                <a:gd name="T43" fmla="*/ 0 h 269"/>
                <a:gd name="T44" fmla="*/ 0 w 238"/>
                <a:gd name="T45" fmla="*/ 0 h 269"/>
                <a:gd name="T46" fmla="*/ 0 w 238"/>
                <a:gd name="T47" fmla="*/ 0 h 269"/>
                <a:gd name="T48" fmla="*/ 0 w 238"/>
                <a:gd name="T49" fmla="*/ 0 h 269"/>
                <a:gd name="T50" fmla="*/ 0 w 238"/>
                <a:gd name="T51" fmla="*/ 0 h 269"/>
                <a:gd name="T52" fmla="*/ 0 w 238"/>
                <a:gd name="T53" fmla="*/ 0 h 269"/>
                <a:gd name="T54" fmla="*/ 0 w 238"/>
                <a:gd name="T55" fmla="*/ 0 h 269"/>
                <a:gd name="T56" fmla="*/ 0 w 238"/>
                <a:gd name="T57" fmla="*/ 0 h 269"/>
                <a:gd name="T58" fmla="*/ 0 w 238"/>
                <a:gd name="T59" fmla="*/ 0 h 269"/>
                <a:gd name="T60" fmla="*/ 0 w 238"/>
                <a:gd name="T61" fmla="*/ 0 h 269"/>
                <a:gd name="T62" fmla="*/ 0 w 238"/>
                <a:gd name="T63" fmla="*/ 0 h 269"/>
                <a:gd name="T64" fmla="*/ 0 w 238"/>
                <a:gd name="T65" fmla="*/ 0 h 269"/>
                <a:gd name="T66" fmla="*/ 0 w 238"/>
                <a:gd name="T67" fmla="*/ 0 h 269"/>
                <a:gd name="T68" fmla="*/ 0 w 238"/>
                <a:gd name="T69" fmla="*/ 0 h 269"/>
                <a:gd name="T70" fmla="*/ 0 w 238"/>
                <a:gd name="T71" fmla="*/ 0 h 269"/>
                <a:gd name="T72" fmla="*/ 0 w 238"/>
                <a:gd name="T73" fmla="*/ 0 h 269"/>
                <a:gd name="T74" fmla="*/ 0 w 238"/>
                <a:gd name="T75" fmla="*/ 0 h 269"/>
                <a:gd name="T76" fmla="*/ 0 w 238"/>
                <a:gd name="T77" fmla="*/ 0 h 269"/>
                <a:gd name="T78" fmla="*/ 0 w 238"/>
                <a:gd name="T79" fmla="*/ 0 h 269"/>
                <a:gd name="T80" fmla="*/ 0 w 238"/>
                <a:gd name="T81" fmla="*/ 0 h 269"/>
                <a:gd name="T82" fmla="*/ 0 w 238"/>
                <a:gd name="T83" fmla="*/ 0 h 269"/>
                <a:gd name="T84" fmla="*/ 0 w 238"/>
                <a:gd name="T85" fmla="*/ 0 h 269"/>
                <a:gd name="T86" fmla="*/ 0 w 238"/>
                <a:gd name="T87" fmla="*/ 0 h 269"/>
                <a:gd name="T88" fmla="*/ 0 w 238"/>
                <a:gd name="T89" fmla="*/ 0 h 269"/>
                <a:gd name="T90" fmla="*/ 0 w 238"/>
                <a:gd name="T91" fmla="*/ 0 h 269"/>
                <a:gd name="T92" fmla="*/ 0 w 238"/>
                <a:gd name="T93" fmla="*/ 0 h 269"/>
                <a:gd name="T94" fmla="*/ 0 w 238"/>
                <a:gd name="T95" fmla="*/ 0 h 2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38"/>
                <a:gd name="T145" fmla="*/ 0 h 269"/>
                <a:gd name="T146" fmla="*/ 238 w 238"/>
                <a:gd name="T147" fmla="*/ 269 h 26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38" h="269">
                  <a:moveTo>
                    <a:pt x="208" y="223"/>
                  </a:moveTo>
                  <a:lnTo>
                    <a:pt x="161" y="223"/>
                  </a:lnTo>
                  <a:lnTo>
                    <a:pt x="173" y="210"/>
                  </a:lnTo>
                  <a:lnTo>
                    <a:pt x="179" y="198"/>
                  </a:lnTo>
                  <a:lnTo>
                    <a:pt x="188" y="189"/>
                  </a:lnTo>
                  <a:lnTo>
                    <a:pt x="193" y="171"/>
                  </a:lnTo>
                  <a:lnTo>
                    <a:pt x="196" y="157"/>
                  </a:lnTo>
                  <a:lnTo>
                    <a:pt x="198" y="140"/>
                  </a:lnTo>
                  <a:lnTo>
                    <a:pt x="198" y="128"/>
                  </a:lnTo>
                  <a:lnTo>
                    <a:pt x="198" y="116"/>
                  </a:lnTo>
                  <a:lnTo>
                    <a:pt x="196" y="100"/>
                  </a:lnTo>
                  <a:lnTo>
                    <a:pt x="188" y="86"/>
                  </a:lnTo>
                  <a:lnTo>
                    <a:pt x="186" y="74"/>
                  </a:lnTo>
                  <a:lnTo>
                    <a:pt x="173" y="61"/>
                  </a:lnTo>
                  <a:lnTo>
                    <a:pt x="163" y="51"/>
                  </a:lnTo>
                  <a:lnTo>
                    <a:pt x="154" y="45"/>
                  </a:lnTo>
                  <a:lnTo>
                    <a:pt x="144" y="39"/>
                  </a:lnTo>
                  <a:lnTo>
                    <a:pt x="132" y="35"/>
                  </a:lnTo>
                  <a:lnTo>
                    <a:pt x="120" y="35"/>
                  </a:lnTo>
                  <a:lnTo>
                    <a:pt x="100" y="35"/>
                  </a:lnTo>
                  <a:lnTo>
                    <a:pt x="90" y="39"/>
                  </a:lnTo>
                  <a:lnTo>
                    <a:pt x="75" y="45"/>
                  </a:lnTo>
                  <a:lnTo>
                    <a:pt x="65" y="57"/>
                  </a:lnTo>
                  <a:lnTo>
                    <a:pt x="53" y="69"/>
                  </a:lnTo>
                  <a:lnTo>
                    <a:pt x="49" y="86"/>
                  </a:lnTo>
                  <a:lnTo>
                    <a:pt x="43" y="100"/>
                  </a:lnTo>
                  <a:lnTo>
                    <a:pt x="41" y="116"/>
                  </a:lnTo>
                  <a:lnTo>
                    <a:pt x="41" y="132"/>
                  </a:lnTo>
                  <a:lnTo>
                    <a:pt x="41" y="145"/>
                  </a:lnTo>
                  <a:lnTo>
                    <a:pt x="41" y="157"/>
                  </a:lnTo>
                  <a:lnTo>
                    <a:pt x="43" y="171"/>
                  </a:lnTo>
                  <a:lnTo>
                    <a:pt x="53" y="186"/>
                  </a:lnTo>
                  <a:lnTo>
                    <a:pt x="53" y="198"/>
                  </a:lnTo>
                  <a:lnTo>
                    <a:pt x="63" y="210"/>
                  </a:lnTo>
                  <a:lnTo>
                    <a:pt x="75" y="220"/>
                  </a:lnTo>
                  <a:lnTo>
                    <a:pt x="90" y="228"/>
                  </a:lnTo>
                  <a:lnTo>
                    <a:pt x="100" y="233"/>
                  </a:lnTo>
                  <a:lnTo>
                    <a:pt x="120" y="235"/>
                  </a:lnTo>
                  <a:lnTo>
                    <a:pt x="137" y="233"/>
                  </a:lnTo>
                  <a:lnTo>
                    <a:pt x="151" y="228"/>
                  </a:lnTo>
                  <a:lnTo>
                    <a:pt x="161" y="223"/>
                  </a:lnTo>
                  <a:lnTo>
                    <a:pt x="208" y="223"/>
                  </a:lnTo>
                  <a:lnTo>
                    <a:pt x="200" y="233"/>
                  </a:lnTo>
                  <a:lnTo>
                    <a:pt x="188" y="247"/>
                  </a:lnTo>
                  <a:lnTo>
                    <a:pt x="173" y="253"/>
                  </a:lnTo>
                  <a:lnTo>
                    <a:pt x="163" y="257"/>
                  </a:lnTo>
                  <a:lnTo>
                    <a:pt x="154" y="259"/>
                  </a:lnTo>
                  <a:lnTo>
                    <a:pt x="144" y="265"/>
                  </a:lnTo>
                  <a:lnTo>
                    <a:pt x="132" y="269"/>
                  </a:lnTo>
                  <a:lnTo>
                    <a:pt x="120" y="269"/>
                  </a:lnTo>
                  <a:lnTo>
                    <a:pt x="102" y="269"/>
                  </a:lnTo>
                  <a:lnTo>
                    <a:pt x="90" y="262"/>
                  </a:lnTo>
                  <a:lnTo>
                    <a:pt x="78" y="259"/>
                  </a:lnTo>
                  <a:lnTo>
                    <a:pt x="69" y="257"/>
                  </a:lnTo>
                  <a:lnTo>
                    <a:pt x="53" y="253"/>
                  </a:lnTo>
                  <a:lnTo>
                    <a:pt x="43" y="240"/>
                  </a:lnTo>
                  <a:lnTo>
                    <a:pt x="37" y="233"/>
                  </a:lnTo>
                  <a:lnTo>
                    <a:pt x="24" y="223"/>
                  </a:lnTo>
                  <a:lnTo>
                    <a:pt x="20" y="210"/>
                  </a:lnTo>
                  <a:lnTo>
                    <a:pt x="12" y="198"/>
                  </a:lnTo>
                  <a:lnTo>
                    <a:pt x="10" y="189"/>
                  </a:lnTo>
                  <a:lnTo>
                    <a:pt x="2" y="169"/>
                  </a:lnTo>
                  <a:lnTo>
                    <a:pt x="2" y="157"/>
                  </a:lnTo>
                  <a:lnTo>
                    <a:pt x="0" y="140"/>
                  </a:lnTo>
                  <a:lnTo>
                    <a:pt x="0" y="128"/>
                  </a:lnTo>
                  <a:lnTo>
                    <a:pt x="2" y="110"/>
                  </a:lnTo>
                  <a:lnTo>
                    <a:pt x="8" y="94"/>
                  </a:lnTo>
                  <a:lnTo>
                    <a:pt x="10" y="81"/>
                  </a:lnTo>
                  <a:lnTo>
                    <a:pt x="20" y="61"/>
                  </a:lnTo>
                  <a:lnTo>
                    <a:pt x="24" y="49"/>
                  </a:lnTo>
                  <a:lnTo>
                    <a:pt x="37" y="39"/>
                  </a:lnTo>
                  <a:lnTo>
                    <a:pt x="49" y="22"/>
                  </a:lnTo>
                  <a:lnTo>
                    <a:pt x="57" y="18"/>
                  </a:lnTo>
                  <a:lnTo>
                    <a:pt x="69" y="12"/>
                  </a:lnTo>
                  <a:lnTo>
                    <a:pt x="81" y="8"/>
                  </a:lnTo>
                  <a:lnTo>
                    <a:pt x="100" y="0"/>
                  </a:lnTo>
                  <a:lnTo>
                    <a:pt x="114" y="0"/>
                  </a:lnTo>
                  <a:lnTo>
                    <a:pt x="122" y="0"/>
                  </a:lnTo>
                  <a:lnTo>
                    <a:pt x="142" y="2"/>
                  </a:lnTo>
                  <a:lnTo>
                    <a:pt x="157" y="8"/>
                  </a:lnTo>
                  <a:lnTo>
                    <a:pt x="171" y="12"/>
                  </a:lnTo>
                  <a:lnTo>
                    <a:pt x="186" y="22"/>
                  </a:lnTo>
                  <a:lnTo>
                    <a:pt x="193" y="32"/>
                  </a:lnTo>
                  <a:lnTo>
                    <a:pt x="200" y="39"/>
                  </a:lnTo>
                  <a:lnTo>
                    <a:pt x="210" y="49"/>
                  </a:lnTo>
                  <a:lnTo>
                    <a:pt x="220" y="61"/>
                  </a:lnTo>
                  <a:lnTo>
                    <a:pt x="228" y="71"/>
                  </a:lnTo>
                  <a:lnTo>
                    <a:pt x="232" y="86"/>
                  </a:lnTo>
                  <a:lnTo>
                    <a:pt x="232" y="103"/>
                  </a:lnTo>
                  <a:lnTo>
                    <a:pt x="232" y="120"/>
                  </a:lnTo>
                  <a:lnTo>
                    <a:pt x="238" y="135"/>
                  </a:lnTo>
                  <a:lnTo>
                    <a:pt x="232" y="149"/>
                  </a:lnTo>
                  <a:lnTo>
                    <a:pt x="232" y="169"/>
                  </a:lnTo>
                  <a:lnTo>
                    <a:pt x="228" y="189"/>
                  </a:lnTo>
                  <a:lnTo>
                    <a:pt x="220" y="201"/>
                  </a:lnTo>
                  <a:lnTo>
                    <a:pt x="216" y="216"/>
                  </a:lnTo>
                  <a:lnTo>
                    <a:pt x="208" y="223"/>
                  </a:lnTo>
                  <a:close/>
                </a:path>
              </a:pathLst>
            </a:custGeom>
            <a:solidFill>
              <a:srgbClr val="000000"/>
            </a:solidFill>
            <a:ln w="1588">
              <a:solidFill>
                <a:srgbClr val="000000"/>
              </a:solidFill>
              <a:prstDash val="solid"/>
              <a:round/>
              <a:headEnd/>
              <a:tailEnd/>
            </a:ln>
          </p:spPr>
          <p:txBody>
            <a:bodyPr/>
            <a:lstStyle/>
            <a:p>
              <a:endParaRPr lang="en-US"/>
            </a:p>
          </p:txBody>
        </p:sp>
        <p:sp>
          <p:nvSpPr>
            <p:cNvPr id="49" name="Rectangle 33"/>
            <p:cNvSpPr>
              <a:spLocks noChangeArrowheads="1"/>
            </p:cNvSpPr>
            <p:nvPr/>
          </p:nvSpPr>
          <p:spPr bwMode="auto">
            <a:xfrm>
              <a:off x="4724" y="2957"/>
              <a:ext cx="7" cy="7"/>
            </a:xfrm>
            <a:prstGeom prst="rect">
              <a:avLst/>
            </a:prstGeom>
            <a:solidFill>
              <a:srgbClr val="000000"/>
            </a:solidFill>
            <a:ln w="1588">
              <a:solidFill>
                <a:srgbClr val="000000"/>
              </a:solidFill>
              <a:miter lim="800000"/>
              <a:headEnd/>
              <a:tailEnd/>
            </a:ln>
          </p:spPr>
          <p:txBody>
            <a:bodyPr/>
            <a:lstStyle/>
            <a:p>
              <a:endParaRPr lang="en-US"/>
            </a:p>
          </p:txBody>
        </p:sp>
        <p:sp>
          <p:nvSpPr>
            <p:cNvPr id="50" name="Freeform 34"/>
            <p:cNvSpPr>
              <a:spLocks/>
            </p:cNvSpPr>
            <p:nvPr/>
          </p:nvSpPr>
          <p:spPr bwMode="auto">
            <a:xfrm>
              <a:off x="4781" y="2909"/>
              <a:ext cx="20" cy="56"/>
            </a:xfrm>
            <a:custGeom>
              <a:avLst/>
              <a:gdLst>
                <a:gd name="T0" fmla="*/ 0 w 122"/>
                <a:gd name="T1" fmla="*/ 0 h 337"/>
                <a:gd name="T2" fmla="*/ 0 w 122"/>
                <a:gd name="T3" fmla="*/ 0 h 337"/>
                <a:gd name="T4" fmla="*/ 0 w 122"/>
                <a:gd name="T5" fmla="*/ 0 h 337"/>
                <a:gd name="T6" fmla="*/ 0 w 122"/>
                <a:gd name="T7" fmla="*/ 0 h 337"/>
                <a:gd name="T8" fmla="*/ 0 w 122"/>
                <a:gd name="T9" fmla="*/ 0 h 337"/>
                <a:gd name="T10" fmla="*/ 0 w 122"/>
                <a:gd name="T11" fmla="*/ 0 h 337"/>
                <a:gd name="T12" fmla="*/ 0 w 122"/>
                <a:gd name="T13" fmla="*/ 0 h 337"/>
                <a:gd name="T14" fmla="*/ 0 w 122"/>
                <a:gd name="T15" fmla="*/ 0 h 337"/>
                <a:gd name="T16" fmla="*/ 0 w 122"/>
                <a:gd name="T17" fmla="*/ 0 h 337"/>
                <a:gd name="T18" fmla="*/ 0 w 122"/>
                <a:gd name="T19" fmla="*/ 0 h 337"/>
                <a:gd name="T20" fmla="*/ 0 w 122"/>
                <a:gd name="T21" fmla="*/ 0 h 337"/>
                <a:gd name="T22" fmla="*/ 0 w 122"/>
                <a:gd name="T23" fmla="*/ 0 h 337"/>
                <a:gd name="T24" fmla="*/ 0 w 122"/>
                <a:gd name="T25" fmla="*/ 0 h 337"/>
                <a:gd name="T26" fmla="*/ 0 w 122"/>
                <a:gd name="T27" fmla="*/ 0 h 3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
                <a:gd name="T43" fmla="*/ 0 h 337"/>
                <a:gd name="T44" fmla="*/ 122 w 122"/>
                <a:gd name="T45" fmla="*/ 337 h 3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 h="337">
                  <a:moveTo>
                    <a:pt x="78" y="337"/>
                  </a:moveTo>
                  <a:lnTo>
                    <a:pt x="78" y="93"/>
                  </a:lnTo>
                  <a:lnTo>
                    <a:pt x="0" y="93"/>
                  </a:lnTo>
                  <a:lnTo>
                    <a:pt x="0" y="63"/>
                  </a:lnTo>
                  <a:lnTo>
                    <a:pt x="20" y="63"/>
                  </a:lnTo>
                  <a:lnTo>
                    <a:pt x="44" y="56"/>
                  </a:lnTo>
                  <a:lnTo>
                    <a:pt x="59" y="46"/>
                  </a:lnTo>
                  <a:lnTo>
                    <a:pt x="69" y="42"/>
                  </a:lnTo>
                  <a:lnTo>
                    <a:pt x="76" y="34"/>
                  </a:lnTo>
                  <a:lnTo>
                    <a:pt x="88" y="16"/>
                  </a:lnTo>
                  <a:lnTo>
                    <a:pt x="90" y="0"/>
                  </a:lnTo>
                  <a:lnTo>
                    <a:pt x="122" y="0"/>
                  </a:lnTo>
                  <a:lnTo>
                    <a:pt x="122" y="337"/>
                  </a:lnTo>
                  <a:lnTo>
                    <a:pt x="78" y="337"/>
                  </a:lnTo>
                  <a:close/>
                </a:path>
              </a:pathLst>
            </a:custGeom>
            <a:solidFill>
              <a:srgbClr val="000000"/>
            </a:solidFill>
            <a:ln w="1588">
              <a:solidFill>
                <a:srgbClr val="000000"/>
              </a:solidFill>
              <a:prstDash val="solid"/>
              <a:round/>
              <a:headEnd/>
              <a:tailEnd/>
            </a:ln>
          </p:spPr>
          <p:txBody>
            <a:bodyPr/>
            <a:lstStyle/>
            <a:p>
              <a:endParaRPr lang="en-US"/>
            </a:p>
          </p:txBody>
        </p:sp>
        <p:sp>
          <p:nvSpPr>
            <p:cNvPr id="51" name="Freeform 35"/>
            <p:cNvSpPr>
              <a:spLocks/>
            </p:cNvSpPr>
            <p:nvPr/>
          </p:nvSpPr>
          <p:spPr bwMode="auto">
            <a:xfrm>
              <a:off x="4816" y="2908"/>
              <a:ext cx="40" cy="57"/>
            </a:xfrm>
            <a:custGeom>
              <a:avLst/>
              <a:gdLst>
                <a:gd name="T0" fmla="*/ 0 w 242"/>
                <a:gd name="T1" fmla="*/ 0 h 344"/>
                <a:gd name="T2" fmla="*/ 0 w 242"/>
                <a:gd name="T3" fmla="*/ 0 h 344"/>
                <a:gd name="T4" fmla="*/ 0 w 242"/>
                <a:gd name="T5" fmla="*/ 0 h 344"/>
                <a:gd name="T6" fmla="*/ 0 w 242"/>
                <a:gd name="T7" fmla="*/ 0 h 344"/>
                <a:gd name="T8" fmla="*/ 0 w 242"/>
                <a:gd name="T9" fmla="*/ 0 h 344"/>
                <a:gd name="T10" fmla="*/ 0 w 242"/>
                <a:gd name="T11" fmla="*/ 0 h 344"/>
                <a:gd name="T12" fmla="*/ 0 w 242"/>
                <a:gd name="T13" fmla="*/ 0 h 344"/>
                <a:gd name="T14" fmla="*/ 0 w 242"/>
                <a:gd name="T15" fmla="*/ 0 h 344"/>
                <a:gd name="T16" fmla="*/ 0 w 242"/>
                <a:gd name="T17" fmla="*/ 0 h 344"/>
                <a:gd name="T18" fmla="*/ 0 w 242"/>
                <a:gd name="T19" fmla="*/ 0 h 344"/>
                <a:gd name="T20" fmla="*/ 0 w 242"/>
                <a:gd name="T21" fmla="*/ 0 h 344"/>
                <a:gd name="T22" fmla="*/ 0 w 242"/>
                <a:gd name="T23" fmla="*/ 0 h 344"/>
                <a:gd name="T24" fmla="*/ 0 w 242"/>
                <a:gd name="T25" fmla="*/ 0 h 344"/>
                <a:gd name="T26" fmla="*/ 0 w 242"/>
                <a:gd name="T27" fmla="*/ 0 h 344"/>
                <a:gd name="T28" fmla="*/ 0 w 242"/>
                <a:gd name="T29" fmla="*/ 0 h 344"/>
                <a:gd name="T30" fmla="*/ 0 w 242"/>
                <a:gd name="T31" fmla="*/ 0 h 344"/>
                <a:gd name="T32" fmla="*/ 0 w 242"/>
                <a:gd name="T33" fmla="*/ 0 h 344"/>
                <a:gd name="T34" fmla="*/ 0 w 242"/>
                <a:gd name="T35" fmla="*/ 0 h 344"/>
                <a:gd name="T36" fmla="*/ 0 w 242"/>
                <a:gd name="T37" fmla="*/ 0 h 344"/>
                <a:gd name="T38" fmla="*/ 0 w 242"/>
                <a:gd name="T39" fmla="*/ 0 h 344"/>
                <a:gd name="T40" fmla="*/ 0 w 242"/>
                <a:gd name="T41" fmla="*/ 0 h 344"/>
                <a:gd name="T42" fmla="*/ 0 w 242"/>
                <a:gd name="T43" fmla="*/ 0 h 344"/>
                <a:gd name="T44" fmla="*/ 0 w 242"/>
                <a:gd name="T45" fmla="*/ 0 h 344"/>
                <a:gd name="T46" fmla="*/ 0 w 242"/>
                <a:gd name="T47" fmla="*/ 0 h 344"/>
                <a:gd name="T48" fmla="*/ 0 w 242"/>
                <a:gd name="T49" fmla="*/ 0 h 344"/>
                <a:gd name="T50" fmla="*/ 0 w 242"/>
                <a:gd name="T51" fmla="*/ 0 h 344"/>
                <a:gd name="T52" fmla="*/ 0 w 242"/>
                <a:gd name="T53" fmla="*/ 0 h 344"/>
                <a:gd name="T54" fmla="*/ 0 w 242"/>
                <a:gd name="T55" fmla="*/ 0 h 344"/>
                <a:gd name="T56" fmla="*/ 0 w 242"/>
                <a:gd name="T57" fmla="*/ 0 h 344"/>
                <a:gd name="T58" fmla="*/ 0 w 242"/>
                <a:gd name="T59" fmla="*/ 0 h 344"/>
                <a:gd name="T60" fmla="*/ 0 w 242"/>
                <a:gd name="T61" fmla="*/ 0 h 344"/>
                <a:gd name="T62" fmla="*/ 0 w 242"/>
                <a:gd name="T63" fmla="*/ 0 h 344"/>
                <a:gd name="T64" fmla="*/ 0 w 242"/>
                <a:gd name="T65" fmla="*/ 0 h 344"/>
                <a:gd name="T66" fmla="*/ 0 w 242"/>
                <a:gd name="T67" fmla="*/ 0 h 344"/>
                <a:gd name="T68" fmla="*/ 0 w 242"/>
                <a:gd name="T69" fmla="*/ 0 h 344"/>
                <a:gd name="T70" fmla="*/ 0 w 242"/>
                <a:gd name="T71" fmla="*/ 0 h 344"/>
                <a:gd name="T72" fmla="*/ 0 w 242"/>
                <a:gd name="T73" fmla="*/ 0 h 344"/>
                <a:gd name="T74" fmla="*/ 0 w 242"/>
                <a:gd name="T75" fmla="*/ 0 h 344"/>
                <a:gd name="T76" fmla="*/ 0 w 242"/>
                <a:gd name="T77" fmla="*/ 0 h 344"/>
                <a:gd name="T78" fmla="*/ 0 w 242"/>
                <a:gd name="T79" fmla="*/ 0 h 344"/>
                <a:gd name="T80" fmla="*/ 0 w 242"/>
                <a:gd name="T81" fmla="*/ 0 h 344"/>
                <a:gd name="T82" fmla="*/ 0 w 242"/>
                <a:gd name="T83" fmla="*/ 0 h 344"/>
                <a:gd name="T84" fmla="*/ 0 w 242"/>
                <a:gd name="T85" fmla="*/ 0 h 344"/>
                <a:gd name="T86" fmla="*/ 0 w 242"/>
                <a:gd name="T87" fmla="*/ 0 h 344"/>
                <a:gd name="T88" fmla="*/ 0 w 242"/>
                <a:gd name="T89" fmla="*/ 0 h 344"/>
                <a:gd name="T90" fmla="*/ 0 w 242"/>
                <a:gd name="T91" fmla="*/ 0 h 344"/>
                <a:gd name="T92" fmla="*/ 0 w 242"/>
                <a:gd name="T93" fmla="*/ 0 h 344"/>
                <a:gd name="T94" fmla="*/ 0 w 242"/>
                <a:gd name="T95" fmla="*/ 0 h 344"/>
                <a:gd name="T96" fmla="*/ 0 w 242"/>
                <a:gd name="T97" fmla="*/ 0 h 344"/>
                <a:gd name="T98" fmla="*/ 0 w 242"/>
                <a:gd name="T99" fmla="*/ 0 h 344"/>
                <a:gd name="T100" fmla="*/ 0 w 242"/>
                <a:gd name="T101" fmla="*/ 0 h 344"/>
                <a:gd name="T102" fmla="*/ 0 w 242"/>
                <a:gd name="T103" fmla="*/ 0 h 344"/>
                <a:gd name="T104" fmla="*/ 0 w 242"/>
                <a:gd name="T105" fmla="*/ 0 h 344"/>
                <a:gd name="T106" fmla="*/ 0 w 242"/>
                <a:gd name="T107" fmla="*/ 0 h 344"/>
                <a:gd name="T108" fmla="*/ 0 w 242"/>
                <a:gd name="T109" fmla="*/ 0 h 344"/>
                <a:gd name="T110" fmla="*/ 0 w 242"/>
                <a:gd name="T111" fmla="*/ 0 h 344"/>
                <a:gd name="T112" fmla="*/ 0 w 242"/>
                <a:gd name="T113" fmla="*/ 0 h 344"/>
                <a:gd name="T114" fmla="*/ 0 w 242"/>
                <a:gd name="T115" fmla="*/ 0 h 344"/>
                <a:gd name="T116" fmla="*/ 0 w 242"/>
                <a:gd name="T117" fmla="*/ 0 h 344"/>
                <a:gd name="T118" fmla="*/ 0 w 242"/>
                <a:gd name="T119" fmla="*/ 0 h 344"/>
                <a:gd name="T120" fmla="*/ 0 w 242"/>
                <a:gd name="T121" fmla="*/ 0 h 344"/>
                <a:gd name="T122" fmla="*/ 0 w 242"/>
                <a:gd name="T123" fmla="*/ 0 h 3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42"/>
                <a:gd name="T187" fmla="*/ 0 h 344"/>
                <a:gd name="T188" fmla="*/ 242 w 242"/>
                <a:gd name="T189" fmla="*/ 344 h 3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42" h="344">
                  <a:moveTo>
                    <a:pt x="0" y="237"/>
                  </a:moveTo>
                  <a:lnTo>
                    <a:pt x="39" y="237"/>
                  </a:lnTo>
                  <a:lnTo>
                    <a:pt x="47" y="251"/>
                  </a:lnTo>
                  <a:lnTo>
                    <a:pt x="49" y="271"/>
                  </a:lnTo>
                  <a:lnTo>
                    <a:pt x="63" y="280"/>
                  </a:lnTo>
                  <a:lnTo>
                    <a:pt x="73" y="292"/>
                  </a:lnTo>
                  <a:lnTo>
                    <a:pt x="91" y="300"/>
                  </a:lnTo>
                  <a:lnTo>
                    <a:pt x="100" y="305"/>
                  </a:lnTo>
                  <a:lnTo>
                    <a:pt x="112" y="308"/>
                  </a:lnTo>
                  <a:lnTo>
                    <a:pt x="138" y="308"/>
                  </a:lnTo>
                  <a:lnTo>
                    <a:pt x="154" y="300"/>
                  </a:lnTo>
                  <a:lnTo>
                    <a:pt x="171" y="290"/>
                  </a:lnTo>
                  <a:lnTo>
                    <a:pt x="183" y="276"/>
                  </a:lnTo>
                  <a:lnTo>
                    <a:pt x="191" y="261"/>
                  </a:lnTo>
                  <a:lnTo>
                    <a:pt x="201" y="237"/>
                  </a:lnTo>
                  <a:lnTo>
                    <a:pt x="201" y="224"/>
                  </a:lnTo>
                  <a:lnTo>
                    <a:pt x="201" y="200"/>
                  </a:lnTo>
                  <a:lnTo>
                    <a:pt x="191" y="182"/>
                  </a:lnTo>
                  <a:lnTo>
                    <a:pt x="179" y="166"/>
                  </a:lnTo>
                  <a:lnTo>
                    <a:pt x="161" y="156"/>
                  </a:lnTo>
                  <a:lnTo>
                    <a:pt x="142" y="153"/>
                  </a:lnTo>
                  <a:lnTo>
                    <a:pt x="118" y="149"/>
                  </a:lnTo>
                  <a:lnTo>
                    <a:pt x="103" y="149"/>
                  </a:lnTo>
                  <a:lnTo>
                    <a:pt x="88" y="153"/>
                  </a:lnTo>
                  <a:lnTo>
                    <a:pt x="71" y="161"/>
                  </a:lnTo>
                  <a:lnTo>
                    <a:pt x="54" y="176"/>
                  </a:lnTo>
                  <a:lnTo>
                    <a:pt x="47" y="182"/>
                  </a:lnTo>
                  <a:lnTo>
                    <a:pt x="8" y="182"/>
                  </a:lnTo>
                  <a:lnTo>
                    <a:pt x="47" y="0"/>
                  </a:lnTo>
                  <a:lnTo>
                    <a:pt x="220" y="0"/>
                  </a:lnTo>
                  <a:lnTo>
                    <a:pt x="220" y="41"/>
                  </a:lnTo>
                  <a:lnTo>
                    <a:pt x="73" y="41"/>
                  </a:lnTo>
                  <a:lnTo>
                    <a:pt x="47" y="141"/>
                  </a:lnTo>
                  <a:lnTo>
                    <a:pt x="71" y="129"/>
                  </a:lnTo>
                  <a:lnTo>
                    <a:pt x="83" y="121"/>
                  </a:lnTo>
                  <a:lnTo>
                    <a:pt x="108" y="114"/>
                  </a:lnTo>
                  <a:lnTo>
                    <a:pt x="124" y="114"/>
                  </a:lnTo>
                  <a:lnTo>
                    <a:pt x="134" y="114"/>
                  </a:lnTo>
                  <a:lnTo>
                    <a:pt x="154" y="114"/>
                  </a:lnTo>
                  <a:lnTo>
                    <a:pt x="177" y="121"/>
                  </a:lnTo>
                  <a:lnTo>
                    <a:pt x="196" y="131"/>
                  </a:lnTo>
                  <a:lnTo>
                    <a:pt x="211" y="143"/>
                  </a:lnTo>
                  <a:lnTo>
                    <a:pt x="220" y="153"/>
                  </a:lnTo>
                  <a:lnTo>
                    <a:pt x="230" y="176"/>
                  </a:lnTo>
                  <a:lnTo>
                    <a:pt x="240" y="190"/>
                  </a:lnTo>
                  <a:lnTo>
                    <a:pt x="242" y="212"/>
                  </a:lnTo>
                  <a:lnTo>
                    <a:pt x="242" y="229"/>
                  </a:lnTo>
                  <a:lnTo>
                    <a:pt x="236" y="263"/>
                  </a:lnTo>
                  <a:lnTo>
                    <a:pt x="220" y="288"/>
                  </a:lnTo>
                  <a:lnTo>
                    <a:pt x="208" y="310"/>
                  </a:lnTo>
                  <a:lnTo>
                    <a:pt x="189" y="327"/>
                  </a:lnTo>
                  <a:lnTo>
                    <a:pt x="164" y="335"/>
                  </a:lnTo>
                  <a:lnTo>
                    <a:pt x="140" y="339"/>
                  </a:lnTo>
                  <a:lnTo>
                    <a:pt x="118" y="344"/>
                  </a:lnTo>
                  <a:lnTo>
                    <a:pt x="96" y="339"/>
                  </a:lnTo>
                  <a:lnTo>
                    <a:pt x="71" y="335"/>
                  </a:lnTo>
                  <a:lnTo>
                    <a:pt x="47" y="320"/>
                  </a:lnTo>
                  <a:lnTo>
                    <a:pt x="30" y="305"/>
                  </a:lnTo>
                  <a:lnTo>
                    <a:pt x="20" y="290"/>
                  </a:lnTo>
                  <a:lnTo>
                    <a:pt x="12" y="276"/>
                  </a:lnTo>
                  <a:lnTo>
                    <a:pt x="2" y="263"/>
                  </a:lnTo>
                  <a:lnTo>
                    <a:pt x="0" y="237"/>
                  </a:lnTo>
                  <a:close/>
                </a:path>
              </a:pathLst>
            </a:custGeom>
            <a:solidFill>
              <a:srgbClr val="000000"/>
            </a:solidFill>
            <a:ln w="1588">
              <a:solidFill>
                <a:srgbClr val="000000"/>
              </a:solidFill>
              <a:prstDash val="solid"/>
              <a:round/>
              <a:headEnd/>
              <a:tailEnd/>
            </a:ln>
          </p:spPr>
          <p:txBody>
            <a:bodyPr/>
            <a:lstStyle/>
            <a:p>
              <a:endParaRPr lang="en-US"/>
            </a:p>
          </p:txBody>
        </p:sp>
        <p:sp>
          <p:nvSpPr>
            <p:cNvPr id="52" name="Freeform 36"/>
            <p:cNvSpPr>
              <a:spLocks/>
            </p:cNvSpPr>
            <p:nvPr/>
          </p:nvSpPr>
          <p:spPr bwMode="auto">
            <a:xfrm>
              <a:off x="4871" y="2908"/>
              <a:ext cx="40" cy="57"/>
            </a:xfrm>
            <a:custGeom>
              <a:avLst/>
              <a:gdLst>
                <a:gd name="T0" fmla="*/ 0 w 243"/>
                <a:gd name="T1" fmla="*/ 0 h 344"/>
                <a:gd name="T2" fmla="*/ 0 w 243"/>
                <a:gd name="T3" fmla="*/ 0 h 344"/>
                <a:gd name="T4" fmla="*/ 0 w 243"/>
                <a:gd name="T5" fmla="*/ 0 h 344"/>
                <a:gd name="T6" fmla="*/ 0 w 243"/>
                <a:gd name="T7" fmla="*/ 0 h 344"/>
                <a:gd name="T8" fmla="*/ 0 w 243"/>
                <a:gd name="T9" fmla="*/ 0 h 344"/>
                <a:gd name="T10" fmla="*/ 0 w 243"/>
                <a:gd name="T11" fmla="*/ 0 h 344"/>
                <a:gd name="T12" fmla="*/ 0 w 243"/>
                <a:gd name="T13" fmla="*/ 0 h 344"/>
                <a:gd name="T14" fmla="*/ 0 w 243"/>
                <a:gd name="T15" fmla="*/ 0 h 344"/>
                <a:gd name="T16" fmla="*/ 0 w 243"/>
                <a:gd name="T17" fmla="*/ 0 h 344"/>
                <a:gd name="T18" fmla="*/ 0 w 243"/>
                <a:gd name="T19" fmla="*/ 0 h 344"/>
                <a:gd name="T20" fmla="*/ 0 w 243"/>
                <a:gd name="T21" fmla="*/ 0 h 344"/>
                <a:gd name="T22" fmla="*/ 0 w 243"/>
                <a:gd name="T23" fmla="*/ 0 h 344"/>
                <a:gd name="T24" fmla="*/ 0 w 243"/>
                <a:gd name="T25" fmla="*/ 0 h 344"/>
                <a:gd name="T26" fmla="*/ 0 w 243"/>
                <a:gd name="T27" fmla="*/ 0 h 344"/>
                <a:gd name="T28" fmla="*/ 0 w 243"/>
                <a:gd name="T29" fmla="*/ 0 h 344"/>
                <a:gd name="T30" fmla="*/ 0 w 243"/>
                <a:gd name="T31" fmla="*/ 0 h 344"/>
                <a:gd name="T32" fmla="*/ 0 w 243"/>
                <a:gd name="T33" fmla="*/ 0 h 344"/>
                <a:gd name="T34" fmla="*/ 0 w 243"/>
                <a:gd name="T35" fmla="*/ 0 h 344"/>
                <a:gd name="T36" fmla="*/ 0 w 243"/>
                <a:gd name="T37" fmla="*/ 0 h 344"/>
                <a:gd name="T38" fmla="*/ 0 w 243"/>
                <a:gd name="T39" fmla="*/ 0 h 344"/>
                <a:gd name="T40" fmla="*/ 0 w 243"/>
                <a:gd name="T41" fmla="*/ 0 h 344"/>
                <a:gd name="T42" fmla="*/ 0 w 243"/>
                <a:gd name="T43" fmla="*/ 0 h 344"/>
                <a:gd name="T44" fmla="*/ 0 w 243"/>
                <a:gd name="T45" fmla="*/ 0 h 344"/>
                <a:gd name="T46" fmla="*/ 0 w 243"/>
                <a:gd name="T47" fmla="*/ 0 h 344"/>
                <a:gd name="T48" fmla="*/ 0 w 243"/>
                <a:gd name="T49" fmla="*/ 0 h 344"/>
                <a:gd name="T50" fmla="*/ 0 w 243"/>
                <a:gd name="T51" fmla="*/ 0 h 344"/>
                <a:gd name="T52" fmla="*/ 0 w 243"/>
                <a:gd name="T53" fmla="*/ 0 h 344"/>
                <a:gd name="T54" fmla="*/ 0 w 243"/>
                <a:gd name="T55" fmla="*/ 0 h 344"/>
                <a:gd name="T56" fmla="*/ 0 w 243"/>
                <a:gd name="T57" fmla="*/ 0 h 344"/>
                <a:gd name="T58" fmla="*/ 0 w 243"/>
                <a:gd name="T59" fmla="*/ 0 h 344"/>
                <a:gd name="T60" fmla="*/ 0 w 243"/>
                <a:gd name="T61" fmla="*/ 0 h 344"/>
                <a:gd name="T62" fmla="*/ 0 w 243"/>
                <a:gd name="T63" fmla="*/ 0 h 344"/>
                <a:gd name="T64" fmla="*/ 0 w 243"/>
                <a:gd name="T65" fmla="*/ 0 h 344"/>
                <a:gd name="T66" fmla="*/ 0 w 243"/>
                <a:gd name="T67" fmla="*/ 0 h 344"/>
                <a:gd name="T68" fmla="*/ 0 w 243"/>
                <a:gd name="T69" fmla="*/ 0 h 344"/>
                <a:gd name="T70" fmla="*/ 0 w 243"/>
                <a:gd name="T71" fmla="*/ 0 h 344"/>
                <a:gd name="T72" fmla="*/ 0 w 243"/>
                <a:gd name="T73" fmla="*/ 0 h 344"/>
                <a:gd name="T74" fmla="*/ 0 w 243"/>
                <a:gd name="T75" fmla="*/ 0 h 344"/>
                <a:gd name="T76" fmla="*/ 0 w 243"/>
                <a:gd name="T77" fmla="*/ 0 h 344"/>
                <a:gd name="T78" fmla="*/ 0 w 243"/>
                <a:gd name="T79" fmla="*/ 0 h 344"/>
                <a:gd name="T80" fmla="*/ 0 w 243"/>
                <a:gd name="T81" fmla="*/ 0 h 344"/>
                <a:gd name="T82" fmla="*/ 0 w 243"/>
                <a:gd name="T83" fmla="*/ 0 h 344"/>
                <a:gd name="T84" fmla="*/ 0 w 243"/>
                <a:gd name="T85" fmla="*/ 0 h 344"/>
                <a:gd name="T86" fmla="*/ 0 w 243"/>
                <a:gd name="T87" fmla="*/ 0 h 344"/>
                <a:gd name="T88" fmla="*/ 0 w 243"/>
                <a:gd name="T89" fmla="*/ 0 h 344"/>
                <a:gd name="T90" fmla="*/ 0 w 243"/>
                <a:gd name="T91" fmla="*/ 0 h 344"/>
                <a:gd name="T92" fmla="*/ 0 w 243"/>
                <a:gd name="T93" fmla="*/ 0 h 344"/>
                <a:gd name="T94" fmla="*/ 0 w 243"/>
                <a:gd name="T95" fmla="*/ 0 h 344"/>
                <a:gd name="T96" fmla="*/ 0 w 243"/>
                <a:gd name="T97" fmla="*/ 0 h 344"/>
                <a:gd name="T98" fmla="*/ 0 w 243"/>
                <a:gd name="T99" fmla="*/ 0 h 344"/>
                <a:gd name="T100" fmla="*/ 0 w 243"/>
                <a:gd name="T101" fmla="*/ 0 h 344"/>
                <a:gd name="T102" fmla="*/ 0 w 243"/>
                <a:gd name="T103" fmla="*/ 0 h 344"/>
                <a:gd name="T104" fmla="*/ 0 w 243"/>
                <a:gd name="T105" fmla="*/ 0 h 344"/>
                <a:gd name="T106" fmla="*/ 0 w 243"/>
                <a:gd name="T107" fmla="*/ 0 h 344"/>
                <a:gd name="T108" fmla="*/ 0 w 243"/>
                <a:gd name="T109" fmla="*/ 0 h 344"/>
                <a:gd name="T110" fmla="*/ 0 w 243"/>
                <a:gd name="T111" fmla="*/ 0 h 344"/>
                <a:gd name="T112" fmla="*/ 0 w 243"/>
                <a:gd name="T113" fmla="*/ 0 h 344"/>
                <a:gd name="T114" fmla="*/ 0 w 243"/>
                <a:gd name="T115" fmla="*/ 0 h 344"/>
                <a:gd name="T116" fmla="*/ 0 w 243"/>
                <a:gd name="T117" fmla="*/ 0 h 344"/>
                <a:gd name="T118" fmla="*/ 0 w 243"/>
                <a:gd name="T119" fmla="*/ 0 h 344"/>
                <a:gd name="T120" fmla="*/ 0 w 243"/>
                <a:gd name="T121" fmla="*/ 0 h 344"/>
                <a:gd name="T122" fmla="*/ 0 w 243"/>
                <a:gd name="T123" fmla="*/ 0 h 3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43"/>
                <a:gd name="T187" fmla="*/ 0 h 344"/>
                <a:gd name="T188" fmla="*/ 243 w 243"/>
                <a:gd name="T189" fmla="*/ 344 h 3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43" h="344">
                  <a:moveTo>
                    <a:pt x="0" y="237"/>
                  </a:moveTo>
                  <a:lnTo>
                    <a:pt x="42" y="237"/>
                  </a:lnTo>
                  <a:lnTo>
                    <a:pt x="42" y="251"/>
                  </a:lnTo>
                  <a:lnTo>
                    <a:pt x="52" y="271"/>
                  </a:lnTo>
                  <a:lnTo>
                    <a:pt x="61" y="280"/>
                  </a:lnTo>
                  <a:lnTo>
                    <a:pt x="71" y="292"/>
                  </a:lnTo>
                  <a:lnTo>
                    <a:pt x="89" y="300"/>
                  </a:lnTo>
                  <a:lnTo>
                    <a:pt x="101" y="305"/>
                  </a:lnTo>
                  <a:lnTo>
                    <a:pt x="113" y="308"/>
                  </a:lnTo>
                  <a:lnTo>
                    <a:pt x="132" y="308"/>
                  </a:lnTo>
                  <a:lnTo>
                    <a:pt x="152" y="300"/>
                  </a:lnTo>
                  <a:lnTo>
                    <a:pt x="169" y="290"/>
                  </a:lnTo>
                  <a:lnTo>
                    <a:pt x="185" y="276"/>
                  </a:lnTo>
                  <a:lnTo>
                    <a:pt x="194" y="261"/>
                  </a:lnTo>
                  <a:lnTo>
                    <a:pt x="201" y="237"/>
                  </a:lnTo>
                  <a:lnTo>
                    <a:pt x="201" y="224"/>
                  </a:lnTo>
                  <a:lnTo>
                    <a:pt x="199" y="200"/>
                  </a:lnTo>
                  <a:lnTo>
                    <a:pt x="189" y="182"/>
                  </a:lnTo>
                  <a:lnTo>
                    <a:pt x="175" y="166"/>
                  </a:lnTo>
                  <a:lnTo>
                    <a:pt x="162" y="156"/>
                  </a:lnTo>
                  <a:lnTo>
                    <a:pt x="142" y="153"/>
                  </a:lnTo>
                  <a:lnTo>
                    <a:pt x="118" y="149"/>
                  </a:lnTo>
                  <a:lnTo>
                    <a:pt x="101" y="149"/>
                  </a:lnTo>
                  <a:lnTo>
                    <a:pt x="84" y="153"/>
                  </a:lnTo>
                  <a:lnTo>
                    <a:pt x="69" y="161"/>
                  </a:lnTo>
                  <a:lnTo>
                    <a:pt x="52" y="176"/>
                  </a:lnTo>
                  <a:lnTo>
                    <a:pt x="45" y="182"/>
                  </a:lnTo>
                  <a:lnTo>
                    <a:pt x="8" y="182"/>
                  </a:lnTo>
                  <a:lnTo>
                    <a:pt x="45" y="0"/>
                  </a:lnTo>
                  <a:lnTo>
                    <a:pt x="221" y="0"/>
                  </a:lnTo>
                  <a:lnTo>
                    <a:pt x="221" y="41"/>
                  </a:lnTo>
                  <a:lnTo>
                    <a:pt x="71" y="41"/>
                  </a:lnTo>
                  <a:lnTo>
                    <a:pt x="49" y="141"/>
                  </a:lnTo>
                  <a:lnTo>
                    <a:pt x="69" y="129"/>
                  </a:lnTo>
                  <a:lnTo>
                    <a:pt x="79" y="121"/>
                  </a:lnTo>
                  <a:lnTo>
                    <a:pt x="106" y="114"/>
                  </a:lnTo>
                  <a:lnTo>
                    <a:pt x="120" y="114"/>
                  </a:lnTo>
                  <a:lnTo>
                    <a:pt x="132" y="114"/>
                  </a:lnTo>
                  <a:lnTo>
                    <a:pt x="152" y="114"/>
                  </a:lnTo>
                  <a:lnTo>
                    <a:pt x="175" y="121"/>
                  </a:lnTo>
                  <a:lnTo>
                    <a:pt x="194" y="131"/>
                  </a:lnTo>
                  <a:lnTo>
                    <a:pt x="209" y="143"/>
                  </a:lnTo>
                  <a:lnTo>
                    <a:pt x="218" y="153"/>
                  </a:lnTo>
                  <a:lnTo>
                    <a:pt x="230" y="176"/>
                  </a:lnTo>
                  <a:lnTo>
                    <a:pt x="238" y="190"/>
                  </a:lnTo>
                  <a:lnTo>
                    <a:pt x="243" y="212"/>
                  </a:lnTo>
                  <a:lnTo>
                    <a:pt x="243" y="229"/>
                  </a:lnTo>
                  <a:lnTo>
                    <a:pt x="234" y="263"/>
                  </a:lnTo>
                  <a:lnTo>
                    <a:pt x="221" y="288"/>
                  </a:lnTo>
                  <a:lnTo>
                    <a:pt x="206" y="310"/>
                  </a:lnTo>
                  <a:lnTo>
                    <a:pt x="187" y="327"/>
                  </a:lnTo>
                  <a:lnTo>
                    <a:pt x="162" y="335"/>
                  </a:lnTo>
                  <a:lnTo>
                    <a:pt x="140" y="339"/>
                  </a:lnTo>
                  <a:lnTo>
                    <a:pt x="118" y="344"/>
                  </a:lnTo>
                  <a:lnTo>
                    <a:pt x="91" y="339"/>
                  </a:lnTo>
                  <a:lnTo>
                    <a:pt x="69" y="335"/>
                  </a:lnTo>
                  <a:lnTo>
                    <a:pt x="45" y="320"/>
                  </a:lnTo>
                  <a:lnTo>
                    <a:pt x="30" y="305"/>
                  </a:lnTo>
                  <a:lnTo>
                    <a:pt x="18" y="290"/>
                  </a:lnTo>
                  <a:lnTo>
                    <a:pt x="12" y="276"/>
                  </a:lnTo>
                  <a:lnTo>
                    <a:pt x="0" y="263"/>
                  </a:lnTo>
                  <a:lnTo>
                    <a:pt x="0" y="237"/>
                  </a:lnTo>
                  <a:close/>
                </a:path>
              </a:pathLst>
            </a:custGeom>
            <a:solidFill>
              <a:srgbClr val="000000"/>
            </a:solidFill>
            <a:ln w="1588">
              <a:solidFill>
                <a:srgbClr val="000000"/>
              </a:solidFill>
              <a:prstDash val="solid"/>
              <a:round/>
              <a:headEnd/>
              <a:tailEnd/>
            </a:ln>
          </p:spPr>
          <p:txBody>
            <a:bodyPr/>
            <a:lstStyle/>
            <a:p>
              <a:endParaRPr lang="en-US"/>
            </a:p>
          </p:txBody>
        </p:sp>
        <p:sp>
          <p:nvSpPr>
            <p:cNvPr id="53" name="Freeform 37"/>
            <p:cNvSpPr>
              <a:spLocks/>
            </p:cNvSpPr>
            <p:nvPr/>
          </p:nvSpPr>
          <p:spPr bwMode="auto">
            <a:xfrm>
              <a:off x="4552" y="3480"/>
              <a:ext cx="46" cy="82"/>
            </a:xfrm>
            <a:custGeom>
              <a:avLst/>
              <a:gdLst>
                <a:gd name="T0" fmla="*/ 0 w 272"/>
                <a:gd name="T1" fmla="*/ 0 h 492"/>
                <a:gd name="T2" fmla="*/ 0 w 272"/>
                <a:gd name="T3" fmla="*/ 0 h 492"/>
                <a:gd name="T4" fmla="*/ 0 w 272"/>
                <a:gd name="T5" fmla="*/ 0 h 492"/>
                <a:gd name="T6" fmla="*/ 0 w 272"/>
                <a:gd name="T7" fmla="*/ 0 h 492"/>
                <a:gd name="T8" fmla="*/ 0 w 272"/>
                <a:gd name="T9" fmla="*/ 0 h 492"/>
                <a:gd name="T10" fmla="*/ 0 w 272"/>
                <a:gd name="T11" fmla="*/ 0 h 492"/>
                <a:gd name="T12" fmla="*/ 0 w 272"/>
                <a:gd name="T13" fmla="*/ 0 h 492"/>
                <a:gd name="T14" fmla="*/ 0 w 272"/>
                <a:gd name="T15" fmla="*/ 0 h 492"/>
                <a:gd name="T16" fmla="*/ 0 60000 65536"/>
                <a:gd name="T17" fmla="*/ 0 60000 65536"/>
                <a:gd name="T18" fmla="*/ 0 60000 65536"/>
                <a:gd name="T19" fmla="*/ 0 60000 65536"/>
                <a:gd name="T20" fmla="*/ 0 60000 65536"/>
                <a:gd name="T21" fmla="*/ 0 60000 65536"/>
                <a:gd name="T22" fmla="*/ 0 60000 65536"/>
                <a:gd name="T23" fmla="*/ 0 60000 65536"/>
                <a:gd name="T24" fmla="*/ 0 w 272"/>
                <a:gd name="T25" fmla="*/ 0 h 492"/>
                <a:gd name="T26" fmla="*/ 272 w 272"/>
                <a:gd name="T27" fmla="*/ 492 h 4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 h="492">
                  <a:moveTo>
                    <a:pt x="272" y="0"/>
                  </a:moveTo>
                  <a:lnTo>
                    <a:pt x="245" y="22"/>
                  </a:lnTo>
                  <a:lnTo>
                    <a:pt x="220" y="73"/>
                  </a:lnTo>
                  <a:lnTo>
                    <a:pt x="174" y="194"/>
                  </a:lnTo>
                  <a:lnTo>
                    <a:pt x="125" y="343"/>
                  </a:lnTo>
                  <a:lnTo>
                    <a:pt x="100" y="391"/>
                  </a:lnTo>
                  <a:lnTo>
                    <a:pt x="54" y="465"/>
                  </a:lnTo>
                  <a:lnTo>
                    <a:pt x="0" y="492"/>
                  </a:lnTo>
                </a:path>
              </a:pathLst>
            </a:custGeom>
            <a:noFill/>
            <a:ln w="1588">
              <a:solidFill>
                <a:srgbClr val="000000"/>
              </a:solidFill>
              <a:prstDash val="solid"/>
              <a:round/>
              <a:headEnd/>
              <a:tailEnd/>
            </a:ln>
          </p:spPr>
          <p:txBody>
            <a:bodyPr/>
            <a:lstStyle/>
            <a:p>
              <a:endParaRPr lang="en-US"/>
            </a:p>
          </p:txBody>
        </p:sp>
        <p:sp>
          <p:nvSpPr>
            <p:cNvPr id="54" name="Freeform 38"/>
            <p:cNvSpPr>
              <a:spLocks/>
            </p:cNvSpPr>
            <p:nvPr/>
          </p:nvSpPr>
          <p:spPr bwMode="auto">
            <a:xfrm>
              <a:off x="4540" y="3475"/>
              <a:ext cx="78" cy="87"/>
            </a:xfrm>
            <a:custGeom>
              <a:avLst/>
              <a:gdLst>
                <a:gd name="T0" fmla="*/ 0 w 467"/>
                <a:gd name="T1" fmla="*/ 0 h 519"/>
                <a:gd name="T2" fmla="*/ 0 w 467"/>
                <a:gd name="T3" fmla="*/ 0 h 519"/>
                <a:gd name="T4" fmla="*/ 0 w 467"/>
                <a:gd name="T5" fmla="*/ 0 h 519"/>
                <a:gd name="T6" fmla="*/ 0 w 467"/>
                <a:gd name="T7" fmla="*/ 0 h 519"/>
                <a:gd name="T8" fmla="*/ 0 w 467"/>
                <a:gd name="T9" fmla="*/ 0 h 519"/>
                <a:gd name="T10" fmla="*/ 0 w 467"/>
                <a:gd name="T11" fmla="*/ 0 h 519"/>
                <a:gd name="T12" fmla="*/ 0 w 467"/>
                <a:gd name="T13" fmla="*/ 0 h 519"/>
                <a:gd name="T14" fmla="*/ 0 w 467"/>
                <a:gd name="T15" fmla="*/ 0 h 519"/>
                <a:gd name="T16" fmla="*/ 0 w 467"/>
                <a:gd name="T17" fmla="*/ 0 h 519"/>
                <a:gd name="T18" fmla="*/ 0 w 467"/>
                <a:gd name="T19" fmla="*/ 0 h 519"/>
                <a:gd name="T20" fmla="*/ 0 w 467"/>
                <a:gd name="T21" fmla="*/ 0 h 519"/>
                <a:gd name="T22" fmla="*/ 0 w 467"/>
                <a:gd name="T23" fmla="*/ 0 h 519"/>
                <a:gd name="T24" fmla="*/ 0 w 467"/>
                <a:gd name="T25" fmla="*/ 0 h 519"/>
                <a:gd name="T26" fmla="*/ 0 w 467"/>
                <a:gd name="T27" fmla="*/ 0 h 519"/>
                <a:gd name="T28" fmla="*/ 0 w 467"/>
                <a:gd name="T29" fmla="*/ 0 h 519"/>
                <a:gd name="T30" fmla="*/ 0 w 467"/>
                <a:gd name="T31" fmla="*/ 0 h 519"/>
                <a:gd name="T32" fmla="*/ 0 w 467"/>
                <a:gd name="T33" fmla="*/ 0 h 519"/>
                <a:gd name="T34" fmla="*/ 0 w 467"/>
                <a:gd name="T35" fmla="*/ 0 h 519"/>
                <a:gd name="T36" fmla="*/ 0 w 467"/>
                <a:gd name="T37" fmla="*/ 0 h 519"/>
                <a:gd name="T38" fmla="*/ 0 w 467"/>
                <a:gd name="T39" fmla="*/ 0 h 519"/>
                <a:gd name="T40" fmla="*/ 0 w 467"/>
                <a:gd name="T41" fmla="*/ 0 h 519"/>
                <a:gd name="T42" fmla="*/ 0 w 467"/>
                <a:gd name="T43" fmla="*/ 0 h 519"/>
                <a:gd name="T44" fmla="*/ 0 w 467"/>
                <a:gd name="T45" fmla="*/ 0 h 519"/>
                <a:gd name="T46" fmla="*/ 0 w 467"/>
                <a:gd name="T47" fmla="*/ 0 h 519"/>
                <a:gd name="T48" fmla="*/ 0 w 467"/>
                <a:gd name="T49" fmla="*/ 0 h 519"/>
                <a:gd name="T50" fmla="*/ 0 w 467"/>
                <a:gd name="T51" fmla="*/ 0 h 519"/>
                <a:gd name="T52" fmla="*/ 0 w 467"/>
                <a:gd name="T53" fmla="*/ 0 h 519"/>
                <a:gd name="T54" fmla="*/ 0 w 467"/>
                <a:gd name="T55" fmla="*/ 0 h 519"/>
                <a:gd name="T56" fmla="*/ 0 w 467"/>
                <a:gd name="T57" fmla="*/ 0 h 519"/>
                <a:gd name="T58" fmla="*/ 0 w 467"/>
                <a:gd name="T59" fmla="*/ 0 h 519"/>
                <a:gd name="T60" fmla="*/ 0 w 467"/>
                <a:gd name="T61" fmla="*/ 0 h 519"/>
                <a:gd name="T62" fmla="*/ 0 w 467"/>
                <a:gd name="T63" fmla="*/ 0 h 519"/>
                <a:gd name="T64" fmla="*/ 0 w 467"/>
                <a:gd name="T65" fmla="*/ 0 h 5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7"/>
                <a:gd name="T100" fmla="*/ 0 h 519"/>
                <a:gd name="T101" fmla="*/ 467 w 467"/>
                <a:gd name="T102" fmla="*/ 519 h 5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7" h="519">
                  <a:moveTo>
                    <a:pt x="318" y="49"/>
                  </a:moveTo>
                  <a:lnTo>
                    <a:pt x="293" y="123"/>
                  </a:lnTo>
                  <a:lnTo>
                    <a:pt x="247" y="321"/>
                  </a:lnTo>
                  <a:lnTo>
                    <a:pt x="224" y="396"/>
                  </a:lnTo>
                  <a:lnTo>
                    <a:pt x="198" y="441"/>
                  </a:lnTo>
                  <a:lnTo>
                    <a:pt x="147" y="492"/>
                  </a:lnTo>
                  <a:lnTo>
                    <a:pt x="75" y="519"/>
                  </a:lnTo>
                  <a:lnTo>
                    <a:pt x="27" y="519"/>
                  </a:lnTo>
                  <a:lnTo>
                    <a:pt x="0" y="492"/>
                  </a:lnTo>
                  <a:lnTo>
                    <a:pt x="0" y="441"/>
                  </a:lnTo>
                  <a:lnTo>
                    <a:pt x="27" y="418"/>
                  </a:lnTo>
                  <a:lnTo>
                    <a:pt x="75" y="418"/>
                  </a:lnTo>
                  <a:lnTo>
                    <a:pt x="127" y="441"/>
                  </a:lnTo>
                  <a:lnTo>
                    <a:pt x="173" y="492"/>
                  </a:lnTo>
                  <a:lnTo>
                    <a:pt x="224" y="519"/>
                  </a:lnTo>
                  <a:lnTo>
                    <a:pt x="293" y="519"/>
                  </a:lnTo>
                  <a:lnTo>
                    <a:pt x="345" y="492"/>
                  </a:lnTo>
                  <a:lnTo>
                    <a:pt x="391" y="441"/>
                  </a:lnTo>
                  <a:lnTo>
                    <a:pt x="442" y="345"/>
                  </a:lnTo>
                  <a:lnTo>
                    <a:pt x="467" y="221"/>
                  </a:lnTo>
                  <a:lnTo>
                    <a:pt x="467" y="147"/>
                  </a:lnTo>
                  <a:lnTo>
                    <a:pt x="442" y="74"/>
                  </a:lnTo>
                  <a:lnTo>
                    <a:pt x="391" y="27"/>
                  </a:lnTo>
                  <a:lnTo>
                    <a:pt x="345" y="0"/>
                  </a:lnTo>
                  <a:lnTo>
                    <a:pt x="224" y="0"/>
                  </a:lnTo>
                  <a:lnTo>
                    <a:pt x="147" y="27"/>
                  </a:lnTo>
                  <a:lnTo>
                    <a:pt x="100" y="74"/>
                  </a:lnTo>
                  <a:lnTo>
                    <a:pt x="75" y="123"/>
                  </a:lnTo>
                  <a:lnTo>
                    <a:pt x="75" y="174"/>
                  </a:lnTo>
                  <a:lnTo>
                    <a:pt x="100" y="198"/>
                  </a:lnTo>
                  <a:lnTo>
                    <a:pt x="147" y="198"/>
                  </a:lnTo>
                  <a:lnTo>
                    <a:pt x="173" y="174"/>
                  </a:lnTo>
                  <a:lnTo>
                    <a:pt x="198" y="123"/>
                  </a:lnTo>
                </a:path>
              </a:pathLst>
            </a:custGeom>
            <a:noFill/>
            <a:ln w="1588">
              <a:solidFill>
                <a:srgbClr val="000000"/>
              </a:solidFill>
              <a:prstDash val="solid"/>
              <a:round/>
              <a:headEnd/>
              <a:tailEnd/>
            </a:ln>
          </p:spPr>
          <p:txBody>
            <a:bodyPr/>
            <a:lstStyle/>
            <a:p>
              <a:endParaRPr lang="en-US"/>
            </a:p>
          </p:txBody>
        </p:sp>
        <p:sp>
          <p:nvSpPr>
            <p:cNvPr id="55" name="Freeform 39"/>
            <p:cNvSpPr>
              <a:spLocks/>
            </p:cNvSpPr>
            <p:nvPr/>
          </p:nvSpPr>
          <p:spPr bwMode="auto">
            <a:xfrm>
              <a:off x="4635" y="3524"/>
              <a:ext cx="53" cy="38"/>
            </a:xfrm>
            <a:custGeom>
              <a:avLst/>
              <a:gdLst>
                <a:gd name="T0" fmla="*/ 0 w 318"/>
                <a:gd name="T1" fmla="*/ 0 h 225"/>
                <a:gd name="T2" fmla="*/ 0 w 318"/>
                <a:gd name="T3" fmla="*/ 0 h 225"/>
                <a:gd name="T4" fmla="*/ 0 w 318"/>
                <a:gd name="T5" fmla="*/ 0 h 225"/>
                <a:gd name="T6" fmla="*/ 0 w 318"/>
                <a:gd name="T7" fmla="*/ 0 h 225"/>
                <a:gd name="T8" fmla="*/ 0 w 318"/>
                <a:gd name="T9" fmla="*/ 0 h 225"/>
                <a:gd name="T10" fmla="*/ 0 w 318"/>
                <a:gd name="T11" fmla="*/ 0 h 225"/>
                <a:gd name="T12" fmla="*/ 0 w 318"/>
                <a:gd name="T13" fmla="*/ 0 h 225"/>
                <a:gd name="T14" fmla="*/ 0 w 318"/>
                <a:gd name="T15" fmla="*/ 0 h 225"/>
                <a:gd name="T16" fmla="*/ 0 w 318"/>
                <a:gd name="T17" fmla="*/ 0 h 225"/>
                <a:gd name="T18" fmla="*/ 0 w 318"/>
                <a:gd name="T19" fmla="*/ 0 h 225"/>
                <a:gd name="T20" fmla="*/ 0 w 318"/>
                <a:gd name="T21" fmla="*/ 0 h 225"/>
                <a:gd name="T22" fmla="*/ 0 w 318"/>
                <a:gd name="T23" fmla="*/ 0 h 225"/>
                <a:gd name="T24" fmla="*/ 0 w 318"/>
                <a:gd name="T25" fmla="*/ 0 h 225"/>
                <a:gd name="T26" fmla="*/ 0 w 318"/>
                <a:gd name="T27" fmla="*/ 0 h 225"/>
                <a:gd name="T28" fmla="*/ 0 w 318"/>
                <a:gd name="T29" fmla="*/ 0 h 225"/>
                <a:gd name="T30" fmla="*/ 0 w 318"/>
                <a:gd name="T31" fmla="*/ 0 h 225"/>
                <a:gd name="T32" fmla="*/ 0 w 318"/>
                <a:gd name="T33" fmla="*/ 0 h 225"/>
                <a:gd name="T34" fmla="*/ 0 w 318"/>
                <a:gd name="T35" fmla="*/ 0 h 225"/>
                <a:gd name="T36" fmla="*/ 0 w 318"/>
                <a:gd name="T37" fmla="*/ 0 h 225"/>
                <a:gd name="T38" fmla="*/ 0 w 318"/>
                <a:gd name="T39" fmla="*/ 0 h 225"/>
                <a:gd name="T40" fmla="*/ 0 w 318"/>
                <a:gd name="T41" fmla="*/ 0 h 225"/>
                <a:gd name="T42" fmla="*/ 0 w 318"/>
                <a:gd name="T43" fmla="*/ 0 h 2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18"/>
                <a:gd name="T67" fmla="*/ 0 h 225"/>
                <a:gd name="T68" fmla="*/ 318 w 318"/>
                <a:gd name="T69" fmla="*/ 225 h 2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18" h="225">
                  <a:moveTo>
                    <a:pt x="146" y="0"/>
                  </a:moveTo>
                  <a:lnTo>
                    <a:pt x="100" y="0"/>
                  </a:lnTo>
                  <a:lnTo>
                    <a:pt x="49" y="24"/>
                  </a:lnTo>
                  <a:lnTo>
                    <a:pt x="24" y="49"/>
                  </a:lnTo>
                  <a:lnTo>
                    <a:pt x="0" y="100"/>
                  </a:lnTo>
                  <a:lnTo>
                    <a:pt x="0" y="147"/>
                  </a:lnTo>
                  <a:lnTo>
                    <a:pt x="24" y="198"/>
                  </a:lnTo>
                  <a:lnTo>
                    <a:pt x="73" y="225"/>
                  </a:lnTo>
                  <a:lnTo>
                    <a:pt x="122" y="225"/>
                  </a:lnTo>
                  <a:lnTo>
                    <a:pt x="168" y="198"/>
                  </a:lnTo>
                  <a:lnTo>
                    <a:pt x="195" y="171"/>
                  </a:lnTo>
                  <a:lnTo>
                    <a:pt x="220" y="124"/>
                  </a:lnTo>
                  <a:lnTo>
                    <a:pt x="220" y="76"/>
                  </a:lnTo>
                  <a:lnTo>
                    <a:pt x="195" y="24"/>
                  </a:lnTo>
                  <a:lnTo>
                    <a:pt x="146" y="0"/>
                  </a:lnTo>
                  <a:lnTo>
                    <a:pt x="122" y="24"/>
                  </a:lnTo>
                  <a:lnTo>
                    <a:pt x="122" y="76"/>
                  </a:lnTo>
                  <a:lnTo>
                    <a:pt x="146" y="124"/>
                  </a:lnTo>
                  <a:lnTo>
                    <a:pt x="195" y="147"/>
                  </a:lnTo>
                  <a:lnTo>
                    <a:pt x="244" y="147"/>
                  </a:lnTo>
                  <a:lnTo>
                    <a:pt x="291" y="124"/>
                  </a:lnTo>
                  <a:lnTo>
                    <a:pt x="318" y="100"/>
                  </a:lnTo>
                </a:path>
              </a:pathLst>
            </a:custGeom>
            <a:noFill/>
            <a:ln w="1588">
              <a:solidFill>
                <a:srgbClr val="000000"/>
              </a:solidFill>
              <a:prstDash val="solid"/>
              <a:round/>
              <a:headEnd/>
              <a:tailEnd/>
            </a:ln>
          </p:spPr>
          <p:txBody>
            <a:bodyPr/>
            <a:lstStyle/>
            <a:p>
              <a:endParaRPr lang="en-US"/>
            </a:p>
          </p:txBody>
        </p:sp>
        <p:sp>
          <p:nvSpPr>
            <p:cNvPr id="56" name="Freeform 40"/>
            <p:cNvSpPr>
              <a:spLocks/>
            </p:cNvSpPr>
            <p:nvPr/>
          </p:nvSpPr>
          <p:spPr bwMode="auto">
            <a:xfrm>
              <a:off x="4639" y="3524"/>
              <a:ext cx="12" cy="38"/>
            </a:xfrm>
            <a:custGeom>
              <a:avLst/>
              <a:gdLst>
                <a:gd name="T0" fmla="*/ 0 w 74"/>
                <a:gd name="T1" fmla="*/ 0 h 225"/>
                <a:gd name="T2" fmla="*/ 0 w 74"/>
                <a:gd name="T3" fmla="*/ 0 h 225"/>
                <a:gd name="T4" fmla="*/ 0 w 74"/>
                <a:gd name="T5" fmla="*/ 0 h 225"/>
                <a:gd name="T6" fmla="*/ 0 w 74"/>
                <a:gd name="T7" fmla="*/ 0 h 225"/>
                <a:gd name="T8" fmla="*/ 0 w 74"/>
                <a:gd name="T9" fmla="*/ 0 h 225"/>
                <a:gd name="T10" fmla="*/ 0 60000 65536"/>
                <a:gd name="T11" fmla="*/ 0 60000 65536"/>
                <a:gd name="T12" fmla="*/ 0 60000 65536"/>
                <a:gd name="T13" fmla="*/ 0 60000 65536"/>
                <a:gd name="T14" fmla="*/ 0 60000 65536"/>
                <a:gd name="T15" fmla="*/ 0 w 74"/>
                <a:gd name="T16" fmla="*/ 0 h 225"/>
                <a:gd name="T17" fmla="*/ 74 w 74"/>
                <a:gd name="T18" fmla="*/ 225 h 225"/>
              </a:gdLst>
              <a:ahLst/>
              <a:cxnLst>
                <a:cxn ang="T10">
                  <a:pos x="T0" y="T1"/>
                </a:cxn>
                <a:cxn ang="T11">
                  <a:pos x="T2" y="T3"/>
                </a:cxn>
                <a:cxn ang="T12">
                  <a:pos x="T4" y="T5"/>
                </a:cxn>
                <a:cxn ang="T13">
                  <a:pos x="T6" y="T7"/>
                </a:cxn>
                <a:cxn ang="T14">
                  <a:pos x="T8" y="T9"/>
                </a:cxn>
              </a:cxnLst>
              <a:rect l="T15" t="T16" r="T17" b="T18"/>
              <a:pathLst>
                <a:path w="74" h="225">
                  <a:moveTo>
                    <a:pt x="74" y="0"/>
                  </a:moveTo>
                  <a:lnTo>
                    <a:pt x="25" y="49"/>
                  </a:lnTo>
                  <a:lnTo>
                    <a:pt x="0" y="100"/>
                  </a:lnTo>
                  <a:lnTo>
                    <a:pt x="0" y="171"/>
                  </a:lnTo>
                  <a:lnTo>
                    <a:pt x="49" y="225"/>
                  </a:lnTo>
                </a:path>
              </a:pathLst>
            </a:custGeom>
            <a:noFill/>
            <a:ln w="1588">
              <a:solidFill>
                <a:srgbClr val="000000"/>
              </a:solidFill>
              <a:prstDash val="solid"/>
              <a:round/>
              <a:headEnd/>
              <a:tailEnd/>
            </a:ln>
          </p:spPr>
          <p:txBody>
            <a:bodyPr/>
            <a:lstStyle/>
            <a:p>
              <a:endParaRPr lang="en-US"/>
            </a:p>
          </p:txBody>
        </p:sp>
        <p:sp>
          <p:nvSpPr>
            <p:cNvPr id="57" name="Freeform 41"/>
            <p:cNvSpPr>
              <a:spLocks/>
            </p:cNvSpPr>
            <p:nvPr/>
          </p:nvSpPr>
          <p:spPr bwMode="auto">
            <a:xfrm>
              <a:off x="4688" y="3512"/>
              <a:ext cx="16" cy="29"/>
            </a:xfrm>
            <a:custGeom>
              <a:avLst/>
              <a:gdLst>
                <a:gd name="T0" fmla="*/ 0 w 98"/>
                <a:gd name="T1" fmla="*/ 0 h 175"/>
                <a:gd name="T2" fmla="*/ 0 w 98"/>
                <a:gd name="T3" fmla="*/ 0 h 175"/>
                <a:gd name="T4" fmla="*/ 0 w 98"/>
                <a:gd name="T5" fmla="*/ 0 h 175"/>
                <a:gd name="T6" fmla="*/ 0 60000 65536"/>
                <a:gd name="T7" fmla="*/ 0 60000 65536"/>
                <a:gd name="T8" fmla="*/ 0 60000 65536"/>
                <a:gd name="T9" fmla="*/ 0 w 98"/>
                <a:gd name="T10" fmla="*/ 0 h 175"/>
                <a:gd name="T11" fmla="*/ 98 w 98"/>
                <a:gd name="T12" fmla="*/ 175 h 175"/>
              </a:gdLst>
              <a:ahLst/>
              <a:cxnLst>
                <a:cxn ang="T6">
                  <a:pos x="T0" y="T1"/>
                </a:cxn>
                <a:cxn ang="T7">
                  <a:pos x="T2" y="T3"/>
                </a:cxn>
                <a:cxn ang="T8">
                  <a:pos x="T4" y="T5"/>
                </a:cxn>
              </a:cxnLst>
              <a:rect l="T9" t="T10" r="T11" b="T12"/>
              <a:pathLst>
                <a:path w="98" h="175">
                  <a:moveTo>
                    <a:pt x="0" y="175"/>
                  </a:moveTo>
                  <a:lnTo>
                    <a:pt x="49" y="100"/>
                  </a:lnTo>
                  <a:lnTo>
                    <a:pt x="98" y="0"/>
                  </a:lnTo>
                </a:path>
              </a:pathLst>
            </a:custGeom>
            <a:noFill/>
            <a:ln w="1588">
              <a:solidFill>
                <a:srgbClr val="000000"/>
              </a:solidFill>
              <a:prstDash val="solid"/>
              <a:round/>
              <a:headEnd/>
              <a:tailEnd/>
            </a:ln>
          </p:spPr>
          <p:txBody>
            <a:bodyPr/>
            <a:lstStyle/>
            <a:p>
              <a:endParaRPr lang="en-US"/>
            </a:p>
          </p:txBody>
        </p:sp>
        <p:sp>
          <p:nvSpPr>
            <p:cNvPr id="58" name="Freeform 42"/>
            <p:cNvSpPr>
              <a:spLocks/>
            </p:cNvSpPr>
            <p:nvPr/>
          </p:nvSpPr>
          <p:spPr bwMode="auto">
            <a:xfrm>
              <a:off x="4692" y="3475"/>
              <a:ext cx="28" cy="87"/>
            </a:xfrm>
            <a:custGeom>
              <a:avLst/>
              <a:gdLst>
                <a:gd name="T0" fmla="*/ 0 w 169"/>
                <a:gd name="T1" fmla="*/ 0 h 521"/>
                <a:gd name="T2" fmla="*/ 0 w 169"/>
                <a:gd name="T3" fmla="*/ 0 h 521"/>
                <a:gd name="T4" fmla="*/ 0 w 169"/>
                <a:gd name="T5" fmla="*/ 0 h 521"/>
                <a:gd name="T6" fmla="*/ 0 w 169"/>
                <a:gd name="T7" fmla="*/ 0 h 521"/>
                <a:gd name="T8" fmla="*/ 0 w 169"/>
                <a:gd name="T9" fmla="*/ 0 h 521"/>
                <a:gd name="T10" fmla="*/ 0 w 169"/>
                <a:gd name="T11" fmla="*/ 0 h 521"/>
                <a:gd name="T12" fmla="*/ 0 w 169"/>
                <a:gd name="T13" fmla="*/ 0 h 521"/>
                <a:gd name="T14" fmla="*/ 0 60000 65536"/>
                <a:gd name="T15" fmla="*/ 0 60000 65536"/>
                <a:gd name="T16" fmla="*/ 0 60000 65536"/>
                <a:gd name="T17" fmla="*/ 0 60000 65536"/>
                <a:gd name="T18" fmla="*/ 0 60000 65536"/>
                <a:gd name="T19" fmla="*/ 0 60000 65536"/>
                <a:gd name="T20" fmla="*/ 0 60000 65536"/>
                <a:gd name="T21" fmla="*/ 0 w 169"/>
                <a:gd name="T22" fmla="*/ 0 h 521"/>
                <a:gd name="T23" fmla="*/ 169 w 169"/>
                <a:gd name="T24" fmla="*/ 521 h 5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521">
                  <a:moveTo>
                    <a:pt x="145" y="0"/>
                  </a:moveTo>
                  <a:lnTo>
                    <a:pt x="0" y="443"/>
                  </a:lnTo>
                  <a:lnTo>
                    <a:pt x="0" y="494"/>
                  </a:lnTo>
                  <a:lnTo>
                    <a:pt x="49" y="521"/>
                  </a:lnTo>
                  <a:lnTo>
                    <a:pt x="96" y="494"/>
                  </a:lnTo>
                  <a:lnTo>
                    <a:pt x="122" y="467"/>
                  </a:lnTo>
                  <a:lnTo>
                    <a:pt x="169" y="396"/>
                  </a:lnTo>
                </a:path>
              </a:pathLst>
            </a:custGeom>
            <a:noFill/>
            <a:ln w="1588">
              <a:solidFill>
                <a:srgbClr val="000000"/>
              </a:solidFill>
              <a:prstDash val="solid"/>
              <a:round/>
              <a:headEnd/>
              <a:tailEnd/>
            </a:ln>
          </p:spPr>
          <p:txBody>
            <a:bodyPr/>
            <a:lstStyle/>
            <a:p>
              <a:endParaRPr lang="en-US"/>
            </a:p>
          </p:txBody>
        </p:sp>
        <p:sp>
          <p:nvSpPr>
            <p:cNvPr id="59" name="Freeform 43"/>
            <p:cNvSpPr>
              <a:spLocks/>
            </p:cNvSpPr>
            <p:nvPr/>
          </p:nvSpPr>
          <p:spPr bwMode="auto">
            <a:xfrm>
              <a:off x="4696" y="3475"/>
              <a:ext cx="24" cy="87"/>
            </a:xfrm>
            <a:custGeom>
              <a:avLst/>
              <a:gdLst>
                <a:gd name="T0" fmla="*/ 0 w 146"/>
                <a:gd name="T1" fmla="*/ 0 h 521"/>
                <a:gd name="T2" fmla="*/ 0 w 146"/>
                <a:gd name="T3" fmla="*/ 0 h 521"/>
                <a:gd name="T4" fmla="*/ 0 w 146"/>
                <a:gd name="T5" fmla="*/ 0 h 521"/>
                <a:gd name="T6" fmla="*/ 0 w 146"/>
                <a:gd name="T7" fmla="*/ 0 h 521"/>
                <a:gd name="T8" fmla="*/ 0 60000 65536"/>
                <a:gd name="T9" fmla="*/ 0 60000 65536"/>
                <a:gd name="T10" fmla="*/ 0 60000 65536"/>
                <a:gd name="T11" fmla="*/ 0 60000 65536"/>
                <a:gd name="T12" fmla="*/ 0 w 146"/>
                <a:gd name="T13" fmla="*/ 0 h 521"/>
                <a:gd name="T14" fmla="*/ 146 w 146"/>
                <a:gd name="T15" fmla="*/ 521 h 521"/>
              </a:gdLst>
              <a:ahLst/>
              <a:cxnLst>
                <a:cxn ang="T8">
                  <a:pos x="T0" y="T1"/>
                </a:cxn>
                <a:cxn ang="T9">
                  <a:pos x="T2" y="T3"/>
                </a:cxn>
                <a:cxn ang="T10">
                  <a:pos x="T4" y="T5"/>
                </a:cxn>
                <a:cxn ang="T11">
                  <a:pos x="T6" y="T7"/>
                </a:cxn>
              </a:cxnLst>
              <a:rect l="T12" t="T13" r="T14" b="T15"/>
              <a:pathLst>
                <a:path w="146" h="521">
                  <a:moveTo>
                    <a:pt x="146" y="0"/>
                  </a:moveTo>
                  <a:lnTo>
                    <a:pt x="0" y="443"/>
                  </a:lnTo>
                  <a:lnTo>
                    <a:pt x="0" y="494"/>
                  </a:lnTo>
                  <a:lnTo>
                    <a:pt x="26" y="521"/>
                  </a:lnTo>
                </a:path>
              </a:pathLst>
            </a:custGeom>
            <a:noFill/>
            <a:ln w="1588">
              <a:solidFill>
                <a:srgbClr val="000000"/>
              </a:solidFill>
              <a:prstDash val="solid"/>
              <a:round/>
              <a:headEnd/>
              <a:tailEnd/>
            </a:ln>
          </p:spPr>
          <p:txBody>
            <a:bodyPr/>
            <a:lstStyle/>
            <a:p>
              <a:endParaRPr lang="en-US"/>
            </a:p>
          </p:txBody>
        </p:sp>
        <p:sp>
          <p:nvSpPr>
            <p:cNvPr id="60" name="Freeform 44"/>
            <p:cNvSpPr>
              <a:spLocks/>
            </p:cNvSpPr>
            <p:nvPr/>
          </p:nvSpPr>
          <p:spPr bwMode="auto">
            <a:xfrm>
              <a:off x="4720" y="3512"/>
              <a:ext cx="16" cy="29"/>
            </a:xfrm>
            <a:custGeom>
              <a:avLst/>
              <a:gdLst>
                <a:gd name="T0" fmla="*/ 0 w 98"/>
                <a:gd name="T1" fmla="*/ 0 h 175"/>
                <a:gd name="T2" fmla="*/ 0 w 98"/>
                <a:gd name="T3" fmla="*/ 0 h 175"/>
                <a:gd name="T4" fmla="*/ 0 w 98"/>
                <a:gd name="T5" fmla="*/ 0 h 175"/>
                <a:gd name="T6" fmla="*/ 0 60000 65536"/>
                <a:gd name="T7" fmla="*/ 0 60000 65536"/>
                <a:gd name="T8" fmla="*/ 0 60000 65536"/>
                <a:gd name="T9" fmla="*/ 0 w 98"/>
                <a:gd name="T10" fmla="*/ 0 h 175"/>
                <a:gd name="T11" fmla="*/ 98 w 98"/>
                <a:gd name="T12" fmla="*/ 175 h 175"/>
              </a:gdLst>
              <a:ahLst/>
              <a:cxnLst>
                <a:cxn ang="T6">
                  <a:pos x="T0" y="T1"/>
                </a:cxn>
                <a:cxn ang="T7">
                  <a:pos x="T2" y="T3"/>
                </a:cxn>
                <a:cxn ang="T8">
                  <a:pos x="T4" y="T5"/>
                </a:cxn>
              </a:cxnLst>
              <a:rect l="T9" t="T10" r="T11" b="T12"/>
              <a:pathLst>
                <a:path w="98" h="175">
                  <a:moveTo>
                    <a:pt x="0" y="175"/>
                  </a:moveTo>
                  <a:lnTo>
                    <a:pt x="47" y="100"/>
                  </a:lnTo>
                  <a:lnTo>
                    <a:pt x="98" y="0"/>
                  </a:lnTo>
                </a:path>
              </a:pathLst>
            </a:custGeom>
            <a:noFill/>
            <a:ln w="1588">
              <a:solidFill>
                <a:srgbClr val="000000"/>
              </a:solidFill>
              <a:prstDash val="solid"/>
              <a:round/>
              <a:headEnd/>
              <a:tailEnd/>
            </a:ln>
          </p:spPr>
          <p:txBody>
            <a:bodyPr/>
            <a:lstStyle/>
            <a:p>
              <a:endParaRPr lang="en-US"/>
            </a:p>
          </p:txBody>
        </p:sp>
        <p:sp>
          <p:nvSpPr>
            <p:cNvPr id="61" name="Freeform 45"/>
            <p:cNvSpPr>
              <a:spLocks/>
            </p:cNvSpPr>
            <p:nvPr/>
          </p:nvSpPr>
          <p:spPr bwMode="auto">
            <a:xfrm>
              <a:off x="4724" y="3475"/>
              <a:ext cx="28" cy="87"/>
            </a:xfrm>
            <a:custGeom>
              <a:avLst/>
              <a:gdLst>
                <a:gd name="T0" fmla="*/ 0 w 167"/>
                <a:gd name="T1" fmla="*/ 0 h 521"/>
                <a:gd name="T2" fmla="*/ 0 w 167"/>
                <a:gd name="T3" fmla="*/ 0 h 521"/>
                <a:gd name="T4" fmla="*/ 0 w 167"/>
                <a:gd name="T5" fmla="*/ 0 h 521"/>
                <a:gd name="T6" fmla="*/ 0 w 167"/>
                <a:gd name="T7" fmla="*/ 0 h 521"/>
                <a:gd name="T8" fmla="*/ 0 w 167"/>
                <a:gd name="T9" fmla="*/ 0 h 521"/>
                <a:gd name="T10" fmla="*/ 0 w 167"/>
                <a:gd name="T11" fmla="*/ 0 h 521"/>
                <a:gd name="T12" fmla="*/ 0 w 167"/>
                <a:gd name="T13" fmla="*/ 0 h 521"/>
                <a:gd name="T14" fmla="*/ 0 60000 65536"/>
                <a:gd name="T15" fmla="*/ 0 60000 65536"/>
                <a:gd name="T16" fmla="*/ 0 60000 65536"/>
                <a:gd name="T17" fmla="*/ 0 60000 65536"/>
                <a:gd name="T18" fmla="*/ 0 60000 65536"/>
                <a:gd name="T19" fmla="*/ 0 60000 65536"/>
                <a:gd name="T20" fmla="*/ 0 60000 65536"/>
                <a:gd name="T21" fmla="*/ 0 w 167"/>
                <a:gd name="T22" fmla="*/ 0 h 521"/>
                <a:gd name="T23" fmla="*/ 167 w 167"/>
                <a:gd name="T24" fmla="*/ 521 h 5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521">
                  <a:moveTo>
                    <a:pt x="147" y="0"/>
                  </a:moveTo>
                  <a:lnTo>
                    <a:pt x="0" y="443"/>
                  </a:lnTo>
                  <a:lnTo>
                    <a:pt x="0" y="494"/>
                  </a:lnTo>
                  <a:lnTo>
                    <a:pt x="46" y="521"/>
                  </a:lnTo>
                  <a:lnTo>
                    <a:pt x="98" y="494"/>
                  </a:lnTo>
                  <a:lnTo>
                    <a:pt x="122" y="467"/>
                  </a:lnTo>
                  <a:lnTo>
                    <a:pt x="167" y="396"/>
                  </a:lnTo>
                </a:path>
              </a:pathLst>
            </a:custGeom>
            <a:noFill/>
            <a:ln w="1588">
              <a:solidFill>
                <a:srgbClr val="000000"/>
              </a:solidFill>
              <a:prstDash val="solid"/>
              <a:round/>
              <a:headEnd/>
              <a:tailEnd/>
            </a:ln>
          </p:spPr>
          <p:txBody>
            <a:bodyPr/>
            <a:lstStyle/>
            <a:p>
              <a:endParaRPr lang="en-US"/>
            </a:p>
          </p:txBody>
        </p:sp>
        <p:sp>
          <p:nvSpPr>
            <p:cNvPr id="62" name="Freeform 46"/>
            <p:cNvSpPr>
              <a:spLocks/>
            </p:cNvSpPr>
            <p:nvPr/>
          </p:nvSpPr>
          <p:spPr bwMode="auto">
            <a:xfrm>
              <a:off x="4728" y="3475"/>
              <a:ext cx="24" cy="87"/>
            </a:xfrm>
            <a:custGeom>
              <a:avLst/>
              <a:gdLst>
                <a:gd name="T0" fmla="*/ 0 w 145"/>
                <a:gd name="T1" fmla="*/ 0 h 521"/>
                <a:gd name="T2" fmla="*/ 0 w 145"/>
                <a:gd name="T3" fmla="*/ 0 h 521"/>
                <a:gd name="T4" fmla="*/ 0 w 145"/>
                <a:gd name="T5" fmla="*/ 0 h 521"/>
                <a:gd name="T6" fmla="*/ 0 w 145"/>
                <a:gd name="T7" fmla="*/ 0 h 521"/>
                <a:gd name="T8" fmla="*/ 0 60000 65536"/>
                <a:gd name="T9" fmla="*/ 0 60000 65536"/>
                <a:gd name="T10" fmla="*/ 0 60000 65536"/>
                <a:gd name="T11" fmla="*/ 0 60000 65536"/>
                <a:gd name="T12" fmla="*/ 0 w 145"/>
                <a:gd name="T13" fmla="*/ 0 h 521"/>
                <a:gd name="T14" fmla="*/ 145 w 145"/>
                <a:gd name="T15" fmla="*/ 521 h 521"/>
              </a:gdLst>
              <a:ahLst/>
              <a:cxnLst>
                <a:cxn ang="T8">
                  <a:pos x="T0" y="T1"/>
                </a:cxn>
                <a:cxn ang="T9">
                  <a:pos x="T2" y="T3"/>
                </a:cxn>
                <a:cxn ang="T10">
                  <a:pos x="T4" y="T5"/>
                </a:cxn>
                <a:cxn ang="T11">
                  <a:pos x="T6" y="T7"/>
                </a:cxn>
              </a:cxnLst>
              <a:rect l="T12" t="T13" r="T14" b="T15"/>
              <a:pathLst>
                <a:path w="145" h="521">
                  <a:moveTo>
                    <a:pt x="145" y="0"/>
                  </a:moveTo>
                  <a:lnTo>
                    <a:pt x="0" y="443"/>
                  </a:lnTo>
                  <a:lnTo>
                    <a:pt x="0" y="494"/>
                  </a:lnTo>
                  <a:lnTo>
                    <a:pt x="24" y="521"/>
                  </a:lnTo>
                </a:path>
              </a:pathLst>
            </a:custGeom>
            <a:noFill/>
            <a:ln w="1588">
              <a:solidFill>
                <a:srgbClr val="000000"/>
              </a:solidFill>
              <a:prstDash val="solid"/>
              <a:round/>
              <a:headEnd/>
              <a:tailEnd/>
            </a:ln>
          </p:spPr>
          <p:txBody>
            <a:bodyPr/>
            <a:lstStyle/>
            <a:p>
              <a:endParaRPr lang="en-US"/>
            </a:p>
          </p:txBody>
        </p:sp>
        <p:sp>
          <p:nvSpPr>
            <p:cNvPr id="63" name="Freeform 47"/>
            <p:cNvSpPr>
              <a:spLocks/>
            </p:cNvSpPr>
            <p:nvPr/>
          </p:nvSpPr>
          <p:spPr bwMode="auto">
            <a:xfrm>
              <a:off x="4756" y="3524"/>
              <a:ext cx="38" cy="38"/>
            </a:xfrm>
            <a:custGeom>
              <a:avLst/>
              <a:gdLst>
                <a:gd name="T0" fmla="*/ 0 w 223"/>
                <a:gd name="T1" fmla="*/ 0 h 225"/>
                <a:gd name="T2" fmla="*/ 0 w 223"/>
                <a:gd name="T3" fmla="*/ 0 h 225"/>
                <a:gd name="T4" fmla="*/ 0 w 223"/>
                <a:gd name="T5" fmla="*/ 0 h 225"/>
                <a:gd name="T6" fmla="*/ 0 w 223"/>
                <a:gd name="T7" fmla="*/ 0 h 225"/>
                <a:gd name="T8" fmla="*/ 0 w 223"/>
                <a:gd name="T9" fmla="*/ 0 h 225"/>
                <a:gd name="T10" fmla="*/ 0 w 223"/>
                <a:gd name="T11" fmla="*/ 0 h 225"/>
                <a:gd name="T12" fmla="*/ 0 w 223"/>
                <a:gd name="T13" fmla="*/ 0 h 225"/>
                <a:gd name="T14" fmla="*/ 0 w 223"/>
                <a:gd name="T15" fmla="*/ 0 h 225"/>
                <a:gd name="T16" fmla="*/ 0 w 223"/>
                <a:gd name="T17" fmla="*/ 0 h 225"/>
                <a:gd name="T18" fmla="*/ 0 w 223"/>
                <a:gd name="T19" fmla="*/ 0 h 225"/>
                <a:gd name="T20" fmla="*/ 0 w 223"/>
                <a:gd name="T21" fmla="*/ 0 h 225"/>
                <a:gd name="T22" fmla="*/ 0 w 223"/>
                <a:gd name="T23" fmla="*/ 0 h 225"/>
                <a:gd name="T24" fmla="*/ 0 w 223"/>
                <a:gd name="T25" fmla="*/ 0 h 2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3"/>
                <a:gd name="T40" fmla="*/ 0 h 225"/>
                <a:gd name="T41" fmla="*/ 223 w 223"/>
                <a:gd name="T42" fmla="*/ 225 h 2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3" h="225">
                  <a:moveTo>
                    <a:pt x="223" y="76"/>
                  </a:moveTo>
                  <a:lnTo>
                    <a:pt x="200" y="27"/>
                  </a:lnTo>
                  <a:lnTo>
                    <a:pt x="147" y="0"/>
                  </a:lnTo>
                  <a:lnTo>
                    <a:pt x="98" y="0"/>
                  </a:lnTo>
                  <a:lnTo>
                    <a:pt x="51" y="27"/>
                  </a:lnTo>
                  <a:lnTo>
                    <a:pt x="27" y="51"/>
                  </a:lnTo>
                  <a:lnTo>
                    <a:pt x="0" y="100"/>
                  </a:lnTo>
                  <a:lnTo>
                    <a:pt x="0" y="147"/>
                  </a:lnTo>
                  <a:lnTo>
                    <a:pt x="27" y="198"/>
                  </a:lnTo>
                  <a:lnTo>
                    <a:pt x="71" y="225"/>
                  </a:lnTo>
                  <a:lnTo>
                    <a:pt x="125" y="225"/>
                  </a:lnTo>
                  <a:lnTo>
                    <a:pt x="171" y="198"/>
                  </a:lnTo>
                  <a:lnTo>
                    <a:pt x="200" y="147"/>
                  </a:lnTo>
                </a:path>
              </a:pathLst>
            </a:custGeom>
            <a:noFill/>
            <a:ln w="1588">
              <a:solidFill>
                <a:srgbClr val="000000"/>
              </a:solidFill>
              <a:prstDash val="solid"/>
              <a:round/>
              <a:headEnd/>
              <a:tailEnd/>
            </a:ln>
          </p:spPr>
          <p:txBody>
            <a:bodyPr/>
            <a:lstStyle/>
            <a:p>
              <a:endParaRPr lang="en-US"/>
            </a:p>
          </p:txBody>
        </p:sp>
        <p:sp>
          <p:nvSpPr>
            <p:cNvPr id="64" name="Freeform 48"/>
            <p:cNvSpPr>
              <a:spLocks/>
            </p:cNvSpPr>
            <p:nvPr/>
          </p:nvSpPr>
          <p:spPr bwMode="auto">
            <a:xfrm>
              <a:off x="4761" y="3524"/>
              <a:ext cx="12" cy="38"/>
            </a:xfrm>
            <a:custGeom>
              <a:avLst/>
              <a:gdLst>
                <a:gd name="T0" fmla="*/ 0 w 71"/>
                <a:gd name="T1" fmla="*/ 0 h 225"/>
                <a:gd name="T2" fmla="*/ 0 w 71"/>
                <a:gd name="T3" fmla="*/ 0 h 225"/>
                <a:gd name="T4" fmla="*/ 0 w 71"/>
                <a:gd name="T5" fmla="*/ 0 h 225"/>
                <a:gd name="T6" fmla="*/ 0 w 71"/>
                <a:gd name="T7" fmla="*/ 0 h 225"/>
                <a:gd name="T8" fmla="*/ 0 w 71"/>
                <a:gd name="T9" fmla="*/ 0 h 225"/>
                <a:gd name="T10" fmla="*/ 0 60000 65536"/>
                <a:gd name="T11" fmla="*/ 0 60000 65536"/>
                <a:gd name="T12" fmla="*/ 0 60000 65536"/>
                <a:gd name="T13" fmla="*/ 0 60000 65536"/>
                <a:gd name="T14" fmla="*/ 0 60000 65536"/>
                <a:gd name="T15" fmla="*/ 0 w 71"/>
                <a:gd name="T16" fmla="*/ 0 h 225"/>
                <a:gd name="T17" fmla="*/ 71 w 71"/>
                <a:gd name="T18" fmla="*/ 225 h 225"/>
              </a:gdLst>
              <a:ahLst/>
              <a:cxnLst>
                <a:cxn ang="T10">
                  <a:pos x="T0" y="T1"/>
                </a:cxn>
                <a:cxn ang="T11">
                  <a:pos x="T2" y="T3"/>
                </a:cxn>
                <a:cxn ang="T12">
                  <a:pos x="T4" y="T5"/>
                </a:cxn>
                <a:cxn ang="T13">
                  <a:pos x="T6" y="T7"/>
                </a:cxn>
                <a:cxn ang="T14">
                  <a:pos x="T8" y="T9"/>
                </a:cxn>
              </a:cxnLst>
              <a:rect l="T15" t="T16" r="T17" b="T18"/>
              <a:pathLst>
                <a:path w="71" h="225">
                  <a:moveTo>
                    <a:pt x="71" y="0"/>
                  </a:moveTo>
                  <a:lnTo>
                    <a:pt x="24" y="49"/>
                  </a:lnTo>
                  <a:lnTo>
                    <a:pt x="0" y="100"/>
                  </a:lnTo>
                  <a:lnTo>
                    <a:pt x="0" y="171"/>
                  </a:lnTo>
                  <a:lnTo>
                    <a:pt x="44" y="225"/>
                  </a:lnTo>
                </a:path>
              </a:pathLst>
            </a:custGeom>
            <a:noFill/>
            <a:ln w="1588">
              <a:solidFill>
                <a:srgbClr val="000000"/>
              </a:solidFill>
              <a:prstDash val="solid"/>
              <a:round/>
              <a:headEnd/>
              <a:tailEnd/>
            </a:ln>
          </p:spPr>
          <p:txBody>
            <a:bodyPr/>
            <a:lstStyle/>
            <a:p>
              <a:endParaRPr lang="en-US"/>
            </a:p>
          </p:txBody>
        </p:sp>
        <p:sp>
          <p:nvSpPr>
            <p:cNvPr id="65" name="Freeform 49"/>
            <p:cNvSpPr>
              <a:spLocks/>
            </p:cNvSpPr>
            <p:nvPr/>
          </p:nvSpPr>
          <p:spPr bwMode="auto">
            <a:xfrm>
              <a:off x="4790" y="3524"/>
              <a:ext cx="28" cy="38"/>
            </a:xfrm>
            <a:custGeom>
              <a:avLst/>
              <a:gdLst>
                <a:gd name="T0" fmla="*/ 0 w 169"/>
                <a:gd name="T1" fmla="*/ 0 h 225"/>
                <a:gd name="T2" fmla="*/ 0 w 169"/>
                <a:gd name="T3" fmla="*/ 0 h 225"/>
                <a:gd name="T4" fmla="*/ 0 w 169"/>
                <a:gd name="T5" fmla="*/ 0 h 225"/>
                <a:gd name="T6" fmla="*/ 0 w 169"/>
                <a:gd name="T7" fmla="*/ 0 h 225"/>
                <a:gd name="T8" fmla="*/ 0 w 169"/>
                <a:gd name="T9" fmla="*/ 0 h 225"/>
                <a:gd name="T10" fmla="*/ 0 w 169"/>
                <a:gd name="T11" fmla="*/ 0 h 225"/>
                <a:gd name="T12" fmla="*/ 0 w 169"/>
                <a:gd name="T13" fmla="*/ 0 h 225"/>
                <a:gd name="T14" fmla="*/ 0 60000 65536"/>
                <a:gd name="T15" fmla="*/ 0 60000 65536"/>
                <a:gd name="T16" fmla="*/ 0 60000 65536"/>
                <a:gd name="T17" fmla="*/ 0 60000 65536"/>
                <a:gd name="T18" fmla="*/ 0 60000 65536"/>
                <a:gd name="T19" fmla="*/ 0 60000 65536"/>
                <a:gd name="T20" fmla="*/ 0 60000 65536"/>
                <a:gd name="T21" fmla="*/ 0 w 169"/>
                <a:gd name="T22" fmla="*/ 0 h 225"/>
                <a:gd name="T23" fmla="*/ 169 w 169"/>
                <a:gd name="T24" fmla="*/ 225 h 2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225">
                  <a:moveTo>
                    <a:pt x="47" y="0"/>
                  </a:moveTo>
                  <a:lnTo>
                    <a:pt x="0" y="147"/>
                  </a:lnTo>
                  <a:lnTo>
                    <a:pt x="0" y="198"/>
                  </a:lnTo>
                  <a:lnTo>
                    <a:pt x="47" y="225"/>
                  </a:lnTo>
                  <a:lnTo>
                    <a:pt x="92" y="198"/>
                  </a:lnTo>
                  <a:lnTo>
                    <a:pt x="121" y="171"/>
                  </a:lnTo>
                  <a:lnTo>
                    <a:pt x="169" y="100"/>
                  </a:lnTo>
                </a:path>
              </a:pathLst>
            </a:custGeom>
            <a:noFill/>
            <a:ln w="1588">
              <a:solidFill>
                <a:srgbClr val="000000"/>
              </a:solidFill>
              <a:prstDash val="solid"/>
              <a:round/>
              <a:headEnd/>
              <a:tailEnd/>
            </a:ln>
          </p:spPr>
          <p:txBody>
            <a:bodyPr/>
            <a:lstStyle/>
            <a:p>
              <a:endParaRPr lang="en-US"/>
            </a:p>
          </p:txBody>
        </p:sp>
        <p:sp>
          <p:nvSpPr>
            <p:cNvPr id="66" name="Freeform 50"/>
            <p:cNvSpPr>
              <a:spLocks/>
            </p:cNvSpPr>
            <p:nvPr/>
          </p:nvSpPr>
          <p:spPr bwMode="auto">
            <a:xfrm>
              <a:off x="4794" y="3524"/>
              <a:ext cx="7" cy="38"/>
            </a:xfrm>
            <a:custGeom>
              <a:avLst/>
              <a:gdLst>
                <a:gd name="T0" fmla="*/ 0 w 46"/>
                <a:gd name="T1" fmla="*/ 0 h 225"/>
                <a:gd name="T2" fmla="*/ 0 w 46"/>
                <a:gd name="T3" fmla="*/ 0 h 225"/>
                <a:gd name="T4" fmla="*/ 0 w 46"/>
                <a:gd name="T5" fmla="*/ 0 h 225"/>
                <a:gd name="T6" fmla="*/ 0 w 46"/>
                <a:gd name="T7" fmla="*/ 0 h 225"/>
                <a:gd name="T8" fmla="*/ 0 60000 65536"/>
                <a:gd name="T9" fmla="*/ 0 60000 65536"/>
                <a:gd name="T10" fmla="*/ 0 60000 65536"/>
                <a:gd name="T11" fmla="*/ 0 60000 65536"/>
                <a:gd name="T12" fmla="*/ 0 w 46"/>
                <a:gd name="T13" fmla="*/ 0 h 225"/>
                <a:gd name="T14" fmla="*/ 46 w 46"/>
                <a:gd name="T15" fmla="*/ 225 h 225"/>
              </a:gdLst>
              <a:ahLst/>
              <a:cxnLst>
                <a:cxn ang="T8">
                  <a:pos x="T0" y="T1"/>
                </a:cxn>
                <a:cxn ang="T9">
                  <a:pos x="T2" y="T3"/>
                </a:cxn>
                <a:cxn ang="T10">
                  <a:pos x="T4" y="T5"/>
                </a:cxn>
                <a:cxn ang="T11">
                  <a:pos x="T6" y="T7"/>
                </a:cxn>
              </a:cxnLst>
              <a:rect l="T12" t="T13" r="T14" b="T15"/>
              <a:pathLst>
                <a:path w="46" h="225">
                  <a:moveTo>
                    <a:pt x="46" y="0"/>
                  </a:moveTo>
                  <a:lnTo>
                    <a:pt x="0" y="147"/>
                  </a:lnTo>
                  <a:lnTo>
                    <a:pt x="0" y="198"/>
                  </a:lnTo>
                  <a:lnTo>
                    <a:pt x="24" y="225"/>
                  </a:lnTo>
                </a:path>
              </a:pathLst>
            </a:custGeom>
            <a:noFill/>
            <a:ln w="1588">
              <a:solidFill>
                <a:srgbClr val="000000"/>
              </a:solidFill>
              <a:prstDash val="solid"/>
              <a:round/>
              <a:headEnd/>
              <a:tailEnd/>
            </a:ln>
          </p:spPr>
          <p:txBody>
            <a:bodyPr/>
            <a:lstStyle/>
            <a:p>
              <a:endParaRPr lang="en-US"/>
            </a:p>
          </p:txBody>
        </p:sp>
        <p:sp>
          <p:nvSpPr>
            <p:cNvPr id="67" name="Freeform 51"/>
            <p:cNvSpPr>
              <a:spLocks/>
            </p:cNvSpPr>
            <p:nvPr/>
          </p:nvSpPr>
          <p:spPr bwMode="auto">
            <a:xfrm>
              <a:off x="4818" y="3524"/>
              <a:ext cx="25" cy="38"/>
            </a:xfrm>
            <a:custGeom>
              <a:avLst/>
              <a:gdLst>
                <a:gd name="T0" fmla="*/ 0 w 149"/>
                <a:gd name="T1" fmla="*/ 0 h 223"/>
                <a:gd name="T2" fmla="*/ 0 w 149"/>
                <a:gd name="T3" fmla="*/ 0 h 223"/>
                <a:gd name="T4" fmla="*/ 0 w 149"/>
                <a:gd name="T5" fmla="*/ 0 h 223"/>
                <a:gd name="T6" fmla="*/ 0 w 149"/>
                <a:gd name="T7" fmla="*/ 0 h 223"/>
                <a:gd name="T8" fmla="*/ 0 w 149"/>
                <a:gd name="T9" fmla="*/ 0 h 223"/>
                <a:gd name="T10" fmla="*/ 0 w 149"/>
                <a:gd name="T11" fmla="*/ 0 h 223"/>
                <a:gd name="T12" fmla="*/ 0 60000 65536"/>
                <a:gd name="T13" fmla="*/ 0 60000 65536"/>
                <a:gd name="T14" fmla="*/ 0 60000 65536"/>
                <a:gd name="T15" fmla="*/ 0 60000 65536"/>
                <a:gd name="T16" fmla="*/ 0 60000 65536"/>
                <a:gd name="T17" fmla="*/ 0 60000 65536"/>
                <a:gd name="T18" fmla="*/ 0 w 149"/>
                <a:gd name="T19" fmla="*/ 0 h 223"/>
                <a:gd name="T20" fmla="*/ 149 w 149"/>
                <a:gd name="T21" fmla="*/ 223 h 223"/>
              </a:gdLst>
              <a:ahLst/>
              <a:cxnLst>
                <a:cxn ang="T12">
                  <a:pos x="T0" y="T1"/>
                </a:cxn>
                <a:cxn ang="T13">
                  <a:pos x="T2" y="T3"/>
                </a:cxn>
                <a:cxn ang="T14">
                  <a:pos x="T4" y="T5"/>
                </a:cxn>
                <a:cxn ang="T15">
                  <a:pos x="T6" y="T7"/>
                </a:cxn>
                <a:cxn ang="T16">
                  <a:pos x="T8" y="T9"/>
                </a:cxn>
                <a:cxn ang="T17">
                  <a:pos x="T10" y="T11"/>
                </a:cxn>
              </a:cxnLst>
              <a:rect l="T18" t="T19" r="T20" b="T21"/>
              <a:pathLst>
                <a:path w="149" h="223">
                  <a:moveTo>
                    <a:pt x="0" y="100"/>
                  </a:moveTo>
                  <a:lnTo>
                    <a:pt x="51" y="25"/>
                  </a:lnTo>
                  <a:lnTo>
                    <a:pt x="98" y="0"/>
                  </a:lnTo>
                  <a:lnTo>
                    <a:pt x="149" y="25"/>
                  </a:lnTo>
                  <a:lnTo>
                    <a:pt x="149" y="76"/>
                  </a:lnTo>
                  <a:lnTo>
                    <a:pt x="98" y="223"/>
                  </a:lnTo>
                </a:path>
              </a:pathLst>
            </a:custGeom>
            <a:noFill/>
            <a:ln w="1588">
              <a:solidFill>
                <a:srgbClr val="000000"/>
              </a:solidFill>
              <a:prstDash val="solid"/>
              <a:round/>
              <a:headEnd/>
              <a:tailEnd/>
            </a:ln>
          </p:spPr>
          <p:txBody>
            <a:bodyPr/>
            <a:lstStyle/>
            <a:p>
              <a:endParaRPr lang="en-US"/>
            </a:p>
          </p:txBody>
        </p:sp>
        <p:sp>
          <p:nvSpPr>
            <p:cNvPr id="68" name="Freeform 52"/>
            <p:cNvSpPr>
              <a:spLocks/>
            </p:cNvSpPr>
            <p:nvPr/>
          </p:nvSpPr>
          <p:spPr bwMode="auto">
            <a:xfrm>
              <a:off x="4830" y="3524"/>
              <a:ext cx="9" cy="38"/>
            </a:xfrm>
            <a:custGeom>
              <a:avLst/>
              <a:gdLst>
                <a:gd name="T0" fmla="*/ 0 w 50"/>
                <a:gd name="T1" fmla="*/ 0 h 225"/>
                <a:gd name="T2" fmla="*/ 0 w 50"/>
                <a:gd name="T3" fmla="*/ 0 h 225"/>
                <a:gd name="T4" fmla="*/ 0 w 50"/>
                <a:gd name="T5" fmla="*/ 0 h 225"/>
                <a:gd name="T6" fmla="*/ 0 w 50"/>
                <a:gd name="T7" fmla="*/ 0 h 225"/>
                <a:gd name="T8" fmla="*/ 0 60000 65536"/>
                <a:gd name="T9" fmla="*/ 0 60000 65536"/>
                <a:gd name="T10" fmla="*/ 0 60000 65536"/>
                <a:gd name="T11" fmla="*/ 0 60000 65536"/>
                <a:gd name="T12" fmla="*/ 0 w 50"/>
                <a:gd name="T13" fmla="*/ 0 h 225"/>
                <a:gd name="T14" fmla="*/ 50 w 50"/>
                <a:gd name="T15" fmla="*/ 225 h 225"/>
              </a:gdLst>
              <a:ahLst/>
              <a:cxnLst>
                <a:cxn ang="T8">
                  <a:pos x="T0" y="T1"/>
                </a:cxn>
                <a:cxn ang="T9">
                  <a:pos x="T2" y="T3"/>
                </a:cxn>
                <a:cxn ang="T10">
                  <a:pos x="T4" y="T5"/>
                </a:cxn>
                <a:cxn ang="T11">
                  <a:pos x="T6" y="T7"/>
                </a:cxn>
              </a:cxnLst>
              <a:rect l="T12" t="T13" r="T14" b="T15"/>
              <a:pathLst>
                <a:path w="50" h="225">
                  <a:moveTo>
                    <a:pt x="24" y="0"/>
                  </a:moveTo>
                  <a:lnTo>
                    <a:pt x="50" y="24"/>
                  </a:lnTo>
                  <a:lnTo>
                    <a:pt x="50" y="76"/>
                  </a:lnTo>
                  <a:lnTo>
                    <a:pt x="0" y="225"/>
                  </a:lnTo>
                </a:path>
              </a:pathLst>
            </a:custGeom>
            <a:noFill/>
            <a:ln w="1588">
              <a:solidFill>
                <a:srgbClr val="000000"/>
              </a:solidFill>
              <a:prstDash val="solid"/>
              <a:round/>
              <a:headEnd/>
              <a:tailEnd/>
            </a:ln>
          </p:spPr>
          <p:txBody>
            <a:bodyPr/>
            <a:lstStyle/>
            <a:p>
              <a:endParaRPr lang="en-US"/>
            </a:p>
          </p:txBody>
        </p:sp>
        <p:sp>
          <p:nvSpPr>
            <p:cNvPr id="69" name="Freeform 53"/>
            <p:cNvSpPr>
              <a:spLocks/>
            </p:cNvSpPr>
            <p:nvPr/>
          </p:nvSpPr>
          <p:spPr bwMode="auto">
            <a:xfrm>
              <a:off x="4843" y="3524"/>
              <a:ext cx="20" cy="13"/>
            </a:xfrm>
            <a:custGeom>
              <a:avLst/>
              <a:gdLst>
                <a:gd name="T0" fmla="*/ 0 w 120"/>
                <a:gd name="T1" fmla="*/ 0 h 76"/>
                <a:gd name="T2" fmla="*/ 0 w 120"/>
                <a:gd name="T3" fmla="*/ 0 h 76"/>
                <a:gd name="T4" fmla="*/ 0 w 120"/>
                <a:gd name="T5" fmla="*/ 0 h 76"/>
                <a:gd name="T6" fmla="*/ 0 w 120"/>
                <a:gd name="T7" fmla="*/ 0 h 76"/>
                <a:gd name="T8" fmla="*/ 0 w 120"/>
                <a:gd name="T9" fmla="*/ 0 h 76"/>
                <a:gd name="T10" fmla="*/ 0 60000 65536"/>
                <a:gd name="T11" fmla="*/ 0 60000 65536"/>
                <a:gd name="T12" fmla="*/ 0 60000 65536"/>
                <a:gd name="T13" fmla="*/ 0 60000 65536"/>
                <a:gd name="T14" fmla="*/ 0 60000 65536"/>
                <a:gd name="T15" fmla="*/ 0 w 120"/>
                <a:gd name="T16" fmla="*/ 0 h 76"/>
                <a:gd name="T17" fmla="*/ 120 w 120"/>
                <a:gd name="T18" fmla="*/ 76 h 76"/>
              </a:gdLst>
              <a:ahLst/>
              <a:cxnLst>
                <a:cxn ang="T10">
                  <a:pos x="T0" y="T1"/>
                </a:cxn>
                <a:cxn ang="T11">
                  <a:pos x="T2" y="T3"/>
                </a:cxn>
                <a:cxn ang="T12">
                  <a:pos x="T4" y="T5"/>
                </a:cxn>
                <a:cxn ang="T13">
                  <a:pos x="T6" y="T7"/>
                </a:cxn>
                <a:cxn ang="T14">
                  <a:pos x="T8" y="T9"/>
                </a:cxn>
              </a:cxnLst>
              <a:rect l="T15" t="T16" r="T17" b="T18"/>
              <a:pathLst>
                <a:path w="120" h="76">
                  <a:moveTo>
                    <a:pt x="0" y="76"/>
                  </a:moveTo>
                  <a:lnTo>
                    <a:pt x="47" y="27"/>
                  </a:lnTo>
                  <a:lnTo>
                    <a:pt x="99" y="0"/>
                  </a:lnTo>
                  <a:lnTo>
                    <a:pt x="120" y="0"/>
                  </a:lnTo>
                  <a:lnTo>
                    <a:pt x="99" y="76"/>
                  </a:lnTo>
                </a:path>
              </a:pathLst>
            </a:custGeom>
            <a:noFill/>
            <a:ln w="1588">
              <a:solidFill>
                <a:srgbClr val="000000"/>
              </a:solidFill>
              <a:prstDash val="solid"/>
              <a:round/>
              <a:headEnd/>
              <a:tailEnd/>
            </a:ln>
          </p:spPr>
          <p:txBody>
            <a:bodyPr/>
            <a:lstStyle/>
            <a:p>
              <a:endParaRPr lang="en-US"/>
            </a:p>
          </p:txBody>
        </p:sp>
        <p:sp>
          <p:nvSpPr>
            <p:cNvPr id="70" name="Freeform 54"/>
            <p:cNvSpPr>
              <a:spLocks/>
            </p:cNvSpPr>
            <p:nvPr/>
          </p:nvSpPr>
          <p:spPr bwMode="auto">
            <a:xfrm>
              <a:off x="4859" y="3524"/>
              <a:ext cx="16" cy="21"/>
            </a:xfrm>
            <a:custGeom>
              <a:avLst/>
              <a:gdLst>
                <a:gd name="T0" fmla="*/ 0 w 96"/>
                <a:gd name="T1" fmla="*/ 0 h 124"/>
                <a:gd name="T2" fmla="*/ 0 w 96"/>
                <a:gd name="T3" fmla="*/ 0 h 124"/>
                <a:gd name="T4" fmla="*/ 0 w 96"/>
                <a:gd name="T5" fmla="*/ 0 h 124"/>
                <a:gd name="T6" fmla="*/ 0 w 96"/>
                <a:gd name="T7" fmla="*/ 0 h 124"/>
                <a:gd name="T8" fmla="*/ 0 w 96"/>
                <a:gd name="T9" fmla="*/ 0 h 124"/>
                <a:gd name="T10" fmla="*/ 0 60000 65536"/>
                <a:gd name="T11" fmla="*/ 0 60000 65536"/>
                <a:gd name="T12" fmla="*/ 0 60000 65536"/>
                <a:gd name="T13" fmla="*/ 0 60000 65536"/>
                <a:gd name="T14" fmla="*/ 0 60000 65536"/>
                <a:gd name="T15" fmla="*/ 0 w 96"/>
                <a:gd name="T16" fmla="*/ 0 h 124"/>
                <a:gd name="T17" fmla="*/ 96 w 96"/>
                <a:gd name="T18" fmla="*/ 124 h 124"/>
              </a:gdLst>
              <a:ahLst/>
              <a:cxnLst>
                <a:cxn ang="T10">
                  <a:pos x="T0" y="T1"/>
                </a:cxn>
                <a:cxn ang="T11">
                  <a:pos x="T2" y="T3"/>
                </a:cxn>
                <a:cxn ang="T12">
                  <a:pos x="T4" y="T5"/>
                </a:cxn>
                <a:cxn ang="T13">
                  <a:pos x="T6" y="T7"/>
                </a:cxn>
                <a:cxn ang="T14">
                  <a:pos x="T8" y="T9"/>
                </a:cxn>
              </a:cxnLst>
              <a:rect l="T15" t="T16" r="T17" b="T18"/>
              <a:pathLst>
                <a:path w="96" h="124">
                  <a:moveTo>
                    <a:pt x="0" y="0"/>
                  </a:moveTo>
                  <a:lnTo>
                    <a:pt x="0" y="76"/>
                  </a:lnTo>
                  <a:lnTo>
                    <a:pt x="21" y="124"/>
                  </a:lnTo>
                  <a:lnTo>
                    <a:pt x="43" y="124"/>
                  </a:lnTo>
                  <a:lnTo>
                    <a:pt x="96" y="100"/>
                  </a:lnTo>
                </a:path>
              </a:pathLst>
            </a:custGeom>
            <a:noFill/>
            <a:ln w="1588">
              <a:solidFill>
                <a:srgbClr val="000000"/>
              </a:solidFill>
              <a:prstDash val="solid"/>
              <a:round/>
              <a:headEnd/>
              <a:tailEnd/>
            </a:ln>
          </p:spPr>
          <p:txBody>
            <a:bodyPr/>
            <a:lstStyle/>
            <a:p>
              <a:endParaRPr lang="en-US"/>
            </a:p>
          </p:txBody>
        </p:sp>
        <p:sp>
          <p:nvSpPr>
            <p:cNvPr id="71" name="Freeform 55"/>
            <p:cNvSpPr>
              <a:spLocks/>
            </p:cNvSpPr>
            <p:nvPr/>
          </p:nvSpPr>
          <p:spPr bwMode="auto">
            <a:xfrm>
              <a:off x="4875" y="3520"/>
              <a:ext cx="29" cy="42"/>
            </a:xfrm>
            <a:custGeom>
              <a:avLst/>
              <a:gdLst>
                <a:gd name="T0" fmla="*/ 0 w 173"/>
                <a:gd name="T1" fmla="*/ 0 h 247"/>
                <a:gd name="T2" fmla="*/ 0 w 173"/>
                <a:gd name="T3" fmla="*/ 0 h 247"/>
                <a:gd name="T4" fmla="*/ 0 w 173"/>
                <a:gd name="T5" fmla="*/ 0 h 247"/>
                <a:gd name="T6" fmla="*/ 0 w 173"/>
                <a:gd name="T7" fmla="*/ 0 h 247"/>
                <a:gd name="T8" fmla="*/ 0 w 173"/>
                <a:gd name="T9" fmla="*/ 0 h 247"/>
                <a:gd name="T10" fmla="*/ 0 w 173"/>
                <a:gd name="T11" fmla="*/ 0 h 247"/>
                <a:gd name="T12" fmla="*/ 0 w 173"/>
                <a:gd name="T13" fmla="*/ 0 h 247"/>
                <a:gd name="T14" fmla="*/ 0 w 173"/>
                <a:gd name="T15" fmla="*/ 0 h 247"/>
                <a:gd name="T16" fmla="*/ 0 w 173"/>
                <a:gd name="T17" fmla="*/ 0 h 2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
                <a:gd name="T28" fmla="*/ 0 h 247"/>
                <a:gd name="T29" fmla="*/ 173 w 173"/>
                <a:gd name="T30" fmla="*/ 247 h 2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 h="247">
                  <a:moveTo>
                    <a:pt x="0" y="124"/>
                  </a:moveTo>
                  <a:lnTo>
                    <a:pt x="49" y="49"/>
                  </a:lnTo>
                  <a:lnTo>
                    <a:pt x="73" y="0"/>
                  </a:lnTo>
                  <a:lnTo>
                    <a:pt x="73" y="49"/>
                  </a:lnTo>
                  <a:lnTo>
                    <a:pt x="146" y="100"/>
                  </a:lnTo>
                  <a:lnTo>
                    <a:pt x="173" y="146"/>
                  </a:lnTo>
                  <a:lnTo>
                    <a:pt x="173" y="195"/>
                  </a:lnTo>
                  <a:lnTo>
                    <a:pt x="146" y="220"/>
                  </a:lnTo>
                  <a:lnTo>
                    <a:pt x="94" y="247"/>
                  </a:lnTo>
                </a:path>
              </a:pathLst>
            </a:custGeom>
            <a:noFill/>
            <a:ln w="1588">
              <a:solidFill>
                <a:srgbClr val="000000"/>
              </a:solidFill>
              <a:prstDash val="solid"/>
              <a:round/>
              <a:headEnd/>
              <a:tailEnd/>
            </a:ln>
          </p:spPr>
          <p:txBody>
            <a:bodyPr/>
            <a:lstStyle/>
            <a:p>
              <a:endParaRPr lang="en-US"/>
            </a:p>
          </p:txBody>
        </p:sp>
        <p:sp>
          <p:nvSpPr>
            <p:cNvPr id="72" name="Freeform 56"/>
            <p:cNvSpPr>
              <a:spLocks/>
            </p:cNvSpPr>
            <p:nvPr/>
          </p:nvSpPr>
          <p:spPr bwMode="auto">
            <a:xfrm>
              <a:off x="4887" y="3529"/>
              <a:ext cx="12" cy="33"/>
            </a:xfrm>
            <a:custGeom>
              <a:avLst/>
              <a:gdLst>
                <a:gd name="T0" fmla="*/ 0 w 71"/>
                <a:gd name="T1" fmla="*/ 0 h 198"/>
                <a:gd name="T2" fmla="*/ 0 w 71"/>
                <a:gd name="T3" fmla="*/ 0 h 198"/>
                <a:gd name="T4" fmla="*/ 0 w 71"/>
                <a:gd name="T5" fmla="*/ 0 h 198"/>
                <a:gd name="T6" fmla="*/ 0 w 71"/>
                <a:gd name="T7" fmla="*/ 0 h 198"/>
                <a:gd name="T8" fmla="*/ 0 w 71"/>
                <a:gd name="T9" fmla="*/ 0 h 198"/>
                <a:gd name="T10" fmla="*/ 0 60000 65536"/>
                <a:gd name="T11" fmla="*/ 0 60000 65536"/>
                <a:gd name="T12" fmla="*/ 0 60000 65536"/>
                <a:gd name="T13" fmla="*/ 0 60000 65536"/>
                <a:gd name="T14" fmla="*/ 0 60000 65536"/>
                <a:gd name="T15" fmla="*/ 0 w 71"/>
                <a:gd name="T16" fmla="*/ 0 h 198"/>
                <a:gd name="T17" fmla="*/ 71 w 71"/>
                <a:gd name="T18" fmla="*/ 198 h 198"/>
              </a:gdLst>
              <a:ahLst/>
              <a:cxnLst>
                <a:cxn ang="T10">
                  <a:pos x="T0" y="T1"/>
                </a:cxn>
                <a:cxn ang="T11">
                  <a:pos x="T2" y="T3"/>
                </a:cxn>
                <a:cxn ang="T12">
                  <a:pos x="T4" y="T5"/>
                </a:cxn>
                <a:cxn ang="T13">
                  <a:pos x="T6" y="T7"/>
                </a:cxn>
                <a:cxn ang="T14">
                  <a:pos x="T8" y="T9"/>
                </a:cxn>
              </a:cxnLst>
              <a:rect l="T15" t="T16" r="T17" b="T18"/>
              <a:pathLst>
                <a:path w="71" h="198">
                  <a:moveTo>
                    <a:pt x="0" y="0"/>
                  </a:moveTo>
                  <a:lnTo>
                    <a:pt x="47" y="49"/>
                  </a:lnTo>
                  <a:lnTo>
                    <a:pt x="71" y="97"/>
                  </a:lnTo>
                  <a:lnTo>
                    <a:pt x="71" y="146"/>
                  </a:lnTo>
                  <a:lnTo>
                    <a:pt x="19" y="198"/>
                  </a:lnTo>
                </a:path>
              </a:pathLst>
            </a:custGeom>
            <a:noFill/>
            <a:ln w="1588">
              <a:solidFill>
                <a:srgbClr val="000000"/>
              </a:solidFill>
              <a:prstDash val="solid"/>
              <a:round/>
              <a:headEnd/>
              <a:tailEnd/>
            </a:ln>
          </p:spPr>
          <p:txBody>
            <a:bodyPr/>
            <a:lstStyle/>
            <a:p>
              <a:endParaRPr lang="en-US"/>
            </a:p>
          </p:txBody>
        </p:sp>
        <p:sp>
          <p:nvSpPr>
            <p:cNvPr id="73" name="Freeform 57"/>
            <p:cNvSpPr>
              <a:spLocks/>
            </p:cNvSpPr>
            <p:nvPr/>
          </p:nvSpPr>
          <p:spPr bwMode="auto">
            <a:xfrm>
              <a:off x="4875" y="3541"/>
              <a:ext cx="49" cy="21"/>
            </a:xfrm>
            <a:custGeom>
              <a:avLst/>
              <a:gdLst>
                <a:gd name="T0" fmla="*/ 0 w 293"/>
                <a:gd name="T1" fmla="*/ 0 h 123"/>
                <a:gd name="T2" fmla="*/ 0 w 293"/>
                <a:gd name="T3" fmla="*/ 0 h 123"/>
                <a:gd name="T4" fmla="*/ 0 w 293"/>
                <a:gd name="T5" fmla="*/ 0 h 123"/>
                <a:gd name="T6" fmla="*/ 0 w 293"/>
                <a:gd name="T7" fmla="*/ 0 h 123"/>
                <a:gd name="T8" fmla="*/ 0 w 293"/>
                <a:gd name="T9" fmla="*/ 0 h 123"/>
                <a:gd name="T10" fmla="*/ 0 60000 65536"/>
                <a:gd name="T11" fmla="*/ 0 60000 65536"/>
                <a:gd name="T12" fmla="*/ 0 60000 65536"/>
                <a:gd name="T13" fmla="*/ 0 60000 65536"/>
                <a:gd name="T14" fmla="*/ 0 60000 65536"/>
                <a:gd name="T15" fmla="*/ 0 w 293"/>
                <a:gd name="T16" fmla="*/ 0 h 123"/>
                <a:gd name="T17" fmla="*/ 293 w 293"/>
                <a:gd name="T18" fmla="*/ 123 h 123"/>
              </a:gdLst>
              <a:ahLst/>
              <a:cxnLst>
                <a:cxn ang="T10">
                  <a:pos x="T0" y="T1"/>
                </a:cxn>
                <a:cxn ang="T11">
                  <a:pos x="T2" y="T3"/>
                </a:cxn>
                <a:cxn ang="T12">
                  <a:pos x="T4" y="T5"/>
                </a:cxn>
                <a:cxn ang="T13">
                  <a:pos x="T6" y="T7"/>
                </a:cxn>
                <a:cxn ang="T14">
                  <a:pos x="T8" y="T9"/>
                </a:cxn>
              </a:cxnLst>
              <a:rect l="T15" t="T16" r="T17" b="T18"/>
              <a:pathLst>
                <a:path w="293" h="123">
                  <a:moveTo>
                    <a:pt x="0" y="96"/>
                  </a:moveTo>
                  <a:lnTo>
                    <a:pt x="49" y="123"/>
                  </a:lnTo>
                  <a:lnTo>
                    <a:pt x="173" y="123"/>
                  </a:lnTo>
                  <a:lnTo>
                    <a:pt x="244" y="71"/>
                  </a:lnTo>
                  <a:lnTo>
                    <a:pt x="293" y="0"/>
                  </a:lnTo>
                </a:path>
              </a:pathLst>
            </a:custGeom>
            <a:noFill/>
            <a:ln w="1588">
              <a:solidFill>
                <a:srgbClr val="000000"/>
              </a:solidFill>
              <a:prstDash val="solid"/>
              <a:round/>
              <a:headEnd/>
              <a:tailEnd/>
            </a:ln>
          </p:spPr>
          <p:txBody>
            <a:bodyPr/>
            <a:lstStyle/>
            <a:p>
              <a:endParaRPr lang="en-US"/>
            </a:p>
          </p:txBody>
        </p:sp>
        <p:sp>
          <p:nvSpPr>
            <p:cNvPr id="74" name="Freeform 58"/>
            <p:cNvSpPr>
              <a:spLocks/>
            </p:cNvSpPr>
            <p:nvPr/>
          </p:nvSpPr>
          <p:spPr bwMode="auto">
            <a:xfrm>
              <a:off x="2473" y="3309"/>
              <a:ext cx="48" cy="88"/>
            </a:xfrm>
            <a:custGeom>
              <a:avLst/>
              <a:gdLst>
                <a:gd name="T0" fmla="*/ 0 w 289"/>
                <a:gd name="T1" fmla="*/ 0 h 528"/>
                <a:gd name="T2" fmla="*/ 0 w 289"/>
                <a:gd name="T3" fmla="*/ 0 h 528"/>
                <a:gd name="T4" fmla="*/ 0 w 289"/>
                <a:gd name="T5" fmla="*/ 0 h 528"/>
                <a:gd name="T6" fmla="*/ 0 w 289"/>
                <a:gd name="T7" fmla="*/ 0 h 528"/>
                <a:gd name="T8" fmla="*/ 0 w 289"/>
                <a:gd name="T9" fmla="*/ 0 h 528"/>
                <a:gd name="T10" fmla="*/ 0 w 289"/>
                <a:gd name="T11" fmla="*/ 0 h 528"/>
                <a:gd name="T12" fmla="*/ 0 w 289"/>
                <a:gd name="T13" fmla="*/ 0 h 528"/>
                <a:gd name="T14" fmla="*/ 0 w 289"/>
                <a:gd name="T15" fmla="*/ 0 h 528"/>
                <a:gd name="T16" fmla="*/ 0 60000 65536"/>
                <a:gd name="T17" fmla="*/ 0 60000 65536"/>
                <a:gd name="T18" fmla="*/ 0 60000 65536"/>
                <a:gd name="T19" fmla="*/ 0 60000 65536"/>
                <a:gd name="T20" fmla="*/ 0 60000 65536"/>
                <a:gd name="T21" fmla="*/ 0 60000 65536"/>
                <a:gd name="T22" fmla="*/ 0 60000 65536"/>
                <a:gd name="T23" fmla="*/ 0 60000 65536"/>
                <a:gd name="T24" fmla="*/ 0 w 289"/>
                <a:gd name="T25" fmla="*/ 0 h 528"/>
                <a:gd name="T26" fmla="*/ 289 w 289"/>
                <a:gd name="T27" fmla="*/ 528 h 5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9" h="528">
                  <a:moveTo>
                    <a:pt x="289" y="0"/>
                  </a:moveTo>
                  <a:lnTo>
                    <a:pt x="261" y="24"/>
                  </a:lnTo>
                  <a:lnTo>
                    <a:pt x="237" y="78"/>
                  </a:lnTo>
                  <a:lnTo>
                    <a:pt x="184" y="208"/>
                  </a:lnTo>
                  <a:lnTo>
                    <a:pt x="132" y="369"/>
                  </a:lnTo>
                  <a:lnTo>
                    <a:pt x="106" y="420"/>
                  </a:lnTo>
                  <a:lnTo>
                    <a:pt x="54" y="498"/>
                  </a:lnTo>
                  <a:lnTo>
                    <a:pt x="0" y="528"/>
                  </a:lnTo>
                </a:path>
              </a:pathLst>
            </a:custGeom>
            <a:noFill/>
            <a:ln w="1588">
              <a:solidFill>
                <a:srgbClr val="000000"/>
              </a:solidFill>
              <a:prstDash val="solid"/>
              <a:round/>
              <a:headEnd/>
              <a:tailEnd/>
            </a:ln>
          </p:spPr>
          <p:txBody>
            <a:bodyPr/>
            <a:lstStyle/>
            <a:p>
              <a:endParaRPr lang="en-US"/>
            </a:p>
          </p:txBody>
        </p:sp>
        <p:sp>
          <p:nvSpPr>
            <p:cNvPr id="75" name="Freeform 59"/>
            <p:cNvSpPr>
              <a:spLocks/>
            </p:cNvSpPr>
            <p:nvPr/>
          </p:nvSpPr>
          <p:spPr bwMode="auto">
            <a:xfrm>
              <a:off x="2460" y="3313"/>
              <a:ext cx="57" cy="84"/>
            </a:xfrm>
            <a:custGeom>
              <a:avLst/>
              <a:gdLst>
                <a:gd name="T0" fmla="*/ 0 w 340"/>
                <a:gd name="T1" fmla="*/ 0 h 504"/>
                <a:gd name="T2" fmla="*/ 0 w 340"/>
                <a:gd name="T3" fmla="*/ 0 h 504"/>
                <a:gd name="T4" fmla="*/ 0 w 340"/>
                <a:gd name="T5" fmla="*/ 0 h 504"/>
                <a:gd name="T6" fmla="*/ 0 w 340"/>
                <a:gd name="T7" fmla="*/ 0 h 504"/>
                <a:gd name="T8" fmla="*/ 0 w 340"/>
                <a:gd name="T9" fmla="*/ 0 h 504"/>
                <a:gd name="T10" fmla="*/ 0 w 340"/>
                <a:gd name="T11" fmla="*/ 0 h 504"/>
                <a:gd name="T12" fmla="*/ 0 w 340"/>
                <a:gd name="T13" fmla="*/ 0 h 504"/>
                <a:gd name="T14" fmla="*/ 0 w 340"/>
                <a:gd name="T15" fmla="*/ 0 h 504"/>
                <a:gd name="T16" fmla="*/ 0 w 340"/>
                <a:gd name="T17" fmla="*/ 0 h 504"/>
                <a:gd name="T18" fmla="*/ 0 w 340"/>
                <a:gd name="T19" fmla="*/ 0 h 504"/>
                <a:gd name="T20" fmla="*/ 0 w 340"/>
                <a:gd name="T21" fmla="*/ 0 h 504"/>
                <a:gd name="T22" fmla="*/ 0 w 340"/>
                <a:gd name="T23" fmla="*/ 0 h 504"/>
                <a:gd name="T24" fmla="*/ 0 w 340"/>
                <a:gd name="T25" fmla="*/ 0 h 5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0"/>
                <a:gd name="T40" fmla="*/ 0 h 504"/>
                <a:gd name="T41" fmla="*/ 340 w 340"/>
                <a:gd name="T42" fmla="*/ 504 h 5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0" h="504">
                  <a:moveTo>
                    <a:pt x="340" y="0"/>
                  </a:moveTo>
                  <a:lnTo>
                    <a:pt x="316" y="78"/>
                  </a:lnTo>
                  <a:lnTo>
                    <a:pt x="263" y="292"/>
                  </a:lnTo>
                  <a:lnTo>
                    <a:pt x="238" y="367"/>
                  </a:lnTo>
                  <a:lnTo>
                    <a:pt x="211" y="421"/>
                  </a:lnTo>
                  <a:lnTo>
                    <a:pt x="157" y="474"/>
                  </a:lnTo>
                  <a:lnTo>
                    <a:pt x="79" y="504"/>
                  </a:lnTo>
                  <a:lnTo>
                    <a:pt x="28" y="504"/>
                  </a:lnTo>
                  <a:lnTo>
                    <a:pt x="0" y="474"/>
                  </a:lnTo>
                  <a:lnTo>
                    <a:pt x="0" y="421"/>
                  </a:lnTo>
                  <a:lnTo>
                    <a:pt x="28" y="396"/>
                  </a:lnTo>
                  <a:lnTo>
                    <a:pt x="55" y="421"/>
                  </a:lnTo>
                  <a:lnTo>
                    <a:pt x="28" y="451"/>
                  </a:lnTo>
                </a:path>
              </a:pathLst>
            </a:custGeom>
            <a:noFill/>
            <a:ln w="1588">
              <a:solidFill>
                <a:srgbClr val="000000"/>
              </a:solidFill>
              <a:prstDash val="solid"/>
              <a:round/>
              <a:headEnd/>
              <a:tailEnd/>
            </a:ln>
          </p:spPr>
          <p:txBody>
            <a:bodyPr/>
            <a:lstStyle/>
            <a:p>
              <a:endParaRPr lang="en-US"/>
            </a:p>
          </p:txBody>
        </p:sp>
        <p:sp>
          <p:nvSpPr>
            <p:cNvPr id="76" name="Freeform 60"/>
            <p:cNvSpPr>
              <a:spLocks/>
            </p:cNvSpPr>
            <p:nvPr/>
          </p:nvSpPr>
          <p:spPr bwMode="auto">
            <a:xfrm>
              <a:off x="2473" y="3304"/>
              <a:ext cx="75" cy="48"/>
            </a:xfrm>
            <a:custGeom>
              <a:avLst/>
              <a:gdLst>
                <a:gd name="T0" fmla="*/ 0 w 446"/>
                <a:gd name="T1" fmla="*/ 0 h 288"/>
                <a:gd name="T2" fmla="*/ 0 w 446"/>
                <a:gd name="T3" fmla="*/ 0 h 288"/>
                <a:gd name="T4" fmla="*/ 0 w 446"/>
                <a:gd name="T5" fmla="*/ 0 h 288"/>
                <a:gd name="T6" fmla="*/ 0 w 446"/>
                <a:gd name="T7" fmla="*/ 0 h 288"/>
                <a:gd name="T8" fmla="*/ 0 w 446"/>
                <a:gd name="T9" fmla="*/ 0 h 288"/>
                <a:gd name="T10" fmla="*/ 0 w 446"/>
                <a:gd name="T11" fmla="*/ 0 h 288"/>
                <a:gd name="T12" fmla="*/ 0 w 446"/>
                <a:gd name="T13" fmla="*/ 0 h 288"/>
                <a:gd name="T14" fmla="*/ 0 w 446"/>
                <a:gd name="T15" fmla="*/ 0 h 288"/>
                <a:gd name="T16" fmla="*/ 0 w 446"/>
                <a:gd name="T17" fmla="*/ 0 h 288"/>
                <a:gd name="T18" fmla="*/ 0 w 446"/>
                <a:gd name="T19" fmla="*/ 0 h 288"/>
                <a:gd name="T20" fmla="*/ 0 w 446"/>
                <a:gd name="T21" fmla="*/ 0 h 288"/>
                <a:gd name="T22" fmla="*/ 0 w 446"/>
                <a:gd name="T23" fmla="*/ 0 h 288"/>
                <a:gd name="T24" fmla="*/ 0 w 446"/>
                <a:gd name="T25" fmla="*/ 0 h 288"/>
                <a:gd name="T26" fmla="*/ 0 w 446"/>
                <a:gd name="T27" fmla="*/ 0 h 288"/>
                <a:gd name="T28" fmla="*/ 0 w 446"/>
                <a:gd name="T29" fmla="*/ 0 h 288"/>
                <a:gd name="T30" fmla="*/ 0 w 446"/>
                <a:gd name="T31" fmla="*/ 0 h 288"/>
                <a:gd name="T32" fmla="*/ 0 w 446"/>
                <a:gd name="T33" fmla="*/ 0 h 288"/>
                <a:gd name="T34" fmla="*/ 0 w 446"/>
                <a:gd name="T35" fmla="*/ 0 h 288"/>
                <a:gd name="T36" fmla="*/ 0 w 446"/>
                <a:gd name="T37" fmla="*/ 0 h 288"/>
                <a:gd name="T38" fmla="*/ 0 w 446"/>
                <a:gd name="T39" fmla="*/ 0 h 2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46"/>
                <a:gd name="T61" fmla="*/ 0 h 288"/>
                <a:gd name="T62" fmla="*/ 446 w 446"/>
                <a:gd name="T63" fmla="*/ 288 h 28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46" h="288">
                  <a:moveTo>
                    <a:pt x="132" y="156"/>
                  </a:moveTo>
                  <a:lnTo>
                    <a:pt x="106" y="210"/>
                  </a:lnTo>
                  <a:lnTo>
                    <a:pt x="78" y="235"/>
                  </a:lnTo>
                  <a:lnTo>
                    <a:pt x="25" y="235"/>
                  </a:lnTo>
                  <a:lnTo>
                    <a:pt x="0" y="210"/>
                  </a:lnTo>
                  <a:lnTo>
                    <a:pt x="0" y="156"/>
                  </a:lnTo>
                  <a:lnTo>
                    <a:pt x="25" y="105"/>
                  </a:lnTo>
                  <a:lnTo>
                    <a:pt x="78" y="54"/>
                  </a:lnTo>
                  <a:lnTo>
                    <a:pt x="132" y="27"/>
                  </a:lnTo>
                  <a:lnTo>
                    <a:pt x="208" y="0"/>
                  </a:lnTo>
                  <a:lnTo>
                    <a:pt x="314" y="0"/>
                  </a:lnTo>
                  <a:lnTo>
                    <a:pt x="392" y="27"/>
                  </a:lnTo>
                  <a:lnTo>
                    <a:pt x="421" y="54"/>
                  </a:lnTo>
                  <a:lnTo>
                    <a:pt x="446" y="105"/>
                  </a:lnTo>
                  <a:lnTo>
                    <a:pt x="446" y="184"/>
                  </a:lnTo>
                  <a:lnTo>
                    <a:pt x="421" y="235"/>
                  </a:lnTo>
                  <a:lnTo>
                    <a:pt x="392" y="259"/>
                  </a:lnTo>
                  <a:lnTo>
                    <a:pt x="314" y="288"/>
                  </a:lnTo>
                  <a:lnTo>
                    <a:pt x="261" y="288"/>
                  </a:lnTo>
                  <a:lnTo>
                    <a:pt x="208" y="259"/>
                  </a:lnTo>
                </a:path>
              </a:pathLst>
            </a:custGeom>
            <a:noFill/>
            <a:ln w="1588">
              <a:solidFill>
                <a:srgbClr val="000000"/>
              </a:solidFill>
              <a:prstDash val="solid"/>
              <a:round/>
              <a:headEnd/>
              <a:tailEnd/>
            </a:ln>
          </p:spPr>
          <p:txBody>
            <a:bodyPr/>
            <a:lstStyle/>
            <a:p>
              <a:endParaRPr lang="en-US"/>
            </a:p>
          </p:txBody>
        </p:sp>
        <p:sp>
          <p:nvSpPr>
            <p:cNvPr id="77" name="Freeform 61"/>
            <p:cNvSpPr>
              <a:spLocks/>
            </p:cNvSpPr>
            <p:nvPr/>
          </p:nvSpPr>
          <p:spPr bwMode="auto">
            <a:xfrm>
              <a:off x="2526" y="3304"/>
              <a:ext cx="17" cy="48"/>
            </a:xfrm>
            <a:custGeom>
              <a:avLst/>
              <a:gdLst>
                <a:gd name="T0" fmla="*/ 0 w 107"/>
                <a:gd name="T1" fmla="*/ 0 h 286"/>
                <a:gd name="T2" fmla="*/ 0 w 107"/>
                <a:gd name="T3" fmla="*/ 0 h 286"/>
                <a:gd name="T4" fmla="*/ 0 w 107"/>
                <a:gd name="T5" fmla="*/ 0 h 286"/>
                <a:gd name="T6" fmla="*/ 0 w 107"/>
                <a:gd name="T7" fmla="*/ 0 h 286"/>
                <a:gd name="T8" fmla="*/ 0 w 107"/>
                <a:gd name="T9" fmla="*/ 0 h 286"/>
                <a:gd name="T10" fmla="*/ 0 w 107"/>
                <a:gd name="T11" fmla="*/ 0 h 286"/>
                <a:gd name="T12" fmla="*/ 0 w 107"/>
                <a:gd name="T13" fmla="*/ 0 h 286"/>
                <a:gd name="T14" fmla="*/ 0 w 107"/>
                <a:gd name="T15" fmla="*/ 0 h 286"/>
                <a:gd name="T16" fmla="*/ 0 60000 65536"/>
                <a:gd name="T17" fmla="*/ 0 60000 65536"/>
                <a:gd name="T18" fmla="*/ 0 60000 65536"/>
                <a:gd name="T19" fmla="*/ 0 60000 65536"/>
                <a:gd name="T20" fmla="*/ 0 60000 65536"/>
                <a:gd name="T21" fmla="*/ 0 60000 65536"/>
                <a:gd name="T22" fmla="*/ 0 60000 65536"/>
                <a:gd name="T23" fmla="*/ 0 60000 65536"/>
                <a:gd name="T24" fmla="*/ 0 w 107"/>
                <a:gd name="T25" fmla="*/ 0 h 286"/>
                <a:gd name="T26" fmla="*/ 107 w 107"/>
                <a:gd name="T27" fmla="*/ 286 h 2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7" h="286">
                  <a:moveTo>
                    <a:pt x="0" y="0"/>
                  </a:moveTo>
                  <a:lnTo>
                    <a:pt x="53" y="25"/>
                  </a:lnTo>
                  <a:lnTo>
                    <a:pt x="78" y="51"/>
                  </a:lnTo>
                  <a:lnTo>
                    <a:pt x="107" y="103"/>
                  </a:lnTo>
                  <a:lnTo>
                    <a:pt x="107" y="184"/>
                  </a:lnTo>
                  <a:lnTo>
                    <a:pt x="78" y="233"/>
                  </a:lnTo>
                  <a:lnTo>
                    <a:pt x="53" y="259"/>
                  </a:lnTo>
                  <a:lnTo>
                    <a:pt x="0" y="286"/>
                  </a:lnTo>
                </a:path>
              </a:pathLst>
            </a:custGeom>
            <a:noFill/>
            <a:ln w="1588">
              <a:solidFill>
                <a:srgbClr val="000000"/>
              </a:solidFill>
              <a:prstDash val="solid"/>
              <a:round/>
              <a:headEnd/>
              <a:tailEnd/>
            </a:ln>
          </p:spPr>
          <p:txBody>
            <a:bodyPr/>
            <a:lstStyle/>
            <a:p>
              <a:endParaRPr lang="en-US"/>
            </a:p>
          </p:txBody>
        </p:sp>
        <p:sp>
          <p:nvSpPr>
            <p:cNvPr id="78" name="Freeform 62"/>
            <p:cNvSpPr>
              <a:spLocks/>
            </p:cNvSpPr>
            <p:nvPr/>
          </p:nvSpPr>
          <p:spPr bwMode="auto">
            <a:xfrm>
              <a:off x="2552" y="3304"/>
              <a:ext cx="87" cy="93"/>
            </a:xfrm>
            <a:custGeom>
              <a:avLst/>
              <a:gdLst>
                <a:gd name="T0" fmla="*/ 0 w 524"/>
                <a:gd name="T1" fmla="*/ 0 h 555"/>
                <a:gd name="T2" fmla="*/ 0 w 524"/>
                <a:gd name="T3" fmla="*/ 0 h 555"/>
                <a:gd name="T4" fmla="*/ 0 w 524"/>
                <a:gd name="T5" fmla="*/ 0 h 555"/>
                <a:gd name="T6" fmla="*/ 0 w 524"/>
                <a:gd name="T7" fmla="*/ 0 h 555"/>
                <a:gd name="T8" fmla="*/ 0 w 524"/>
                <a:gd name="T9" fmla="*/ 0 h 555"/>
                <a:gd name="T10" fmla="*/ 0 w 524"/>
                <a:gd name="T11" fmla="*/ 0 h 555"/>
                <a:gd name="T12" fmla="*/ 0 w 524"/>
                <a:gd name="T13" fmla="*/ 0 h 555"/>
                <a:gd name="T14" fmla="*/ 0 w 524"/>
                <a:gd name="T15" fmla="*/ 0 h 555"/>
                <a:gd name="T16" fmla="*/ 0 w 524"/>
                <a:gd name="T17" fmla="*/ 0 h 555"/>
                <a:gd name="T18" fmla="*/ 0 w 524"/>
                <a:gd name="T19" fmla="*/ 0 h 555"/>
                <a:gd name="T20" fmla="*/ 0 w 524"/>
                <a:gd name="T21" fmla="*/ 0 h 555"/>
                <a:gd name="T22" fmla="*/ 0 w 524"/>
                <a:gd name="T23" fmla="*/ 0 h 555"/>
                <a:gd name="T24" fmla="*/ 0 w 524"/>
                <a:gd name="T25" fmla="*/ 0 h 555"/>
                <a:gd name="T26" fmla="*/ 0 w 524"/>
                <a:gd name="T27" fmla="*/ 0 h 5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24"/>
                <a:gd name="T43" fmla="*/ 0 h 555"/>
                <a:gd name="T44" fmla="*/ 524 w 524"/>
                <a:gd name="T45" fmla="*/ 555 h 55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24" h="555">
                  <a:moveTo>
                    <a:pt x="524" y="0"/>
                  </a:moveTo>
                  <a:lnTo>
                    <a:pt x="473" y="51"/>
                  </a:lnTo>
                  <a:lnTo>
                    <a:pt x="421" y="129"/>
                  </a:lnTo>
                  <a:lnTo>
                    <a:pt x="343" y="259"/>
                  </a:lnTo>
                  <a:lnTo>
                    <a:pt x="288" y="343"/>
                  </a:lnTo>
                  <a:lnTo>
                    <a:pt x="211" y="447"/>
                  </a:lnTo>
                  <a:lnTo>
                    <a:pt x="133" y="525"/>
                  </a:lnTo>
                  <a:lnTo>
                    <a:pt x="83" y="555"/>
                  </a:lnTo>
                  <a:lnTo>
                    <a:pt x="27" y="555"/>
                  </a:lnTo>
                  <a:lnTo>
                    <a:pt x="0" y="525"/>
                  </a:lnTo>
                  <a:lnTo>
                    <a:pt x="0" y="472"/>
                  </a:lnTo>
                  <a:lnTo>
                    <a:pt x="27" y="447"/>
                  </a:lnTo>
                  <a:lnTo>
                    <a:pt x="56" y="472"/>
                  </a:lnTo>
                  <a:lnTo>
                    <a:pt x="27" y="502"/>
                  </a:lnTo>
                </a:path>
              </a:pathLst>
            </a:custGeom>
            <a:noFill/>
            <a:ln w="1588">
              <a:solidFill>
                <a:srgbClr val="000000"/>
              </a:solidFill>
              <a:prstDash val="solid"/>
              <a:round/>
              <a:headEnd/>
              <a:tailEnd/>
            </a:ln>
          </p:spPr>
          <p:txBody>
            <a:bodyPr/>
            <a:lstStyle/>
            <a:p>
              <a:endParaRPr lang="en-US"/>
            </a:p>
          </p:txBody>
        </p:sp>
        <p:sp>
          <p:nvSpPr>
            <p:cNvPr id="79" name="Freeform 63"/>
            <p:cNvSpPr>
              <a:spLocks/>
            </p:cNvSpPr>
            <p:nvPr/>
          </p:nvSpPr>
          <p:spPr bwMode="auto">
            <a:xfrm>
              <a:off x="2622" y="3304"/>
              <a:ext cx="17" cy="93"/>
            </a:xfrm>
            <a:custGeom>
              <a:avLst/>
              <a:gdLst>
                <a:gd name="T0" fmla="*/ 0 w 103"/>
                <a:gd name="T1" fmla="*/ 0 h 555"/>
                <a:gd name="T2" fmla="*/ 0 w 103"/>
                <a:gd name="T3" fmla="*/ 0 h 555"/>
                <a:gd name="T4" fmla="*/ 0 w 103"/>
                <a:gd name="T5" fmla="*/ 0 h 555"/>
                <a:gd name="T6" fmla="*/ 0 w 103"/>
                <a:gd name="T7" fmla="*/ 0 h 555"/>
                <a:gd name="T8" fmla="*/ 0 60000 65536"/>
                <a:gd name="T9" fmla="*/ 0 60000 65536"/>
                <a:gd name="T10" fmla="*/ 0 60000 65536"/>
                <a:gd name="T11" fmla="*/ 0 60000 65536"/>
                <a:gd name="T12" fmla="*/ 0 w 103"/>
                <a:gd name="T13" fmla="*/ 0 h 555"/>
                <a:gd name="T14" fmla="*/ 103 w 103"/>
                <a:gd name="T15" fmla="*/ 555 h 555"/>
              </a:gdLst>
              <a:ahLst/>
              <a:cxnLst>
                <a:cxn ang="T8">
                  <a:pos x="T0" y="T1"/>
                </a:cxn>
                <a:cxn ang="T9">
                  <a:pos x="T2" y="T3"/>
                </a:cxn>
                <a:cxn ang="T10">
                  <a:pos x="T4" y="T5"/>
                </a:cxn>
                <a:cxn ang="T11">
                  <a:pos x="T6" y="T7"/>
                </a:cxn>
              </a:cxnLst>
              <a:rect l="T12" t="T13" r="T14" b="T15"/>
              <a:pathLst>
                <a:path w="103" h="555">
                  <a:moveTo>
                    <a:pt x="103" y="0"/>
                  </a:moveTo>
                  <a:lnTo>
                    <a:pt x="79" y="103"/>
                  </a:lnTo>
                  <a:lnTo>
                    <a:pt x="24" y="366"/>
                  </a:lnTo>
                  <a:lnTo>
                    <a:pt x="0" y="555"/>
                  </a:lnTo>
                </a:path>
              </a:pathLst>
            </a:custGeom>
            <a:noFill/>
            <a:ln w="1588">
              <a:solidFill>
                <a:srgbClr val="000000"/>
              </a:solidFill>
              <a:prstDash val="solid"/>
              <a:round/>
              <a:headEnd/>
              <a:tailEnd/>
            </a:ln>
          </p:spPr>
          <p:txBody>
            <a:bodyPr/>
            <a:lstStyle/>
            <a:p>
              <a:endParaRPr lang="en-US"/>
            </a:p>
          </p:txBody>
        </p:sp>
        <p:sp>
          <p:nvSpPr>
            <p:cNvPr id="80" name="Line 64"/>
            <p:cNvSpPr>
              <a:spLocks noChangeShapeType="1"/>
            </p:cNvSpPr>
            <p:nvPr/>
          </p:nvSpPr>
          <p:spPr bwMode="auto">
            <a:xfrm flipH="1">
              <a:off x="2626" y="3304"/>
              <a:ext cx="13" cy="93"/>
            </a:xfrm>
            <a:prstGeom prst="line">
              <a:avLst/>
            </a:prstGeom>
            <a:noFill/>
            <a:ln w="1588">
              <a:solidFill>
                <a:srgbClr val="000000"/>
              </a:solidFill>
              <a:round/>
              <a:headEnd/>
              <a:tailEnd/>
            </a:ln>
          </p:spPr>
          <p:txBody>
            <a:bodyPr/>
            <a:lstStyle/>
            <a:p>
              <a:endParaRPr lang="en-US"/>
            </a:p>
          </p:txBody>
        </p:sp>
        <p:sp>
          <p:nvSpPr>
            <p:cNvPr id="81" name="Freeform 65"/>
            <p:cNvSpPr>
              <a:spLocks/>
            </p:cNvSpPr>
            <p:nvPr/>
          </p:nvSpPr>
          <p:spPr bwMode="auto">
            <a:xfrm>
              <a:off x="2582" y="3352"/>
              <a:ext cx="57" cy="45"/>
            </a:xfrm>
            <a:custGeom>
              <a:avLst/>
              <a:gdLst>
                <a:gd name="T0" fmla="*/ 0 w 340"/>
                <a:gd name="T1" fmla="*/ 0 h 267"/>
                <a:gd name="T2" fmla="*/ 0 w 340"/>
                <a:gd name="T3" fmla="*/ 0 h 267"/>
                <a:gd name="T4" fmla="*/ 0 w 340"/>
                <a:gd name="T5" fmla="*/ 0 h 267"/>
                <a:gd name="T6" fmla="*/ 0 w 340"/>
                <a:gd name="T7" fmla="*/ 0 h 267"/>
                <a:gd name="T8" fmla="*/ 0 w 340"/>
                <a:gd name="T9" fmla="*/ 0 h 267"/>
                <a:gd name="T10" fmla="*/ 0 w 340"/>
                <a:gd name="T11" fmla="*/ 0 h 267"/>
                <a:gd name="T12" fmla="*/ 0 w 340"/>
                <a:gd name="T13" fmla="*/ 0 h 267"/>
                <a:gd name="T14" fmla="*/ 0 w 340"/>
                <a:gd name="T15" fmla="*/ 0 h 267"/>
                <a:gd name="T16" fmla="*/ 0 w 340"/>
                <a:gd name="T17" fmla="*/ 0 h 267"/>
                <a:gd name="T18" fmla="*/ 0 w 340"/>
                <a:gd name="T19" fmla="*/ 0 h 267"/>
                <a:gd name="T20" fmla="*/ 0 w 340"/>
                <a:gd name="T21" fmla="*/ 0 h 267"/>
                <a:gd name="T22" fmla="*/ 0 w 340"/>
                <a:gd name="T23" fmla="*/ 0 h 267"/>
                <a:gd name="T24" fmla="*/ 0 w 340"/>
                <a:gd name="T25" fmla="*/ 0 h 267"/>
                <a:gd name="T26" fmla="*/ 0 w 340"/>
                <a:gd name="T27" fmla="*/ 0 h 2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0"/>
                <a:gd name="T43" fmla="*/ 0 h 267"/>
                <a:gd name="T44" fmla="*/ 340 w 340"/>
                <a:gd name="T45" fmla="*/ 267 h 2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0" h="267">
                  <a:moveTo>
                    <a:pt x="237" y="267"/>
                  </a:moveTo>
                  <a:lnTo>
                    <a:pt x="237" y="214"/>
                  </a:lnTo>
                  <a:lnTo>
                    <a:pt x="208" y="130"/>
                  </a:lnTo>
                  <a:lnTo>
                    <a:pt x="183" y="81"/>
                  </a:lnTo>
                  <a:lnTo>
                    <a:pt x="132" y="27"/>
                  </a:lnTo>
                  <a:lnTo>
                    <a:pt x="80" y="0"/>
                  </a:lnTo>
                  <a:lnTo>
                    <a:pt x="27" y="0"/>
                  </a:lnTo>
                  <a:lnTo>
                    <a:pt x="0" y="27"/>
                  </a:lnTo>
                  <a:lnTo>
                    <a:pt x="0" y="81"/>
                  </a:lnTo>
                  <a:lnTo>
                    <a:pt x="27" y="159"/>
                  </a:lnTo>
                  <a:lnTo>
                    <a:pt x="104" y="237"/>
                  </a:lnTo>
                  <a:lnTo>
                    <a:pt x="183" y="267"/>
                  </a:lnTo>
                  <a:lnTo>
                    <a:pt x="289" y="267"/>
                  </a:lnTo>
                  <a:lnTo>
                    <a:pt x="340" y="237"/>
                  </a:lnTo>
                </a:path>
              </a:pathLst>
            </a:custGeom>
            <a:noFill/>
            <a:ln w="1588">
              <a:solidFill>
                <a:srgbClr val="000000"/>
              </a:solidFill>
              <a:prstDash val="solid"/>
              <a:round/>
              <a:headEnd/>
              <a:tailEnd/>
            </a:ln>
          </p:spPr>
          <p:txBody>
            <a:bodyPr/>
            <a:lstStyle/>
            <a:p>
              <a:endParaRPr lang="en-US"/>
            </a:p>
          </p:txBody>
        </p:sp>
        <p:sp>
          <p:nvSpPr>
            <p:cNvPr id="82" name="Freeform 66"/>
            <p:cNvSpPr>
              <a:spLocks/>
            </p:cNvSpPr>
            <p:nvPr/>
          </p:nvSpPr>
          <p:spPr bwMode="auto">
            <a:xfrm>
              <a:off x="2669" y="3304"/>
              <a:ext cx="32" cy="62"/>
            </a:xfrm>
            <a:custGeom>
              <a:avLst/>
              <a:gdLst>
                <a:gd name="T0" fmla="*/ 0 w 186"/>
                <a:gd name="T1" fmla="*/ 0 h 369"/>
                <a:gd name="T2" fmla="*/ 0 w 186"/>
                <a:gd name="T3" fmla="*/ 0 h 369"/>
                <a:gd name="T4" fmla="*/ 0 w 186"/>
                <a:gd name="T5" fmla="*/ 0 h 369"/>
                <a:gd name="T6" fmla="*/ 0 w 186"/>
                <a:gd name="T7" fmla="*/ 0 h 369"/>
                <a:gd name="T8" fmla="*/ 0 w 186"/>
                <a:gd name="T9" fmla="*/ 0 h 369"/>
                <a:gd name="T10" fmla="*/ 0 w 186"/>
                <a:gd name="T11" fmla="*/ 0 h 369"/>
                <a:gd name="T12" fmla="*/ 0 w 186"/>
                <a:gd name="T13" fmla="*/ 0 h 369"/>
                <a:gd name="T14" fmla="*/ 0 w 186"/>
                <a:gd name="T15" fmla="*/ 0 h 369"/>
                <a:gd name="T16" fmla="*/ 0 w 186"/>
                <a:gd name="T17" fmla="*/ 0 h 3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6"/>
                <a:gd name="T28" fmla="*/ 0 h 369"/>
                <a:gd name="T29" fmla="*/ 186 w 186"/>
                <a:gd name="T30" fmla="*/ 369 h 3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6" h="369">
                  <a:moveTo>
                    <a:pt x="0" y="105"/>
                  </a:moveTo>
                  <a:lnTo>
                    <a:pt x="52" y="27"/>
                  </a:lnTo>
                  <a:lnTo>
                    <a:pt x="106" y="0"/>
                  </a:lnTo>
                  <a:lnTo>
                    <a:pt x="133" y="0"/>
                  </a:lnTo>
                  <a:lnTo>
                    <a:pt x="186" y="27"/>
                  </a:lnTo>
                  <a:lnTo>
                    <a:pt x="186" y="80"/>
                  </a:lnTo>
                  <a:lnTo>
                    <a:pt x="133" y="235"/>
                  </a:lnTo>
                  <a:lnTo>
                    <a:pt x="133" y="315"/>
                  </a:lnTo>
                  <a:lnTo>
                    <a:pt x="157" y="369"/>
                  </a:lnTo>
                </a:path>
              </a:pathLst>
            </a:custGeom>
            <a:noFill/>
            <a:ln w="1588">
              <a:solidFill>
                <a:srgbClr val="000000"/>
              </a:solidFill>
              <a:prstDash val="solid"/>
              <a:round/>
              <a:headEnd/>
              <a:tailEnd/>
            </a:ln>
          </p:spPr>
          <p:txBody>
            <a:bodyPr/>
            <a:lstStyle/>
            <a:p>
              <a:endParaRPr lang="en-US"/>
            </a:p>
          </p:txBody>
        </p:sp>
        <p:sp>
          <p:nvSpPr>
            <p:cNvPr id="83" name="Freeform 67"/>
            <p:cNvSpPr>
              <a:spLocks/>
            </p:cNvSpPr>
            <p:nvPr/>
          </p:nvSpPr>
          <p:spPr bwMode="auto">
            <a:xfrm>
              <a:off x="2687" y="3304"/>
              <a:ext cx="53" cy="61"/>
            </a:xfrm>
            <a:custGeom>
              <a:avLst/>
              <a:gdLst>
                <a:gd name="T0" fmla="*/ 0 w 316"/>
                <a:gd name="T1" fmla="*/ 0 h 366"/>
                <a:gd name="T2" fmla="*/ 0 w 316"/>
                <a:gd name="T3" fmla="*/ 0 h 366"/>
                <a:gd name="T4" fmla="*/ 0 w 316"/>
                <a:gd name="T5" fmla="*/ 0 h 366"/>
                <a:gd name="T6" fmla="*/ 0 w 316"/>
                <a:gd name="T7" fmla="*/ 0 h 366"/>
                <a:gd name="T8" fmla="*/ 0 w 316"/>
                <a:gd name="T9" fmla="*/ 0 h 366"/>
                <a:gd name="T10" fmla="*/ 0 w 316"/>
                <a:gd name="T11" fmla="*/ 0 h 366"/>
                <a:gd name="T12" fmla="*/ 0 w 316"/>
                <a:gd name="T13" fmla="*/ 0 h 366"/>
                <a:gd name="T14" fmla="*/ 0 w 316"/>
                <a:gd name="T15" fmla="*/ 0 h 366"/>
                <a:gd name="T16" fmla="*/ 0 w 316"/>
                <a:gd name="T17" fmla="*/ 0 h 366"/>
                <a:gd name="T18" fmla="*/ 0 w 316"/>
                <a:gd name="T19" fmla="*/ 0 h 366"/>
                <a:gd name="T20" fmla="*/ 0 w 316"/>
                <a:gd name="T21" fmla="*/ 0 h 3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6"/>
                <a:gd name="T34" fmla="*/ 0 h 366"/>
                <a:gd name="T35" fmla="*/ 316 w 316"/>
                <a:gd name="T36" fmla="*/ 366 h 3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6" h="366">
                  <a:moveTo>
                    <a:pt x="27" y="0"/>
                  </a:moveTo>
                  <a:lnTo>
                    <a:pt x="51" y="25"/>
                  </a:lnTo>
                  <a:lnTo>
                    <a:pt x="51" y="80"/>
                  </a:lnTo>
                  <a:lnTo>
                    <a:pt x="0" y="233"/>
                  </a:lnTo>
                  <a:lnTo>
                    <a:pt x="0" y="313"/>
                  </a:lnTo>
                  <a:lnTo>
                    <a:pt x="51" y="366"/>
                  </a:lnTo>
                  <a:lnTo>
                    <a:pt x="105" y="366"/>
                  </a:lnTo>
                  <a:lnTo>
                    <a:pt x="181" y="343"/>
                  </a:lnTo>
                  <a:lnTo>
                    <a:pt x="235" y="286"/>
                  </a:lnTo>
                  <a:lnTo>
                    <a:pt x="288" y="210"/>
                  </a:lnTo>
                  <a:lnTo>
                    <a:pt x="316" y="156"/>
                  </a:lnTo>
                </a:path>
              </a:pathLst>
            </a:custGeom>
            <a:noFill/>
            <a:ln w="1588">
              <a:solidFill>
                <a:srgbClr val="000000"/>
              </a:solidFill>
              <a:prstDash val="solid"/>
              <a:round/>
              <a:headEnd/>
              <a:tailEnd/>
            </a:ln>
          </p:spPr>
          <p:txBody>
            <a:bodyPr/>
            <a:lstStyle/>
            <a:p>
              <a:endParaRPr lang="en-US"/>
            </a:p>
          </p:txBody>
        </p:sp>
        <p:sp>
          <p:nvSpPr>
            <p:cNvPr id="84" name="Freeform 68"/>
            <p:cNvSpPr>
              <a:spLocks/>
            </p:cNvSpPr>
            <p:nvPr/>
          </p:nvSpPr>
          <p:spPr bwMode="auto">
            <a:xfrm>
              <a:off x="2717" y="3304"/>
              <a:ext cx="31" cy="79"/>
            </a:xfrm>
            <a:custGeom>
              <a:avLst/>
              <a:gdLst>
                <a:gd name="T0" fmla="*/ 0 w 186"/>
                <a:gd name="T1" fmla="*/ 0 h 472"/>
                <a:gd name="T2" fmla="*/ 0 w 186"/>
                <a:gd name="T3" fmla="*/ 0 h 472"/>
                <a:gd name="T4" fmla="*/ 0 w 186"/>
                <a:gd name="T5" fmla="*/ 0 h 472"/>
                <a:gd name="T6" fmla="*/ 0 w 186"/>
                <a:gd name="T7" fmla="*/ 0 h 472"/>
                <a:gd name="T8" fmla="*/ 0 60000 65536"/>
                <a:gd name="T9" fmla="*/ 0 60000 65536"/>
                <a:gd name="T10" fmla="*/ 0 60000 65536"/>
                <a:gd name="T11" fmla="*/ 0 60000 65536"/>
                <a:gd name="T12" fmla="*/ 0 w 186"/>
                <a:gd name="T13" fmla="*/ 0 h 472"/>
                <a:gd name="T14" fmla="*/ 186 w 186"/>
                <a:gd name="T15" fmla="*/ 472 h 472"/>
              </a:gdLst>
              <a:ahLst/>
              <a:cxnLst>
                <a:cxn ang="T8">
                  <a:pos x="T0" y="T1"/>
                </a:cxn>
                <a:cxn ang="T9">
                  <a:pos x="T2" y="T3"/>
                </a:cxn>
                <a:cxn ang="T10">
                  <a:pos x="T4" y="T5"/>
                </a:cxn>
                <a:cxn ang="T11">
                  <a:pos x="T6" y="T7"/>
                </a:cxn>
              </a:cxnLst>
              <a:rect l="T12" t="T13" r="T14" b="T15"/>
              <a:pathLst>
                <a:path w="186" h="472">
                  <a:moveTo>
                    <a:pt x="186" y="0"/>
                  </a:moveTo>
                  <a:lnTo>
                    <a:pt x="135" y="156"/>
                  </a:lnTo>
                  <a:lnTo>
                    <a:pt x="54" y="366"/>
                  </a:lnTo>
                  <a:lnTo>
                    <a:pt x="0" y="472"/>
                  </a:lnTo>
                </a:path>
              </a:pathLst>
            </a:custGeom>
            <a:noFill/>
            <a:ln w="1588">
              <a:solidFill>
                <a:srgbClr val="000000"/>
              </a:solidFill>
              <a:prstDash val="solid"/>
              <a:round/>
              <a:headEnd/>
              <a:tailEnd/>
            </a:ln>
          </p:spPr>
          <p:txBody>
            <a:bodyPr/>
            <a:lstStyle/>
            <a:p>
              <a:endParaRPr lang="en-US"/>
            </a:p>
          </p:txBody>
        </p:sp>
        <p:sp>
          <p:nvSpPr>
            <p:cNvPr id="85" name="Freeform 69"/>
            <p:cNvSpPr>
              <a:spLocks/>
            </p:cNvSpPr>
            <p:nvPr/>
          </p:nvSpPr>
          <p:spPr bwMode="auto">
            <a:xfrm>
              <a:off x="2665" y="3304"/>
              <a:ext cx="88" cy="93"/>
            </a:xfrm>
            <a:custGeom>
              <a:avLst/>
              <a:gdLst>
                <a:gd name="T0" fmla="*/ 0 w 526"/>
                <a:gd name="T1" fmla="*/ 0 h 555"/>
                <a:gd name="T2" fmla="*/ 0 w 526"/>
                <a:gd name="T3" fmla="*/ 0 h 555"/>
                <a:gd name="T4" fmla="*/ 0 w 526"/>
                <a:gd name="T5" fmla="*/ 0 h 555"/>
                <a:gd name="T6" fmla="*/ 0 w 526"/>
                <a:gd name="T7" fmla="*/ 0 h 555"/>
                <a:gd name="T8" fmla="*/ 0 w 526"/>
                <a:gd name="T9" fmla="*/ 0 h 555"/>
                <a:gd name="T10" fmla="*/ 0 w 526"/>
                <a:gd name="T11" fmla="*/ 0 h 555"/>
                <a:gd name="T12" fmla="*/ 0 w 526"/>
                <a:gd name="T13" fmla="*/ 0 h 555"/>
                <a:gd name="T14" fmla="*/ 0 w 526"/>
                <a:gd name="T15" fmla="*/ 0 h 555"/>
                <a:gd name="T16" fmla="*/ 0 w 526"/>
                <a:gd name="T17" fmla="*/ 0 h 555"/>
                <a:gd name="T18" fmla="*/ 0 w 526"/>
                <a:gd name="T19" fmla="*/ 0 h 555"/>
                <a:gd name="T20" fmla="*/ 0 w 526"/>
                <a:gd name="T21" fmla="*/ 0 h 555"/>
                <a:gd name="T22" fmla="*/ 0 w 526"/>
                <a:gd name="T23" fmla="*/ 0 h 555"/>
                <a:gd name="T24" fmla="*/ 0 w 526"/>
                <a:gd name="T25" fmla="*/ 0 h 555"/>
                <a:gd name="T26" fmla="*/ 0 w 526"/>
                <a:gd name="T27" fmla="*/ 0 h 5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26"/>
                <a:gd name="T43" fmla="*/ 0 h 555"/>
                <a:gd name="T44" fmla="*/ 526 w 526"/>
                <a:gd name="T45" fmla="*/ 555 h 55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26" h="555">
                  <a:moveTo>
                    <a:pt x="526" y="0"/>
                  </a:moveTo>
                  <a:lnTo>
                    <a:pt x="472" y="156"/>
                  </a:lnTo>
                  <a:lnTo>
                    <a:pt x="423" y="286"/>
                  </a:lnTo>
                  <a:lnTo>
                    <a:pt x="367" y="396"/>
                  </a:lnTo>
                  <a:lnTo>
                    <a:pt x="313" y="472"/>
                  </a:lnTo>
                  <a:lnTo>
                    <a:pt x="263" y="525"/>
                  </a:lnTo>
                  <a:lnTo>
                    <a:pt x="183" y="555"/>
                  </a:lnTo>
                  <a:lnTo>
                    <a:pt x="78" y="555"/>
                  </a:lnTo>
                  <a:lnTo>
                    <a:pt x="26" y="525"/>
                  </a:lnTo>
                  <a:lnTo>
                    <a:pt x="0" y="472"/>
                  </a:lnTo>
                  <a:lnTo>
                    <a:pt x="0" y="447"/>
                  </a:lnTo>
                  <a:lnTo>
                    <a:pt x="26" y="418"/>
                  </a:lnTo>
                  <a:lnTo>
                    <a:pt x="53" y="447"/>
                  </a:lnTo>
                  <a:lnTo>
                    <a:pt x="26" y="472"/>
                  </a:lnTo>
                </a:path>
              </a:pathLst>
            </a:custGeom>
            <a:noFill/>
            <a:ln w="1588">
              <a:solidFill>
                <a:srgbClr val="000000"/>
              </a:solidFill>
              <a:prstDash val="solid"/>
              <a:round/>
              <a:headEnd/>
              <a:tailEnd/>
            </a:ln>
          </p:spPr>
          <p:txBody>
            <a:bodyPr/>
            <a:lstStyle/>
            <a:p>
              <a:endParaRPr lang="en-US"/>
            </a:p>
          </p:txBody>
        </p:sp>
        <p:sp>
          <p:nvSpPr>
            <p:cNvPr id="86" name="Freeform 70"/>
            <p:cNvSpPr>
              <a:spLocks/>
            </p:cNvSpPr>
            <p:nvPr/>
          </p:nvSpPr>
          <p:spPr bwMode="auto">
            <a:xfrm>
              <a:off x="4399" y="3316"/>
              <a:ext cx="61" cy="98"/>
            </a:xfrm>
            <a:custGeom>
              <a:avLst/>
              <a:gdLst>
                <a:gd name="T0" fmla="*/ 0 w 367"/>
                <a:gd name="T1" fmla="*/ 0 h 592"/>
                <a:gd name="T2" fmla="*/ 0 w 367"/>
                <a:gd name="T3" fmla="*/ 0 h 592"/>
                <a:gd name="T4" fmla="*/ 0 w 367"/>
                <a:gd name="T5" fmla="*/ 0 h 592"/>
                <a:gd name="T6" fmla="*/ 0 w 367"/>
                <a:gd name="T7" fmla="*/ 0 h 592"/>
                <a:gd name="T8" fmla="*/ 0 w 367"/>
                <a:gd name="T9" fmla="*/ 0 h 592"/>
                <a:gd name="T10" fmla="*/ 0 w 367"/>
                <a:gd name="T11" fmla="*/ 0 h 592"/>
                <a:gd name="T12" fmla="*/ 0 w 367"/>
                <a:gd name="T13" fmla="*/ 0 h 592"/>
                <a:gd name="T14" fmla="*/ 0 w 367"/>
                <a:gd name="T15" fmla="*/ 0 h 592"/>
                <a:gd name="T16" fmla="*/ 0 w 367"/>
                <a:gd name="T17" fmla="*/ 0 h 592"/>
                <a:gd name="T18" fmla="*/ 0 w 367"/>
                <a:gd name="T19" fmla="*/ 0 h 592"/>
                <a:gd name="T20" fmla="*/ 0 w 367"/>
                <a:gd name="T21" fmla="*/ 0 h 592"/>
                <a:gd name="T22" fmla="*/ 0 w 367"/>
                <a:gd name="T23" fmla="*/ 0 h 592"/>
                <a:gd name="T24" fmla="*/ 0 w 367"/>
                <a:gd name="T25" fmla="*/ 0 h 592"/>
                <a:gd name="T26" fmla="*/ 0 w 367"/>
                <a:gd name="T27" fmla="*/ 0 h 592"/>
                <a:gd name="T28" fmla="*/ 0 w 367"/>
                <a:gd name="T29" fmla="*/ 0 h 592"/>
                <a:gd name="T30" fmla="*/ 0 w 367"/>
                <a:gd name="T31" fmla="*/ 0 h 592"/>
                <a:gd name="T32" fmla="*/ 0 w 367"/>
                <a:gd name="T33" fmla="*/ 0 h 592"/>
                <a:gd name="T34" fmla="*/ 0 w 367"/>
                <a:gd name="T35" fmla="*/ 0 h 592"/>
                <a:gd name="T36" fmla="*/ 0 w 367"/>
                <a:gd name="T37" fmla="*/ 0 h 592"/>
                <a:gd name="T38" fmla="*/ 0 w 367"/>
                <a:gd name="T39" fmla="*/ 0 h 592"/>
                <a:gd name="T40" fmla="*/ 0 w 367"/>
                <a:gd name="T41" fmla="*/ 0 h 592"/>
                <a:gd name="T42" fmla="*/ 0 w 367"/>
                <a:gd name="T43" fmla="*/ 0 h 592"/>
                <a:gd name="T44" fmla="*/ 0 w 367"/>
                <a:gd name="T45" fmla="*/ 0 h 592"/>
                <a:gd name="T46" fmla="*/ 0 w 367"/>
                <a:gd name="T47" fmla="*/ 0 h 592"/>
                <a:gd name="T48" fmla="*/ 0 w 367"/>
                <a:gd name="T49" fmla="*/ 0 h 592"/>
                <a:gd name="T50" fmla="*/ 0 w 367"/>
                <a:gd name="T51" fmla="*/ 0 h 592"/>
                <a:gd name="T52" fmla="*/ 0 w 367"/>
                <a:gd name="T53" fmla="*/ 0 h 592"/>
                <a:gd name="T54" fmla="*/ 0 w 367"/>
                <a:gd name="T55" fmla="*/ 0 h 592"/>
                <a:gd name="T56" fmla="*/ 0 w 367"/>
                <a:gd name="T57" fmla="*/ 0 h 592"/>
                <a:gd name="T58" fmla="*/ 0 w 367"/>
                <a:gd name="T59" fmla="*/ 0 h 592"/>
                <a:gd name="T60" fmla="*/ 0 w 367"/>
                <a:gd name="T61" fmla="*/ 0 h 592"/>
                <a:gd name="T62" fmla="*/ 0 w 367"/>
                <a:gd name="T63" fmla="*/ 0 h 592"/>
                <a:gd name="T64" fmla="*/ 0 w 367"/>
                <a:gd name="T65" fmla="*/ 0 h 592"/>
                <a:gd name="T66" fmla="*/ 0 w 367"/>
                <a:gd name="T67" fmla="*/ 0 h 592"/>
                <a:gd name="T68" fmla="*/ 0 w 367"/>
                <a:gd name="T69" fmla="*/ 0 h 592"/>
                <a:gd name="T70" fmla="*/ 0 w 367"/>
                <a:gd name="T71" fmla="*/ 0 h 592"/>
                <a:gd name="T72" fmla="*/ 0 w 367"/>
                <a:gd name="T73" fmla="*/ 0 h 592"/>
                <a:gd name="T74" fmla="*/ 0 w 367"/>
                <a:gd name="T75" fmla="*/ 0 h 592"/>
                <a:gd name="T76" fmla="*/ 0 w 367"/>
                <a:gd name="T77" fmla="*/ 0 h 592"/>
                <a:gd name="T78" fmla="*/ 0 w 367"/>
                <a:gd name="T79" fmla="*/ 0 h 592"/>
                <a:gd name="T80" fmla="*/ 0 w 367"/>
                <a:gd name="T81" fmla="*/ 0 h 592"/>
                <a:gd name="T82" fmla="*/ 0 w 367"/>
                <a:gd name="T83" fmla="*/ 0 h 592"/>
                <a:gd name="T84" fmla="*/ 0 w 367"/>
                <a:gd name="T85" fmla="*/ 0 h 592"/>
                <a:gd name="T86" fmla="*/ 0 w 367"/>
                <a:gd name="T87" fmla="*/ 0 h 592"/>
                <a:gd name="T88" fmla="*/ 0 w 367"/>
                <a:gd name="T89" fmla="*/ 0 h 592"/>
                <a:gd name="T90" fmla="*/ 0 w 367"/>
                <a:gd name="T91" fmla="*/ 0 h 592"/>
                <a:gd name="T92" fmla="*/ 0 w 367"/>
                <a:gd name="T93" fmla="*/ 0 h 592"/>
                <a:gd name="T94" fmla="*/ 0 w 367"/>
                <a:gd name="T95" fmla="*/ 0 h 592"/>
                <a:gd name="T96" fmla="*/ 0 w 367"/>
                <a:gd name="T97" fmla="*/ 0 h 592"/>
                <a:gd name="T98" fmla="*/ 0 w 367"/>
                <a:gd name="T99" fmla="*/ 0 h 592"/>
                <a:gd name="T100" fmla="*/ 0 w 367"/>
                <a:gd name="T101" fmla="*/ 0 h 5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67"/>
                <a:gd name="T154" fmla="*/ 0 h 592"/>
                <a:gd name="T155" fmla="*/ 367 w 367"/>
                <a:gd name="T156" fmla="*/ 592 h 5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67" h="592">
                  <a:moveTo>
                    <a:pt x="201" y="88"/>
                  </a:moveTo>
                  <a:lnTo>
                    <a:pt x="169" y="88"/>
                  </a:lnTo>
                  <a:lnTo>
                    <a:pt x="145" y="93"/>
                  </a:lnTo>
                  <a:lnTo>
                    <a:pt x="125" y="100"/>
                  </a:lnTo>
                  <a:lnTo>
                    <a:pt x="105" y="116"/>
                  </a:lnTo>
                  <a:lnTo>
                    <a:pt x="88" y="130"/>
                  </a:lnTo>
                  <a:lnTo>
                    <a:pt x="81" y="152"/>
                  </a:lnTo>
                  <a:lnTo>
                    <a:pt x="78" y="171"/>
                  </a:lnTo>
                  <a:lnTo>
                    <a:pt x="81" y="191"/>
                  </a:lnTo>
                  <a:lnTo>
                    <a:pt x="91" y="208"/>
                  </a:lnTo>
                  <a:lnTo>
                    <a:pt x="111" y="226"/>
                  </a:lnTo>
                  <a:lnTo>
                    <a:pt x="135" y="238"/>
                  </a:lnTo>
                  <a:lnTo>
                    <a:pt x="169" y="247"/>
                  </a:lnTo>
                  <a:lnTo>
                    <a:pt x="169" y="88"/>
                  </a:lnTo>
                  <a:lnTo>
                    <a:pt x="201" y="88"/>
                  </a:lnTo>
                  <a:lnTo>
                    <a:pt x="201" y="252"/>
                  </a:lnTo>
                  <a:lnTo>
                    <a:pt x="235" y="261"/>
                  </a:lnTo>
                  <a:lnTo>
                    <a:pt x="262" y="269"/>
                  </a:lnTo>
                  <a:lnTo>
                    <a:pt x="284" y="275"/>
                  </a:lnTo>
                  <a:lnTo>
                    <a:pt x="306" y="281"/>
                  </a:lnTo>
                  <a:lnTo>
                    <a:pt x="328" y="298"/>
                  </a:lnTo>
                  <a:lnTo>
                    <a:pt x="341" y="308"/>
                  </a:lnTo>
                  <a:lnTo>
                    <a:pt x="355" y="333"/>
                  </a:lnTo>
                  <a:lnTo>
                    <a:pt x="361" y="345"/>
                  </a:lnTo>
                  <a:lnTo>
                    <a:pt x="365" y="373"/>
                  </a:lnTo>
                  <a:lnTo>
                    <a:pt x="367" y="385"/>
                  </a:lnTo>
                  <a:lnTo>
                    <a:pt x="365" y="404"/>
                  </a:lnTo>
                  <a:lnTo>
                    <a:pt x="361" y="430"/>
                  </a:lnTo>
                  <a:lnTo>
                    <a:pt x="345" y="457"/>
                  </a:lnTo>
                  <a:lnTo>
                    <a:pt x="331" y="482"/>
                  </a:lnTo>
                  <a:lnTo>
                    <a:pt x="306" y="499"/>
                  </a:lnTo>
                  <a:lnTo>
                    <a:pt x="284" y="509"/>
                  </a:lnTo>
                  <a:lnTo>
                    <a:pt x="260" y="522"/>
                  </a:lnTo>
                  <a:lnTo>
                    <a:pt x="218" y="531"/>
                  </a:lnTo>
                  <a:lnTo>
                    <a:pt x="201" y="534"/>
                  </a:lnTo>
                  <a:lnTo>
                    <a:pt x="201" y="592"/>
                  </a:lnTo>
                  <a:lnTo>
                    <a:pt x="169" y="592"/>
                  </a:lnTo>
                  <a:lnTo>
                    <a:pt x="169" y="534"/>
                  </a:lnTo>
                  <a:lnTo>
                    <a:pt x="133" y="528"/>
                  </a:lnTo>
                  <a:lnTo>
                    <a:pt x="105" y="518"/>
                  </a:lnTo>
                  <a:lnTo>
                    <a:pt x="76" y="509"/>
                  </a:lnTo>
                  <a:lnTo>
                    <a:pt x="56" y="492"/>
                  </a:lnTo>
                  <a:lnTo>
                    <a:pt x="35" y="469"/>
                  </a:lnTo>
                  <a:lnTo>
                    <a:pt x="17" y="445"/>
                  </a:lnTo>
                  <a:lnTo>
                    <a:pt x="5" y="404"/>
                  </a:lnTo>
                  <a:lnTo>
                    <a:pt x="0" y="369"/>
                  </a:lnTo>
                  <a:lnTo>
                    <a:pt x="62" y="369"/>
                  </a:lnTo>
                  <a:lnTo>
                    <a:pt x="64" y="404"/>
                  </a:lnTo>
                  <a:lnTo>
                    <a:pt x="76" y="428"/>
                  </a:lnTo>
                  <a:lnTo>
                    <a:pt x="91" y="448"/>
                  </a:lnTo>
                  <a:lnTo>
                    <a:pt x="111" y="467"/>
                  </a:lnTo>
                  <a:lnTo>
                    <a:pt x="133" y="477"/>
                  </a:lnTo>
                  <a:lnTo>
                    <a:pt x="155" y="479"/>
                  </a:lnTo>
                  <a:lnTo>
                    <a:pt x="169" y="482"/>
                  </a:lnTo>
                  <a:lnTo>
                    <a:pt x="201" y="482"/>
                  </a:lnTo>
                  <a:lnTo>
                    <a:pt x="201" y="308"/>
                  </a:lnTo>
                  <a:lnTo>
                    <a:pt x="247" y="326"/>
                  </a:lnTo>
                  <a:lnTo>
                    <a:pt x="272" y="333"/>
                  </a:lnTo>
                  <a:lnTo>
                    <a:pt x="289" y="345"/>
                  </a:lnTo>
                  <a:lnTo>
                    <a:pt x="302" y="367"/>
                  </a:lnTo>
                  <a:lnTo>
                    <a:pt x="308" y="394"/>
                  </a:lnTo>
                  <a:lnTo>
                    <a:pt x="306" y="414"/>
                  </a:lnTo>
                  <a:lnTo>
                    <a:pt x="296" y="430"/>
                  </a:lnTo>
                  <a:lnTo>
                    <a:pt x="284" y="448"/>
                  </a:lnTo>
                  <a:lnTo>
                    <a:pt x="267" y="465"/>
                  </a:lnTo>
                  <a:lnTo>
                    <a:pt x="233" y="477"/>
                  </a:lnTo>
                  <a:lnTo>
                    <a:pt x="201" y="482"/>
                  </a:lnTo>
                  <a:lnTo>
                    <a:pt x="169" y="482"/>
                  </a:lnTo>
                  <a:lnTo>
                    <a:pt x="169" y="304"/>
                  </a:lnTo>
                  <a:lnTo>
                    <a:pt x="135" y="291"/>
                  </a:lnTo>
                  <a:lnTo>
                    <a:pt x="101" y="281"/>
                  </a:lnTo>
                  <a:lnTo>
                    <a:pt x="78" y="275"/>
                  </a:lnTo>
                  <a:lnTo>
                    <a:pt x="62" y="259"/>
                  </a:lnTo>
                  <a:lnTo>
                    <a:pt x="35" y="238"/>
                  </a:lnTo>
                  <a:lnTo>
                    <a:pt x="27" y="208"/>
                  </a:lnTo>
                  <a:lnTo>
                    <a:pt x="17" y="186"/>
                  </a:lnTo>
                  <a:lnTo>
                    <a:pt x="17" y="171"/>
                  </a:lnTo>
                  <a:lnTo>
                    <a:pt x="25" y="142"/>
                  </a:lnTo>
                  <a:lnTo>
                    <a:pt x="35" y="120"/>
                  </a:lnTo>
                  <a:lnTo>
                    <a:pt x="49" y="98"/>
                  </a:lnTo>
                  <a:lnTo>
                    <a:pt x="64" y="81"/>
                  </a:lnTo>
                  <a:lnTo>
                    <a:pt x="86" y="69"/>
                  </a:lnTo>
                  <a:lnTo>
                    <a:pt x="113" y="51"/>
                  </a:lnTo>
                  <a:lnTo>
                    <a:pt x="137" y="47"/>
                  </a:lnTo>
                  <a:lnTo>
                    <a:pt x="169" y="42"/>
                  </a:lnTo>
                  <a:lnTo>
                    <a:pt x="169" y="0"/>
                  </a:lnTo>
                  <a:lnTo>
                    <a:pt x="201" y="0"/>
                  </a:lnTo>
                  <a:lnTo>
                    <a:pt x="201" y="42"/>
                  </a:lnTo>
                  <a:lnTo>
                    <a:pt x="225" y="47"/>
                  </a:lnTo>
                  <a:lnTo>
                    <a:pt x="255" y="49"/>
                  </a:lnTo>
                  <a:lnTo>
                    <a:pt x="277" y="59"/>
                  </a:lnTo>
                  <a:lnTo>
                    <a:pt x="296" y="69"/>
                  </a:lnTo>
                  <a:lnTo>
                    <a:pt x="316" y="83"/>
                  </a:lnTo>
                  <a:lnTo>
                    <a:pt x="331" y="98"/>
                  </a:lnTo>
                  <a:lnTo>
                    <a:pt x="345" y="122"/>
                  </a:lnTo>
                  <a:lnTo>
                    <a:pt x="355" y="149"/>
                  </a:lnTo>
                  <a:lnTo>
                    <a:pt x="355" y="171"/>
                  </a:lnTo>
                  <a:lnTo>
                    <a:pt x="298" y="171"/>
                  </a:lnTo>
                  <a:lnTo>
                    <a:pt x="289" y="142"/>
                  </a:lnTo>
                  <a:lnTo>
                    <a:pt x="277" y="120"/>
                  </a:lnTo>
                  <a:lnTo>
                    <a:pt x="257" y="103"/>
                  </a:lnTo>
                  <a:lnTo>
                    <a:pt x="225" y="88"/>
                  </a:lnTo>
                  <a:lnTo>
                    <a:pt x="201" y="88"/>
                  </a:lnTo>
                  <a:close/>
                </a:path>
              </a:pathLst>
            </a:custGeom>
            <a:solidFill>
              <a:srgbClr val="000000"/>
            </a:solidFill>
            <a:ln w="1588">
              <a:solidFill>
                <a:srgbClr val="000000"/>
              </a:solidFill>
              <a:prstDash val="solid"/>
              <a:round/>
              <a:headEnd/>
              <a:tailEnd/>
            </a:ln>
          </p:spPr>
          <p:txBody>
            <a:bodyPr/>
            <a:lstStyle/>
            <a:p>
              <a:endParaRPr lang="en-US"/>
            </a:p>
          </p:txBody>
        </p:sp>
        <p:sp>
          <p:nvSpPr>
            <p:cNvPr id="87" name="Freeform 71"/>
            <p:cNvSpPr>
              <a:spLocks/>
            </p:cNvSpPr>
            <p:nvPr/>
          </p:nvSpPr>
          <p:spPr bwMode="auto">
            <a:xfrm>
              <a:off x="4483" y="3160"/>
              <a:ext cx="11" cy="27"/>
            </a:xfrm>
            <a:custGeom>
              <a:avLst/>
              <a:gdLst>
                <a:gd name="T0" fmla="*/ 0 w 66"/>
                <a:gd name="T1" fmla="*/ 0 h 166"/>
                <a:gd name="T2" fmla="*/ 0 w 66"/>
                <a:gd name="T3" fmla="*/ 0 h 166"/>
                <a:gd name="T4" fmla="*/ 0 w 66"/>
                <a:gd name="T5" fmla="*/ 0 h 166"/>
                <a:gd name="T6" fmla="*/ 0 w 66"/>
                <a:gd name="T7" fmla="*/ 0 h 166"/>
                <a:gd name="T8" fmla="*/ 0 w 66"/>
                <a:gd name="T9" fmla="*/ 0 h 166"/>
                <a:gd name="T10" fmla="*/ 0 w 66"/>
                <a:gd name="T11" fmla="*/ 0 h 166"/>
                <a:gd name="T12" fmla="*/ 0 w 66"/>
                <a:gd name="T13" fmla="*/ 0 h 166"/>
                <a:gd name="T14" fmla="*/ 0 w 66"/>
                <a:gd name="T15" fmla="*/ 0 h 166"/>
                <a:gd name="T16" fmla="*/ 0 w 66"/>
                <a:gd name="T17" fmla="*/ 0 h 166"/>
                <a:gd name="T18" fmla="*/ 0 w 66"/>
                <a:gd name="T19" fmla="*/ 0 h 166"/>
                <a:gd name="T20" fmla="*/ 0 w 66"/>
                <a:gd name="T21" fmla="*/ 0 h 166"/>
                <a:gd name="T22" fmla="*/ 0 w 66"/>
                <a:gd name="T23" fmla="*/ 0 h 166"/>
                <a:gd name="T24" fmla="*/ 0 w 66"/>
                <a:gd name="T25" fmla="*/ 0 h 166"/>
                <a:gd name="T26" fmla="*/ 0 w 66"/>
                <a:gd name="T27" fmla="*/ 0 h 166"/>
                <a:gd name="T28" fmla="*/ 0 w 66"/>
                <a:gd name="T29" fmla="*/ 0 h 16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6"/>
                <a:gd name="T46" fmla="*/ 0 h 166"/>
                <a:gd name="T47" fmla="*/ 66 w 66"/>
                <a:gd name="T48" fmla="*/ 166 h 16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6" h="166">
                  <a:moveTo>
                    <a:pt x="0" y="166"/>
                  </a:moveTo>
                  <a:lnTo>
                    <a:pt x="0" y="137"/>
                  </a:lnTo>
                  <a:lnTo>
                    <a:pt x="13" y="127"/>
                  </a:lnTo>
                  <a:lnTo>
                    <a:pt x="25" y="112"/>
                  </a:lnTo>
                  <a:lnTo>
                    <a:pt x="29" y="90"/>
                  </a:lnTo>
                  <a:lnTo>
                    <a:pt x="32" y="63"/>
                  </a:lnTo>
                  <a:lnTo>
                    <a:pt x="0" y="63"/>
                  </a:lnTo>
                  <a:lnTo>
                    <a:pt x="0" y="0"/>
                  </a:lnTo>
                  <a:lnTo>
                    <a:pt x="66" y="0"/>
                  </a:lnTo>
                  <a:lnTo>
                    <a:pt x="66" y="63"/>
                  </a:lnTo>
                  <a:lnTo>
                    <a:pt x="62" y="102"/>
                  </a:lnTo>
                  <a:lnTo>
                    <a:pt x="52" y="129"/>
                  </a:lnTo>
                  <a:lnTo>
                    <a:pt x="32" y="149"/>
                  </a:lnTo>
                  <a:lnTo>
                    <a:pt x="22" y="161"/>
                  </a:lnTo>
                  <a:lnTo>
                    <a:pt x="0" y="166"/>
                  </a:lnTo>
                  <a:close/>
                </a:path>
              </a:pathLst>
            </a:custGeom>
            <a:solidFill>
              <a:srgbClr val="000000"/>
            </a:solidFill>
            <a:ln w="1588">
              <a:solidFill>
                <a:srgbClr val="000000"/>
              </a:solidFill>
              <a:prstDash val="solid"/>
              <a:round/>
              <a:headEnd/>
              <a:tailEnd/>
            </a:ln>
          </p:spPr>
          <p:txBody>
            <a:bodyPr/>
            <a:lstStyle/>
            <a:p>
              <a:endParaRPr lang="en-US"/>
            </a:p>
          </p:txBody>
        </p:sp>
        <p:sp>
          <p:nvSpPr>
            <p:cNvPr id="88" name="Freeform 72"/>
            <p:cNvSpPr>
              <a:spLocks/>
            </p:cNvSpPr>
            <p:nvPr/>
          </p:nvSpPr>
          <p:spPr bwMode="auto">
            <a:xfrm>
              <a:off x="2856" y="3704"/>
              <a:ext cx="44" cy="57"/>
            </a:xfrm>
            <a:custGeom>
              <a:avLst/>
              <a:gdLst>
                <a:gd name="T0" fmla="*/ 0 w 262"/>
                <a:gd name="T1" fmla="*/ 0 h 345"/>
                <a:gd name="T2" fmla="*/ 0 w 262"/>
                <a:gd name="T3" fmla="*/ 0 h 345"/>
                <a:gd name="T4" fmla="*/ 0 w 262"/>
                <a:gd name="T5" fmla="*/ 0 h 345"/>
                <a:gd name="T6" fmla="*/ 0 w 262"/>
                <a:gd name="T7" fmla="*/ 0 h 345"/>
                <a:gd name="T8" fmla="*/ 0 w 262"/>
                <a:gd name="T9" fmla="*/ 0 h 345"/>
                <a:gd name="T10" fmla="*/ 0 w 262"/>
                <a:gd name="T11" fmla="*/ 0 h 345"/>
                <a:gd name="T12" fmla="*/ 0 w 262"/>
                <a:gd name="T13" fmla="*/ 0 h 345"/>
                <a:gd name="T14" fmla="*/ 0 w 262"/>
                <a:gd name="T15" fmla="*/ 0 h 345"/>
                <a:gd name="T16" fmla="*/ 0 w 262"/>
                <a:gd name="T17" fmla="*/ 0 h 3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2"/>
                <a:gd name="T28" fmla="*/ 0 h 345"/>
                <a:gd name="T29" fmla="*/ 262 w 262"/>
                <a:gd name="T30" fmla="*/ 345 h 3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2" h="345">
                  <a:moveTo>
                    <a:pt x="108" y="345"/>
                  </a:moveTo>
                  <a:lnTo>
                    <a:pt x="108" y="42"/>
                  </a:lnTo>
                  <a:lnTo>
                    <a:pt x="0" y="42"/>
                  </a:lnTo>
                  <a:lnTo>
                    <a:pt x="0" y="0"/>
                  </a:lnTo>
                  <a:lnTo>
                    <a:pt x="262" y="0"/>
                  </a:lnTo>
                  <a:lnTo>
                    <a:pt x="262" y="42"/>
                  </a:lnTo>
                  <a:lnTo>
                    <a:pt x="152" y="42"/>
                  </a:lnTo>
                  <a:lnTo>
                    <a:pt x="152" y="345"/>
                  </a:lnTo>
                  <a:lnTo>
                    <a:pt x="108" y="345"/>
                  </a:lnTo>
                  <a:close/>
                </a:path>
              </a:pathLst>
            </a:custGeom>
            <a:solidFill>
              <a:srgbClr val="000000"/>
            </a:solidFill>
            <a:ln w="1588">
              <a:solidFill>
                <a:srgbClr val="000000"/>
              </a:solidFill>
              <a:prstDash val="solid"/>
              <a:round/>
              <a:headEnd/>
              <a:tailEnd/>
            </a:ln>
          </p:spPr>
          <p:txBody>
            <a:bodyPr/>
            <a:lstStyle/>
            <a:p>
              <a:endParaRPr lang="en-US"/>
            </a:p>
          </p:txBody>
        </p:sp>
        <p:sp>
          <p:nvSpPr>
            <p:cNvPr id="89" name="Freeform 73"/>
            <p:cNvSpPr>
              <a:spLocks/>
            </p:cNvSpPr>
            <p:nvPr/>
          </p:nvSpPr>
          <p:spPr bwMode="auto">
            <a:xfrm>
              <a:off x="2917" y="3704"/>
              <a:ext cx="45" cy="57"/>
            </a:xfrm>
            <a:custGeom>
              <a:avLst/>
              <a:gdLst>
                <a:gd name="T0" fmla="*/ 0 w 271"/>
                <a:gd name="T1" fmla="*/ 0 h 345"/>
                <a:gd name="T2" fmla="*/ 0 w 271"/>
                <a:gd name="T3" fmla="*/ 0 h 345"/>
                <a:gd name="T4" fmla="*/ 0 w 271"/>
                <a:gd name="T5" fmla="*/ 0 h 345"/>
                <a:gd name="T6" fmla="*/ 0 w 271"/>
                <a:gd name="T7" fmla="*/ 0 h 345"/>
                <a:gd name="T8" fmla="*/ 0 w 271"/>
                <a:gd name="T9" fmla="*/ 0 h 345"/>
                <a:gd name="T10" fmla="*/ 0 w 271"/>
                <a:gd name="T11" fmla="*/ 0 h 345"/>
                <a:gd name="T12" fmla="*/ 0 w 271"/>
                <a:gd name="T13" fmla="*/ 0 h 345"/>
                <a:gd name="T14" fmla="*/ 0 w 271"/>
                <a:gd name="T15" fmla="*/ 0 h 345"/>
                <a:gd name="T16" fmla="*/ 0 w 271"/>
                <a:gd name="T17" fmla="*/ 0 h 345"/>
                <a:gd name="T18" fmla="*/ 0 w 271"/>
                <a:gd name="T19" fmla="*/ 0 h 345"/>
                <a:gd name="T20" fmla="*/ 0 w 271"/>
                <a:gd name="T21" fmla="*/ 0 h 345"/>
                <a:gd name="T22" fmla="*/ 0 w 271"/>
                <a:gd name="T23" fmla="*/ 0 h 345"/>
                <a:gd name="T24" fmla="*/ 0 w 271"/>
                <a:gd name="T25" fmla="*/ 0 h 3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1"/>
                <a:gd name="T40" fmla="*/ 0 h 345"/>
                <a:gd name="T41" fmla="*/ 271 w 271"/>
                <a:gd name="T42" fmla="*/ 345 h 3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1" h="345">
                  <a:moveTo>
                    <a:pt x="0" y="345"/>
                  </a:moveTo>
                  <a:lnTo>
                    <a:pt x="0" y="0"/>
                  </a:lnTo>
                  <a:lnTo>
                    <a:pt x="41" y="0"/>
                  </a:lnTo>
                  <a:lnTo>
                    <a:pt x="41" y="145"/>
                  </a:lnTo>
                  <a:lnTo>
                    <a:pt x="225" y="145"/>
                  </a:lnTo>
                  <a:lnTo>
                    <a:pt x="225" y="0"/>
                  </a:lnTo>
                  <a:lnTo>
                    <a:pt x="271" y="0"/>
                  </a:lnTo>
                  <a:lnTo>
                    <a:pt x="271" y="345"/>
                  </a:lnTo>
                  <a:lnTo>
                    <a:pt x="225" y="345"/>
                  </a:lnTo>
                  <a:lnTo>
                    <a:pt x="225" y="186"/>
                  </a:lnTo>
                  <a:lnTo>
                    <a:pt x="41" y="186"/>
                  </a:lnTo>
                  <a:lnTo>
                    <a:pt x="41" y="345"/>
                  </a:lnTo>
                  <a:lnTo>
                    <a:pt x="0" y="345"/>
                  </a:lnTo>
                  <a:close/>
                </a:path>
              </a:pathLst>
            </a:custGeom>
            <a:solidFill>
              <a:srgbClr val="000000"/>
            </a:solidFill>
            <a:ln w="1588">
              <a:solidFill>
                <a:srgbClr val="000000"/>
              </a:solidFill>
              <a:prstDash val="solid"/>
              <a:round/>
              <a:headEnd/>
              <a:tailEnd/>
            </a:ln>
          </p:spPr>
          <p:txBody>
            <a:bodyPr/>
            <a:lstStyle/>
            <a:p>
              <a:endParaRPr lang="en-US"/>
            </a:p>
          </p:txBody>
        </p:sp>
        <p:sp>
          <p:nvSpPr>
            <p:cNvPr id="90" name="Freeform 74"/>
            <p:cNvSpPr>
              <a:spLocks/>
            </p:cNvSpPr>
            <p:nvPr/>
          </p:nvSpPr>
          <p:spPr bwMode="auto">
            <a:xfrm>
              <a:off x="2982" y="3704"/>
              <a:ext cx="42" cy="57"/>
            </a:xfrm>
            <a:custGeom>
              <a:avLst/>
              <a:gdLst>
                <a:gd name="T0" fmla="*/ 0 w 249"/>
                <a:gd name="T1" fmla="*/ 0 h 345"/>
                <a:gd name="T2" fmla="*/ 0 w 249"/>
                <a:gd name="T3" fmla="*/ 0 h 345"/>
                <a:gd name="T4" fmla="*/ 0 w 249"/>
                <a:gd name="T5" fmla="*/ 0 h 345"/>
                <a:gd name="T6" fmla="*/ 0 w 249"/>
                <a:gd name="T7" fmla="*/ 0 h 345"/>
                <a:gd name="T8" fmla="*/ 0 w 249"/>
                <a:gd name="T9" fmla="*/ 0 h 345"/>
                <a:gd name="T10" fmla="*/ 0 w 249"/>
                <a:gd name="T11" fmla="*/ 0 h 345"/>
                <a:gd name="T12" fmla="*/ 0 w 249"/>
                <a:gd name="T13" fmla="*/ 0 h 345"/>
                <a:gd name="T14" fmla="*/ 0 w 249"/>
                <a:gd name="T15" fmla="*/ 0 h 345"/>
                <a:gd name="T16" fmla="*/ 0 w 249"/>
                <a:gd name="T17" fmla="*/ 0 h 345"/>
                <a:gd name="T18" fmla="*/ 0 w 249"/>
                <a:gd name="T19" fmla="*/ 0 h 345"/>
                <a:gd name="T20" fmla="*/ 0 w 249"/>
                <a:gd name="T21" fmla="*/ 0 h 345"/>
                <a:gd name="T22" fmla="*/ 0 w 249"/>
                <a:gd name="T23" fmla="*/ 0 h 345"/>
                <a:gd name="T24" fmla="*/ 0 w 249"/>
                <a:gd name="T25" fmla="*/ 0 h 3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9"/>
                <a:gd name="T40" fmla="*/ 0 h 345"/>
                <a:gd name="T41" fmla="*/ 249 w 249"/>
                <a:gd name="T42" fmla="*/ 345 h 3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9" h="345">
                  <a:moveTo>
                    <a:pt x="0" y="345"/>
                  </a:moveTo>
                  <a:lnTo>
                    <a:pt x="0" y="0"/>
                  </a:lnTo>
                  <a:lnTo>
                    <a:pt x="249" y="0"/>
                  </a:lnTo>
                  <a:lnTo>
                    <a:pt x="249" y="42"/>
                  </a:lnTo>
                  <a:lnTo>
                    <a:pt x="43" y="42"/>
                  </a:lnTo>
                  <a:lnTo>
                    <a:pt x="43" y="149"/>
                  </a:lnTo>
                  <a:lnTo>
                    <a:pt x="230" y="149"/>
                  </a:lnTo>
                  <a:lnTo>
                    <a:pt x="230" y="188"/>
                  </a:lnTo>
                  <a:lnTo>
                    <a:pt x="43" y="188"/>
                  </a:lnTo>
                  <a:lnTo>
                    <a:pt x="43" y="306"/>
                  </a:lnTo>
                  <a:lnTo>
                    <a:pt x="249" y="306"/>
                  </a:lnTo>
                  <a:lnTo>
                    <a:pt x="249" y="345"/>
                  </a:lnTo>
                  <a:lnTo>
                    <a:pt x="0" y="345"/>
                  </a:lnTo>
                  <a:close/>
                </a:path>
              </a:pathLst>
            </a:custGeom>
            <a:solidFill>
              <a:srgbClr val="000000"/>
            </a:solidFill>
            <a:ln w="1588">
              <a:solidFill>
                <a:srgbClr val="000000"/>
              </a:solidFill>
              <a:prstDash val="solid"/>
              <a:round/>
              <a:headEnd/>
              <a:tailEnd/>
            </a:ln>
          </p:spPr>
          <p:txBody>
            <a:bodyPr/>
            <a:lstStyle/>
            <a:p>
              <a:endParaRPr lang="en-US"/>
            </a:p>
          </p:txBody>
        </p:sp>
        <p:sp>
          <p:nvSpPr>
            <p:cNvPr id="91" name="Freeform 75"/>
            <p:cNvSpPr>
              <a:spLocks/>
            </p:cNvSpPr>
            <p:nvPr/>
          </p:nvSpPr>
          <p:spPr bwMode="auto">
            <a:xfrm>
              <a:off x="3073" y="3704"/>
              <a:ext cx="46" cy="57"/>
            </a:xfrm>
            <a:custGeom>
              <a:avLst/>
              <a:gdLst>
                <a:gd name="T0" fmla="*/ 0 w 271"/>
                <a:gd name="T1" fmla="*/ 0 h 345"/>
                <a:gd name="T2" fmla="*/ 0 w 271"/>
                <a:gd name="T3" fmla="*/ 0 h 345"/>
                <a:gd name="T4" fmla="*/ 0 w 271"/>
                <a:gd name="T5" fmla="*/ 0 h 345"/>
                <a:gd name="T6" fmla="*/ 0 w 271"/>
                <a:gd name="T7" fmla="*/ 0 h 345"/>
                <a:gd name="T8" fmla="*/ 0 w 271"/>
                <a:gd name="T9" fmla="*/ 0 h 345"/>
                <a:gd name="T10" fmla="*/ 0 w 271"/>
                <a:gd name="T11" fmla="*/ 0 h 345"/>
                <a:gd name="T12" fmla="*/ 0 w 271"/>
                <a:gd name="T13" fmla="*/ 0 h 345"/>
                <a:gd name="T14" fmla="*/ 0 w 271"/>
                <a:gd name="T15" fmla="*/ 0 h 345"/>
                <a:gd name="T16" fmla="*/ 0 w 271"/>
                <a:gd name="T17" fmla="*/ 0 h 345"/>
                <a:gd name="T18" fmla="*/ 0 w 271"/>
                <a:gd name="T19" fmla="*/ 0 h 345"/>
                <a:gd name="T20" fmla="*/ 0 w 271"/>
                <a:gd name="T21" fmla="*/ 0 h 345"/>
                <a:gd name="T22" fmla="*/ 0 w 271"/>
                <a:gd name="T23" fmla="*/ 0 h 345"/>
                <a:gd name="T24" fmla="*/ 0 w 271"/>
                <a:gd name="T25" fmla="*/ 0 h 345"/>
                <a:gd name="T26" fmla="*/ 0 w 271"/>
                <a:gd name="T27" fmla="*/ 0 h 345"/>
                <a:gd name="T28" fmla="*/ 0 w 271"/>
                <a:gd name="T29" fmla="*/ 0 h 345"/>
                <a:gd name="T30" fmla="*/ 0 w 271"/>
                <a:gd name="T31" fmla="*/ 0 h 345"/>
                <a:gd name="T32" fmla="*/ 0 w 271"/>
                <a:gd name="T33" fmla="*/ 0 h 345"/>
                <a:gd name="T34" fmla="*/ 0 w 271"/>
                <a:gd name="T35" fmla="*/ 0 h 345"/>
                <a:gd name="T36" fmla="*/ 0 w 271"/>
                <a:gd name="T37" fmla="*/ 0 h 345"/>
                <a:gd name="T38" fmla="*/ 0 w 271"/>
                <a:gd name="T39" fmla="*/ 0 h 345"/>
                <a:gd name="T40" fmla="*/ 0 w 271"/>
                <a:gd name="T41" fmla="*/ 0 h 345"/>
                <a:gd name="T42" fmla="*/ 0 w 271"/>
                <a:gd name="T43" fmla="*/ 0 h 345"/>
                <a:gd name="T44" fmla="*/ 0 w 271"/>
                <a:gd name="T45" fmla="*/ 0 h 345"/>
                <a:gd name="T46" fmla="*/ 0 w 271"/>
                <a:gd name="T47" fmla="*/ 0 h 345"/>
                <a:gd name="T48" fmla="*/ 0 w 271"/>
                <a:gd name="T49" fmla="*/ 0 h 345"/>
                <a:gd name="T50" fmla="*/ 0 w 271"/>
                <a:gd name="T51" fmla="*/ 0 h 345"/>
                <a:gd name="T52" fmla="*/ 0 w 271"/>
                <a:gd name="T53" fmla="*/ 0 h 345"/>
                <a:gd name="T54" fmla="*/ 0 w 271"/>
                <a:gd name="T55" fmla="*/ 0 h 345"/>
                <a:gd name="T56" fmla="*/ 0 w 271"/>
                <a:gd name="T57" fmla="*/ 0 h 345"/>
                <a:gd name="T58" fmla="*/ 0 w 271"/>
                <a:gd name="T59" fmla="*/ 0 h 345"/>
                <a:gd name="T60" fmla="*/ 0 w 271"/>
                <a:gd name="T61" fmla="*/ 0 h 345"/>
                <a:gd name="T62" fmla="*/ 0 w 271"/>
                <a:gd name="T63" fmla="*/ 0 h 345"/>
                <a:gd name="T64" fmla="*/ 0 w 271"/>
                <a:gd name="T65" fmla="*/ 0 h 345"/>
                <a:gd name="T66" fmla="*/ 0 w 271"/>
                <a:gd name="T67" fmla="*/ 0 h 345"/>
                <a:gd name="T68" fmla="*/ 0 w 271"/>
                <a:gd name="T69" fmla="*/ 0 h 345"/>
                <a:gd name="T70" fmla="*/ 0 w 271"/>
                <a:gd name="T71" fmla="*/ 0 h 345"/>
                <a:gd name="T72" fmla="*/ 0 w 271"/>
                <a:gd name="T73" fmla="*/ 0 h 34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1"/>
                <a:gd name="T112" fmla="*/ 0 h 345"/>
                <a:gd name="T113" fmla="*/ 271 w 271"/>
                <a:gd name="T114" fmla="*/ 345 h 34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1" h="345">
                  <a:moveTo>
                    <a:pt x="0" y="345"/>
                  </a:moveTo>
                  <a:lnTo>
                    <a:pt x="0" y="0"/>
                  </a:lnTo>
                  <a:lnTo>
                    <a:pt x="132" y="0"/>
                  </a:lnTo>
                  <a:lnTo>
                    <a:pt x="157" y="3"/>
                  </a:lnTo>
                  <a:lnTo>
                    <a:pt x="176" y="5"/>
                  </a:lnTo>
                  <a:lnTo>
                    <a:pt x="194" y="10"/>
                  </a:lnTo>
                  <a:lnTo>
                    <a:pt x="210" y="13"/>
                  </a:lnTo>
                  <a:lnTo>
                    <a:pt x="225" y="23"/>
                  </a:lnTo>
                  <a:lnTo>
                    <a:pt x="235" y="33"/>
                  </a:lnTo>
                  <a:lnTo>
                    <a:pt x="245" y="45"/>
                  </a:lnTo>
                  <a:lnTo>
                    <a:pt x="252" y="57"/>
                  </a:lnTo>
                  <a:lnTo>
                    <a:pt x="255" y="69"/>
                  </a:lnTo>
                  <a:lnTo>
                    <a:pt x="255" y="86"/>
                  </a:lnTo>
                  <a:lnTo>
                    <a:pt x="255" y="101"/>
                  </a:lnTo>
                  <a:lnTo>
                    <a:pt x="255" y="115"/>
                  </a:lnTo>
                  <a:lnTo>
                    <a:pt x="252" y="127"/>
                  </a:lnTo>
                  <a:lnTo>
                    <a:pt x="240" y="137"/>
                  </a:lnTo>
                  <a:lnTo>
                    <a:pt x="184" y="137"/>
                  </a:lnTo>
                  <a:lnTo>
                    <a:pt x="200" y="133"/>
                  </a:lnTo>
                  <a:lnTo>
                    <a:pt x="208" y="115"/>
                  </a:lnTo>
                  <a:lnTo>
                    <a:pt x="210" y="103"/>
                  </a:lnTo>
                  <a:lnTo>
                    <a:pt x="213" y="96"/>
                  </a:lnTo>
                  <a:lnTo>
                    <a:pt x="210" y="82"/>
                  </a:lnTo>
                  <a:lnTo>
                    <a:pt x="208" y="66"/>
                  </a:lnTo>
                  <a:lnTo>
                    <a:pt x="204" y="62"/>
                  </a:lnTo>
                  <a:lnTo>
                    <a:pt x="196" y="52"/>
                  </a:lnTo>
                  <a:lnTo>
                    <a:pt x="181" y="49"/>
                  </a:lnTo>
                  <a:lnTo>
                    <a:pt x="167" y="45"/>
                  </a:lnTo>
                  <a:lnTo>
                    <a:pt x="147" y="42"/>
                  </a:lnTo>
                  <a:lnTo>
                    <a:pt x="41" y="42"/>
                  </a:lnTo>
                  <a:lnTo>
                    <a:pt x="41" y="149"/>
                  </a:lnTo>
                  <a:lnTo>
                    <a:pt x="137" y="149"/>
                  </a:lnTo>
                  <a:lnTo>
                    <a:pt x="157" y="147"/>
                  </a:lnTo>
                  <a:lnTo>
                    <a:pt x="171" y="145"/>
                  </a:lnTo>
                  <a:lnTo>
                    <a:pt x="184" y="137"/>
                  </a:lnTo>
                  <a:lnTo>
                    <a:pt x="240" y="137"/>
                  </a:lnTo>
                  <a:lnTo>
                    <a:pt x="230" y="149"/>
                  </a:lnTo>
                  <a:lnTo>
                    <a:pt x="213" y="159"/>
                  </a:lnTo>
                  <a:lnTo>
                    <a:pt x="200" y="167"/>
                  </a:lnTo>
                  <a:lnTo>
                    <a:pt x="220" y="172"/>
                  </a:lnTo>
                  <a:lnTo>
                    <a:pt x="235" y="179"/>
                  </a:lnTo>
                  <a:lnTo>
                    <a:pt x="245" y="188"/>
                  </a:lnTo>
                  <a:lnTo>
                    <a:pt x="255" y="198"/>
                  </a:lnTo>
                  <a:lnTo>
                    <a:pt x="194" y="198"/>
                  </a:lnTo>
                  <a:lnTo>
                    <a:pt x="181" y="194"/>
                  </a:lnTo>
                  <a:lnTo>
                    <a:pt x="167" y="188"/>
                  </a:lnTo>
                  <a:lnTo>
                    <a:pt x="155" y="188"/>
                  </a:lnTo>
                  <a:lnTo>
                    <a:pt x="41" y="188"/>
                  </a:lnTo>
                  <a:lnTo>
                    <a:pt x="41" y="306"/>
                  </a:lnTo>
                  <a:lnTo>
                    <a:pt x="174" y="306"/>
                  </a:lnTo>
                  <a:lnTo>
                    <a:pt x="184" y="304"/>
                  </a:lnTo>
                  <a:lnTo>
                    <a:pt x="200" y="298"/>
                  </a:lnTo>
                  <a:lnTo>
                    <a:pt x="210" y="292"/>
                  </a:lnTo>
                  <a:lnTo>
                    <a:pt x="218" y="279"/>
                  </a:lnTo>
                  <a:lnTo>
                    <a:pt x="225" y="265"/>
                  </a:lnTo>
                  <a:lnTo>
                    <a:pt x="225" y="257"/>
                  </a:lnTo>
                  <a:lnTo>
                    <a:pt x="225" y="245"/>
                  </a:lnTo>
                  <a:lnTo>
                    <a:pt x="225" y="233"/>
                  </a:lnTo>
                  <a:lnTo>
                    <a:pt x="218" y="221"/>
                  </a:lnTo>
                  <a:lnTo>
                    <a:pt x="208" y="206"/>
                  </a:lnTo>
                  <a:lnTo>
                    <a:pt x="194" y="198"/>
                  </a:lnTo>
                  <a:lnTo>
                    <a:pt x="255" y="198"/>
                  </a:lnTo>
                  <a:lnTo>
                    <a:pt x="259" y="208"/>
                  </a:lnTo>
                  <a:lnTo>
                    <a:pt x="265" y="221"/>
                  </a:lnTo>
                  <a:lnTo>
                    <a:pt x="267" y="233"/>
                  </a:lnTo>
                  <a:lnTo>
                    <a:pt x="271" y="245"/>
                  </a:lnTo>
                  <a:lnTo>
                    <a:pt x="267" y="259"/>
                  </a:lnTo>
                  <a:lnTo>
                    <a:pt x="265" y="274"/>
                  </a:lnTo>
                  <a:lnTo>
                    <a:pt x="259" y="292"/>
                  </a:lnTo>
                  <a:lnTo>
                    <a:pt x="252" y="306"/>
                  </a:lnTo>
                  <a:lnTo>
                    <a:pt x="237" y="323"/>
                  </a:lnTo>
                  <a:lnTo>
                    <a:pt x="225" y="333"/>
                  </a:lnTo>
                  <a:lnTo>
                    <a:pt x="200" y="343"/>
                  </a:lnTo>
                  <a:lnTo>
                    <a:pt x="176" y="345"/>
                  </a:lnTo>
                  <a:lnTo>
                    <a:pt x="0" y="345"/>
                  </a:lnTo>
                  <a:close/>
                </a:path>
              </a:pathLst>
            </a:custGeom>
            <a:solidFill>
              <a:srgbClr val="000000"/>
            </a:solidFill>
            <a:ln w="1588">
              <a:solidFill>
                <a:srgbClr val="000000"/>
              </a:solidFill>
              <a:prstDash val="solid"/>
              <a:round/>
              <a:headEnd/>
              <a:tailEnd/>
            </a:ln>
          </p:spPr>
          <p:txBody>
            <a:bodyPr/>
            <a:lstStyle/>
            <a:p>
              <a:endParaRPr lang="en-US"/>
            </a:p>
          </p:txBody>
        </p:sp>
        <p:sp>
          <p:nvSpPr>
            <p:cNvPr id="92" name="Rectangle 76"/>
            <p:cNvSpPr>
              <a:spLocks noChangeArrowheads="1"/>
            </p:cNvSpPr>
            <p:nvPr/>
          </p:nvSpPr>
          <p:spPr bwMode="auto">
            <a:xfrm>
              <a:off x="3134" y="3704"/>
              <a:ext cx="8" cy="57"/>
            </a:xfrm>
            <a:prstGeom prst="rect">
              <a:avLst/>
            </a:prstGeom>
            <a:solidFill>
              <a:srgbClr val="000000"/>
            </a:solidFill>
            <a:ln w="1588">
              <a:solidFill>
                <a:srgbClr val="000000"/>
              </a:solidFill>
              <a:miter lim="800000"/>
              <a:headEnd/>
              <a:tailEnd/>
            </a:ln>
          </p:spPr>
          <p:txBody>
            <a:bodyPr/>
            <a:lstStyle/>
            <a:p>
              <a:endParaRPr lang="en-US"/>
            </a:p>
          </p:txBody>
        </p:sp>
        <p:sp>
          <p:nvSpPr>
            <p:cNvPr id="93" name="Freeform 77"/>
            <p:cNvSpPr>
              <a:spLocks/>
            </p:cNvSpPr>
            <p:nvPr/>
          </p:nvSpPr>
          <p:spPr bwMode="auto">
            <a:xfrm>
              <a:off x="3160" y="3702"/>
              <a:ext cx="52" cy="60"/>
            </a:xfrm>
            <a:custGeom>
              <a:avLst/>
              <a:gdLst>
                <a:gd name="T0" fmla="*/ 0 w 308"/>
                <a:gd name="T1" fmla="*/ 0 h 363"/>
                <a:gd name="T2" fmla="*/ 0 w 308"/>
                <a:gd name="T3" fmla="*/ 0 h 363"/>
                <a:gd name="T4" fmla="*/ 0 w 308"/>
                <a:gd name="T5" fmla="*/ 0 h 363"/>
                <a:gd name="T6" fmla="*/ 0 w 308"/>
                <a:gd name="T7" fmla="*/ 0 h 363"/>
                <a:gd name="T8" fmla="*/ 0 w 308"/>
                <a:gd name="T9" fmla="*/ 0 h 363"/>
                <a:gd name="T10" fmla="*/ 0 w 308"/>
                <a:gd name="T11" fmla="*/ 0 h 363"/>
                <a:gd name="T12" fmla="*/ 0 w 308"/>
                <a:gd name="T13" fmla="*/ 0 h 363"/>
                <a:gd name="T14" fmla="*/ 0 w 308"/>
                <a:gd name="T15" fmla="*/ 0 h 363"/>
                <a:gd name="T16" fmla="*/ 0 w 308"/>
                <a:gd name="T17" fmla="*/ 0 h 363"/>
                <a:gd name="T18" fmla="*/ 0 w 308"/>
                <a:gd name="T19" fmla="*/ 0 h 363"/>
                <a:gd name="T20" fmla="*/ 0 w 308"/>
                <a:gd name="T21" fmla="*/ 0 h 363"/>
                <a:gd name="T22" fmla="*/ 0 w 308"/>
                <a:gd name="T23" fmla="*/ 0 h 363"/>
                <a:gd name="T24" fmla="*/ 0 w 308"/>
                <a:gd name="T25" fmla="*/ 0 h 363"/>
                <a:gd name="T26" fmla="*/ 0 w 308"/>
                <a:gd name="T27" fmla="*/ 0 h 363"/>
                <a:gd name="T28" fmla="*/ 0 w 308"/>
                <a:gd name="T29" fmla="*/ 0 h 363"/>
                <a:gd name="T30" fmla="*/ 0 w 308"/>
                <a:gd name="T31" fmla="*/ 0 h 363"/>
                <a:gd name="T32" fmla="*/ 0 w 308"/>
                <a:gd name="T33" fmla="*/ 0 h 363"/>
                <a:gd name="T34" fmla="*/ 0 w 308"/>
                <a:gd name="T35" fmla="*/ 0 h 363"/>
                <a:gd name="T36" fmla="*/ 0 w 308"/>
                <a:gd name="T37" fmla="*/ 0 h 363"/>
                <a:gd name="T38" fmla="*/ 0 w 308"/>
                <a:gd name="T39" fmla="*/ 0 h 363"/>
                <a:gd name="T40" fmla="*/ 0 w 308"/>
                <a:gd name="T41" fmla="*/ 0 h 363"/>
                <a:gd name="T42" fmla="*/ 0 w 308"/>
                <a:gd name="T43" fmla="*/ 0 h 363"/>
                <a:gd name="T44" fmla="*/ 0 w 308"/>
                <a:gd name="T45" fmla="*/ 0 h 363"/>
                <a:gd name="T46" fmla="*/ 0 w 308"/>
                <a:gd name="T47" fmla="*/ 0 h 363"/>
                <a:gd name="T48" fmla="*/ 0 w 308"/>
                <a:gd name="T49" fmla="*/ 0 h 363"/>
                <a:gd name="T50" fmla="*/ 0 w 308"/>
                <a:gd name="T51" fmla="*/ 0 h 363"/>
                <a:gd name="T52" fmla="*/ 0 w 308"/>
                <a:gd name="T53" fmla="*/ 0 h 363"/>
                <a:gd name="T54" fmla="*/ 0 w 308"/>
                <a:gd name="T55" fmla="*/ 0 h 363"/>
                <a:gd name="T56" fmla="*/ 0 w 308"/>
                <a:gd name="T57" fmla="*/ 0 h 363"/>
                <a:gd name="T58" fmla="*/ 0 w 308"/>
                <a:gd name="T59" fmla="*/ 0 h 363"/>
                <a:gd name="T60" fmla="*/ 0 w 308"/>
                <a:gd name="T61" fmla="*/ 0 h 363"/>
                <a:gd name="T62" fmla="*/ 0 w 308"/>
                <a:gd name="T63" fmla="*/ 0 h 363"/>
                <a:gd name="T64" fmla="*/ 0 w 308"/>
                <a:gd name="T65" fmla="*/ 0 h 363"/>
                <a:gd name="T66" fmla="*/ 0 w 308"/>
                <a:gd name="T67" fmla="*/ 0 h 363"/>
                <a:gd name="T68" fmla="*/ 0 w 308"/>
                <a:gd name="T69" fmla="*/ 0 h 363"/>
                <a:gd name="T70" fmla="*/ 0 w 308"/>
                <a:gd name="T71" fmla="*/ 0 h 363"/>
                <a:gd name="T72" fmla="*/ 0 w 308"/>
                <a:gd name="T73" fmla="*/ 0 h 363"/>
                <a:gd name="T74" fmla="*/ 0 w 308"/>
                <a:gd name="T75" fmla="*/ 0 h 363"/>
                <a:gd name="T76" fmla="*/ 0 w 308"/>
                <a:gd name="T77" fmla="*/ 0 h 363"/>
                <a:gd name="T78" fmla="*/ 0 w 308"/>
                <a:gd name="T79" fmla="*/ 0 h 363"/>
                <a:gd name="T80" fmla="*/ 0 w 308"/>
                <a:gd name="T81" fmla="*/ 0 h 363"/>
                <a:gd name="T82" fmla="*/ 0 w 308"/>
                <a:gd name="T83" fmla="*/ 0 h 363"/>
                <a:gd name="T84" fmla="*/ 0 w 308"/>
                <a:gd name="T85" fmla="*/ 0 h 363"/>
                <a:gd name="T86" fmla="*/ 0 w 308"/>
                <a:gd name="T87" fmla="*/ 0 h 363"/>
                <a:gd name="T88" fmla="*/ 0 w 308"/>
                <a:gd name="T89" fmla="*/ 0 h 363"/>
                <a:gd name="T90" fmla="*/ 0 w 308"/>
                <a:gd name="T91" fmla="*/ 0 h 363"/>
                <a:gd name="T92" fmla="*/ 0 w 308"/>
                <a:gd name="T93" fmla="*/ 0 h 363"/>
                <a:gd name="T94" fmla="*/ 0 w 308"/>
                <a:gd name="T95" fmla="*/ 0 h 363"/>
                <a:gd name="T96" fmla="*/ 0 w 308"/>
                <a:gd name="T97" fmla="*/ 0 h 363"/>
                <a:gd name="T98" fmla="*/ 0 w 308"/>
                <a:gd name="T99" fmla="*/ 0 h 363"/>
                <a:gd name="T100" fmla="*/ 0 w 308"/>
                <a:gd name="T101" fmla="*/ 0 h 363"/>
                <a:gd name="T102" fmla="*/ 0 w 308"/>
                <a:gd name="T103" fmla="*/ 0 h 363"/>
                <a:gd name="T104" fmla="*/ 0 w 308"/>
                <a:gd name="T105" fmla="*/ 0 h 363"/>
                <a:gd name="T106" fmla="*/ 0 w 308"/>
                <a:gd name="T107" fmla="*/ 0 h 363"/>
                <a:gd name="T108" fmla="*/ 0 w 308"/>
                <a:gd name="T109" fmla="*/ 0 h 363"/>
                <a:gd name="T110" fmla="*/ 0 w 308"/>
                <a:gd name="T111" fmla="*/ 0 h 3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08"/>
                <a:gd name="T169" fmla="*/ 0 h 363"/>
                <a:gd name="T170" fmla="*/ 308 w 308"/>
                <a:gd name="T171" fmla="*/ 363 h 36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08" h="363">
                  <a:moveTo>
                    <a:pt x="161" y="172"/>
                  </a:moveTo>
                  <a:lnTo>
                    <a:pt x="308" y="172"/>
                  </a:lnTo>
                  <a:lnTo>
                    <a:pt x="308" y="355"/>
                  </a:lnTo>
                  <a:lnTo>
                    <a:pt x="281" y="355"/>
                  </a:lnTo>
                  <a:lnTo>
                    <a:pt x="269" y="308"/>
                  </a:lnTo>
                  <a:lnTo>
                    <a:pt x="262" y="324"/>
                  </a:lnTo>
                  <a:lnTo>
                    <a:pt x="250" y="333"/>
                  </a:lnTo>
                  <a:lnTo>
                    <a:pt x="230" y="345"/>
                  </a:lnTo>
                  <a:lnTo>
                    <a:pt x="217" y="353"/>
                  </a:lnTo>
                  <a:lnTo>
                    <a:pt x="205" y="355"/>
                  </a:lnTo>
                  <a:lnTo>
                    <a:pt x="193" y="357"/>
                  </a:lnTo>
                  <a:lnTo>
                    <a:pt x="183" y="363"/>
                  </a:lnTo>
                  <a:lnTo>
                    <a:pt x="173" y="363"/>
                  </a:lnTo>
                  <a:lnTo>
                    <a:pt x="163" y="363"/>
                  </a:lnTo>
                  <a:lnTo>
                    <a:pt x="159" y="363"/>
                  </a:lnTo>
                  <a:lnTo>
                    <a:pt x="142" y="363"/>
                  </a:lnTo>
                  <a:lnTo>
                    <a:pt x="130" y="363"/>
                  </a:lnTo>
                  <a:lnTo>
                    <a:pt x="114" y="357"/>
                  </a:lnTo>
                  <a:lnTo>
                    <a:pt x="102" y="353"/>
                  </a:lnTo>
                  <a:lnTo>
                    <a:pt x="85" y="345"/>
                  </a:lnTo>
                  <a:lnTo>
                    <a:pt x="75" y="338"/>
                  </a:lnTo>
                  <a:lnTo>
                    <a:pt x="63" y="331"/>
                  </a:lnTo>
                  <a:lnTo>
                    <a:pt x="53" y="324"/>
                  </a:lnTo>
                  <a:lnTo>
                    <a:pt x="44" y="312"/>
                  </a:lnTo>
                  <a:lnTo>
                    <a:pt x="32" y="294"/>
                  </a:lnTo>
                  <a:lnTo>
                    <a:pt x="26" y="289"/>
                  </a:lnTo>
                  <a:lnTo>
                    <a:pt x="20" y="275"/>
                  </a:lnTo>
                  <a:lnTo>
                    <a:pt x="16" y="260"/>
                  </a:lnTo>
                  <a:lnTo>
                    <a:pt x="10" y="245"/>
                  </a:lnTo>
                  <a:lnTo>
                    <a:pt x="6" y="231"/>
                  </a:lnTo>
                  <a:lnTo>
                    <a:pt x="6" y="218"/>
                  </a:lnTo>
                  <a:lnTo>
                    <a:pt x="0" y="204"/>
                  </a:lnTo>
                  <a:lnTo>
                    <a:pt x="0" y="179"/>
                  </a:lnTo>
                  <a:lnTo>
                    <a:pt x="6" y="155"/>
                  </a:lnTo>
                  <a:lnTo>
                    <a:pt x="6" y="135"/>
                  </a:lnTo>
                  <a:lnTo>
                    <a:pt x="10" y="118"/>
                  </a:lnTo>
                  <a:lnTo>
                    <a:pt x="16" y="106"/>
                  </a:lnTo>
                  <a:lnTo>
                    <a:pt x="20" y="92"/>
                  </a:lnTo>
                  <a:lnTo>
                    <a:pt x="26" y="76"/>
                  </a:lnTo>
                  <a:lnTo>
                    <a:pt x="32" y="67"/>
                  </a:lnTo>
                  <a:lnTo>
                    <a:pt x="44" y="59"/>
                  </a:lnTo>
                  <a:lnTo>
                    <a:pt x="53" y="43"/>
                  </a:lnTo>
                  <a:lnTo>
                    <a:pt x="61" y="37"/>
                  </a:lnTo>
                  <a:lnTo>
                    <a:pt x="73" y="30"/>
                  </a:lnTo>
                  <a:lnTo>
                    <a:pt x="83" y="23"/>
                  </a:lnTo>
                  <a:lnTo>
                    <a:pt x="93" y="15"/>
                  </a:lnTo>
                  <a:lnTo>
                    <a:pt x="107" y="10"/>
                  </a:lnTo>
                  <a:lnTo>
                    <a:pt x="117" y="8"/>
                  </a:lnTo>
                  <a:lnTo>
                    <a:pt x="132" y="8"/>
                  </a:lnTo>
                  <a:lnTo>
                    <a:pt x="151" y="3"/>
                  </a:lnTo>
                  <a:lnTo>
                    <a:pt x="171" y="0"/>
                  </a:lnTo>
                  <a:lnTo>
                    <a:pt x="191" y="3"/>
                  </a:lnTo>
                  <a:lnTo>
                    <a:pt x="203" y="8"/>
                  </a:lnTo>
                  <a:lnTo>
                    <a:pt x="220" y="10"/>
                  </a:lnTo>
                  <a:lnTo>
                    <a:pt x="236" y="20"/>
                  </a:lnTo>
                  <a:lnTo>
                    <a:pt x="250" y="23"/>
                  </a:lnTo>
                  <a:lnTo>
                    <a:pt x="262" y="33"/>
                  </a:lnTo>
                  <a:lnTo>
                    <a:pt x="269" y="43"/>
                  </a:lnTo>
                  <a:lnTo>
                    <a:pt x="281" y="55"/>
                  </a:lnTo>
                  <a:lnTo>
                    <a:pt x="285" y="67"/>
                  </a:lnTo>
                  <a:lnTo>
                    <a:pt x="293" y="76"/>
                  </a:lnTo>
                  <a:lnTo>
                    <a:pt x="301" y="92"/>
                  </a:lnTo>
                  <a:lnTo>
                    <a:pt x="301" y="104"/>
                  </a:lnTo>
                  <a:lnTo>
                    <a:pt x="303" y="113"/>
                  </a:lnTo>
                  <a:lnTo>
                    <a:pt x="262" y="113"/>
                  </a:lnTo>
                  <a:lnTo>
                    <a:pt x="252" y="101"/>
                  </a:lnTo>
                  <a:lnTo>
                    <a:pt x="250" y="86"/>
                  </a:lnTo>
                  <a:lnTo>
                    <a:pt x="240" y="72"/>
                  </a:lnTo>
                  <a:lnTo>
                    <a:pt x="230" y="62"/>
                  </a:lnTo>
                  <a:lnTo>
                    <a:pt x="217" y="55"/>
                  </a:lnTo>
                  <a:lnTo>
                    <a:pt x="205" y="52"/>
                  </a:lnTo>
                  <a:lnTo>
                    <a:pt x="193" y="43"/>
                  </a:lnTo>
                  <a:lnTo>
                    <a:pt x="181" y="43"/>
                  </a:lnTo>
                  <a:lnTo>
                    <a:pt x="161" y="39"/>
                  </a:lnTo>
                  <a:lnTo>
                    <a:pt x="136" y="43"/>
                  </a:lnTo>
                  <a:lnTo>
                    <a:pt x="124" y="45"/>
                  </a:lnTo>
                  <a:lnTo>
                    <a:pt x="110" y="52"/>
                  </a:lnTo>
                  <a:lnTo>
                    <a:pt x="102" y="59"/>
                  </a:lnTo>
                  <a:lnTo>
                    <a:pt x="85" y="67"/>
                  </a:lnTo>
                  <a:lnTo>
                    <a:pt x="75" y="76"/>
                  </a:lnTo>
                  <a:lnTo>
                    <a:pt x="65" y="92"/>
                  </a:lnTo>
                  <a:lnTo>
                    <a:pt x="61" y="104"/>
                  </a:lnTo>
                  <a:lnTo>
                    <a:pt x="56" y="113"/>
                  </a:lnTo>
                  <a:lnTo>
                    <a:pt x="53" y="130"/>
                  </a:lnTo>
                  <a:lnTo>
                    <a:pt x="48" y="145"/>
                  </a:lnTo>
                  <a:lnTo>
                    <a:pt x="46" y="169"/>
                  </a:lnTo>
                  <a:lnTo>
                    <a:pt x="46" y="189"/>
                  </a:lnTo>
                  <a:lnTo>
                    <a:pt x="48" y="214"/>
                  </a:lnTo>
                  <a:lnTo>
                    <a:pt x="53" y="231"/>
                  </a:lnTo>
                  <a:lnTo>
                    <a:pt x="61" y="245"/>
                  </a:lnTo>
                  <a:lnTo>
                    <a:pt x="65" y="263"/>
                  </a:lnTo>
                  <a:lnTo>
                    <a:pt x="73" y="279"/>
                  </a:lnTo>
                  <a:lnTo>
                    <a:pt x="83" y="289"/>
                  </a:lnTo>
                  <a:lnTo>
                    <a:pt x="93" y="302"/>
                  </a:lnTo>
                  <a:lnTo>
                    <a:pt x="102" y="304"/>
                  </a:lnTo>
                  <a:lnTo>
                    <a:pt x="117" y="316"/>
                  </a:lnTo>
                  <a:lnTo>
                    <a:pt x="130" y="318"/>
                  </a:lnTo>
                  <a:lnTo>
                    <a:pt x="149" y="326"/>
                  </a:lnTo>
                  <a:lnTo>
                    <a:pt x="163" y="326"/>
                  </a:lnTo>
                  <a:lnTo>
                    <a:pt x="183" y="324"/>
                  </a:lnTo>
                  <a:lnTo>
                    <a:pt x="193" y="324"/>
                  </a:lnTo>
                  <a:lnTo>
                    <a:pt x="203" y="316"/>
                  </a:lnTo>
                  <a:lnTo>
                    <a:pt x="215" y="312"/>
                  </a:lnTo>
                  <a:lnTo>
                    <a:pt x="227" y="304"/>
                  </a:lnTo>
                  <a:lnTo>
                    <a:pt x="240" y="292"/>
                  </a:lnTo>
                  <a:lnTo>
                    <a:pt x="250" y="279"/>
                  </a:lnTo>
                  <a:lnTo>
                    <a:pt x="256" y="263"/>
                  </a:lnTo>
                  <a:lnTo>
                    <a:pt x="262" y="245"/>
                  </a:lnTo>
                  <a:lnTo>
                    <a:pt x="264" y="223"/>
                  </a:lnTo>
                  <a:lnTo>
                    <a:pt x="264" y="208"/>
                  </a:lnTo>
                  <a:lnTo>
                    <a:pt x="161" y="208"/>
                  </a:lnTo>
                  <a:lnTo>
                    <a:pt x="161" y="172"/>
                  </a:lnTo>
                  <a:close/>
                </a:path>
              </a:pathLst>
            </a:custGeom>
            <a:solidFill>
              <a:srgbClr val="000000"/>
            </a:solidFill>
            <a:ln w="1588">
              <a:solidFill>
                <a:srgbClr val="000000"/>
              </a:solidFill>
              <a:prstDash val="solid"/>
              <a:round/>
              <a:headEnd/>
              <a:tailEnd/>
            </a:ln>
          </p:spPr>
          <p:txBody>
            <a:bodyPr/>
            <a:lstStyle/>
            <a:p>
              <a:endParaRPr lang="en-US"/>
            </a:p>
          </p:txBody>
        </p:sp>
        <p:sp>
          <p:nvSpPr>
            <p:cNvPr id="94" name="Freeform 78"/>
            <p:cNvSpPr>
              <a:spLocks/>
            </p:cNvSpPr>
            <p:nvPr/>
          </p:nvSpPr>
          <p:spPr bwMode="auto">
            <a:xfrm>
              <a:off x="3262" y="3704"/>
              <a:ext cx="45" cy="57"/>
            </a:xfrm>
            <a:custGeom>
              <a:avLst/>
              <a:gdLst>
                <a:gd name="T0" fmla="*/ 0 w 269"/>
                <a:gd name="T1" fmla="*/ 0 h 345"/>
                <a:gd name="T2" fmla="*/ 0 w 269"/>
                <a:gd name="T3" fmla="*/ 0 h 345"/>
                <a:gd name="T4" fmla="*/ 0 w 269"/>
                <a:gd name="T5" fmla="*/ 0 h 345"/>
                <a:gd name="T6" fmla="*/ 0 w 269"/>
                <a:gd name="T7" fmla="*/ 0 h 345"/>
                <a:gd name="T8" fmla="*/ 0 w 269"/>
                <a:gd name="T9" fmla="*/ 0 h 345"/>
                <a:gd name="T10" fmla="*/ 0 w 269"/>
                <a:gd name="T11" fmla="*/ 0 h 345"/>
                <a:gd name="T12" fmla="*/ 0 w 269"/>
                <a:gd name="T13" fmla="*/ 0 h 345"/>
                <a:gd name="T14" fmla="*/ 0 w 269"/>
                <a:gd name="T15" fmla="*/ 0 h 345"/>
                <a:gd name="T16" fmla="*/ 0 w 269"/>
                <a:gd name="T17" fmla="*/ 0 h 345"/>
                <a:gd name="T18" fmla="*/ 0 w 269"/>
                <a:gd name="T19" fmla="*/ 0 h 345"/>
                <a:gd name="T20" fmla="*/ 0 w 269"/>
                <a:gd name="T21" fmla="*/ 0 h 345"/>
                <a:gd name="T22" fmla="*/ 0 w 269"/>
                <a:gd name="T23" fmla="*/ 0 h 345"/>
                <a:gd name="T24" fmla="*/ 0 w 269"/>
                <a:gd name="T25" fmla="*/ 0 h 345"/>
                <a:gd name="T26" fmla="*/ 0 w 269"/>
                <a:gd name="T27" fmla="*/ 0 h 345"/>
                <a:gd name="T28" fmla="*/ 0 w 269"/>
                <a:gd name="T29" fmla="*/ 0 h 345"/>
                <a:gd name="T30" fmla="*/ 0 w 269"/>
                <a:gd name="T31" fmla="*/ 0 h 345"/>
                <a:gd name="T32" fmla="*/ 0 w 269"/>
                <a:gd name="T33" fmla="*/ 0 h 345"/>
                <a:gd name="T34" fmla="*/ 0 w 269"/>
                <a:gd name="T35" fmla="*/ 0 h 345"/>
                <a:gd name="T36" fmla="*/ 0 w 269"/>
                <a:gd name="T37" fmla="*/ 0 h 345"/>
                <a:gd name="T38" fmla="*/ 0 w 269"/>
                <a:gd name="T39" fmla="*/ 0 h 345"/>
                <a:gd name="T40" fmla="*/ 0 w 269"/>
                <a:gd name="T41" fmla="*/ 0 h 345"/>
                <a:gd name="T42" fmla="*/ 0 w 269"/>
                <a:gd name="T43" fmla="*/ 0 h 345"/>
                <a:gd name="T44" fmla="*/ 0 w 269"/>
                <a:gd name="T45" fmla="*/ 0 h 345"/>
                <a:gd name="T46" fmla="*/ 0 w 269"/>
                <a:gd name="T47" fmla="*/ 0 h 345"/>
                <a:gd name="T48" fmla="*/ 0 w 269"/>
                <a:gd name="T49" fmla="*/ 0 h 345"/>
                <a:gd name="T50" fmla="*/ 0 w 269"/>
                <a:gd name="T51" fmla="*/ 0 h 345"/>
                <a:gd name="T52" fmla="*/ 0 w 269"/>
                <a:gd name="T53" fmla="*/ 0 h 345"/>
                <a:gd name="T54" fmla="*/ 0 w 269"/>
                <a:gd name="T55" fmla="*/ 0 h 345"/>
                <a:gd name="T56" fmla="*/ 0 w 269"/>
                <a:gd name="T57" fmla="*/ 0 h 345"/>
                <a:gd name="T58" fmla="*/ 0 w 269"/>
                <a:gd name="T59" fmla="*/ 0 h 345"/>
                <a:gd name="T60" fmla="*/ 0 w 269"/>
                <a:gd name="T61" fmla="*/ 0 h 345"/>
                <a:gd name="T62" fmla="*/ 0 w 269"/>
                <a:gd name="T63" fmla="*/ 0 h 345"/>
                <a:gd name="T64" fmla="*/ 0 w 269"/>
                <a:gd name="T65" fmla="*/ 0 h 345"/>
                <a:gd name="T66" fmla="*/ 0 w 269"/>
                <a:gd name="T67" fmla="*/ 0 h 345"/>
                <a:gd name="T68" fmla="*/ 0 w 269"/>
                <a:gd name="T69" fmla="*/ 0 h 345"/>
                <a:gd name="T70" fmla="*/ 0 w 269"/>
                <a:gd name="T71" fmla="*/ 0 h 345"/>
                <a:gd name="T72" fmla="*/ 0 w 269"/>
                <a:gd name="T73" fmla="*/ 0 h 34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9"/>
                <a:gd name="T112" fmla="*/ 0 h 345"/>
                <a:gd name="T113" fmla="*/ 269 w 269"/>
                <a:gd name="T114" fmla="*/ 345 h 34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9" h="345">
                  <a:moveTo>
                    <a:pt x="0" y="345"/>
                  </a:moveTo>
                  <a:lnTo>
                    <a:pt x="0" y="0"/>
                  </a:lnTo>
                  <a:lnTo>
                    <a:pt x="132" y="0"/>
                  </a:lnTo>
                  <a:lnTo>
                    <a:pt x="156" y="3"/>
                  </a:lnTo>
                  <a:lnTo>
                    <a:pt x="175" y="5"/>
                  </a:lnTo>
                  <a:lnTo>
                    <a:pt x="193" y="10"/>
                  </a:lnTo>
                  <a:lnTo>
                    <a:pt x="210" y="13"/>
                  </a:lnTo>
                  <a:lnTo>
                    <a:pt x="222" y="23"/>
                  </a:lnTo>
                  <a:lnTo>
                    <a:pt x="232" y="33"/>
                  </a:lnTo>
                  <a:lnTo>
                    <a:pt x="246" y="45"/>
                  </a:lnTo>
                  <a:lnTo>
                    <a:pt x="252" y="57"/>
                  </a:lnTo>
                  <a:lnTo>
                    <a:pt x="256" y="69"/>
                  </a:lnTo>
                  <a:lnTo>
                    <a:pt x="256" y="86"/>
                  </a:lnTo>
                  <a:lnTo>
                    <a:pt x="256" y="101"/>
                  </a:lnTo>
                  <a:lnTo>
                    <a:pt x="254" y="115"/>
                  </a:lnTo>
                  <a:lnTo>
                    <a:pt x="252" y="127"/>
                  </a:lnTo>
                  <a:lnTo>
                    <a:pt x="242" y="137"/>
                  </a:lnTo>
                  <a:lnTo>
                    <a:pt x="183" y="137"/>
                  </a:lnTo>
                  <a:lnTo>
                    <a:pt x="195" y="133"/>
                  </a:lnTo>
                  <a:lnTo>
                    <a:pt x="205" y="115"/>
                  </a:lnTo>
                  <a:lnTo>
                    <a:pt x="213" y="103"/>
                  </a:lnTo>
                  <a:lnTo>
                    <a:pt x="213" y="96"/>
                  </a:lnTo>
                  <a:lnTo>
                    <a:pt x="213" y="82"/>
                  </a:lnTo>
                  <a:lnTo>
                    <a:pt x="205" y="66"/>
                  </a:lnTo>
                  <a:lnTo>
                    <a:pt x="203" y="62"/>
                  </a:lnTo>
                  <a:lnTo>
                    <a:pt x="193" y="52"/>
                  </a:lnTo>
                  <a:lnTo>
                    <a:pt x="179" y="49"/>
                  </a:lnTo>
                  <a:lnTo>
                    <a:pt x="166" y="45"/>
                  </a:lnTo>
                  <a:lnTo>
                    <a:pt x="149" y="42"/>
                  </a:lnTo>
                  <a:lnTo>
                    <a:pt x="46" y="42"/>
                  </a:lnTo>
                  <a:lnTo>
                    <a:pt x="46" y="149"/>
                  </a:lnTo>
                  <a:lnTo>
                    <a:pt x="136" y="149"/>
                  </a:lnTo>
                  <a:lnTo>
                    <a:pt x="156" y="147"/>
                  </a:lnTo>
                  <a:lnTo>
                    <a:pt x="171" y="145"/>
                  </a:lnTo>
                  <a:lnTo>
                    <a:pt x="183" y="137"/>
                  </a:lnTo>
                  <a:lnTo>
                    <a:pt x="242" y="137"/>
                  </a:lnTo>
                  <a:lnTo>
                    <a:pt x="230" y="149"/>
                  </a:lnTo>
                  <a:lnTo>
                    <a:pt x="217" y="159"/>
                  </a:lnTo>
                  <a:lnTo>
                    <a:pt x="201" y="167"/>
                  </a:lnTo>
                  <a:lnTo>
                    <a:pt x="220" y="172"/>
                  </a:lnTo>
                  <a:lnTo>
                    <a:pt x="232" y="179"/>
                  </a:lnTo>
                  <a:lnTo>
                    <a:pt x="246" y="188"/>
                  </a:lnTo>
                  <a:lnTo>
                    <a:pt x="254" y="198"/>
                  </a:lnTo>
                  <a:lnTo>
                    <a:pt x="193" y="198"/>
                  </a:lnTo>
                  <a:lnTo>
                    <a:pt x="183" y="194"/>
                  </a:lnTo>
                  <a:lnTo>
                    <a:pt x="166" y="188"/>
                  </a:lnTo>
                  <a:lnTo>
                    <a:pt x="154" y="188"/>
                  </a:lnTo>
                  <a:lnTo>
                    <a:pt x="46" y="188"/>
                  </a:lnTo>
                  <a:lnTo>
                    <a:pt x="46" y="306"/>
                  </a:lnTo>
                  <a:lnTo>
                    <a:pt x="171" y="306"/>
                  </a:lnTo>
                  <a:lnTo>
                    <a:pt x="183" y="304"/>
                  </a:lnTo>
                  <a:lnTo>
                    <a:pt x="195" y="298"/>
                  </a:lnTo>
                  <a:lnTo>
                    <a:pt x="210" y="292"/>
                  </a:lnTo>
                  <a:lnTo>
                    <a:pt x="217" y="279"/>
                  </a:lnTo>
                  <a:lnTo>
                    <a:pt x="222" y="265"/>
                  </a:lnTo>
                  <a:lnTo>
                    <a:pt x="225" y="257"/>
                  </a:lnTo>
                  <a:lnTo>
                    <a:pt x="225" y="245"/>
                  </a:lnTo>
                  <a:lnTo>
                    <a:pt x="222" y="233"/>
                  </a:lnTo>
                  <a:lnTo>
                    <a:pt x="217" y="221"/>
                  </a:lnTo>
                  <a:lnTo>
                    <a:pt x="205" y="206"/>
                  </a:lnTo>
                  <a:lnTo>
                    <a:pt x="193" y="198"/>
                  </a:lnTo>
                  <a:lnTo>
                    <a:pt x="254" y="198"/>
                  </a:lnTo>
                  <a:lnTo>
                    <a:pt x="259" y="208"/>
                  </a:lnTo>
                  <a:lnTo>
                    <a:pt x="264" y="221"/>
                  </a:lnTo>
                  <a:lnTo>
                    <a:pt x="269" y="233"/>
                  </a:lnTo>
                  <a:lnTo>
                    <a:pt x="269" y="245"/>
                  </a:lnTo>
                  <a:lnTo>
                    <a:pt x="269" y="259"/>
                  </a:lnTo>
                  <a:lnTo>
                    <a:pt x="264" y="274"/>
                  </a:lnTo>
                  <a:lnTo>
                    <a:pt x="259" y="292"/>
                  </a:lnTo>
                  <a:lnTo>
                    <a:pt x="254" y="306"/>
                  </a:lnTo>
                  <a:lnTo>
                    <a:pt x="234" y="323"/>
                  </a:lnTo>
                  <a:lnTo>
                    <a:pt x="225" y="333"/>
                  </a:lnTo>
                  <a:lnTo>
                    <a:pt x="201" y="343"/>
                  </a:lnTo>
                  <a:lnTo>
                    <a:pt x="179" y="345"/>
                  </a:lnTo>
                  <a:lnTo>
                    <a:pt x="0" y="345"/>
                  </a:lnTo>
                  <a:close/>
                </a:path>
              </a:pathLst>
            </a:custGeom>
            <a:solidFill>
              <a:srgbClr val="000000"/>
            </a:solidFill>
            <a:ln w="1588">
              <a:solidFill>
                <a:srgbClr val="000000"/>
              </a:solidFill>
              <a:prstDash val="solid"/>
              <a:round/>
              <a:headEnd/>
              <a:tailEnd/>
            </a:ln>
          </p:spPr>
          <p:txBody>
            <a:bodyPr/>
            <a:lstStyle/>
            <a:p>
              <a:endParaRPr lang="en-US"/>
            </a:p>
          </p:txBody>
        </p:sp>
        <p:sp>
          <p:nvSpPr>
            <p:cNvPr id="95" name="Freeform 79"/>
            <p:cNvSpPr>
              <a:spLocks/>
            </p:cNvSpPr>
            <p:nvPr/>
          </p:nvSpPr>
          <p:spPr bwMode="auto">
            <a:xfrm>
              <a:off x="3317" y="3704"/>
              <a:ext cx="49" cy="57"/>
            </a:xfrm>
            <a:custGeom>
              <a:avLst/>
              <a:gdLst>
                <a:gd name="T0" fmla="*/ 0 w 293"/>
                <a:gd name="T1" fmla="*/ 0 h 345"/>
                <a:gd name="T2" fmla="*/ 0 w 293"/>
                <a:gd name="T3" fmla="*/ 0 h 345"/>
                <a:gd name="T4" fmla="*/ 0 w 293"/>
                <a:gd name="T5" fmla="*/ 0 h 345"/>
                <a:gd name="T6" fmla="*/ 0 w 293"/>
                <a:gd name="T7" fmla="*/ 0 h 345"/>
                <a:gd name="T8" fmla="*/ 0 w 293"/>
                <a:gd name="T9" fmla="*/ 0 h 345"/>
                <a:gd name="T10" fmla="*/ 0 w 293"/>
                <a:gd name="T11" fmla="*/ 0 h 345"/>
                <a:gd name="T12" fmla="*/ 0 w 293"/>
                <a:gd name="T13" fmla="*/ 0 h 345"/>
                <a:gd name="T14" fmla="*/ 0 w 293"/>
                <a:gd name="T15" fmla="*/ 0 h 345"/>
                <a:gd name="T16" fmla="*/ 0 w 293"/>
                <a:gd name="T17" fmla="*/ 0 h 345"/>
                <a:gd name="T18" fmla="*/ 0 w 293"/>
                <a:gd name="T19" fmla="*/ 0 h 345"/>
                <a:gd name="T20" fmla="*/ 0 w 293"/>
                <a:gd name="T21" fmla="*/ 0 h 345"/>
                <a:gd name="T22" fmla="*/ 0 w 293"/>
                <a:gd name="T23" fmla="*/ 0 h 345"/>
                <a:gd name="T24" fmla="*/ 0 w 293"/>
                <a:gd name="T25" fmla="*/ 0 h 345"/>
                <a:gd name="T26" fmla="*/ 0 w 293"/>
                <a:gd name="T27" fmla="*/ 0 h 345"/>
                <a:gd name="T28" fmla="*/ 0 w 293"/>
                <a:gd name="T29" fmla="*/ 0 h 3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3"/>
                <a:gd name="T46" fmla="*/ 0 h 345"/>
                <a:gd name="T47" fmla="*/ 293 w 293"/>
                <a:gd name="T48" fmla="*/ 345 h 3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3" h="345">
                  <a:moveTo>
                    <a:pt x="0" y="345"/>
                  </a:moveTo>
                  <a:lnTo>
                    <a:pt x="120" y="0"/>
                  </a:lnTo>
                  <a:lnTo>
                    <a:pt x="167" y="0"/>
                  </a:lnTo>
                  <a:lnTo>
                    <a:pt x="242" y="206"/>
                  </a:lnTo>
                  <a:lnTo>
                    <a:pt x="199" y="206"/>
                  </a:lnTo>
                  <a:lnTo>
                    <a:pt x="147" y="49"/>
                  </a:lnTo>
                  <a:lnTo>
                    <a:pt x="89" y="206"/>
                  </a:lnTo>
                  <a:lnTo>
                    <a:pt x="199" y="206"/>
                  </a:lnTo>
                  <a:lnTo>
                    <a:pt x="242" y="206"/>
                  </a:lnTo>
                  <a:lnTo>
                    <a:pt x="293" y="345"/>
                  </a:lnTo>
                  <a:lnTo>
                    <a:pt x="248" y="345"/>
                  </a:lnTo>
                  <a:lnTo>
                    <a:pt x="211" y="243"/>
                  </a:lnTo>
                  <a:lnTo>
                    <a:pt x="79" y="243"/>
                  </a:lnTo>
                  <a:lnTo>
                    <a:pt x="42" y="345"/>
                  </a:lnTo>
                  <a:lnTo>
                    <a:pt x="0" y="345"/>
                  </a:lnTo>
                  <a:close/>
                </a:path>
              </a:pathLst>
            </a:custGeom>
            <a:solidFill>
              <a:srgbClr val="000000"/>
            </a:solidFill>
            <a:ln w="1588">
              <a:solidFill>
                <a:srgbClr val="000000"/>
              </a:solidFill>
              <a:prstDash val="solid"/>
              <a:round/>
              <a:headEnd/>
              <a:tailEnd/>
            </a:ln>
          </p:spPr>
          <p:txBody>
            <a:bodyPr/>
            <a:lstStyle/>
            <a:p>
              <a:endParaRPr lang="en-US"/>
            </a:p>
          </p:txBody>
        </p:sp>
        <p:sp>
          <p:nvSpPr>
            <p:cNvPr id="96" name="Freeform 80"/>
            <p:cNvSpPr>
              <a:spLocks/>
            </p:cNvSpPr>
            <p:nvPr/>
          </p:nvSpPr>
          <p:spPr bwMode="auto">
            <a:xfrm>
              <a:off x="3381" y="3704"/>
              <a:ext cx="44" cy="57"/>
            </a:xfrm>
            <a:custGeom>
              <a:avLst/>
              <a:gdLst>
                <a:gd name="T0" fmla="*/ 0 w 264"/>
                <a:gd name="T1" fmla="*/ 0 h 345"/>
                <a:gd name="T2" fmla="*/ 0 w 264"/>
                <a:gd name="T3" fmla="*/ 0 h 345"/>
                <a:gd name="T4" fmla="*/ 0 w 264"/>
                <a:gd name="T5" fmla="*/ 0 h 345"/>
                <a:gd name="T6" fmla="*/ 0 w 264"/>
                <a:gd name="T7" fmla="*/ 0 h 345"/>
                <a:gd name="T8" fmla="*/ 0 w 264"/>
                <a:gd name="T9" fmla="*/ 0 h 345"/>
                <a:gd name="T10" fmla="*/ 0 w 264"/>
                <a:gd name="T11" fmla="*/ 0 h 345"/>
                <a:gd name="T12" fmla="*/ 0 w 264"/>
                <a:gd name="T13" fmla="*/ 0 h 345"/>
                <a:gd name="T14" fmla="*/ 0 w 264"/>
                <a:gd name="T15" fmla="*/ 0 h 345"/>
                <a:gd name="T16" fmla="*/ 0 w 264"/>
                <a:gd name="T17" fmla="*/ 0 h 345"/>
                <a:gd name="T18" fmla="*/ 0 w 264"/>
                <a:gd name="T19" fmla="*/ 0 h 345"/>
                <a:gd name="T20" fmla="*/ 0 w 264"/>
                <a:gd name="T21" fmla="*/ 0 h 3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4"/>
                <a:gd name="T34" fmla="*/ 0 h 345"/>
                <a:gd name="T35" fmla="*/ 264 w 264"/>
                <a:gd name="T36" fmla="*/ 345 h 3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4" h="345">
                  <a:moveTo>
                    <a:pt x="0" y="345"/>
                  </a:moveTo>
                  <a:lnTo>
                    <a:pt x="0" y="0"/>
                  </a:lnTo>
                  <a:lnTo>
                    <a:pt x="42" y="0"/>
                  </a:lnTo>
                  <a:lnTo>
                    <a:pt x="223" y="284"/>
                  </a:lnTo>
                  <a:lnTo>
                    <a:pt x="223" y="0"/>
                  </a:lnTo>
                  <a:lnTo>
                    <a:pt x="264" y="0"/>
                  </a:lnTo>
                  <a:lnTo>
                    <a:pt x="264" y="345"/>
                  </a:lnTo>
                  <a:lnTo>
                    <a:pt x="218" y="345"/>
                  </a:lnTo>
                  <a:lnTo>
                    <a:pt x="36" y="66"/>
                  </a:lnTo>
                  <a:lnTo>
                    <a:pt x="36" y="345"/>
                  </a:lnTo>
                  <a:lnTo>
                    <a:pt x="0" y="345"/>
                  </a:lnTo>
                  <a:close/>
                </a:path>
              </a:pathLst>
            </a:custGeom>
            <a:solidFill>
              <a:srgbClr val="000000"/>
            </a:solidFill>
            <a:ln w="1588">
              <a:solidFill>
                <a:srgbClr val="000000"/>
              </a:solidFill>
              <a:prstDash val="solid"/>
              <a:round/>
              <a:headEnd/>
              <a:tailEnd/>
            </a:ln>
          </p:spPr>
          <p:txBody>
            <a:bodyPr/>
            <a:lstStyle/>
            <a:p>
              <a:endParaRPr lang="en-US"/>
            </a:p>
          </p:txBody>
        </p:sp>
        <p:sp>
          <p:nvSpPr>
            <p:cNvPr id="97" name="Freeform 81"/>
            <p:cNvSpPr>
              <a:spLocks/>
            </p:cNvSpPr>
            <p:nvPr/>
          </p:nvSpPr>
          <p:spPr bwMode="auto">
            <a:xfrm>
              <a:off x="3445" y="3704"/>
              <a:ext cx="48" cy="57"/>
            </a:xfrm>
            <a:custGeom>
              <a:avLst/>
              <a:gdLst>
                <a:gd name="T0" fmla="*/ 0 w 284"/>
                <a:gd name="T1" fmla="*/ 0 h 345"/>
                <a:gd name="T2" fmla="*/ 0 w 284"/>
                <a:gd name="T3" fmla="*/ 0 h 345"/>
                <a:gd name="T4" fmla="*/ 0 w 284"/>
                <a:gd name="T5" fmla="*/ 0 h 345"/>
                <a:gd name="T6" fmla="*/ 0 w 284"/>
                <a:gd name="T7" fmla="*/ 0 h 345"/>
                <a:gd name="T8" fmla="*/ 0 w 284"/>
                <a:gd name="T9" fmla="*/ 0 h 345"/>
                <a:gd name="T10" fmla="*/ 0 w 284"/>
                <a:gd name="T11" fmla="*/ 0 h 345"/>
                <a:gd name="T12" fmla="*/ 0 w 284"/>
                <a:gd name="T13" fmla="*/ 0 h 345"/>
                <a:gd name="T14" fmla="*/ 0 w 284"/>
                <a:gd name="T15" fmla="*/ 0 h 345"/>
                <a:gd name="T16" fmla="*/ 0 w 284"/>
                <a:gd name="T17" fmla="*/ 0 h 345"/>
                <a:gd name="T18" fmla="*/ 0 w 284"/>
                <a:gd name="T19" fmla="*/ 0 h 345"/>
                <a:gd name="T20" fmla="*/ 0 w 284"/>
                <a:gd name="T21" fmla="*/ 0 h 345"/>
                <a:gd name="T22" fmla="*/ 0 w 284"/>
                <a:gd name="T23" fmla="*/ 0 h 345"/>
                <a:gd name="T24" fmla="*/ 0 w 284"/>
                <a:gd name="T25" fmla="*/ 0 h 3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4"/>
                <a:gd name="T40" fmla="*/ 0 h 345"/>
                <a:gd name="T41" fmla="*/ 284 w 284"/>
                <a:gd name="T42" fmla="*/ 345 h 3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4" h="345">
                  <a:moveTo>
                    <a:pt x="0" y="345"/>
                  </a:moveTo>
                  <a:lnTo>
                    <a:pt x="0" y="0"/>
                  </a:lnTo>
                  <a:lnTo>
                    <a:pt x="45" y="0"/>
                  </a:lnTo>
                  <a:lnTo>
                    <a:pt x="45" y="167"/>
                  </a:lnTo>
                  <a:lnTo>
                    <a:pt x="216" y="0"/>
                  </a:lnTo>
                  <a:lnTo>
                    <a:pt x="274" y="0"/>
                  </a:lnTo>
                  <a:lnTo>
                    <a:pt x="130" y="137"/>
                  </a:lnTo>
                  <a:lnTo>
                    <a:pt x="284" y="345"/>
                  </a:lnTo>
                  <a:lnTo>
                    <a:pt x="228" y="345"/>
                  </a:lnTo>
                  <a:lnTo>
                    <a:pt x="103" y="169"/>
                  </a:lnTo>
                  <a:lnTo>
                    <a:pt x="45" y="221"/>
                  </a:lnTo>
                  <a:lnTo>
                    <a:pt x="45" y="345"/>
                  </a:lnTo>
                  <a:lnTo>
                    <a:pt x="0" y="345"/>
                  </a:lnTo>
                  <a:close/>
                </a:path>
              </a:pathLst>
            </a:custGeom>
            <a:solidFill>
              <a:srgbClr val="000000"/>
            </a:solidFill>
            <a:ln w="1588">
              <a:solidFill>
                <a:srgbClr val="000000"/>
              </a:solidFill>
              <a:prstDash val="solid"/>
              <a:round/>
              <a:headEnd/>
              <a:tailEnd/>
            </a:ln>
          </p:spPr>
          <p:txBody>
            <a:bodyPr/>
            <a:lstStyle/>
            <a:p>
              <a:endParaRPr lang="en-US"/>
            </a:p>
          </p:txBody>
        </p:sp>
        <p:sp>
          <p:nvSpPr>
            <p:cNvPr id="98" name="Freeform 82"/>
            <p:cNvSpPr>
              <a:spLocks/>
            </p:cNvSpPr>
            <p:nvPr/>
          </p:nvSpPr>
          <p:spPr bwMode="auto">
            <a:xfrm>
              <a:off x="2856" y="3798"/>
              <a:ext cx="49" cy="58"/>
            </a:xfrm>
            <a:custGeom>
              <a:avLst/>
              <a:gdLst>
                <a:gd name="T0" fmla="*/ 0 w 297"/>
                <a:gd name="T1" fmla="*/ 0 h 347"/>
                <a:gd name="T2" fmla="*/ 0 w 297"/>
                <a:gd name="T3" fmla="*/ 0 h 347"/>
                <a:gd name="T4" fmla="*/ 0 w 297"/>
                <a:gd name="T5" fmla="*/ 0 h 347"/>
                <a:gd name="T6" fmla="*/ 0 w 297"/>
                <a:gd name="T7" fmla="*/ 0 h 347"/>
                <a:gd name="T8" fmla="*/ 0 w 297"/>
                <a:gd name="T9" fmla="*/ 0 h 347"/>
                <a:gd name="T10" fmla="*/ 0 w 297"/>
                <a:gd name="T11" fmla="*/ 0 h 347"/>
                <a:gd name="T12" fmla="*/ 0 w 297"/>
                <a:gd name="T13" fmla="*/ 0 h 347"/>
                <a:gd name="T14" fmla="*/ 0 w 297"/>
                <a:gd name="T15" fmla="*/ 0 h 347"/>
                <a:gd name="T16" fmla="*/ 0 w 297"/>
                <a:gd name="T17" fmla="*/ 0 h 347"/>
                <a:gd name="T18" fmla="*/ 0 w 297"/>
                <a:gd name="T19" fmla="*/ 0 h 347"/>
                <a:gd name="T20" fmla="*/ 0 w 297"/>
                <a:gd name="T21" fmla="*/ 0 h 347"/>
                <a:gd name="T22" fmla="*/ 0 w 297"/>
                <a:gd name="T23" fmla="*/ 0 h 347"/>
                <a:gd name="T24" fmla="*/ 0 w 297"/>
                <a:gd name="T25" fmla="*/ 0 h 347"/>
                <a:gd name="T26" fmla="*/ 0 w 297"/>
                <a:gd name="T27" fmla="*/ 0 h 347"/>
                <a:gd name="T28" fmla="*/ 0 w 297"/>
                <a:gd name="T29" fmla="*/ 0 h 3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7"/>
                <a:gd name="T46" fmla="*/ 0 h 347"/>
                <a:gd name="T47" fmla="*/ 297 w 297"/>
                <a:gd name="T48" fmla="*/ 347 h 3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7" h="347">
                  <a:moveTo>
                    <a:pt x="0" y="347"/>
                  </a:moveTo>
                  <a:lnTo>
                    <a:pt x="120" y="0"/>
                  </a:lnTo>
                  <a:lnTo>
                    <a:pt x="167" y="0"/>
                  </a:lnTo>
                  <a:lnTo>
                    <a:pt x="245" y="207"/>
                  </a:lnTo>
                  <a:lnTo>
                    <a:pt x="201" y="207"/>
                  </a:lnTo>
                  <a:lnTo>
                    <a:pt x="144" y="48"/>
                  </a:lnTo>
                  <a:lnTo>
                    <a:pt x="91" y="207"/>
                  </a:lnTo>
                  <a:lnTo>
                    <a:pt x="201" y="207"/>
                  </a:lnTo>
                  <a:lnTo>
                    <a:pt x="245" y="207"/>
                  </a:lnTo>
                  <a:lnTo>
                    <a:pt x="297" y="347"/>
                  </a:lnTo>
                  <a:lnTo>
                    <a:pt x="250" y="347"/>
                  </a:lnTo>
                  <a:lnTo>
                    <a:pt x="211" y="242"/>
                  </a:lnTo>
                  <a:lnTo>
                    <a:pt x="79" y="242"/>
                  </a:lnTo>
                  <a:lnTo>
                    <a:pt x="42" y="347"/>
                  </a:lnTo>
                  <a:lnTo>
                    <a:pt x="0" y="347"/>
                  </a:lnTo>
                  <a:close/>
                </a:path>
              </a:pathLst>
            </a:custGeom>
            <a:solidFill>
              <a:srgbClr val="000000"/>
            </a:solidFill>
            <a:ln w="1588">
              <a:solidFill>
                <a:srgbClr val="000000"/>
              </a:solidFill>
              <a:prstDash val="solid"/>
              <a:round/>
              <a:headEnd/>
              <a:tailEnd/>
            </a:ln>
          </p:spPr>
          <p:txBody>
            <a:bodyPr/>
            <a:lstStyle/>
            <a:p>
              <a:endParaRPr lang="en-US"/>
            </a:p>
          </p:txBody>
        </p:sp>
        <p:sp>
          <p:nvSpPr>
            <p:cNvPr id="99" name="Freeform 83"/>
            <p:cNvSpPr>
              <a:spLocks/>
            </p:cNvSpPr>
            <p:nvPr/>
          </p:nvSpPr>
          <p:spPr bwMode="auto">
            <a:xfrm>
              <a:off x="2920" y="3798"/>
              <a:ext cx="44" cy="58"/>
            </a:xfrm>
            <a:custGeom>
              <a:avLst/>
              <a:gdLst>
                <a:gd name="T0" fmla="*/ 0 w 266"/>
                <a:gd name="T1" fmla="*/ 0 h 347"/>
                <a:gd name="T2" fmla="*/ 0 w 266"/>
                <a:gd name="T3" fmla="*/ 0 h 347"/>
                <a:gd name="T4" fmla="*/ 0 w 266"/>
                <a:gd name="T5" fmla="*/ 0 h 347"/>
                <a:gd name="T6" fmla="*/ 0 w 266"/>
                <a:gd name="T7" fmla="*/ 0 h 347"/>
                <a:gd name="T8" fmla="*/ 0 w 266"/>
                <a:gd name="T9" fmla="*/ 0 h 347"/>
                <a:gd name="T10" fmla="*/ 0 w 266"/>
                <a:gd name="T11" fmla="*/ 0 h 347"/>
                <a:gd name="T12" fmla="*/ 0 w 266"/>
                <a:gd name="T13" fmla="*/ 0 h 347"/>
                <a:gd name="T14" fmla="*/ 0 w 266"/>
                <a:gd name="T15" fmla="*/ 0 h 347"/>
                <a:gd name="T16" fmla="*/ 0 w 266"/>
                <a:gd name="T17" fmla="*/ 0 h 347"/>
                <a:gd name="T18" fmla="*/ 0 w 266"/>
                <a:gd name="T19" fmla="*/ 0 h 347"/>
                <a:gd name="T20" fmla="*/ 0 w 266"/>
                <a:gd name="T21" fmla="*/ 0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6"/>
                <a:gd name="T34" fmla="*/ 0 h 347"/>
                <a:gd name="T35" fmla="*/ 266 w 266"/>
                <a:gd name="T36" fmla="*/ 347 h 3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6" h="347">
                  <a:moveTo>
                    <a:pt x="0" y="347"/>
                  </a:moveTo>
                  <a:lnTo>
                    <a:pt x="0" y="0"/>
                  </a:lnTo>
                  <a:lnTo>
                    <a:pt x="46" y="0"/>
                  </a:lnTo>
                  <a:lnTo>
                    <a:pt x="224" y="283"/>
                  </a:lnTo>
                  <a:lnTo>
                    <a:pt x="224" y="0"/>
                  </a:lnTo>
                  <a:lnTo>
                    <a:pt x="266" y="0"/>
                  </a:lnTo>
                  <a:lnTo>
                    <a:pt x="266" y="347"/>
                  </a:lnTo>
                  <a:lnTo>
                    <a:pt x="220" y="347"/>
                  </a:lnTo>
                  <a:lnTo>
                    <a:pt x="41" y="71"/>
                  </a:lnTo>
                  <a:lnTo>
                    <a:pt x="41" y="347"/>
                  </a:lnTo>
                  <a:lnTo>
                    <a:pt x="0" y="347"/>
                  </a:lnTo>
                  <a:close/>
                </a:path>
              </a:pathLst>
            </a:custGeom>
            <a:solidFill>
              <a:srgbClr val="000000"/>
            </a:solidFill>
            <a:ln w="1588">
              <a:solidFill>
                <a:srgbClr val="000000"/>
              </a:solidFill>
              <a:prstDash val="solid"/>
              <a:round/>
              <a:headEnd/>
              <a:tailEnd/>
            </a:ln>
          </p:spPr>
          <p:txBody>
            <a:bodyPr/>
            <a:lstStyle/>
            <a:p>
              <a:endParaRPr lang="en-US"/>
            </a:p>
          </p:txBody>
        </p:sp>
        <p:sp>
          <p:nvSpPr>
            <p:cNvPr id="100" name="Freeform 84"/>
            <p:cNvSpPr>
              <a:spLocks/>
            </p:cNvSpPr>
            <p:nvPr/>
          </p:nvSpPr>
          <p:spPr bwMode="auto">
            <a:xfrm>
              <a:off x="2984" y="3798"/>
              <a:ext cx="52" cy="58"/>
            </a:xfrm>
            <a:custGeom>
              <a:avLst/>
              <a:gdLst>
                <a:gd name="T0" fmla="*/ 0 w 311"/>
                <a:gd name="T1" fmla="*/ 0 h 347"/>
                <a:gd name="T2" fmla="*/ 0 w 311"/>
                <a:gd name="T3" fmla="*/ 0 h 347"/>
                <a:gd name="T4" fmla="*/ 0 w 311"/>
                <a:gd name="T5" fmla="*/ 0 h 347"/>
                <a:gd name="T6" fmla="*/ 0 w 311"/>
                <a:gd name="T7" fmla="*/ 0 h 347"/>
                <a:gd name="T8" fmla="*/ 0 w 311"/>
                <a:gd name="T9" fmla="*/ 0 h 347"/>
                <a:gd name="T10" fmla="*/ 0 w 311"/>
                <a:gd name="T11" fmla="*/ 0 h 347"/>
                <a:gd name="T12" fmla="*/ 0 w 311"/>
                <a:gd name="T13" fmla="*/ 0 h 347"/>
                <a:gd name="T14" fmla="*/ 0 w 311"/>
                <a:gd name="T15" fmla="*/ 0 h 347"/>
                <a:gd name="T16" fmla="*/ 0 w 311"/>
                <a:gd name="T17" fmla="*/ 0 h 347"/>
                <a:gd name="T18" fmla="*/ 0 w 311"/>
                <a:gd name="T19" fmla="*/ 0 h 3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1"/>
                <a:gd name="T31" fmla="*/ 0 h 347"/>
                <a:gd name="T32" fmla="*/ 311 w 311"/>
                <a:gd name="T33" fmla="*/ 347 h 3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1" h="347">
                  <a:moveTo>
                    <a:pt x="132" y="347"/>
                  </a:moveTo>
                  <a:lnTo>
                    <a:pt x="132" y="205"/>
                  </a:lnTo>
                  <a:lnTo>
                    <a:pt x="0" y="0"/>
                  </a:lnTo>
                  <a:lnTo>
                    <a:pt x="52" y="0"/>
                  </a:lnTo>
                  <a:lnTo>
                    <a:pt x="157" y="164"/>
                  </a:lnTo>
                  <a:lnTo>
                    <a:pt x="258" y="0"/>
                  </a:lnTo>
                  <a:lnTo>
                    <a:pt x="311" y="0"/>
                  </a:lnTo>
                  <a:lnTo>
                    <a:pt x="177" y="205"/>
                  </a:lnTo>
                  <a:lnTo>
                    <a:pt x="177" y="347"/>
                  </a:lnTo>
                  <a:lnTo>
                    <a:pt x="132" y="347"/>
                  </a:lnTo>
                  <a:close/>
                </a:path>
              </a:pathLst>
            </a:custGeom>
            <a:solidFill>
              <a:srgbClr val="000000"/>
            </a:solidFill>
            <a:ln w="1588">
              <a:solidFill>
                <a:srgbClr val="000000"/>
              </a:solidFill>
              <a:prstDash val="solid"/>
              <a:round/>
              <a:headEnd/>
              <a:tailEnd/>
            </a:ln>
          </p:spPr>
          <p:txBody>
            <a:bodyPr/>
            <a:lstStyle/>
            <a:p>
              <a:endParaRPr lang="en-US"/>
            </a:p>
          </p:txBody>
        </p:sp>
        <p:sp>
          <p:nvSpPr>
            <p:cNvPr id="101" name="Freeform 85"/>
            <p:cNvSpPr>
              <a:spLocks/>
            </p:cNvSpPr>
            <p:nvPr/>
          </p:nvSpPr>
          <p:spPr bwMode="auto">
            <a:xfrm>
              <a:off x="3051" y="3798"/>
              <a:ext cx="42" cy="58"/>
            </a:xfrm>
            <a:custGeom>
              <a:avLst/>
              <a:gdLst>
                <a:gd name="T0" fmla="*/ 0 w 254"/>
                <a:gd name="T1" fmla="*/ 0 h 347"/>
                <a:gd name="T2" fmla="*/ 0 w 254"/>
                <a:gd name="T3" fmla="*/ 0 h 347"/>
                <a:gd name="T4" fmla="*/ 0 w 254"/>
                <a:gd name="T5" fmla="*/ 0 h 347"/>
                <a:gd name="T6" fmla="*/ 0 w 254"/>
                <a:gd name="T7" fmla="*/ 0 h 347"/>
                <a:gd name="T8" fmla="*/ 0 w 254"/>
                <a:gd name="T9" fmla="*/ 0 h 347"/>
                <a:gd name="T10" fmla="*/ 0 w 254"/>
                <a:gd name="T11" fmla="*/ 0 h 347"/>
                <a:gd name="T12" fmla="*/ 0 w 254"/>
                <a:gd name="T13" fmla="*/ 0 h 347"/>
                <a:gd name="T14" fmla="*/ 0 w 254"/>
                <a:gd name="T15" fmla="*/ 0 h 347"/>
                <a:gd name="T16" fmla="*/ 0 w 254"/>
                <a:gd name="T17" fmla="*/ 0 h 347"/>
                <a:gd name="T18" fmla="*/ 0 w 254"/>
                <a:gd name="T19" fmla="*/ 0 h 347"/>
                <a:gd name="T20" fmla="*/ 0 w 254"/>
                <a:gd name="T21" fmla="*/ 0 h 347"/>
                <a:gd name="T22" fmla="*/ 0 w 254"/>
                <a:gd name="T23" fmla="*/ 0 h 347"/>
                <a:gd name="T24" fmla="*/ 0 w 254"/>
                <a:gd name="T25" fmla="*/ 0 h 347"/>
                <a:gd name="T26" fmla="*/ 0 w 254"/>
                <a:gd name="T27" fmla="*/ 0 h 347"/>
                <a:gd name="T28" fmla="*/ 0 w 254"/>
                <a:gd name="T29" fmla="*/ 0 h 347"/>
                <a:gd name="T30" fmla="*/ 0 w 254"/>
                <a:gd name="T31" fmla="*/ 0 h 347"/>
                <a:gd name="T32" fmla="*/ 0 w 254"/>
                <a:gd name="T33" fmla="*/ 0 h 347"/>
                <a:gd name="T34" fmla="*/ 0 w 254"/>
                <a:gd name="T35" fmla="*/ 0 h 347"/>
                <a:gd name="T36" fmla="*/ 0 w 254"/>
                <a:gd name="T37" fmla="*/ 0 h 347"/>
                <a:gd name="T38" fmla="*/ 0 w 254"/>
                <a:gd name="T39" fmla="*/ 0 h 347"/>
                <a:gd name="T40" fmla="*/ 0 w 254"/>
                <a:gd name="T41" fmla="*/ 0 h 347"/>
                <a:gd name="T42" fmla="*/ 0 w 254"/>
                <a:gd name="T43" fmla="*/ 0 h 347"/>
                <a:gd name="T44" fmla="*/ 0 w 254"/>
                <a:gd name="T45" fmla="*/ 0 h 347"/>
                <a:gd name="T46" fmla="*/ 0 w 254"/>
                <a:gd name="T47" fmla="*/ 0 h 347"/>
                <a:gd name="T48" fmla="*/ 0 w 254"/>
                <a:gd name="T49" fmla="*/ 0 h 347"/>
                <a:gd name="T50" fmla="*/ 0 w 254"/>
                <a:gd name="T51" fmla="*/ 0 h 347"/>
                <a:gd name="T52" fmla="*/ 0 w 254"/>
                <a:gd name="T53" fmla="*/ 0 h 347"/>
                <a:gd name="T54" fmla="*/ 0 w 254"/>
                <a:gd name="T55" fmla="*/ 0 h 347"/>
                <a:gd name="T56" fmla="*/ 0 w 254"/>
                <a:gd name="T57" fmla="*/ 0 h 347"/>
                <a:gd name="T58" fmla="*/ 0 w 254"/>
                <a:gd name="T59" fmla="*/ 0 h 347"/>
                <a:gd name="T60" fmla="*/ 0 w 254"/>
                <a:gd name="T61" fmla="*/ 0 h 347"/>
                <a:gd name="T62" fmla="*/ 0 w 254"/>
                <a:gd name="T63" fmla="*/ 0 h 347"/>
                <a:gd name="T64" fmla="*/ 0 w 254"/>
                <a:gd name="T65" fmla="*/ 0 h 347"/>
                <a:gd name="T66" fmla="*/ 0 w 254"/>
                <a:gd name="T67" fmla="*/ 0 h 347"/>
                <a:gd name="T68" fmla="*/ 0 w 254"/>
                <a:gd name="T69" fmla="*/ 0 h 347"/>
                <a:gd name="T70" fmla="*/ 0 w 254"/>
                <a:gd name="T71" fmla="*/ 0 h 347"/>
                <a:gd name="T72" fmla="*/ 0 w 254"/>
                <a:gd name="T73" fmla="*/ 0 h 347"/>
                <a:gd name="T74" fmla="*/ 0 w 254"/>
                <a:gd name="T75" fmla="*/ 0 h 347"/>
                <a:gd name="T76" fmla="*/ 0 w 254"/>
                <a:gd name="T77" fmla="*/ 0 h 347"/>
                <a:gd name="T78" fmla="*/ 0 w 254"/>
                <a:gd name="T79" fmla="*/ 0 h 347"/>
                <a:gd name="T80" fmla="*/ 0 w 254"/>
                <a:gd name="T81" fmla="*/ 0 h 347"/>
                <a:gd name="T82" fmla="*/ 0 w 254"/>
                <a:gd name="T83" fmla="*/ 0 h 347"/>
                <a:gd name="T84" fmla="*/ 0 w 254"/>
                <a:gd name="T85" fmla="*/ 0 h 347"/>
                <a:gd name="T86" fmla="*/ 0 w 254"/>
                <a:gd name="T87" fmla="*/ 0 h 347"/>
                <a:gd name="T88" fmla="*/ 0 w 254"/>
                <a:gd name="T89" fmla="*/ 0 h 347"/>
                <a:gd name="T90" fmla="*/ 0 w 254"/>
                <a:gd name="T91" fmla="*/ 0 h 347"/>
                <a:gd name="T92" fmla="*/ 0 w 254"/>
                <a:gd name="T93" fmla="*/ 0 h 347"/>
                <a:gd name="T94" fmla="*/ 0 w 254"/>
                <a:gd name="T95" fmla="*/ 0 h 347"/>
                <a:gd name="T96" fmla="*/ 0 w 254"/>
                <a:gd name="T97" fmla="*/ 0 h 347"/>
                <a:gd name="T98" fmla="*/ 0 w 254"/>
                <a:gd name="T99" fmla="*/ 0 h 34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4"/>
                <a:gd name="T151" fmla="*/ 0 h 347"/>
                <a:gd name="T152" fmla="*/ 254 w 254"/>
                <a:gd name="T153" fmla="*/ 347 h 34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4" h="347">
                  <a:moveTo>
                    <a:pt x="0" y="347"/>
                  </a:moveTo>
                  <a:lnTo>
                    <a:pt x="0" y="0"/>
                  </a:lnTo>
                  <a:lnTo>
                    <a:pt x="122" y="0"/>
                  </a:lnTo>
                  <a:lnTo>
                    <a:pt x="159" y="7"/>
                  </a:lnTo>
                  <a:lnTo>
                    <a:pt x="173" y="7"/>
                  </a:lnTo>
                  <a:lnTo>
                    <a:pt x="191" y="12"/>
                  </a:lnTo>
                  <a:lnTo>
                    <a:pt x="200" y="17"/>
                  </a:lnTo>
                  <a:lnTo>
                    <a:pt x="212" y="24"/>
                  </a:lnTo>
                  <a:lnTo>
                    <a:pt x="217" y="29"/>
                  </a:lnTo>
                  <a:lnTo>
                    <a:pt x="224" y="38"/>
                  </a:lnTo>
                  <a:lnTo>
                    <a:pt x="234" y="46"/>
                  </a:lnTo>
                  <a:lnTo>
                    <a:pt x="242" y="54"/>
                  </a:lnTo>
                  <a:lnTo>
                    <a:pt x="246" y="64"/>
                  </a:lnTo>
                  <a:lnTo>
                    <a:pt x="249" y="75"/>
                  </a:lnTo>
                  <a:lnTo>
                    <a:pt x="254" y="93"/>
                  </a:lnTo>
                  <a:lnTo>
                    <a:pt x="254" y="105"/>
                  </a:lnTo>
                  <a:lnTo>
                    <a:pt x="254" y="117"/>
                  </a:lnTo>
                  <a:lnTo>
                    <a:pt x="249" y="134"/>
                  </a:lnTo>
                  <a:lnTo>
                    <a:pt x="242" y="146"/>
                  </a:lnTo>
                  <a:lnTo>
                    <a:pt x="234" y="164"/>
                  </a:lnTo>
                  <a:lnTo>
                    <a:pt x="171" y="164"/>
                  </a:lnTo>
                  <a:lnTo>
                    <a:pt x="188" y="156"/>
                  </a:lnTo>
                  <a:lnTo>
                    <a:pt x="193" y="146"/>
                  </a:lnTo>
                  <a:lnTo>
                    <a:pt x="200" y="136"/>
                  </a:lnTo>
                  <a:lnTo>
                    <a:pt x="205" y="127"/>
                  </a:lnTo>
                  <a:lnTo>
                    <a:pt x="212" y="113"/>
                  </a:lnTo>
                  <a:lnTo>
                    <a:pt x="205" y="101"/>
                  </a:lnTo>
                  <a:lnTo>
                    <a:pt x="205" y="83"/>
                  </a:lnTo>
                  <a:lnTo>
                    <a:pt x="200" y="71"/>
                  </a:lnTo>
                  <a:lnTo>
                    <a:pt x="193" y="64"/>
                  </a:lnTo>
                  <a:lnTo>
                    <a:pt x="188" y="58"/>
                  </a:lnTo>
                  <a:lnTo>
                    <a:pt x="175" y="52"/>
                  </a:lnTo>
                  <a:lnTo>
                    <a:pt x="165" y="46"/>
                  </a:lnTo>
                  <a:lnTo>
                    <a:pt x="146" y="42"/>
                  </a:lnTo>
                  <a:lnTo>
                    <a:pt x="43" y="42"/>
                  </a:lnTo>
                  <a:lnTo>
                    <a:pt x="43" y="168"/>
                  </a:lnTo>
                  <a:lnTo>
                    <a:pt x="141" y="168"/>
                  </a:lnTo>
                  <a:lnTo>
                    <a:pt x="159" y="168"/>
                  </a:lnTo>
                  <a:lnTo>
                    <a:pt x="169" y="166"/>
                  </a:lnTo>
                  <a:lnTo>
                    <a:pt x="171" y="164"/>
                  </a:lnTo>
                  <a:lnTo>
                    <a:pt x="234" y="164"/>
                  </a:lnTo>
                  <a:lnTo>
                    <a:pt x="224" y="176"/>
                  </a:lnTo>
                  <a:lnTo>
                    <a:pt x="217" y="183"/>
                  </a:lnTo>
                  <a:lnTo>
                    <a:pt x="205" y="191"/>
                  </a:lnTo>
                  <a:lnTo>
                    <a:pt x="191" y="195"/>
                  </a:lnTo>
                  <a:lnTo>
                    <a:pt x="183" y="201"/>
                  </a:lnTo>
                  <a:lnTo>
                    <a:pt x="153" y="205"/>
                  </a:lnTo>
                  <a:lnTo>
                    <a:pt x="43" y="205"/>
                  </a:lnTo>
                  <a:lnTo>
                    <a:pt x="43" y="347"/>
                  </a:lnTo>
                  <a:lnTo>
                    <a:pt x="0" y="347"/>
                  </a:lnTo>
                  <a:close/>
                </a:path>
              </a:pathLst>
            </a:custGeom>
            <a:solidFill>
              <a:srgbClr val="000000"/>
            </a:solidFill>
            <a:ln w="1588">
              <a:solidFill>
                <a:srgbClr val="000000"/>
              </a:solidFill>
              <a:prstDash val="solid"/>
              <a:round/>
              <a:headEnd/>
              <a:tailEnd/>
            </a:ln>
          </p:spPr>
          <p:txBody>
            <a:bodyPr/>
            <a:lstStyle/>
            <a:p>
              <a:endParaRPr lang="en-US"/>
            </a:p>
          </p:txBody>
        </p:sp>
        <p:sp>
          <p:nvSpPr>
            <p:cNvPr id="102" name="Freeform 86"/>
            <p:cNvSpPr>
              <a:spLocks/>
            </p:cNvSpPr>
            <p:nvPr/>
          </p:nvSpPr>
          <p:spPr bwMode="auto">
            <a:xfrm>
              <a:off x="3112" y="3798"/>
              <a:ext cx="38" cy="58"/>
            </a:xfrm>
            <a:custGeom>
              <a:avLst/>
              <a:gdLst>
                <a:gd name="T0" fmla="*/ 0 w 228"/>
                <a:gd name="T1" fmla="*/ 0 h 347"/>
                <a:gd name="T2" fmla="*/ 0 w 228"/>
                <a:gd name="T3" fmla="*/ 0 h 347"/>
                <a:gd name="T4" fmla="*/ 0 w 228"/>
                <a:gd name="T5" fmla="*/ 0 h 347"/>
                <a:gd name="T6" fmla="*/ 0 w 228"/>
                <a:gd name="T7" fmla="*/ 0 h 347"/>
                <a:gd name="T8" fmla="*/ 0 w 228"/>
                <a:gd name="T9" fmla="*/ 0 h 347"/>
                <a:gd name="T10" fmla="*/ 0 w 228"/>
                <a:gd name="T11" fmla="*/ 0 h 347"/>
                <a:gd name="T12" fmla="*/ 0 w 228"/>
                <a:gd name="T13" fmla="*/ 0 h 347"/>
                <a:gd name="T14" fmla="*/ 0 60000 65536"/>
                <a:gd name="T15" fmla="*/ 0 60000 65536"/>
                <a:gd name="T16" fmla="*/ 0 60000 65536"/>
                <a:gd name="T17" fmla="*/ 0 60000 65536"/>
                <a:gd name="T18" fmla="*/ 0 60000 65536"/>
                <a:gd name="T19" fmla="*/ 0 60000 65536"/>
                <a:gd name="T20" fmla="*/ 0 60000 65536"/>
                <a:gd name="T21" fmla="*/ 0 w 228"/>
                <a:gd name="T22" fmla="*/ 0 h 347"/>
                <a:gd name="T23" fmla="*/ 228 w 228"/>
                <a:gd name="T24" fmla="*/ 347 h 3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 h="347">
                  <a:moveTo>
                    <a:pt x="0" y="347"/>
                  </a:moveTo>
                  <a:lnTo>
                    <a:pt x="0" y="0"/>
                  </a:lnTo>
                  <a:lnTo>
                    <a:pt x="45" y="0"/>
                  </a:lnTo>
                  <a:lnTo>
                    <a:pt x="45" y="311"/>
                  </a:lnTo>
                  <a:lnTo>
                    <a:pt x="228" y="311"/>
                  </a:lnTo>
                  <a:lnTo>
                    <a:pt x="228" y="347"/>
                  </a:lnTo>
                  <a:lnTo>
                    <a:pt x="0" y="347"/>
                  </a:lnTo>
                  <a:close/>
                </a:path>
              </a:pathLst>
            </a:custGeom>
            <a:solidFill>
              <a:srgbClr val="000000"/>
            </a:solidFill>
            <a:ln w="1588">
              <a:solidFill>
                <a:srgbClr val="000000"/>
              </a:solidFill>
              <a:prstDash val="solid"/>
              <a:round/>
              <a:headEnd/>
              <a:tailEnd/>
            </a:ln>
          </p:spPr>
          <p:txBody>
            <a:bodyPr/>
            <a:lstStyle/>
            <a:p>
              <a:endParaRPr lang="en-US"/>
            </a:p>
          </p:txBody>
        </p:sp>
        <p:sp>
          <p:nvSpPr>
            <p:cNvPr id="103" name="Freeform 87"/>
            <p:cNvSpPr>
              <a:spLocks/>
            </p:cNvSpPr>
            <p:nvPr/>
          </p:nvSpPr>
          <p:spPr bwMode="auto">
            <a:xfrm>
              <a:off x="3165" y="3798"/>
              <a:ext cx="50" cy="58"/>
            </a:xfrm>
            <a:custGeom>
              <a:avLst/>
              <a:gdLst>
                <a:gd name="T0" fmla="*/ 0 w 299"/>
                <a:gd name="T1" fmla="*/ 0 h 347"/>
                <a:gd name="T2" fmla="*/ 0 w 299"/>
                <a:gd name="T3" fmla="*/ 0 h 347"/>
                <a:gd name="T4" fmla="*/ 0 w 299"/>
                <a:gd name="T5" fmla="*/ 0 h 347"/>
                <a:gd name="T6" fmla="*/ 0 w 299"/>
                <a:gd name="T7" fmla="*/ 0 h 347"/>
                <a:gd name="T8" fmla="*/ 0 w 299"/>
                <a:gd name="T9" fmla="*/ 0 h 347"/>
                <a:gd name="T10" fmla="*/ 0 w 299"/>
                <a:gd name="T11" fmla="*/ 0 h 347"/>
                <a:gd name="T12" fmla="*/ 0 w 299"/>
                <a:gd name="T13" fmla="*/ 0 h 347"/>
                <a:gd name="T14" fmla="*/ 0 w 299"/>
                <a:gd name="T15" fmla="*/ 0 h 347"/>
                <a:gd name="T16" fmla="*/ 0 w 299"/>
                <a:gd name="T17" fmla="*/ 0 h 347"/>
                <a:gd name="T18" fmla="*/ 0 w 299"/>
                <a:gd name="T19" fmla="*/ 0 h 347"/>
                <a:gd name="T20" fmla="*/ 0 w 299"/>
                <a:gd name="T21" fmla="*/ 0 h 347"/>
                <a:gd name="T22" fmla="*/ 0 w 299"/>
                <a:gd name="T23" fmla="*/ 0 h 347"/>
                <a:gd name="T24" fmla="*/ 0 w 299"/>
                <a:gd name="T25" fmla="*/ 0 h 347"/>
                <a:gd name="T26" fmla="*/ 0 w 299"/>
                <a:gd name="T27" fmla="*/ 0 h 347"/>
                <a:gd name="T28" fmla="*/ 0 w 299"/>
                <a:gd name="T29" fmla="*/ 0 h 3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9"/>
                <a:gd name="T46" fmla="*/ 0 h 347"/>
                <a:gd name="T47" fmla="*/ 299 w 299"/>
                <a:gd name="T48" fmla="*/ 347 h 3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9" h="347">
                  <a:moveTo>
                    <a:pt x="0" y="347"/>
                  </a:moveTo>
                  <a:lnTo>
                    <a:pt x="123" y="0"/>
                  </a:lnTo>
                  <a:lnTo>
                    <a:pt x="167" y="0"/>
                  </a:lnTo>
                  <a:lnTo>
                    <a:pt x="247" y="207"/>
                  </a:lnTo>
                  <a:lnTo>
                    <a:pt x="204" y="207"/>
                  </a:lnTo>
                  <a:lnTo>
                    <a:pt x="147" y="48"/>
                  </a:lnTo>
                  <a:lnTo>
                    <a:pt x="94" y="207"/>
                  </a:lnTo>
                  <a:lnTo>
                    <a:pt x="204" y="207"/>
                  </a:lnTo>
                  <a:lnTo>
                    <a:pt x="247" y="207"/>
                  </a:lnTo>
                  <a:lnTo>
                    <a:pt x="299" y="347"/>
                  </a:lnTo>
                  <a:lnTo>
                    <a:pt x="255" y="347"/>
                  </a:lnTo>
                  <a:lnTo>
                    <a:pt x="214" y="242"/>
                  </a:lnTo>
                  <a:lnTo>
                    <a:pt x="81" y="242"/>
                  </a:lnTo>
                  <a:lnTo>
                    <a:pt x="47" y="347"/>
                  </a:lnTo>
                  <a:lnTo>
                    <a:pt x="0" y="347"/>
                  </a:lnTo>
                  <a:close/>
                </a:path>
              </a:pathLst>
            </a:custGeom>
            <a:solidFill>
              <a:srgbClr val="000000"/>
            </a:solidFill>
            <a:ln w="1588">
              <a:solidFill>
                <a:srgbClr val="000000"/>
              </a:solidFill>
              <a:prstDash val="solid"/>
              <a:round/>
              <a:headEnd/>
              <a:tailEnd/>
            </a:ln>
          </p:spPr>
          <p:txBody>
            <a:bodyPr/>
            <a:lstStyle/>
            <a:p>
              <a:endParaRPr lang="en-US"/>
            </a:p>
          </p:txBody>
        </p:sp>
        <p:sp>
          <p:nvSpPr>
            <p:cNvPr id="104" name="Freeform 88"/>
            <p:cNvSpPr>
              <a:spLocks/>
            </p:cNvSpPr>
            <p:nvPr/>
          </p:nvSpPr>
          <p:spPr bwMode="auto">
            <a:xfrm>
              <a:off x="3221" y="3798"/>
              <a:ext cx="50" cy="60"/>
            </a:xfrm>
            <a:custGeom>
              <a:avLst/>
              <a:gdLst>
                <a:gd name="T0" fmla="*/ 0 w 299"/>
                <a:gd name="T1" fmla="*/ 0 h 359"/>
                <a:gd name="T2" fmla="*/ 0 w 299"/>
                <a:gd name="T3" fmla="*/ 0 h 359"/>
                <a:gd name="T4" fmla="*/ 0 w 299"/>
                <a:gd name="T5" fmla="*/ 0 h 359"/>
                <a:gd name="T6" fmla="*/ 0 w 299"/>
                <a:gd name="T7" fmla="*/ 0 h 359"/>
                <a:gd name="T8" fmla="*/ 0 w 299"/>
                <a:gd name="T9" fmla="*/ 0 h 359"/>
                <a:gd name="T10" fmla="*/ 0 w 299"/>
                <a:gd name="T11" fmla="*/ 0 h 359"/>
                <a:gd name="T12" fmla="*/ 0 w 299"/>
                <a:gd name="T13" fmla="*/ 0 h 359"/>
                <a:gd name="T14" fmla="*/ 0 w 299"/>
                <a:gd name="T15" fmla="*/ 0 h 359"/>
                <a:gd name="T16" fmla="*/ 0 w 299"/>
                <a:gd name="T17" fmla="*/ 0 h 359"/>
                <a:gd name="T18" fmla="*/ 0 w 299"/>
                <a:gd name="T19" fmla="*/ 0 h 359"/>
                <a:gd name="T20" fmla="*/ 0 w 299"/>
                <a:gd name="T21" fmla="*/ 0 h 359"/>
                <a:gd name="T22" fmla="*/ 0 w 299"/>
                <a:gd name="T23" fmla="*/ 0 h 359"/>
                <a:gd name="T24" fmla="*/ 0 w 299"/>
                <a:gd name="T25" fmla="*/ 0 h 359"/>
                <a:gd name="T26" fmla="*/ 0 w 299"/>
                <a:gd name="T27" fmla="*/ 0 h 359"/>
                <a:gd name="T28" fmla="*/ 0 w 299"/>
                <a:gd name="T29" fmla="*/ 0 h 359"/>
                <a:gd name="T30" fmla="*/ 0 w 299"/>
                <a:gd name="T31" fmla="*/ 0 h 359"/>
                <a:gd name="T32" fmla="*/ 0 w 299"/>
                <a:gd name="T33" fmla="*/ 0 h 359"/>
                <a:gd name="T34" fmla="*/ 0 w 299"/>
                <a:gd name="T35" fmla="*/ 0 h 359"/>
                <a:gd name="T36" fmla="*/ 0 w 299"/>
                <a:gd name="T37" fmla="*/ 0 h 359"/>
                <a:gd name="T38" fmla="*/ 0 w 299"/>
                <a:gd name="T39" fmla="*/ 0 h 359"/>
                <a:gd name="T40" fmla="*/ 0 w 299"/>
                <a:gd name="T41" fmla="*/ 0 h 359"/>
                <a:gd name="T42" fmla="*/ 0 w 299"/>
                <a:gd name="T43" fmla="*/ 0 h 359"/>
                <a:gd name="T44" fmla="*/ 0 w 299"/>
                <a:gd name="T45" fmla="*/ 0 h 359"/>
                <a:gd name="T46" fmla="*/ 0 w 299"/>
                <a:gd name="T47" fmla="*/ 0 h 359"/>
                <a:gd name="T48" fmla="*/ 0 w 299"/>
                <a:gd name="T49" fmla="*/ 0 h 359"/>
                <a:gd name="T50" fmla="*/ 0 w 299"/>
                <a:gd name="T51" fmla="*/ 0 h 359"/>
                <a:gd name="T52" fmla="*/ 0 w 299"/>
                <a:gd name="T53" fmla="*/ 0 h 359"/>
                <a:gd name="T54" fmla="*/ 0 w 299"/>
                <a:gd name="T55" fmla="*/ 0 h 359"/>
                <a:gd name="T56" fmla="*/ 0 w 299"/>
                <a:gd name="T57" fmla="*/ 0 h 359"/>
                <a:gd name="T58" fmla="*/ 0 w 299"/>
                <a:gd name="T59" fmla="*/ 0 h 359"/>
                <a:gd name="T60" fmla="*/ 0 w 299"/>
                <a:gd name="T61" fmla="*/ 0 h 359"/>
                <a:gd name="T62" fmla="*/ 0 w 299"/>
                <a:gd name="T63" fmla="*/ 0 h 359"/>
                <a:gd name="T64" fmla="*/ 0 w 299"/>
                <a:gd name="T65" fmla="*/ 0 h 359"/>
                <a:gd name="T66" fmla="*/ 0 w 299"/>
                <a:gd name="T67" fmla="*/ 0 h 359"/>
                <a:gd name="T68" fmla="*/ 0 w 299"/>
                <a:gd name="T69" fmla="*/ 0 h 359"/>
                <a:gd name="T70" fmla="*/ 0 w 299"/>
                <a:gd name="T71" fmla="*/ 0 h 359"/>
                <a:gd name="T72" fmla="*/ 0 w 299"/>
                <a:gd name="T73" fmla="*/ 0 h 359"/>
                <a:gd name="T74" fmla="*/ 0 w 299"/>
                <a:gd name="T75" fmla="*/ 0 h 359"/>
                <a:gd name="T76" fmla="*/ 0 w 299"/>
                <a:gd name="T77" fmla="*/ 0 h 359"/>
                <a:gd name="T78" fmla="*/ 0 w 299"/>
                <a:gd name="T79" fmla="*/ 0 h 359"/>
                <a:gd name="T80" fmla="*/ 0 w 299"/>
                <a:gd name="T81" fmla="*/ 0 h 359"/>
                <a:gd name="T82" fmla="*/ 0 w 299"/>
                <a:gd name="T83" fmla="*/ 0 h 359"/>
                <a:gd name="T84" fmla="*/ 0 w 299"/>
                <a:gd name="T85" fmla="*/ 0 h 359"/>
                <a:gd name="T86" fmla="*/ 0 w 299"/>
                <a:gd name="T87" fmla="*/ 0 h 359"/>
                <a:gd name="T88" fmla="*/ 0 w 299"/>
                <a:gd name="T89" fmla="*/ 0 h 359"/>
                <a:gd name="T90" fmla="*/ 0 w 299"/>
                <a:gd name="T91" fmla="*/ 0 h 359"/>
                <a:gd name="T92" fmla="*/ 0 w 299"/>
                <a:gd name="T93" fmla="*/ 0 h 359"/>
                <a:gd name="T94" fmla="*/ 0 w 299"/>
                <a:gd name="T95" fmla="*/ 0 h 35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99"/>
                <a:gd name="T145" fmla="*/ 0 h 359"/>
                <a:gd name="T146" fmla="*/ 299 w 299"/>
                <a:gd name="T147" fmla="*/ 359 h 35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99" h="359">
                  <a:moveTo>
                    <a:pt x="299" y="223"/>
                  </a:moveTo>
                  <a:lnTo>
                    <a:pt x="257" y="223"/>
                  </a:lnTo>
                  <a:lnTo>
                    <a:pt x="253" y="243"/>
                  </a:lnTo>
                  <a:lnTo>
                    <a:pt x="247" y="255"/>
                  </a:lnTo>
                  <a:lnTo>
                    <a:pt x="243" y="274"/>
                  </a:lnTo>
                  <a:lnTo>
                    <a:pt x="235" y="286"/>
                  </a:lnTo>
                  <a:lnTo>
                    <a:pt x="220" y="298"/>
                  </a:lnTo>
                  <a:lnTo>
                    <a:pt x="206" y="314"/>
                  </a:lnTo>
                  <a:lnTo>
                    <a:pt x="194" y="316"/>
                  </a:lnTo>
                  <a:lnTo>
                    <a:pt x="179" y="318"/>
                  </a:lnTo>
                  <a:lnTo>
                    <a:pt x="161" y="323"/>
                  </a:lnTo>
                  <a:lnTo>
                    <a:pt x="149" y="318"/>
                  </a:lnTo>
                  <a:lnTo>
                    <a:pt x="135" y="316"/>
                  </a:lnTo>
                  <a:lnTo>
                    <a:pt x="115" y="314"/>
                  </a:lnTo>
                  <a:lnTo>
                    <a:pt x="106" y="306"/>
                  </a:lnTo>
                  <a:lnTo>
                    <a:pt x="94" y="298"/>
                  </a:lnTo>
                  <a:lnTo>
                    <a:pt x="78" y="286"/>
                  </a:lnTo>
                  <a:lnTo>
                    <a:pt x="71" y="274"/>
                  </a:lnTo>
                  <a:lnTo>
                    <a:pt x="64" y="263"/>
                  </a:lnTo>
                  <a:lnTo>
                    <a:pt x="57" y="245"/>
                  </a:lnTo>
                  <a:lnTo>
                    <a:pt x="51" y="230"/>
                  </a:lnTo>
                  <a:lnTo>
                    <a:pt x="47" y="216"/>
                  </a:lnTo>
                  <a:lnTo>
                    <a:pt x="45" y="194"/>
                  </a:lnTo>
                  <a:lnTo>
                    <a:pt x="45" y="184"/>
                  </a:lnTo>
                  <a:lnTo>
                    <a:pt x="45" y="167"/>
                  </a:lnTo>
                  <a:lnTo>
                    <a:pt x="47" y="147"/>
                  </a:lnTo>
                  <a:lnTo>
                    <a:pt x="51" y="125"/>
                  </a:lnTo>
                  <a:lnTo>
                    <a:pt x="57" y="113"/>
                  </a:lnTo>
                  <a:lnTo>
                    <a:pt x="59" y="98"/>
                  </a:lnTo>
                  <a:lnTo>
                    <a:pt x="69" y="86"/>
                  </a:lnTo>
                  <a:lnTo>
                    <a:pt x="74" y="74"/>
                  </a:lnTo>
                  <a:lnTo>
                    <a:pt x="88" y="61"/>
                  </a:lnTo>
                  <a:lnTo>
                    <a:pt x="103" y="51"/>
                  </a:lnTo>
                  <a:lnTo>
                    <a:pt x="118" y="45"/>
                  </a:lnTo>
                  <a:lnTo>
                    <a:pt x="135" y="37"/>
                  </a:lnTo>
                  <a:lnTo>
                    <a:pt x="149" y="35"/>
                  </a:lnTo>
                  <a:lnTo>
                    <a:pt x="169" y="35"/>
                  </a:lnTo>
                  <a:lnTo>
                    <a:pt x="181" y="37"/>
                  </a:lnTo>
                  <a:lnTo>
                    <a:pt x="201" y="45"/>
                  </a:lnTo>
                  <a:lnTo>
                    <a:pt x="216" y="51"/>
                  </a:lnTo>
                  <a:lnTo>
                    <a:pt x="230" y="61"/>
                  </a:lnTo>
                  <a:lnTo>
                    <a:pt x="243" y="74"/>
                  </a:lnTo>
                  <a:lnTo>
                    <a:pt x="247" y="90"/>
                  </a:lnTo>
                  <a:lnTo>
                    <a:pt x="253" y="108"/>
                  </a:lnTo>
                  <a:lnTo>
                    <a:pt x="296" y="108"/>
                  </a:lnTo>
                  <a:lnTo>
                    <a:pt x="292" y="88"/>
                  </a:lnTo>
                  <a:lnTo>
                    <a:pt x="282" y="69"/>
                  </a:lnTo>
                  <a:lnTo>
                    <a:pt x="272" y="51"/>
                  </a:lnTo>
                  <a:lnTo>
                    <a:pt x="259" y="37"/>
                  </a:lnTo>
                  <a:lnTo>
                    <a:pt x="247" y="25"/>
                  </a:lnTo>
                  <a:lnTo>
                    <a:pt x="230" y="12"/>
                  </a:lnTo>
                  <a:lnTo>
                    <a:pt x="206" y="6"/>
                  </a:lnTo>
                  <a:lnTo>
                    <a:pt x="189" y="0"/>
                  </a:lnTo>
                  <a:lnTo>
                    <a:pt x="174" y="0"/>
                  </a:lnTo>
                  <a:lnTo>
                    <a:pt x="161" y="0"/>
                  </a:lnTo>
                  <a:lnTo>
                    <a:pt x="139" y="0"/>
                  </a:lnTo>
                  <a:lnTo>
                    <a:pt x="125" y="0"/>
                  </a:lnTo>
                  <a:lnTo>
                    <a:pt x="110" y="6"/>
                  </a:lnTo>
                  <a:lnTo>
                    <a:pt x="94" y="10"/>
                  </a:lnTo>
                  <a:lnTo>
                    <a:pt x="78" y="15"/>
                  </a:lnTo>
                  <a:lnTo>
                    <a:pt x="64" y="27"/>
                  </a:lnTo>
                  <a:lnTo>
                    <a:pt x="51" y="37"/>
                  </a:lnTo>
                  <a:lnTo>
                    <a:pt x="37" y="51"/>
                  </a:lnTo>
                  <a:lnTo>
                    <a:pt x="27" y="69"/>
                  </a:lnTo>
                  <a:lnTo>
                    <a:pt x="17" y="90"/>
                  </a:lnTo>
                  <a:lnTo>
                    <a:pt x="8" y="108"/>
                  </a:lnTo>
                  <a:lnTo>
                    <a:pt x="2" y="130"/>
                  </a:lnTo>
                  <a:lnTo>
                    <a:pt x="0" y="149"/>
                  </a:lnTo>
                  <a:lnTo>
                    <a:pt x="0" y="167"/>
                  </a:lnTo>
                  <a:lnTo>
                    <a:pt x="0" y="188"/>
                  </a:lnTo>
                  <a:lnTo>
                    <a:pt x="0" y="210"/>
                  </a:lnTo>
                  <a:lnTo>
                    <a:pt x="5" y="230"/>
                  </a:lnTo>
                  <a:lnTo>
                    <a:pt x="8" y="243"/>
                  </a:lnTo>
                  <a:lnTo>
                    <a:pt x="10" y="255"/>
                  </a:lnTo>
                  <a:lnTo>
                    <a:pt x="17" y="274"/>
                  </a:lnTo>
                  <a:lnTo>
                    <a:pt x="27" y="286"/>
                  </a:lnTo>
                  <a:lnTo>
                    <a:pt x="37" y="304"/>
                  </a:lnTo>
                  <a:lnTo>
                    <a:pt x="51" y="316"/>
                  </a:lnTo>
                  <a:lnTo>
                    <a:pt x="64" y="326"/>
                  </a:lnTo>
                  <a:lnTo>
                    <a:pt x="76" y="335"/>
                  </a:lnTo>
                  <a:lnTo>
                    <a:pt x="94" y="350"/>
                  </a:lnTo>
                  <a:lnTo>
                    <a:pt x="106" y="353"/>
                  </a:lnTo>
                  <a:lnTo>
                    <a:pt x="123" y="353"/>
                  </a:lnTo>
                  <a:lnTo>
                    <a:pt x="139" y="359"/>
                  </a:lnTo>
                  <a:lnTo>
                    <a:pt x="147" y="359"/>
                  </a:lnTo>
                  <a:lnTo>
                    <a:pt x="161" y="359"/>
                  </a:lnTo>
                  <a:lnTo>
                    <a:pt x="184" y="359"/>
                  </a:lnTo>
                  <a:lnTo>
                    <a:pt x="206" y="353"/>
                  </a:lnTo>
                  <a:lnTo>
                    <a:pt x="223" y="350"/>
                  </a:lnTo>
                  <a:lnTo>
                    <a:pt x="240" y="335"/>
                  </a:lnTo>
                  <a:lnTo>
                    <a:pt x="253" y="326"/>
                  </a:lnTo>
                  <a:lnTo>
                    <a:pt x="265" y="314"/>
                  </a:lnTo>
                  <a:lnTo>
                    <a:pt x="277" y="296"/>
                  </a:lnTo>
                  <a:lnTo>
                    <a:pt x="282" y="284"/>
                  </a:lnTo>
                  <a:lnTo>
                    <a:pt x="294" y="253"/>
                  </a:lnTo>
                  <a:lnTo>
                    <a:pt x="299" y="223"/>
                  </a:lnTo>
                  <a:close/>
                </a:path>
              </a:pathLst>
            </a:custGeom>
            <a:solidFill>
              <a:srgbClr val="000000"/>
            </a:solidFill>
            <a:ln w="1588">
              <a:solidFill>
                <a:srgbClr val="000000"/>
              </a:solidFill>
              <a:prstDash val="solid"/>
              <a:round/>
              <a:headEnd/>
              <a:tailEnd/>
            </a:ln>
          </p:spPr>
          <p:txBody>
            <a:bodyPr/>
            <a:lstStyle/>
            <a:p>
              <a:endParaRPr lang="en-US"/>
            </a:p>
          </p:txBody>
        </p:sp>
        <p:sp>
          <p:nvSpPr>
            <p:cNvPr id="105" name="Freeform 89"/>
            <p:cNvSpPr>
              <a:spLocks/>
            </p:cNvSpPr>
            <p:nvPr/>
          </p:nvSpPr>
          <p:spPr bwMode="auto">
            <a:xfrm>
              <a:off x="3287" y="3798"/>
              <a:ext cx="42" cy="58"/>
            </a:xfrm>
            <a:custGeom>
              <a:avLst/>
              <a:gdLst>
                <a:gd name="T0" fmla="*/ 0 w 249"/>
                <a:gd name="T1" fmla="*/ 0 h 347"/>
                <a:gd name="T2" fmla="*/ 0 w 249"/>
                <a:gd name="T3" fmla="*/ 0 h 347"/>
                <a:gd name="T4" fmla="*/ 0 w 249"/>
                <a:gd name="T5" fmla="*/ 0 h 347"/>
                <a:gd name="T6" fmla="*/ 0 w 249"/>
                <a:gd name="T7" fmla="*/ 0 h 347"/>
                <a:gd name="T8" fmla="*/ 0 w 249"/>
                <a:gd name="T9" fmla="*/ 0 h 347"/>
                <a:gd name="T10" fmla="*/ 0 w 249"/>
                <a:gd name="T11" fmla="*/ 0 h 347"/>
                <a:gd name="T12" fmla="*/ 0 w 249"/>
                <a:gd name="T13" fmla="*/ 0 h 347"/>
                <a:gd name="T14" fmla="*/ 0 w 249"/>
                <a:gd name="T15" fmla="*/ 0 h 347"/>
                <a:gd name="T16" fmla="*/ 0 w 249"/>
                <a:gd name="T17" fmla="*/ 0 h 347"/>
                <a:gd name="T18" fmla="*/ 0 w 249"/>
                <a:gd name="T19" fmla="*/ 0 h 347"/>
                <a:gd name="T20" fmla="*/ 0 w 249"/>
                <a:gd name="T21" fmla="*/ 0 h 347"/>
                <a:gd name="T22" fmla="*/ 0 w 249"/>
                <a:gd name="T23" fmla="*/ 0 h 347"/>
                <a:gd name="T24" fmla="*/ 0 w 249"/>
                <a:gd name="T25" fmla="*/ 0 h 3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9"/>
                <a:gd name="T40" fmla="*/ 0 h 347"/>
                <a:gd name="T41" fmla="*/ 249 w 249"/>
                <a:gd name="T42" fmla="*/ 347 h 3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9" h="347">
                  <a:moveTo>
                    <a:pt x="0" y="347"/>
                  </a:moveTo>
                  <a:lnTo>
                    <a:pt x="0" y="0"/>
                  </a:lnTo>
                  <a:lnTo>
                    <a:pt x="249" y="0"/>
                  </a:lnTo>
                  <a:lnTo>
                    <a:pt x="249" y="42"/>
                  </a:lnTo>
                  <a:lnTo>
                    <a:pt x="41" y="42"/>
                  </a:lnTo>
                  <a:lnTo>
                    <a:pt x="41" y="146"/>
                  </a:lnTo>
                  <a:lnTo>
                    <a:pt x="227" y="146"/>
                  </a:lnTo>
                  <a:lnTo>
                    <a:pt x="227" y="188"/>
                  </a:lnTo>
                  <a:lnTo>
                    <a:pt x="41" y="188"/>
                  </a:lnTo>
                  <a:lnTo>
                    <a:pt x="41" y="311"/>
                  </a:lnTo>
                  <a:lnTo>
                    <a:pt x="249" y="311"/>
                  </a:lnTo>
                  <a:lnTo>
                    <a:pt x="249" y="347"/>
                  </a:lnTo>
                  <a:lnTo>
                    <a:pt x="0" y="347"/>
                  </a:lnTo>
                  <a:close/>
                </a:path>
              </a:pathLst>
            </a:custGeom>
            <a:solidFill>
              <a:srgbClr val="000000"/>
            </a:solidFill>
            <a:ln w="1588">
              <a:solidFill>
                <a:srgbClr val="000000"/>
              </a:solidFill>
              <a:prstDash val="solid"/>
              <a:round/>
              <a:headEnd/>
              <a:tailEnd/>
            </a:ln>
          </p:spPr>
          <p:txBody>
            <a:bodyPr/>
            <a:lstStyle/>
            <a:p>
              <a:endParaRPr lang="en-US"/>
            </a:p>
          </p:txBody>
        </p:sp>
        <p:sp>
          <p:nvSpPr>
            <p:cNvPr id="106" name="Freeform 90"/>
            <p:cNvSpPr>
              <a:spLocks/>
            </p:cNvSpPr>
            <p:nvPr/>
          </p:nvSpPr>
          <p:spPr bwMode="auto">
            <a:xfrm>
              <a:off x="3343" y="3848"/>
              <a:ext cx="7" cy="20"/>
            </a:xfrm>
            <a:custGeom>
              <a:avLst/>
              <a:gdLst>
                <a:gd name="T0" fmla="*/ 0 w 46"/>
                <a:gd name="T1" fmla="*/ 0 h 120"/>
                <a:gd name="T2" fmla="*/ 0 w 46"/>
                <a:gd name="T3" fmla="*/ 0 h 120"/>
                <a:gd name="T4" fmla="*/ 0 w 46"/>
                <a:gd name="T5" fmla="*/ 0 h 120"/>
                <a:gd name="T6" fmla="*/ 0 w 46"/>
                <a:gd name="T7" fmla="*/ 0 h 120"/>
                <a:gd name="T8" fmla="*/ 0 w 46"/>
                <a:gd name="T9" fmla="*/ 0 h 120"/>
                <a:gd name="T10" fmla="*/ 0 w 46"/>
                <a:gd name="T11" fmla="*/ 0 h 120"/>
                <a:gd name="T12" fmla="*/ 0 w 46"/>
                <a:gd name="T13" fmla="*/ 0 h 120"/>
                <a:gd name="T14" fmla="*/ 0 w 46"/>
                <a:gd name="T15" fmla="*/ 0 h 120"/>
                <a:gd name="T16" fmla="*/ 0 w 46"/>
                <a:gd name="T17" fmla="*/ 0 h 120"/>
                <a:gd name="T18" fmla="*/ 0 w 46"/>
                <a:gd name="T19" fmla="*/ 0 h 120"/>
                <a:gd name="T20" fmla="*/ 0 w 46"/>
                <a:gd name="T21" fmla="*/ 0 h 120"/>
                <a:gd name="T22" fmla="*/ 0 w 46"/>
                <a:gd name="T23" fmla="*/ 0 h 120"/>
                <a:gd name="T24" fmla="*/ 0 w 46"/>
                <a:gd name="T25" fmla="*/ 0 h 120"/>
                <a:gd name="T26" fmla="*/ 0 w 46"/>
                <a:gd name="T27" fmla="*/ 0 h 120"/>
                <a:gd name="T28" fmla="*/ 0 w 46"/>
                <a:gd name="T29" fmla="*/ 0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120"/>
                <a:gd name="T47" fmla="*/ 46 w 46"/>
                <a:gd name="T48" fmla="*/ 120 h 1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120">
                  <a:moveTo>
                    <a:pt x="0" y="120"/>
                  </a:moveTo>
                  <a:lnTo>
                    <a:pt x="0" y="98"/>
                  </a:lnTo>
                  <a:lnTo>
                    <a:pt x="7" y="88"/>
                  </a:lnTo>
                  <a:lnTo>
                    <a:pt x="17" y="78"/>
                  </a:lnTo>
                  <a:lnTo>
                    <a:pt x="20" y="63"/>
                  </a:lnTo>
                  <a:lnTo>
                    <a:pt x="20" y="46"/>
                  </a:lnTo>
                  <a:lnTo>
                    <a:pt x="0" y="46"/>
                  </a:lnTo>
                  <a:lnTo>
                    <a:pt x="0" y="0"/>
                  </a:lnTo>
                  <a:lnTo>
                    <a:pt x="46" y="0"/>
                  </a:lnTo>
                  <a:lnTo>
                    <a:pt x="46" y="46"/>
                  </a:lnTo>
                  <a:lnTo>
                    <a:pt x="42" y="73"/>
                  </a:lnTo>
                  <a:lnTo>
                    <a:pt x="34" y="88"/>
                  </a:lnTo>
                  <a:lnTo>
                    <a:pt x="24" y="104"/>
                  </a:lnTo>
                  <a:lnTo>
                    <a:pt x="17" y="114"/>
                  </a:lnTo>
                  <a:lnTo>
                    <a:pt x="0" y="120"/>
                  </a:lnTo>
                  <a:close/>
                </a:path>
              </a:pathLst>
            </a:custGeom>
            <a:solidFill>
              <a:srgbClr val="000000"/>
            </a:solidFill>
            <a:ln w="1588">
              <a:solidFill>
                <a:srgbClr val="000000"/>
              </a:solidFill>
              <a:prstDash val="solid"/>
              <a:round/>
              <a:headEnd/>
              <a:tailEnd/>
            </a:ln>
          </p:spPr>
          <p:txBody>
            <a:bodyPr/>
            <a:lstStyle/>
            <a:p>
              <a:endParaRPr lang="en-US"/>
            </a:p>
          </p:txBody>
        </p:sp>
        <p:sp>
          <p:nvSpPr>
            <p:cNvPr id="107" name="Freeform 91"/>
            <p:cNvSpPr>
              <a:spLocks/>
            </p:cNvSpPr>
            <p:nvPr/>
          </p:nvSpPr>
          <p:spPr bwMode="auto">
            <a:xfrm>
              <a:off x="3401" y="3798"/>
              <a:ext cx="43" cy="59"/>
            </a:xfrm>
            <a:custGeom>
              <a:avLst/>
              <a:gdLst>
                <a:gd name="T0" fmla="*/ 0 w 262"/>
                <a:gd name="T1" fmla="*/ 0 h 354"/>
                <a:gd name="T2" fmla="*/ 0 w 262"/>
                <a:gd name="T3" fmla="*/ 0 h 354"/>
                <a:gd name="T4" fmla="*/ 0 w 262"/>
                <a:gd name="T5" fmla="*/ 0 h 354"/>
                <a:gd name="T6" fmla="*/ 0 w 262"/>
                <a:gd name="T7" fmla="*/ 0 h 354"/>
                <a:gd name="T8" fmla="*/ 0 w 262"/>
                <a:gd name="T9" fmla="*/ 0 h 354"/>
                <a:gd name="T10" fmla="*/ 0 w 262"/>
                <a:gd name="T11" fmla="*/ 0 h 354"/>
                <a:gd name="T12" fmla="*/ 0 w 262"/>
                <a:gd name="T13" fmla="*/ 0 h 354"/>
                <a:gd name="T14" fmla="*/ 0 w 262"/>
                <a:gd name="T15" fmla="*/ 0 h 354"/>
                <a:gd name="T16" fmla="*/ 0 w 262"/>
                <a:gd name="T17" fmla="*/ 0 h 354"/>
                <a:gd name="T18" fmla="*/ 0 w 262"/>
                <a:gd name="T19" fmla="*/ 0 h 354"/>
                <a:gd name="T20" fmla="*/ 0 w 262"/>
                <a:gd name="T21" fmla="*/ 0 h 354"/>
                <a:gd name="T22" fmla="*/ 0 w 262"/>
                <a:gd name="T23" fmla="*/ 0 h 354"/>
                <a:gd name="T24" fmla="*/ 0 w 262"/>
                <a:gd name="T25" fmla="*/ 0 h 354"/>
                <a:gd name="T26" fmla="*/ 0 w 262"/>
                <a:gd name="T27" fmla="*/ 0 h 354"/>
                <a:gd name="T28" fmla="*/ 0 w 262"/>
                <a:gd name="T29" fmla="*/ 0 h 354"/>
                <a:gd name="T30" fmla="*/ 0 w 262"/>
                <a:gd name="T31" fmla="*/ 0 h 354"/>
                <a:gd name="T32" fmla="*/ 0 w 262"/>
                <a:gd name="T33" fmla="*/ 0 h 354"/>
                <a:gd name="T34" fmla="*/ 0 w 262"/>
                <a:gd name="T35" fmla="*/ 0 h 354"/>
                <a:gd name="T36" fmla="*/ 0 w 262"/>
                <a:gd name="T37" fmla="*/ 0 h 354"/>
                <a:gd name="T38" fmla="*/ 0 w 262"/>
                <a:gd name="T39" fmla="*/ 0 h 354"/>
                <a:gd name="T40" fmla="*/ 0 w 262"/>
                <a:gd name="T41" fmla="*/ 0 h 354"/>
                <a:gd name="T42" fmla="*/ 0 w 262"/>
                <a:gd name="T43" fmla="*/ 0 h 354"/>
                <a:gd name="T44" fmla="*/ 0 w 262"/>
                <a:gd name="T45" fmla="*/ 0 h 354"/>
                <a:gd name="T46" fmla="*/ 0 w 262"/>
                <a:gd name="T47" fmla="*/ 0 h 354"/>
                <a:gd name="T48" fmla="*/ 0 w 262"/>
                <a:gd name="T49" fmla="*/ 0 h 354"/>
                <a:gd name="T50" fmla="*/ 0 w 262"/>
                <a:gd name="T51" fmla="*/ 0 h 354"/>
                <a:gd name="T52" fmla="*/ 0 w 262"/>
                <a:gd name="T53" fmla="*/ 0 h 354"/>
                <a:gd name="T54" fmla="*/ 0 w 262"/>
                <a:gd name="T55" fmla="*/ 0 h 354"/>
                <a:gd name="T56" fmla="*/ 0 w 262"/>
                <a:gd name="T57" fmla="*/ 0 h 354"/>
                <a:gd name="T58" fmla="*/ 0 w 262"/>
                <a:gd name="T59" fmla="*/ 0 h 354"/>
                <a:gd name="T60" fmla="*/ 0 w 262"/>
                <a:gd name="T61" fmla="*/ 0 h 354"/>
                <a:gd name="T62" fmla="*/ 0 w 262"/>
                <a:gd name="T63" fmla="*/ 0 h 354"/>
                <a:gd name="T64" fmla="*/ 0 w 262"/>
                <a:gd name="T65" fmla="*/ 0 h 354"/>
                <a:gd name="T66" fmla="*/ 0 w 262"/>
                <a:gd name="T67" fmla="*/ 0 h 354"/>
                <a:gd name="T68" fmla="*/ 0 w 262"/>
                <a:gd name="T69" fmla="*/ 0 h 354"/>
                <a:gd name="T70" fmla="*/ 0 w 262"/>
                <a:gd name="T71" fmla="*/ 0 h 354"/>
                <a:gd name="T72" fmla="*/ 0 w 262"/>
                <a:gd name="T73" fmla="*/ 0 h 354"/>
                <a:gd name="T74" fmla="*/ 0 w 262"/>
                <a:gd name="T75" fmla="*/ 0 h 354"/>
                <a:gd name="T76" fmla="*/ 0 w 262"/>
                <a:gd name="T77" fmla="*/ 0 h 354"/>
                <a:gd name="T78" fmla="*/ 0 w 262"/>
                <a:gd name="T79" fmla="*/ 0 h 354"/>
                <a:gd name="T80" fmla="*/ 0 w 262"/>
                <a:gd name="T81" fmla="*/ 0 h 354"/>
                <a:gd name="T82" fmla="*/ 0 w 262"/>
                <a:gd name="T83" fmla="*/ 0 h 354"/>
                <a:gd name="T84" fmla="*/ 0 w 262"/>
                <a:gd name="T85" fmla="*/ 0 h 354"/>
                <a:gd name="T86" fmla="*/ 0 w 262"/>
                <a:gd name="T87" fmla="*/ 0 h 354"/>
                <a:gd name="T88" fmla="*/ 0 w 262"/>
                <a:gd name="T89" fmla="*/ 0 h 354"/>
                <a:gd name="T90" fmla="*/ 0 w 262"/>
                <a:gd name="T91" fmla="*/ 0 h 354"/>
                <a:gd name="T92" fmla="*/ 0 w 262"/>
                <a:gd name="T93" fmla="*/ 0 h 354"/>
                <a:gd name="T94" fmla="*/ 0 w 262"/>
                <a:gd name="T95" fmla="*/ 0 h 354"/>
                <a:gd name="T96" fmla="*/ 0 w 262"/>
                <a:gd name="T97" fmla="*/ 0 h 354"/>
                <a:gd name="T98" fmla="*/ 0 w 262"/>
                <a:gd name="T99" fmla="*/ 0 h 354"/>
                <a:gd name="T100" fmla="*/ 0 w 262"/>
                <a:gd name="T101" fmla="*/ 0 h 354"/>
                <a:gd name="T102" fmla="*/ 0 w 262"/>
                <a:gd name="T103" fmla="*/ 0 h 35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62"/>
                <a:gd name="T157" fmla="*/ 0 h 354"/>
                <a:gd name="T158" fmla="*/ 262 w 262"/>
                <a:gd name="T159" fmla="*/ 354 h 35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62" h="354">
                  <a:moveTo>
                    <a:pt x="0" y="0"/>
                  </a:moveTo>
                  <a:lnTo>
                    <a:pt x="0" y="227"/>
                  </a:lnTo>
                  <a:lnTo>
                    <a:pt x="0" y="256"/>
                  </a:lnTo>
                  <a:lnTo>
                    <a:pt x="3" y="279"/>
                  </a:lnTo>
                  <a:lnTo>
                    <a:pt x="10" y="291"/>
                  </a:lnTo>
                  <a:lnTo>
                    <a:pt x="15" y="303"/>
                  </a:lnTo>
                  <a:lnTo>
                    <a:pt x="19" y="315"/>
                  </a:lnTo>
                  <a:lnTo>
                    <a:pt x="32" y="320"/>
                  </a:lnTo>
                  <a:lnTo>
                    <a:pt x="39" y="330"/>
                  </a:lnTo>
                  <a:lnTo>
                    <a:pt x="47" y="332"/>
                  </a:lnTo>
                  <a:lnTo>
                    <a:pt x="56" y="337"/>
                  </a:lnTo>
                  <a:lnTo>
                    <a:pt x="66" y="344"/>
                  </a:lnTo>
                  <a:lnTo>
                    <a:pt x="82" y="350"/>
                  </a:lnTo>
                  <a:lnTo>
                    <a:pt x="101" y="352"/>
                  </a:lnTo>
                  <a:lnTo>
                    <a:pt x="121" y="354"/>
                  </a:lnTo>
                  <a:lnTo>
                    <a:pt x="137" y="354"/>
                  </a:lnTo>
                  <a:lnTo>
                    <a:pt x="152" y="354"/>
                  </a:lnTo>
                  <a:lnTo>
                    <a:pt x="174" y="350"/>
                  </a:lnTo>
                  <a:lnTo>
                    <a:pt x="188" y="347"/>
                  </a:lnTo>
                  <a:lnTo>
                    <a:pt x="204" y="337"/>
                  </a:lnTo>
                  <a:lnTo>
                    <a:pt x="213" y="330"/>
                  </a:lnTo>
                  <a:lnTo>
                    <a:pt x="225" y="327"/>
                  </a:lnTo>
                  <a:lnTo>
                    <a:pt x="235" y="315"/>
                  </a:lnTo>
                  <a:lnTo>
                    <a:pt x="243" y="303"/>
                  </a:lnTo>
                  <a:lnTo>
                    <a:pt x="247" y="295"/>
                  </a:lnTo>
                  <a:lnTo>
                    <a:pt x="253" y="283"/>
                  </a:lnTo>
                  <a:lnTo>
                    <a:pt x="255" y="269"/>
                  </a:lnTo>
                  <a:lnTo>
                    <a:pt x="262" y="250"/>
                  </a:lnTo>
                  <a:lnTo>
                    <a:pt x="262" y="227"/>
                  </a:lnTo>
                  <a:lnTo>
                    <a:pt x="262" y="0"/>
                  </a:lnTo>
                  <a:lnTo>
                    <a:pt x="213" y="0"/>
                  </a:lnTo>
                  <a:lnTo>
                    <a:pt x="218" y="220"/>
                  </a:lnTo>
                  <a:lnTo>
                    <a:pt x="213" y="252"/>
                  </a:lnTo>
                  <a:lnTo>
                    <a:pt x="211" y="271"/>
                  </a:lnTo>
                  <a:lnTo>
                    <a:pt x="204" y="283"/>
                  </a:lnTo>
                  <a:lnTo>
                    <a:pt x="196" y="293"/>
                  </a:lnTo>
                  <a:lnTo>
                    <a:pt x="184" y="303"/>
                  </a:lnTo>
                  <a:lnTo>
                    <a:pt x="176" y="311"/>
                  </a:lnTo>
                  <a:lnTo>
                    <a:pt x="159" y="313"/>
                  </a:lnTo>
                  <a:lnTo>
                    <a:pt x="147" y="315"/>
                  </a:lnTo>
                  <a:lnTo>
                    <a:pt x="125" y="315"/>
                  </a:lnTo>
                  <a:lnTo>
                    <a:pt x="106" y="315"/>
                  </a:lnTo>
                  <a:lnTo>
                    <a:pt x="88" y="311"/>
                  </a:lnTo>
                  <a:lnTo>
                    <a:pt x="78" y="303"/>
                  </a:lnTo>
                  <a:lnTo>
                    <a:pt x="72" y="301"/>
                  </a:lnTo>
                  <a:lnTo>
                    <a:pt x="59" y="291"/>
                  </a:lnTo>
                  <a:lnTo>
                    <a:pt x="47" y="279"/>
                  </a:lnTo>
                  <a:lnTo>
                    <a:pt x="47" y="260"/>
                  </a:lnTo>
                  <a:lnTo>
                    <a:pt x="42" y="240"/>
                  </a:lnTo>
                  <a:lnTo>
                    <a:pt x="42" y="217"/>
                  </a:lnTo>
                  <a:lnTo>
                    <a:pt x="42" y="0"/>
                  </a:lnTo>
                  <a:lnTo>
                    <a:pt x="0" y="0"/>
                  </a:lnTo>
                  <a:close/>
                </a:path>
              </a:pathLst>
            </a:custGeom>
            <a:solidFill>
              <a:srgbClr val="000000"/>
            </a:solidFill>
            <a:ln w="1588">
              <a:solidFill>
                <a:srgbClr val="000000"/>
              </a:solidFill>
              <a:prstDash val="solid"/>
              <a:round/>
              <a:headEnd/>
              <a:tailEnd/>
            </a:ln>
          </p:spPr>
          <p:txBody>
            <a:bodyPr/>
            <a:lstStyle/>
            <a:p>
              <a:endParaRPr lang="en-US"/>
            </a:p>
          </p:txBody>
        </p:sp>
        <p:sp>
          <p:nvSpPr>
            <p:cNvPr id="108" name="Freeform 92"/>
            <p:cNvSpPr>
              <a:spLocks/>
            </p:cNvSpPr>
            <p:nvPr/>
          </p:nvSpPr>
          <p:spPr bwMode="auto">
            <a:xfrm>
              <a:off x="3461" y="3798"/>
              <a:ext cx="47" cy="59"/>
            </a:xfrm>
            <a:custGeom>
              <a:avLst/>
              <a:gdLst>
                <a:gd name="T0" fmla="*/ 0 w 281"/>
                <a:gd name="T1" fmla="*/ 0 h 357"/>
                <a:gd name="T2" fmla="*/ 0 w 281"/>
                <a:gd name="T3" fmla="*/ 0 h 357"/>
                <a:gd name="T4" fmla="*/ 0 w 281"/>
                <a:gd name="T5" fmla="*/ 0 h 357"/>
                <a:gd name="T6" fmla="*/ 0 w 281"/>
                <a:gd name="T7" fmla="*/ 0 h 357"/>
                <a:gd name="T8" fmla="*/ 0 w 281"/>
                <a:gd name="T9" fmla="*/ 0 h 357"/>
                <a:gd name="T10" fmla="*/ 0 w 281"/>
                <a:gd name="T11" fmla="*/ 0 h 357"/>
                <a:gd name="T12" fmla="*/ 0 w 281"/>
                <a:gd name="T13" fmla="*/ 0 h 357"/>
                <a:gd name="T14" fmla="*/ 0 w 281"/>
                <a:gd name="T15" fmla="*/ 0 h 357"/>
                <a:gd name="T16" fmla="*/ 0 w 281"/>
                <a:gd name="T17" fmla="*/ 0 h 357"/>
                <a:gd name="T18" fmla="*/ 0 w 281"/>
                <a:gd name="T19" fmla="*/ 0 h 357"/>
                <a:gd name="T20" fmla="*/ 0 w 281"/>
                <a:gd name="T21" fmla="*/ 0 h 357"/>
                <a:gd name="T22" fmla="*/ 0 w 281"/>
                <a:gd name="T23" fmla="*/ 0 h 357"/>
                <a:gd name="T24" fmla="*/ 0 w 281"/>
                <a:gd name="T25" fmla="*/ 0 h 357"/>
                <a:gd name="T26" fmla="*/ 0 w 281"/>
                <a:gd name="T27" fmla="*/ 0 h 357"/>
                <a:gd name="T28" fmla="*/ 0 w 281"/>
                <a:gd name="T29" fmla="*/ 0 h 357"/>
                <a:gd name="T30" fmla="*/ 0 w 281"/>
                <a:gd name="T31" fmla="*/ 0 h 357"/>
                <a:gd name="T32" fmla="*/ 0 w 281"/>
                <a:gd name="T33" fmla="*/ 0 h 357"/>
                <a:gd name="T34" fmla="*/ 0 w 281"/>
                <a:gd name="T35" fmla="*/ 0 h 357"/>
                <a:gd name="T36" fmla="*/ 0 w 281"/>
                <a:gd name="T37" fmla="*/ 0 h 357"/>
                <a:gd name="T38" fmla="*/ 0 w 281"/>
                <a:gd name="T39" fmla="*/ 0 h 357"/>
                <a:gd name="T40" fmla="*/ 0 w 281"/>
                <a:gd name="T41" fmla="*/ 0 h 357"/>
                <a:gd name="T42" fmla="*/ 0 w 281"/>
                <a:gd name="T43" fmla="*/ 0 h 357"/>
                <a:gd name="T44" fmla="*/ 0 w 281"/>
                <a:gd name="T45" fmla="*/ 0 h 357"/>
                <a:gd name="T46" fmla="*/ 0 w 281"/>
                <a:gd name="T47" fmla="*/ 0 h 357"/>
                <a:gd name="T48" fmla="*/ 0 w 281"/>
                <a:gd name="T49" fmla="*/ 0 h 357"/>
                <a:gd name="T50" fmla="*/ 0 w 281"/>
                <a:gd name="T51" fmla="*/ 0 h 357"/>
                <a:gd name="T52" fmla="*/ 0 w 281"/>
                <a:gd name="T53" fmla="*/ 0 h 357"/>
                <a:gd name="T54" fmla="*/ 0 w 281"/>
                <a:gd name="T55" fmla="*/ 0 h 357"/>
                <a:gd name="T56" fmla="*/ 0 w 281"/>
                <a:gd name="T57" fmla="*/ 0 h 357"/>
                <a:gd name="T58" fmla="*/ 0 w 281"/>
                <a:gd name="T59" fmla="*/ 0 h 357"/>
                <a:gd name="T60" fmla="*/ 0 w 281"/>
                <a:gd name="T61" fmla="*/ 0 h 357"/>
                <a:gd name="T62" fmla="*/ 0 w 281"/>
                <a:gd name="T63" fmla="*/ 0 h 357"/>
                <a:gd name="T64" fmla="*/ 0 w 281"/>
                <a:gd name="T65" fmla="*/ 0 h 357"/>
                <a:gd name="T66" fmla="*/ 0 w 281"/>
                <a:gd name="T67" fmla="*/ 0 h 357"/>
                <a:gd name="T68" fmla="*/ 0 w 281"/>
                <a:gd name="T69" fmla="*/ 0 h 357"/>
                <a:gd name="T70" fmla="*/ 0 w 281"/>
                <a:gd name="T71" fmla="*/ 0 h 357"/>
                <a:gd name="T72" fmla="*/ 0 w 281"/>
                <a:gd name="T73" fmla="*/ 0 h 357"/>
                <a:gd name="T74" fmla="*/ 0 w 281"/>
                <a:gd name="T75" fmla="*/ 0 h 357"/>
                <a:gd name="T76" fmla="*/ 0 w 281"/>
                <a:gd name="T77" fmla="*/ 0 h 357"/>
                <a:gd name="T78" fmla="*/ 0 w 281"/>
                <a:gd name="T79" fmla="*/ 0 h 357"/>
                <a:gd name="T80" fmla="*/ 0 w 281"/>
                <a:gd name="T81" fmla="*/ 0 h 357"/>
                <a:gd name="T82" fmla="*/ 0 w 281"/>
                <a:gd name="T83" fmla="*/ 0 h 357"/>
                <a:gd name="T84" fmla="*/ 0 w 281"/>
                <a:gd name="T85" fmla="*/ 0 h 357"/>
                <a:gd name="T86" fmla="*/ 0 w 281"/>
                <a:gd name="T87" fmla="*/ 0 h 357"/>
                <a:gd name="T88" fmla="*/ 0 w 281"/>
                <a:gd name="T89" fmla="*/ 0 h 357"/>
                <a:gd name="T90" fmla="*/ 0 w 281"/>
                <a:gd name="T91" fmla="*/ 0 h 357"/>
                <a:gd name="T92" fmla="*/ 0 w 281"/>
                <a:gd name="T93" fmla="*/ 0 h 357"/>
                <a:gd name="T94" fmla="*/ 0 w 281"/>
                <a:gd name="T95" fmla="*/ 0 h 357"/>
                <a:gd name="T96" fmla="*/ 0 w 281"/>
                <a:gd name="T97" fmla="*/ 0 h 357"/>
                <a:gd name="T98" fmla="*/ 0 w 281"/>
                <a:gd name="T99" fmla="*/ 0 h 357"/>
                <a:gd name="T100" fmla="*/ 0 w 281"/>
                <a:gd name="T101" fmla="*/ 0 h 357"/>
                <a:gd name="T102" fmla="*/ 0 w 281"/>
                <a:gd name="T103" fmla="*/ 0 h 357"/>
                <a:gd name="T104" fmla="*/ 0 w 281"/>
                <a:gd name="T105" fmla="*/ 0 h 357"/>
                <a:gd name="T106" fmla="*/ 0 w 281"/>
                <a:gd name="T107" fmla="*/ 0 h 357"/>
                <a:gd name="T108" fmla="*/ 0 w 281"/>
                <a:gd name="T109" fmla="*/ 0 h 357"/>
                <a:gd name="T110" fmla="*/ 0 w 281"/>
                <a:gd name="T111" fmla="*/ 0 h 357"/>
                <a:gd name="T112" fmla="*/ 0 w 281"/>
                <a:gd name="T113" fmla="*/ 0 h 357"/>
                <a:gd name="T114" fmla="*/ 0 w 281"/>
                <a:gd name="T115" fmla="*/ 0 h 357"/>
                <a:gd name="T116" fmla="*/ 0 w 281"/>
                <a:gd name="T117" fmla="*/ 0 h 357"/>
                <a:gd name="T118" fmla="*/ 0 w 281"/>
                <a:gd name="T119" fmla="*/ 0 h 3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1"/>
                <a:gd name="T181" fmla="*/ 0 h 357"/>
                <a:gd name="T182" fmla="*/ 281 w 281"/>
                <a:gd name="T183" fmla="*/ 357 h 3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1" h="357">
                  <a:moveTo>
                    <a:pt x="0" y="233"/>
                  </a:moveTo>
                  <a:lnTo>
                    <a:pt x="41" y="233"/>
                  </a:lnTo>
                  <a:lnTo>
                    <a:pt x="47" y="245"/>
                  </a:lnTo>
                  <a:lnTo>
                    <a:pt x="54" y="263"/>
                  </a:lnTo>
                  <a:lnTo>
                    <a:pt x="57" y="277"/>
                  </a:lnTo>
                  <a:lnTo>
                    <a:pt x="66" y="292"/>
                  </a:lnTo>
                  <a:lnTo>
                    <a:pt x="74" y="298"/>
                  </a:lnTo>
                  <a:lnTo>
                    <a:pt x="84" y="306"/>
                  </a:lnTo>
                  <a:lnTo>
                    <a:pt x="96" y="314"/>
                  </a:lnTo>
                  <a:lnTo>
                    <a:pt x="110" y="318"/>
                  </a:lnTo>
                  <a:lnTo>
                    <a:pt x="120" y="323"/>
                  </a:lnTo>
                  <a:lnTo>
                    <a:pt x="142" y="323"/>
                  </a:lnTo>
                  <a:lnTo>
                    <a:pt x="164" y="323"/>
                  </a:lnTo>
                  <a:lnTo>
                    <a:pt x="174" y="318"/>
                  </a:lnTo>
                  <a:lnTo>
                    <a:pt x="186" y="316"/>
                  </a:lnTo>
                  <a:lnTo>
                    <a:pt x="208" y="306"/>
                  </a:lnTo>
                  <a:lnTo>
                    <a:pt x="220" y="296"/>
                  </a:lnTo>
                  <a:lnTo>
                    <a:pt x="228" y="286"/>
                  </a:lnTo>
                  <a:lnTo>
                    <a:pt x="233" y="274"/>
                  </a:lnTo>
                  <a:lnTo>
                    <a:pt x="233" y="259"/>
                  </a:lnTo>
                  <a:lnTo>
                    <a:pt x="240" y="253"/>
                  </a:lnTo>
                  <a:lnTo>
                    <a:pt x="233" y="240"/>
                  </a:lnTo>
                  <a:lnTo>
                    <a:pt x="233" y="230"/>
                  </a:lnTo>
                  <a:lnTo>
                    <a:pt x="220" y="220"/>
                  </a:lnTo>
                  <a:lnTo>
                    <a:pt x="208" y="208"/>
                  </a:lnTo>
                  <a:lnTo>
                    <a:pt x="176" y="198"/>
                  </a:lnTo>
                  <a:lnTo>
                    <a:pt x="137" y="188"/>
                  </a:lnTo>
                  <a:lnTo>
                    <a:pt x="86" y="179"/>
                  </a:lnTo>
                  <a:lnTo>
                    <a:pt x="69" y="169"/>
                  </a:lnTo>
                  <a:lnTo>
                    <a:pt x="57" y="167"/>
                  </a:lnTo>
                  <a:lnTo>
                    <a:pt x="41" y="157"/>
                  </a:lnTo>
                  <a:lnTo>
                    <a:pt x="39" y="149"/>
                  </a:lnTo>
                  <a:lnTo>
                    <a:pt x="32" y="139"/>
                  </a:lnTo>
                  <a:lnTo>
                    <a:pt x="25" y="133"/>
                  </a:lnTo>
                  <a:lnTo>
                    <a:pt x="20" y="120"/>
                  </a:lnTo>
                  <a:lnTo>
                    <a:pt x="12" y="104"/>
                  </a:lnTo>
                  <a:lnTo>
                    <a:pt x="12" y="96"/>
                  </a:lnTo>
                  <a:lnTo>
                    <a:pt x="20" y="76"/>
                  </a:lnTo>
                  <a:lnTo>
                    <a:pt x="20" y="61"/>
                  </a:lnTo>
                  <a:lnTo>
                    <a:pt x="27" y="49"/>
                  </a:lnTo>
                  <a:lnTo>
                    <a:pt x="32" y="37"/>
                  </a:lnTo>
                  <a:lnTo>
                    <a:pt x="41" y="27"/>
                  </a:lnTo>
                  <a:lnTo>
                    <a:pt x="57" y="20"/>
                  </a:lnTo>
                  <a:lnTo>
                    <a:pt x="66" y="15"/>
                  </a:lnTo>
                  <a:lnTo>
                    <a:pt x="76" y="10"/>
                  </a:lnTo>
                  <a:lnTo>
                    <a:pt x="108" y="0"/>
                  </a:lnTo>
                  <a:lnTo>
                    <a:pt x="120" y="0"/>
                  </a:lnTo>
                  <a:lnTo>
                    <a:pt x="139" y="0"/>
                  </a:lnTo>
                  <a:lnTo>
                    <a:pt x="149" y="0"/>
                  </a:lnTo>
                  <a:lnTo>
                    <a:pt x="167" y="0"/>
                  </a:lnTo>
                  <a:lnTo>
                    <a:pt x="176" y="0"/>
                  </a:lnTo>
                  <a:lnTo>
                    <a:pt x="196" y="3"/>
                  </a:lnTo>
                  <a:lnTo>
                    <a:pt x="208" y="10"/>
                  </a:lnTo>
                  <a:lnTo>
                    <a:pt x="220" y="15"/>
                  </a:lnTo>
                  <a:lnTo>
                    <a:pt x="230" y="27"/>
                  </a:lnTo>
                  <a:lnTo>
                    <a:pt x="233" y="35"/>
                  </a:lnTo>
                  <a:lnTo>
                    <a:pt x="247" y="45"/>
                  </a:lnTo>
                  <a:lnTo>
                    <a:pt x="255" y="57"/>
                  </a:lnTo>
                  <a:lnTo>
                    <a:pt x="257" y="74"/>
                  </a:lnTo>
                  <a:lnTo>
                    <a:pt x="267" y="86"/>
                  </a:lnTo>
                  <a:lnTo>
                    <a:pt x="267" y="108"/>
                  </a:lnTo>
                  <a:lnTo>
                    <a:pt x="223" y="108"/>
                  </a:lnTo>
                  <a:lnTo>
                    <a:pt x="220" y="96"/>
                  </a:lnTo>
                  <a:lnTo>
                    <a:pt x="216" y="76"/>
                  </a:lnTo>
                  <a:lnTo>
                    <a:pt x="210" y="67"/>
                  </a:lnTo>
                  <a:lnTo>
                    <a:pt x="198" y="55"/>
                  </a:lnTo>
                  <a:lnTo>
                    <a:pt x="188" y="45"/>
                  </a:lnTo>
                  <a:lnTo>
                    <a:pt x="176" y="37"/>
                  </a:lnTo>
                  <a:lnTo>
                    <a:pt x="164" y="35"/>
                  </a:lnTo>
                  <a:lnTo>
                    <a:pt x="149" y="35"/>
                  </a:lnTo>
                  <a:lnTo>
                    <a:pt x="132" y="35"/>
                  </a:lnTo>
                  <a:lnTo>
                    <a:pt x="120" y="35"/>
                  </a:lnTo>
                  <a:lnTo>
                    <a:pt x="108" y="37"/>
                  </a:lnTo>
                  <a:lnTo>
                    <a:pt x="90" y="41"/>
                  </a:lnTo>
                  <a:lnTo>
                    <a:pt x="84" y="45"/>
                  </a:lnTo>
                  <a:lnTo>
                    <a:pt x="74" y="57"/>
                  </a:lnTo>
                  <a:lnTo>
                    <a:pt x="66" y="67"/>
                  </a:lnTo>
                  <a:lnTo>
                    <a:pt x="57" y="78"/>
                  </a:lnTo>
                  <a:lnTo>
                    <a:pt x="57" y="90"/>
                  </a:lnTo>
                  <a:lnTo>
                    <a:pt x="57" y="104"/>
                  </a:lnTo>
                  <a:lnTo>
                    <a:pt x="66" y="116"/>
                  </a:lnTo>
                  <a:lnTo>
                    <a:pt x="74" y="120"/>
                  </a:lnTo>
                  <a:lnTo>
                    <a:pt x="86" y="130"/>
                  </a:lnTo>
                  <a:lnTo>
                    <a:pt x="103" y="137"/>
                  </a:lnTo>
                  <a:lnTo>
                    <a:pt x="139" y="147"/>
                  </a:lnTo>
                  <a:lnTo>
                    <a:pt x="186" y="157"/>
                  </a:lnTo>
                  <a:lnTo>
                    <a:pt x="208" y="159"/>
                  </a:lnTo>
                  <a:lnTo>
                    <a:pt x="220" y="167"/>
                  </a:lnTo>
                  <a:lnTo>
                    <a:pt x="233" y="171"/>
                  </a:lnTo>
                  <a:lnTo>
                    <a:pt x="247" y="184"/>
                  </a:lnTo>
                  <a:lnTo>
                    <a:pt x="257" y="188"/>
                  </a:lnTo>
                  <a:lnTo>
                    <a:pt x="271" y="204"/>
                  </a:lnTo>
                  <a:lnTo>
                    <a:pt x="275" y="216"/>
                  </a:lnTo>
                  <a:lnTo>
                    <a:pt x="281" y="235"/>
                  </a:lnTo>
                  <a:lnTo>
                    <a:pt x="281" y="259"/>
                  </a:lnTo>
                  <a:lnTo>
                    <a:pt x="277" y="277"/>
                  </a:lnTo>
                  <a:lnTo>
                    <a:pt x="271" y="294"/>
                  </a:lnTo>
                  <a:lnTo>
                    <a:pt x="267" y="306"/>
                  </a:lnTo>
                  <a:lnTo>
                    <a:pt x="257" y="316"/>
                  </a:lnTo>
                  <a:lnTo>
                    <a:pt x="247" y="326"/>
                  </a:lnTo>
                  <a:lnTo>
                    <a:pt x="233" y="333"/>
                  </a:lnTo>
                  <a:lnTo>
                    <a:pt x="223" y="340"/>
                  </a:lnTo>
                  <a:lnTo>
                    <a:pt x="208" y="347"/>
                  </a:lnTo>
                  <a:lnTo>
                    <a:pt x="186" y="353"/>
                  </a:lnTo>
                  <a:lnTo>
                    <a:pt x="169" y="357"/>
                  </a:lnTo>
                  <a:lnTo>
                    <a:pt x="149" y="357"/>
                  </a:lnTo>
                  <a:lnTo>
                    <a:pt x="139" y="357"/>
                  </a:lnTo>
                  <a:lnTo>
                    <a:pt x="120" y="357"/>
                  </a:lnTo>
                  <a:lnTo>
                    <a:pt x="100" y="353"/>
                  </a:lnTo>
                  <a:lnTo>
                    <a:pt x="86" y="350"/>
                  </a:lnTo>
                  <a:lnTo>
                    <a:pt x="74" y="345"/>
                  </a:lnTo>
                  <a:lnTo>
                    <a:pt x="57" y="335"/>
                  </a:lnTo>
                  <a:lnTo>
                    <a:pt x="47" y="330"/>
                  </a:lnTo>
                  <a:lnTo>
                    <a:pt x="37" y="318"/>
                  </a:lnTo>
                  <a:lnTo>
                    <a:pt x="32" y="306"/>
                  </a:lnTo>
                  <a:lnTo>
                    <a:pt x="22" y="298"/>
                  </a:lnTo>
                  <a:lnTo>
                    <a:pt x="20" y="286"/>
                  </a:lnTo>
                  <a:lnTo>
                    <a:pt x="8" y="272"/>
                  </a:lnTo>
                  <a:lnTo>
                    <a:pt x="2" y="249"/>
                  </a:lnTo>
                  <a:lnTo>
                    <a:pt x="2" y="243"/>
                  </a:lnTo>
                  <a:lnTo>
                    <a:pt x="0" y="233"/>
                  </a:lnTo>
                  <a:close/>
                </a:path>
              </a:pathLst>
            </a:custGeom>
            <a:solidFill>
              <a:srgbClr val="000000"/>
            </a:solidFill>
            <a:ln w="1588">
              <a:solidFill>
                <a:srgbClr val="000000"/>
              </a:solidFill>
              <a:prstDash val="solid"/>
              <a:round/>
              <a:headEnd/>
              <a:tailEnd/>
            </a:ln>
          </p:spPr>
          <p:txBody>
            <a:bodyPr/>
            <a:lstStyle/>
            <a:p>
              <a:endParaRPr lang="en-US"/>
            </a:p>
          </p:txBody>
        </p:sp>
        <p:sp>
          <p:nvSpPr>
            <p:cNvPr id="109" name="Freeform 93"/>
            <p:cNvSpPr>
              <a:spLocks/>
            </p:cNvSpPr>
            <p:nvPr/>
          </p:nvSpPr>
          <p:spPr bwMode="auto">
            <a:xfrm>
              <a:off x="3516" y="3798"/>
              <a:ext cx="50" cy="58"/>
            </a:xfrm>
            <a:custGeom>
              <a:avLst/>
              <a:gdLst>
                <a:gd name="T0" fmla="*/ 0 w 296"/>
                <a:gd name="T1" fmla="*/ 0 h 347"/>
                <a:gd name="T2" fmla="*/ 0 w 296"/>
                <a:gd name="T3" fmla="*/ 0 h 347"/>
                <a:gd name="T4" fmla="*/ 0 w 296"/>
                <a:gd name="T5" fmla="*/ 0 h 347"/>
                <a:gd name="T6" fmla="*/ 0 w 296"/>
                <a:gd name="T7" fmla="*/ 0 h 347"/>
                <a:gd name="T8" fmla="*/ 0 w 296"/>
                <a:gd name="T9" fmla="*/ 0 h 347"/>
                <a:gd name="T10" fmla="*/ 0 w 296"/>
                <a:gd name="T11" fmla="*/ 0 h 347"/>
                <a:gd name="T12" fmla="*/ 0 w 296"/>
                <a:gd name="T13" fmla="*/ 0 h 347"/>
                <a:gd name="T14" fmla="*/ 0 w 296"/>
                <a:gd name="T15" fmla="*/ 0 h 347"/>
                <a:gd name="T16" fmla="*/ 0 w 296"/>
                <a:gd name="T17" fmla="*/ 0 h 347"/>
                <a:gd name="T18" fmla="*/ 0 w 296"/>
                <a:gd name="T19" fmla="*/ 0 h 347"/>
                <a:gd name="T20" fmla="*/ 0 w 296"/>
                <a:gd name="T21" fmla="*/ 0 h 347"/>
                <a:gd name="T22" fmla="*/ 0 w 296"/>
                <a:gd name="T23" fmla="*/ 0 h 347"/>
                <a:gd name="T24" fmla="*/ 0 w 296"/>
                <a:gd name="T25" fmla="*/ 0 h 347"/>
                <a:gd name="T26" fmla="*/ 0 w 296"/>
                <a:gd name="T27" fmla="*/ 0 h 347"/>
                <a:gd name="T28" fmla="*/ 0 w 296"/>
                <a:gd name="T29" fmla="*/ 0 h 3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6"/>
                <a:gd name="T46" fmla="*/ 0 h 347"/>
                <a:gd name="T47" fmla="*/ 296 w 296"/>
                <a:gd name="T48" fmla="*/ 347 h 3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6" h="347">
                  <a:moveTo>
                    <a:pt x="0" y="347"/>
                  </a:moveTo>
                  <a:lnTo>
                    <a:pt x="120" y="0"/>
                  </a:lnTo>
                  <a:lnTo>
                    <a:pt x="167" y="0"/>
                  </a:lnTo>
                  <a:lnTo>
                    <a:pt x="243" y="207"/>
                  </a:lnTo>
                  <a:lnTo>
                    <a:pt x="201" y="207"/>
                  </a:lnTo>
                  <a:lnTo>
                    <a:pt x="145" y="48"/>
                  </a:lnTo>
                  <a:lnTo>
                    <a:pt x="88" y="207"/>
                  </a:lnTo>
                  <a:lnTo>
                    <a:pt x="201" y="207"/>
                  </a:lnTo>
                  <a:lnTo>
                    <a:pt x="243" y="207"/>
                  </a:lnTo>
                  <a:lnTo>
                    <a:pt x="296" y="347"/>
                  </a:lnTo>
                  <a:lnTo>
                    <a:pt x="247" y="347"/>
                  </a:lnTo>
                  <a:lnTo>
                    <a:pt x="210" y="242"/>
                  </a:lnTo>
                  <a:lnTo>
                    <a:pt x="78" y="242"/>
                  </a:lnTo>
                  <a:lnTo>
                    <a:pt x="41" y="347"/>
                  </a:lnTo>
                  <a:lnTo>
                    <a:pt x="0" y="347"/>
                  </a:lnTo>
                  <a:close/>
                </a:path>
              </a:pathLst>
            </a:custGeom>
            <a:solidFill>
              <a:srgbClr val="000000"/>
            </a:solidFill>
            <a:ln w="1588">
              <a:solidFill>
                <a:srgbClr val="000000"/>
              </a:solidFill>
              <a:prstDash val="solid"/>
              <a:round/>
              <a:headEnd/>
              <a:tailEnd/>
            </a:ln>
          </p:spPr>
          <p:txBody>
            <a:bodyPr/>
            <a:lstStyle/>
            <a:p>
              <a:endParaRPr lang="en-US"/>
            </a:p>
          </p:txBody>
        </p:sp>
        <p:sp>
          <p:nvSpPr>
            <p:cNvPr id="110" name="Freeform 94"/>
            <p:cNvSpPr>
              <a:spLocks/>
            </p:cNvSpPr>
            <p:nvPr/>
          </p:nvSpPr>
          <p:spPr bwMode="auto">
            <a:xfrm>
              <a:off x="2779" y="2969"/>
              <a:ext cx="57" cy="69"/>
            </a:xfrm>
            <a:custGeom>
              <a:avLst/>
              <a:gdLst>
                <a:gd name="T0" fmla="*/ 0 w 346"/>
                <a:gd name="T1" fmla="*/ 0 h 410"/>
                <a:gd name="T2" fmla="*/ 0 w 346"/>
                <a:gd name="T3" fmla="*/ 0 h 410"/>
                <a:gd name="T4" fmla="*/ 0 w 346"/>
                <a:gd name="T5" fmla="*/ 0 h 410"/>
                <a:gd name="T6" fmla="*/ 0 w 346"/>
                <a:gd name="T7" fmla="*/ 0 h 410"/>
                <a:gd name="T8" fmla="*/ 0 w 346"/>
                <a:gd name="T9" fmla="*/ 0 h 410"/>
                <a:gd name="T10" fmla="*/ 0 w 346"/>
                <a:gd name="T11" fmla="*/ 0 h 410"/>
                <a:gd name="T12" fmla="*/ 0 w 346"/>
                <a:gd name="T13" fmla="*/ 0 h 410"/>
                <a:gd name="T14" fmla="*/ 0 w 346"/>
                <a:gd name="T15" fmla="*/ 0 h 410"/>
                <a:gd name="T16" fmla="*/ 0 w 346"/>
                <a:gd name="T17" fmla="*/ 0 h 410"/>
                <a:gd name="T18" fmla="*/ 0 w 346"/>
                <a:gd name="T19" fmla="*/ 0 h 410"/>
                <a:gd name="T20" fmla="*/ 0 w 346"/>
                <a:gd name="T21" fmla="*/ 0 h 410"/>
                <a:gd name="T22" fmla="*/ 0 w 346"/>
                <a:gd name="T23" fmla="*/ 0 h 410"/>
                <a:gd name="T24" fmla="*/ 0 w 346"/>
                <a:gd name="T25" fmla="*/ 0 h 410"/>
                <a:gd name="T26" fmla="*/ 0 w 346"/>
                <a:gd name="T27" fmla="*/ 0 h 410"/>
                <a:gd name="T28" fmla="*/ 0 w 346"/>
                <a:gd name="T29" fmla="*/ 0 h 410"/>
                <a:gd name="T30" fmla="*/ 0 w 346"/>
                <a:gd name="T31" fmla="*/ 0 h 410"/>
                <a:gd name="T32" fmla="*/ 0 w 346"/>
                <a:gd name="T33" fmla="*/ 0 h 410"/>
                <a:gd name="T34" fmla="*/ 0 w 346"/>
                <a:gd name="T35" fmla="*/ 0 h 410"/>
                <a:gd name="T36" fmla="*/ 0 w 346"/>
                <a:gd name="T37" fmla="*/ 0 h 410"/>
                <a:gd name="T38" fmla="*/ 0 w 346"/>
                <a:gd name="T39" fmla="*/ 0 h 410"/>
                <a:gd name="T40" fmla="*/ 0 w 346"/>
                <a:gd name="T41" fmla="*/ 0 h 410"/>
                <a:gd name="T42" fmla="*/ 0 w 346"/>
                <a:gd name="T43" fmla="*/ 0 h 410"/>
                <a:gd name="T44" fmla="*/ 0 w 346"/>
                <a:gd name="T45" fmla="*/ 0 h 410"/>
                <a:gd name="T46" fmla="*/ 0 w 346"/>
                <a:gd name="T47" fmla="*/ 0 h 410"/>
                <a:gd name="T48" fmla="*/ 0 w 346"/>
                <a:gd name="T49" fmla="*/ 0 h 410"/>
                <a:gd name="T50" fmla="*/ 0 w 346"/>
                <a:gd name="T51" fmla="*/ 0 h 410"/>
                <a:gd name="T52" fmla="*/ 0 w 346"/>
                <a:gd name="T53" fmla="*/ 0 h 410"/>
                <a:gd name="T54" fmla="*/ 0 w 346"/>
                <a:gd name="T55" fmla="*/ 0 h 410"/>
                <a:gd name="T56" fmla="*/ 0 w 346"/>
                <a:gd name="T57" fmla="*/ 0 h 410"/>
                <a:gd name="T58" fmla="*/ 0 w 346"/>
                <a:gd name="T59" fmla="*/ 0 h 410"/>
                <a:gd name="T60" fmla="*/ 0 w 346"/>
                <a:gd name="T61" fmla="*/ 0 h 410"/>
                <a:gd name="T62" fmla="*/ 0 w 346"/>
                <a:gd name="T63" fmla="*/ 0 h 410"/>
                <a:gd name="T64" fmla="*/ 0 w 346"/>
                <a:gd name="T65" fmla="*/ 0 h 410"/>
                <a:gd name="T66" fmla="*/ 0 w 346"/>
                <a:gd name="T67" fmla="*/ 0 h 410"/>
                <a:gd name="T68" fmla="*/ 0 w 346"/>
                <a:gd name="T69" fmla="*/ 0 h 410"/>
                <a:gd name="T70" fmla="*/ 0 w 346"/>
                <a:gd name="T71" fmla="*/ 0 h 410"/>
                <a:gd name="T72" fmla="*/ 0 w 346"/>
                <a:gd name="T73" fmla="*/ 0 h 410"/>
                <a:gd name="T74" fmla="*/ 0 w 346"/>
                <a:gd name="T75" fmla="*/ 0 h 410"/>
                <a:gd name="T76" fmla="*/ 0 w 346"/>
                <a:gd name="T77" fmla="*/ 0 h 410"/>
                <a:gd name="T78" fmla="*/ 0 w 346"/>
                <a:gd name="T79" fmla="*/ 0 h 410"/>
                <a:gd name="T80" fmla="*/ 0 w 346"/>
                <a:gd name="T81" fmla="*/ 0 h 410"/>
                <a:gd name="T82" fmla="*/ 0 w 346"/>
                <a:gd name="T83" fmla="*/ 0 h 410"/>
                <a:gd name="T84" fmla="*/ 0 w 346"/>
                <a:gd name="T85" fmla="*/ 0 h 410"/>
                <a:gd name="T86" fmla="*/ 0 w 346"/>
                <a:gd name="T87" fmla="*/ 0 h 410"/>
                <a:gd name="T88" fmla="*/ 0 w 346"/>
                <a:gd name="T89" fmla="*/ 0 h 410"/>
                <a:gd name="T90" fmla="*/ 0 w 346"/>
                <a:gd name="T91" fmla="*/ 0 h 410"/>
                <a:gd name="T92" fmla="*/ 0 w 346"/>
                <a:gd name="T93" fmla="*/ 0 h 410"/>
                <a:gd name="T94" fmla="*/ 0 w 346"/>
                <a:gd name="T95" fmla="*/ 0 h 4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6"/>
                <a:gd name="T145" fmla="*/ 0 h 410"/>
                <a:gd name="T146" fmla="*/ 346 w 346"/>
                <a:gd name="T147" fmla="*/ 410 h 41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6" h="410">
                  <a:moveTo>
                    <a:pt x="346" y="259"/>
                  </a:moveTo>
                  <a:lnTo>
                    <a:pt x="292" y="259"/>
                  </a:lnTo>
                  <a:lnTo>
                    <a:pt x="289" y="278"/>
                  </a:lnTo>
                  <a:lnTo>
                    <a:pt x="287" y="293"/>
                  </a:lnTo>
                  <a:lnTo>
                    <a:pt x="275" y="315"/>
                  </a:lnTo>
                  <a:lnTo>
                    <a:pt x="270" y="330"/>
                  </a:lnTo>
                  <a:lnTo>
                    <a:pt x="253" y="342"/>
                  </a:lnTo>
                  <a:lnTo>
                    <a:pt x="238" y="357"/>
                  </a:lnTo>
                  <a:lnTo>
                    <a:pt x="221" y="361"/>
                  </a:lnTo>
                  <a:lnTo>
                    <a:pt x="206" y="367"/>
                  </a:lnTo>
                  <a:lnTo>
                    <a:pt x="189" y="367"/>
                  </a:lnTo>
                  <a:lnTo>
                    <a:pt x="172" y="367"/>
                  </a:lnTo>
                  <a:lnTo>
                    <a:pt x="157" y="361"/>
                  </a:lnTo>
                  <a:lnTo>
                    <a:pt x="137" y="357"/>
                  </a:lnTo>
                  <a:lnTo>
                    <a:pt x="125" y="351"/>
                  </a:lnTo>
                  <a:lnTo>
                    <a:pt x="108" y="342"/>
                  </a:lnTo>
                  <a:lnTo>
                    <a:pt x="94" y="330"/>
                  </a:lnTo>
                  <a:lnTo>
                    <a:pt x="84" y="315"/>
                  </a:lnTo>
                  <a:lnTo>
                    <a:pt x="72" y="296"/>
                  </a:lnTo>
                  <a:lnTo>
                    <a:pt x="64" y="281"/>
                  </a:lnTo>
                  <a:lnTo>
                    <a:pt x="59" y="266"/>
                  </a:lnTo>
                  <a:lnTo>
                    <a:pt x="57" y="249"/>
                  </a:lnTo>
                  <a:lnTo>
                    <a:pt x="55" y="225"/>
                  </a:lnTo>
                  <a:lnTo>
                    <a:pt x="55" y="210"/>
                  </a:lnTo>
                  <a:lnTo>
                    <a:pt x="55" y="190"/>
                  </a:lnTo>
                  <a:lnTo>
                    <a:pt x="55" y="168"/>
                  </a:lnTo>
                  <a:lnTo>
                    <a:pt x="59" y="147"/>
                  </a:lnTo>
                  <a:lnTo>
                    <a:pt x="64" y="129"/>
                  </a:lnTo>
                  <a:lnTo>
                    <a:pt x="69" y="112"/>
                  </a:lnTo>
                  <a:lnTo>
                    <a:pt x="78" y="100"/>
                  </a:lnTo>
                  <a:lnTo>
                    <a:pt x="92" y="82"/>
                  </a:lnTo>
                  <a:lnTo>
                    <a:pt x="101" y="70"/>
                  </a:lnTo>
                  <a:lnTo>
                    <a:pt x="118" y="61"/>
                  </a:lnTo>
                  <a:lnTo>
                    <a:pt x="137" y="49"/>
                  </a:lnTo>
                  <a:lnTo>
                    <a:pt x="157" y="41"/>
                  </a:lnTo>
                  <a:lnTo>
                    <a:pt x="177" y="41"/>
                  </a:lnTo>
                  <a:lnTo>
                    <a:pt x="196" y="41"/>
                  </a:lnTo>
                  <a:lnTo>
                    <a:pt x="214" y="46"/>
                  </a:lnTo>
                  <a:lnTo>
                    <a:pt x="231" y="49"/>
                  </a:lnTo>
                  <a:lnTo>
                    <a:pt x="247" y="61"/>
                  </a:lnTo>
                  <a:lnTo>
                    <a:pt x="263" y="68"/>
                  </a:lnTo>
                  <a:lnTo>
                    <a:pt x="275" y="88"/>
                  </a:lnTo>
                  <a:lnTo>
                    <a:pt x="287" y="105"/>
                  </a:lnTo>
                  <a:lnTo>
                    <a:pt x="292" y="127"/>
                  </a:lnTo>
                  <a:lnTo>
                    <a:pt x="343" y="125"/>
                  </a:lnTo>
                  <a:lnTo>
                    <a:pt x="336" y="102"/>
                  </a:lnTo>
                  <a:lnTo>
                    <a:pt x="324" y="78"/>
                  </a:lnTo>
                  <a:lnTo>
                    <a:pt x="314" y="61"/>
                  </a:lnTo>
                  <a:lnTo>
                    <a:pt x="299" y="41"/>
                  </a:lnTo>
                  <a:lnTo>
                    <a:pt x="282" y="29"/>
                  </a:lnTo>
                  <a:lnTo>
                    <a:pt x="263" y="17"/>
                  </a:lnTo>
                  <a:lnTo>
                    <a:pt x="238" y="4"/>
                  </a:lnTo>
                  <a:lnTo>
                    <a:pt x="214" y="2"/>
                  </a:lnTo>
                  <a:lnTo>
                    <a:pt x="204" y="2"/>
                  </a:lnTo>
                  <a:lnTo>
                    <a:pt x="189" y="0"/>
                  </a:lnTo>
                  <a:lnTo>
                    <a:pt x="167" y="2"/>
                  </a:lnTo>
                  <a:lnTo>
                    <a:pt x="147" y="2"/>
                  </a:lnTo>
                  <a:lnTo>
                    <a:pt x="128" y="4"/>
                  </a:lnTo>
                  <a:lnTo>
                    <a:pt x="111" y="12"/>
                  </a:lnTo>
                  <a:lnTo>
                    <a:pt x="92" y="21"/>
                  </a:lnTo>
                  <a:lnTo>
                    <a:pt x="74" y="29"/>
                  </a:lnTo>
                  <a:lnTo>
                    <a:pt x="59" y="41"/>
                  </a:lnTo>
                  <a:lnTo>
                    <a:pt x="39" y="61"/>
                  </a:lnTo>
                  <a:lnTo>
                    <a:pt x="29" y="78"/>
                  </a:lnTo>
                  <a:lnTo>
                    <a:pt x="20" y="105"/>
                  </a:lnTo>
                  <a:lnTo>
                    <a:pt x="13" y="127"/>
                  </a:lnTo>
                  <a:lnTo>
                    <a:pt x="5" y="147"/>
                  </a:lnTo>
                  <a:lnTo>
                    <a:pt x="3" y="173"/>
                  </a:lnTo>
                  <a:lnTo>
                    <a:pt x="0" y="190"/>
                  </a:lnTo>
                  <a:lnTo>
                    <a:pt x="0" y="220"/>
                  </a:lnTo>
                  <a:lnTo>
                    <a:pt x="3" y="239"/>
                  </a:lnTo>
                  <a:lnTo>
                    <a:pt x="5" y="261"/>
                  </a:lnTo>
                  <a:lnTo>
                    <a:pt x="13" y="278"/>
                  </a:lnTo>
                  <a:lnTo>
                    <a:pt x="13" y="293"/>
                  </a:lnTo>
                  <a:lnTo>
                    <a:pt x="25" y="315"/>
                  </a:lnTo>
                  <a:lnTo>
                    <a:pt x="29" y="330"/>
                  </a:lnTo>
                  <a:lnTo>
                    <a:pt x="39" y="345"/>
                  </a:lnTo>
                  <a:lnTo>
                    <a:pt x="59" y="361"/>
                  </a:lnTo>
                  <a:lnTo>
                    <a:pt x="72" y="374"/>
                  </a:lnTo>
                  <a:lnTo>
                    <a:pt x="92" y="386"/>
                  </a:lnTo>
                  <a:lnTo>
                    <a:pt x="108" y="396"/>
                  </a:lnTo>
                  <a:lnTo>
                    <a:pt x="125" y="404"/>
                  </a:lnTo>
                  <a:lnTo>
                    <a:pt x="140" y="404"/>
                  </a:lnTo>
                  <a:lnTo>
                    <a:pt x="157" y="410"/>
                  </a:lnTo>
                  <a:lnTo>
                    <a:pt x="172" y="410"/>
                  </a:lnTo>
                  <a:lnTo>
                    <a:pt x="189" y="410"/>
                  </a:lnTo>
                  <a:lnTo>
                    <a:pt x="214" y="410"/>
                  </a:lnTo>
                  <a:lnTo>
                    <a:pt x="238" y="404"/>
                  </a:lnTo>
                  <a:lnTo>
                    <a:pt x="257" y="396"/>
                  </a:lnTo>
                  <a:lnTo>
                    <a:pt x="275" y="386"/>
                  </a:lnTo>
                  <a:lnTo>
                    <a:pt x="292" y="371"/>
                  </a:lnTo>
                  <a:lnTo>
                    <a:pt x="304" y="357"/>
                  </a:lnTo>
                  <a:lnTo>
                    <a:pt x="314" y="342"/>
                  </a:lnTo>
                  <a:lnTo>
                    <a:pt x="324" y="325"/>
                  </a:lnTo>
                  <a:lnTo>
                    <a:pt x="338" y="288"/>
                  </a:lnTo>
                  <a:lnTo>
                    <a:pt x="346" y="259"/>
                  </a:lnTo>
                  <a:close/>
                </a:path>
              </a:pathLst>
            </a:custGeom>
            <a:solidFill>
              <a:srgbClr val="000000"/>
            </a:solidFill>
            <a:ln w="1588">
              <a:solidFill>
                <a:srgbClr val="000000"/>
              </a:solidFill>
              <a:prstDash val="solid"/>
              <a:round/>
              <a:headEnd/>
              <a:tailEnd/>
            </a:ln>
          </p:spPr>
          <p:txBody>
            <a:bodyPr/>
            <a:lstStyle/>
            <a:p>
              <a:endParaRPr lang="en-US"/>
            </a:p>
          </p:txBody>
        </p:sp>
        <p:sp>
          <p:nvSpPr>
            <p:cNvPr id="111" name="Freeform 95"/>
            <p:cNvSpPr>
              <a:spLocks/>
            </p:cNvSpPr>
            <p:nvPr/>
          </p:nvSpPr>
          <p:spPr bwMode="auto">
            <a:xfrm>
              <a:off x="2852" y="2971"/>
              <a:ext cx="39" cy="65"/>
            </a:xfrm>
            <a:custGeom>
              <a:avLst/>
              <a:gdLst>
                <a:gd name="T0" fmla="*/ 0 w 233"/>
                <a:gd name="T1" fmla="*/ 0 h 391"/>
                <a:gd name="T2" fmla="*/ 0 w 233"/>
                <a:gd name="T3" fmla="*/ 0 h 391"/>
                <a:gd name="T4" fmla="*/ 0 w 233"/>
                <a:gd name="T5" fmla="*/ 0 h 391"/>
                <a:gd name="T6" fmla="*/ 0 w 233"/>
                <a:gd name="T7" fmla="*/ 0 h 391"/>
                <a:gd name="T8" fmla="*/ 0 w 233"/>
                <a:gd name="T9" fmla="*/ 0 h 391"/>
                <a:gd name="T10" fmla="*/ 0 w 233"/>
                <a:gd name="T11" fmla="*/ 0 h 391"/>
                <a:gd name="T12" fmla="*/ 0 w 233"/>
                <a:gd name="T13" fmla="*/ 0 h 391"/>
                <a:gd name="T14" fmla="*/ 0 w 233"/>
                <a:gd name="T15" fmla="*/ 0 h 391"/>
                <a:gd name="T16" fmla="*/ 0 w 233"/>
                <a:gd name="T17" fmla="*/ 0 h 391"/>
                <a:gd name="T18" fmla="*/ 0 w 233"/>
                <a:gd name="T19" fmla="*/ 0 h 391"/>
                <a:gd name="T20" fmla="*/ 0 w 233"/>
                <a:gd name="T21" fmla="*/ 0 h 391"/>
                <a:gd name="T22" fmla="*/ 0 w 233"/>
                <a:gd name="T23" fmla="*/ 0 h 391"/>
                <a:gd name="T24" fmla="*/ 0 w 233"/>
                <a:gd name="T25" fmla="*/ 0 h 391"/>
                <a:gd name="T26" fmla="*/ 0 w 233"/>
                <a:gd name="T27" fmla="*/ 0 h 391"/>
                <a:gd name="T28" fmla="*/ 0 w 233"/>
                <a:gd name="T29" fmla="*/ 0 h 391"/>
                <a:gd name="T30" fmla="*/ 0 w 233"/>
                <a:gd name="T31" fmla="*/ 0 h 391"/>
                <a:gd name="T32" fmla="*/ 0 w 233"/>
                <a:gd name="T33" fmla="*/ 0 h 391"/>
                <a:gd name="T34" fmla="*/ 0 w 233"/>
                <a:gd name="T35" fmla="*/ 0 h 391"/>
                <a:gd name="T36" fmla="*/ 0 w 233"/>
                <a:gd name="T37" fmla="*/ 0 h 391"/>
                <a:gd name="T38" fmla="*/ 0 w 233"/>
                <a:gd name="T39" fmla="*/ 0 h 391"/>
                <a:gd name="T40" fmla="*/ 0 w 233"/>
                <a:gd name="T41" fmla="*/ 0 h 391"/>
                <a:gd name="T42" fmla="*/ 0 w 233"/>
                <a:gd name="T43" fmla="*/ 0 h 391"/>
                <a:gd name="T44" fmla="*/ 0 w 233"/>
                <a:gd name="T45" fmla="*/ 0 h 391"/>
                <a:gd name="T46" fmla="*/ 0 w 233"/>
                <a:gd name="T47" fmla="*/ 0 h 391"/>
                <a:gd name="T48" fmla="*/ 0 w 233"/>
                <a:gd name="T49" fmla="*/ 0 h 391"/>
                <a:gd name="T50" fmla="*/ 0 w 233"/>
                <a:gd name="T51" fmla="*/ 0 h 391"/>
                <a:gd name="T52" fmla="*/ 0 w 233"/>
                <a:gd name="T53" fmla="*/ 0 h 391"/>
                <a:gd name="T54" fmla="*/ 0 w 233"/>
                <a:gd name="T55" fmla="*/ 0 h 391"/>
                <a:gd name="T56" fmla="*/ 0 w 233"/>
                <a:gd name="T57" fmla="*/ 0 h 391"/>
                <a:gd name="T58" fmla="*/ 0 w 233"/>
                <a:gd name="T59" fmla="*/ 0 h 391"/>
                <a:gd name="T60" fmla="*/ 0 w 233"/>
                <a:gd name="T61" fmla="*/ 0 h 391"/>
                <a:gd name="T62" fmla="*/ 0 w 233"/>
                <a:gd name="T63" fmla="*/ 0 h 391"/>
                <a:gd name="T64" fmla="*/ 0 w 233"/>
                <a:gd name="T65" fmla="*/ 0 h 391"/>
                <a:gd name="T66" fmla="*/ 0 w 233"/>
                <a:gd name="T67" fmla="*/ 0 h 391"/>
                <a:gd name="T68" fmla="*/ 0 w 233"/>
                <a:gd name="T69" fmla="*/ 0 h 391"/>
                <a:gd name="T70" fmla="*/ 0 w 233"/>
                <a:gd name="T71" fmla="*/ 0 h 391"/>
                <a:gd name="T72" fmla="*/ 0 w 233"/>
                <a:gd name="T73" fmla="*/ 0 h 391"/>
                <a:gd name="T74" fmla="*/ 0 w 233"/>
                <a:gd name="T75" fmla="*/ 0 h 391"/>
                <a:gd name="T76" fmla="*/ 0 w 233"/>
                <a:gd name="T77" fmla="*/ 0 h 391"/>
                <a:gd name="T78" fmla="*/ 0 w 233"/>
                <a:gd name="T79" fmla="*/ 0 h 391"/>
                <a:gd name="T80" fmla="*/ 0 w 233"/>
                <a:gd name="T81" fmla="*/ 0 h 391"/>
                <a:gd name="T82" fmla="*/ 0 w 233"/>
                <a:gd name="T83" fmla="*/ 0 h 391"/>
                <a:gd name="T84" fmla="*/ 0 w 233"/>
                <a:gd name="T85" fmla="*/ 0 h 391"/>
                <a:gd name="T86" fmla="*/ 0 w 233"/>
                <a:gd name="T87" fmla="*/ 0 h 391"/>
                <a:gd name="T88" fmla="*/ 0 w 233"/>
                <a:gd name="T89" fmla="*/ 0 h 3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3"/>
                <a:gd name="T136" fmla="*/ 0 h 391"/>
                <a:gd name="T137" fmla="*/ 233 w 233"/>
                <a:gd name="T138" fmla="*/ 391 h 3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3" h="391">
                  <a:moveTo>
                    <a:pt x="0" y="391"/>
                  </a:moveTo>
                  <a:lnTo>
                    <a:pt x="0" y="0"/>
                  </a:lnTo>
                  <a:lnTo>
                    <a:pt x="44" y="0"/>
                  </a:lnTo>
                  <a:lnTo>
                    <a:pt x="44" y="149"/>
                  </a:lnTo>
                  <a:lnTo>
                    <a:pt x="56" y="134"/>
                  </a:lnTo>
                  <a:lnTo>
                    <a:pt x="66" y="127"/>
                  </a:lnTo>
                  <a:lnTo>
                    <a:pt x="81" y="118"/>
                  </a:lnTo>
                  <a:lnTo>
                    <a:pt x="91" y="108"/>
                  </a:lnTo>
                  <a:lnTo>
                    <a:pt x="103" y="105"/>
                  </a:lnTo>
                  <a:lnTo>
                    <a:pt x="113" y="103"/>
                  </a:lnTo>
                  <a:lnTo>
                    <a:pt x="123" y="98"/>
                  </a:lnTo>
                  <a:lnTo>
                    <a:pt x="130" y="98"/>
                  </a:lnTo>
                  <a:lnTo>
                    <a:pt x="148" y="103"/>
                  </a:lnTo>
                  <a:lnTo>
                    <a:pt x="162" y="105"/>
                  </a:lnTo>
                  <a:lnTo>
                    <a:pt x="176" y="108"/>
                  </a:lnTo>
                  <a:lnTo>
                    <a:pt x="189" y="118"/>
                  </a:lnTo>
                  <a:lnTo>
                    <a:pt x="201" y="127"/>
                  </a:lnTo>
                  <a:lnTo>
                    <a:pt x="209" y="134"/>
                  </a:lnTo>
                  <a:lnTo>
                    <a:pt x="221" y="146"/>
                  </a:lnTo>
                  <a:lnTo>
                    <a:pt x="225" y="156"/>
                  </a:lnTo>
                  <a:lnTo>
                    <a:pt x="228" y="169"/>
                  </a:lnTo>
                  <a:lnTo>
                    <a:pt x="230" y="183"/>
                  </a:lnTo>
                  <a:lnTo>
                    <a:pt x="233" y="203"/>
                  </a:lnTo>
                  <a:lnTo>
                    <a:pt x="233" y="213"/>
                  </a:lnTo>
                  <a:lnTo>
                    <a:pt x="233" y="391"/>
                  </a:lnTo>
                  <a:lnTo>
                    <a:pt x="186" y="391"/>
                  </a:lnTo>
                  <a:lnTo>
                    <a:pt x="186" y="210"/>
                  </a:lnTo>
                  <a:lnTo>
                    <a:pt x="181" y="195"/>
                  </a:lnTo>
                  <a:lnTo>
                    <a:pt x="179" y="179"/>
                  </a:lnTo>
                  <a:lnTo>
                    <a:pt x="174" y="169"/>
                  </a:lnTo>
                  <a:lnTo>
                    <a:pt x="166" y="156"/>
                  </a:lnTo>
                  <a:lnTo>
                    <a:pt x="154" y="149"/>
                  </a:lnTo>
                  <a:lnTo>
                    <a:pt x="142" y="149"/>
                  </a:lnTo>
                  <a:lnTo>
                    <a:pt x="125" y="142"/>
                  </a:lnTo>
                  <a:lnTo>
                    <a:pt x="115" y="142"/>
                  </a:lnTo>
                  <a:lnTo>
                    <a:pt x="101" y="146"/>
                  </a:lnTo>
                  <a:lnTo>
                    <a:pt x="85" y="149"/>
                  </a:lnTo>
                  <a:lnTo>
                    <a:pt x="73" y="161"/>
                  </a:lnTo>
                  <a:lnTo>
                    <a:pt x="64" y="171"/>
                  </a:lnTo>
                  <a:lnTo>
                    <a:pt x="54" y="183"/>
                  </a:lnTo>
                  <a:lnTo>
                    <a:pt x="44" y="203"/>
                  </a:lnTo>
                  <a:lnTo>
                    <a:pt x="44" y="222"/>
                  </a:lnTo>
                  <a:lnTo>
                    <a:pt x="44" y="242"/>
                  </a:lnTo>
                  <a:lnTo>
                    <a:pt x="44" y="391"/>
                  </a:lnTo>
                  <a:lnTo>
                    <a:pt x="0" y="391"/>
                  </a:lnTo>
                  <a:close/>
                </a:path>
              </a:pathLst>
            </a:custGeom>
            <a:solidFill>
              <a:srgbClr val="000000"/>
            </a:solidFill>
            <a:ln w="1588">
              <a:solidFill>
                <a:srgbClr val="000000"/>
              </a:solidFill>
              <a:prstDash val="solid"/>
              <a:round/>
              <a:headEnd/>
              <a:tailEnd/>
            </a:ln>
          </p:spPr>
          <p:txBody>
            <a:bodyPr/>
            <a:lstStyle/>
            <a:p>
              <a:endParaRPr lang="en-US"/>
            </a:p>
          </p:txBody>
        </p:sp>
        <p:sp>
          <p:nvSpPr>
            <p:cNvPr id="112" name="Freeform 96"/>
            <p:cNvSpPr>
              <a:spLocks/>
            </p:cNvSpPr>
            <p:nvPr/>
          </p:nvSpPr>
          <p:spPr bwMode="auto">
            <a:xfrm>
              <a:off x="2907" y="2988"/>
              <a:ext cx="45" cy="49"/>
            </a:xfrm>
            <a:custGeom>
              <a:avLst/>
              <a:gdLst>
                <a:gd name="T0" fmla="*/ 0 w 265"/>
                <a:gd name="T1" fmla="*/ 0 h 296"/>
                <a:gd name="T2" fmla="*/ 0 w 265"/>
                <a:gd name="T3" fmla="*/ 0 h 296"/>
                <a:gd name="T4" fmla="*/ 0 w 265"/>
                <a:gd name="T5" fmla="*/ 0 h 296"/>
                <a:gd name="T6" fmla="*/ 0 w 265"/>
                <a:gd name="T7" fmla="*/ 0 h 296"/>
                <a:gd name="T8" fmla="*/ 0 w 265"/>
                <a:gd name="T9" fmla="*/ 0 h 296"/>
                <a:gd name="T10" fmla="*/ 0 w 265"/>
                <a:gd name="T11" fmla="*/ 0 h 296"/>
                <a:gd name="T12" fmla="*/ 0 w 265"/>
                <a:gd name="T13" fmla="*/ 0 h 296"/>
                <a:gd name="T14" fmla="*/ 0 w 265"/>
                <a:gd name="T15" fmla="*/ 0 h 296"/>
                <a:gd name="T16" fmla="*/ 0 w 265"/>
                <a:gd name="T17" fmla="*/ 0 h 296"/>
                <a:gd name="T18" fmla="*/ 0 w 265"/>
                <a:gd name="T19" fmla="*/ 0 h 296"/>
                <a:gd name="T20" fmla="*/ 0 w 265"/>
                <a:gd name="T21" fmla="*/ 0 h 296"/>
                <a:gd name="T22" fmla="*/ 0 w 265"/>
                <a:gd name="T23" fmla="*/ 0 h 296"/>
                <a:gd name="T24" fmla="*/ 0 w 265"/>
                <a:gd name="T25" fmla="*/ 0 h 296"/>
                <a:gd name="T26" fmla="*/ 0 w 265"/>
                <a:gd name="T27" fmla="*/ 0 h 296"/>
                <a:gd name="T28" fmla="*/ 0 w 265"/>
                <a:gd name="T29" fmla="*/ 0 h 296"/>
                <a:gd name="T30" fmla="*/ 0 w 265"/>
                <a:gd name="T31" fmla="*/ 0 h 296"/>
                <a:gd name="T32" fmla="*/ 0 w 265"/>
                <a:gd name="T33" fmla="*/ 0 h 296"/>
                <a:gd name="T34" fmla="*/ 0 w 265"/>
                <a:gd name="T35" fmla="*/ 0 h 296"/>
                <a:gd name="T36" fmla="*/ 0 w 265"/>
                <a:gd name="T37" fmla="*/ 0 h 296"/>
                <a:gd name="T38" fmla="*/ 0 w 265"/>
                <a:gd name="T39" fmla="*/ 0 h 296"/>
                <a:gd name="T40" fmla="*/ 0 w 265"/>
                <a:gd name="T41" fmla="*/ 0 h 296"/>
                <a:gd name="T42" fmla="*/ 0 w 265"/>
                <a:gd name="T43" fmla="*/ 0 h 296"/>
                <a:gd name="T44" fmla="*/ 0 w 265"/>
                <a:gd name="T45" fmla="*/ 0 h 296"/>
                <a:gd name="T46" fmla="*/ 0 w 265"/>
                <a:gd name="T47" fmla="*/ 0 h 296"/>
                <a:gd name="T48" fmla="*/ 0 w 265"/>
                <a:gd name="T49" fmla="*/ 0 h 296"/>
                <a:gd name="T50" fmla="*/ 0 w 265"/>
                <a:gd name="T51" fmla="*/ 0 h 296"/>
                <a:gd name="T52" fmla="*/ 0 w 265"/>
                <a:gd name="T53" fmla="*/ 0 h 296"/>
                <a:gd name="T54" fmla="*/ 0 w 265"/>
                <a:gd name="T55" fmla="*/ 0 h 296"/>
                <a:gd name="T56" fmla="*/ 0 w 265"/>
                <a:gd name="T57" fmla="*/ 0 h 296"/>
                <a:gd name="T58" fmla="*/ 0 w 265"/>
                <a:gd name="T59" fmla="*/ 0 h 296"/>
                <a:gd name="T60" fmla="*/ 0 w 265"/>
                <a:gd name="T61" fmla="*/ 0 h 296"/>
                <a:gd name="T62" fmla="*/ 0 w 265"/>
                <a:gd name="T63" fmla="*/ 0 h 296"/>
                <a:gd name="T64" fmla="*/ 0 w 265"/>
                <a:gd name="T65" fmla="*/ 0 h 296"/>
                <a:gd name="T66" fmla="*/ 0 w 265"/>
                <a:gd name="T67" fmla="*/ 0 h 296"/>
                <a:gd name="T68" fmla="*/ 0 w 265"/>
                <a:gd name="T69" fmla="*/ 0 h 296"/>
                <a:gd name="T70" fmla="*/ 0 w 265"/>
                <a:gd name="T71" fmla="*/ 0 h 296"/>
                <a:gd name="T72" fmla="*/ 0 w 265"/>
                <a:gd name="T73" fmla="*/ 0 h 296"/>
                <a:gd name="T74" fmla="*/ 0 w 265"/>
                <a:gd name="T75" fmla="*/ 0 h 296"/>
                <a:gd name="T76" fmla="*/ 0 w 265"/>
                <a:gd name="T77" fmla="*/ 0 h 296"/>
                <a:gd name="T78" fmla="*/ 0 w 265"/>
                <a:gd name="T79" fmla="*/ 0 h 296"/>
                <a:gd name="T80" fmla="*/ 0 w 265"/>
                <a:gd name="T81" fmla="*/ 0 h 296"/>
                <a:gd name="T82" fmla="*/ 0 w 265"/>
                <a:gd name="T83" fmla="*/ 0 h 296"/>
                <a:gd name="T84" fmla="*/ 0 w 265"/>
                <a:gd name="T85" fmla="*/ 0 h 296"/>
                <a:gd name="T86" fmla="*/ 0 w 265"/>
                <a:gd name="T87" fmla="*/ 0 h 296"/>
                <a:gd name="T88" fmla="*/ 0 w 265"/>
                <a:gd name="T89" fmla="*/ 0 h 296"/>
                <a:gd name="T90" fmla="*/ 0 w 265"/>
                <a:gd name="T91" fmla="*/ 0 h 296"/>
                <a:gd name="T92" fmla="*/ 0 w 265"/>
                <a:gd name="T93" fmla="*/ 0 h 296"/>
                <a:gd name="T94" fmla="*/ 0 w 265"/>
                <a:gd name="T95" fmla="*/ 0 h 296"/>
                <a:gd name="T96" fmla="*/ 0 w 265"/>
                <a:gd name="T97" fmla="*/ 0 h 296"/>
                <a:gd name="T98" fmla="*/ 0 w 265"/>
                <a:gd name="T99" fmla="*/ 0 h 296"/>
                <a:gd name="T100" fmla="*/ 0 w 265"/>
                <a:gd name="T101" fmla="*/ 0 h 296"/>
                <a:gd name="T102" fmla="*/ 0 w 265"/>
                <a:gd name="T103" fmla="*/ 0 h 296"/>
                <a:gd name="T104" fmla="*/ 0 w 265"/>
                <a:gd name="T105" fmla="*/ 0 h 296"/>
                <a:gd name="T106" fmla="*/ 0 w 265"/>
                <a:gd name="T107" fmla="*/ 0 h 296"/>
                <a:gd name="T108" fmla="*/ 0 w 265"/>
                <a:gd name="T109" fmla="*/ 0 h 296"/>
                <a:gd name="T110" fmla="*/ 0 w 265"/>
                <a:gd name="T111" fmla="*/ 0 h 296"/>
                <a:gd name="T112" fmla="*/ 0 w 265"/>
                <a:gd name="T113" fmla="*/ 0 h 296"/>
                <a:gd name="T114" fmla="*/ 0 w 265"/>
                <a:gd name="T115" fmla="*/ 0 h 29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5"/>
                <a:gd name="T175" fmla="*/ 0 h 296"/>
                <a:gd name="T176" fmla="*/ 265 w 265"/>
                <a:gd name="T177" fmla="*/ 296 h 29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5" h="296">
                  <a:moveTo>
                    <a:pt x="196" y="247"/>
                  </a:moveTo>
                  <a:lnTo>
                    <a:pt x="163" y="247"/>
                  </a:lnTo>
                  <a:lnTo>
                    <a:pt x="144" y="255"/>
                  </a:lnTo>
                  <a:lnTo>
                    <a:pt x="132" y="259"/>
                  </a:lnTo>
                  <a:lnTo>
                    <a:pt x="117" y="259"/>
                  </a:lnTo>
                  <a:lnTo>
                    <a:pt x="110" y="262"/>
                  </a:lnTo>
                  <a:lnTo>
                    <a:pt x="96" y="259"/>
                  </a:lnTo>
                  <a:lnTo>
                    <a:pt x="86" y="259"/>
                  </a:lnTo>
                  <a:lnTo>
                    <a:pt x="76" y="255"/>
                  </a:lnTo>
                  <a:lnTo>
                    <a:pt x="59" y="249"/>
                  </a:lnTo>
                  <a:lnTo>
                    <a:pt x="51" y="239"/>
                  </a:lnTo>
                  <a:lnTo>
                    <a:pt x="47" y="230"/>
                  </a:lnTo>
                  <a:lnTo>
                    <a:pt x="47" y="215"/>
                  </a:lnTo>
                  <a:lnTo>
                    <a:pt x="47" y="203"/>
                  </a:lnTo>
                  <a:lnTo>
                    <a:pt x="51" y="188"/>
                  </a:lnTo>
                  <a:lnTo>
                    <a:pt x="59" y="181"/>
                  </a:lnTo>
                  <a:lnTo>
                    <a:pt x="68" y="178"/>
                  </a:lnTo>
                  <a:lnTo>
                    <a:pt x="78" y="169"/>
                  </a:lnTo>
                  <a:lnTo>
                    <a:pt x="98" y="169"/>
                  </a:lnTo>
                  <a:lnTo>
                    <a:pt x="135" y="159"/>
                  </a:lnTo>
                  <a:lnTo>
                    <a:pt x="163" y="149"/>
                  </a:lnTo>
                  <a:lnTo>
                    <a:pt x="181" y="149"/>
                  </a:lnTo>
                  <a:lnTo>
                    <a:pt x="193" y="137"/>
                  </a:lnTo>
                  <a:lnTo>
                    <a:pt x="193" y="181"/>
                  </a:lnTo>
                  <a:lnTo>
                    <a:pt x="193" y="203"/>
                  </a:lnTo>
                  <a:lnTo>
                    <a:pt x="186" y="220"/>
                  </a:lnTo>
                  <a:lnTo>
                    <a:pt x="183" y="230"/>
                  </a:lnTo>
                  <a:lnTo>
                    <a:pt x="171" y="239"/>
                  </a:lnTo>
                  <a:lnTo>
                    <a:pt x="163" y="247"/>
                  </a:lnTo>
                  <a:lnTo>
                    <a:pt x="196" y="247"/>
                  </a:lnTo>
                  <a:lnTo>
                    <a:pt x="186" y="259"/>
                  </a:lnTo>
                  <a:lnTo>
                    <a:pt x="176" y="269"/>
                  </a:lnTo>
                  <a:lnTo>
                    <a:pt x="166" y="274"/>
                  </a:lnTo>
                  <a:lnTo>
                    <a:pt x="157" y="284"/>
                  </a:lnTo>
                  <a:lnTo>
                    <a:pt x="141" y="286"/>
                  </a:lnTo>
                  <a:lnTo>
                    <a:pt x="127" y="294"/>
                  </a:lnTo>
                  <a:lnTo>
                    <a:pt x="110" y="296"/>
                  </a:lnTo>
                  <a:lnTo>
                    <a:pt x="98" y="296"/>
                  </a:lnTo>
                  <a:lnTo>
                    <a:pt x="88" y="296"/>
                  </a:lnTo>
                  <a:lnTo>
                    <a:pt x="71" y="294"/>
                  </a:lnTo>
                  <a:lnTo>
                    <a:pt x="56" y="286"/>
                  </a:lnTo>
                  <a:lnTo>
                    <a:pt x="41" y="284"/>
                  </a:lnTo>
                  <a:lnTo>
                    <a:pt x="33" y="282"/>
                  </a:lnTo>
                  <a:lnTo>
                    <a:pt x="21" y="274"/>
                  </a:lnTo>
                  <a:lnTo>
                    <a:pt x="14" y="264"/>
                  </a:lnTo>
                  <a:lnTo>
                    <a:pt x="12" y="259"/>
                  </a:lnTo>
                  <a:lnTo>
                    <a:pt x="4" y="249"/>
                  </a:lnTo>
                  <a:lnTo>
                    <a:pt x="0" y="239"/>
                  </a:lnTo>
                  <a:lnTo>
                    <a:pt x="0" y="223"/>
                  </a:lnTo>
                  <a:lnTo>
                    <a:pt x="0" y="213"/>
                  </a:lnTo>
                  <a:lnTo>
                    <a:pt x="4" y="194"/>
                  </a:lnTo>
                  <a:lnTo>
                    <a:pt x="9" y="178"/>
                  </a:lnTo>
                  <a:lnTo>
                    <a:pt x="14" y="169"/>
                  </a:lnTo>
                  <a:lnTo>
                    <a:pt x="21" y="162"/>
                  </a:lnTo>
                  <a:lnTo>
                    <a:pt x="33" y="152"/>
                  </a:lnTo>
                  <a:lnTo>
                    <a:pt x="51" y="145"/>
                  </a:lnTo>
                  <a:lnTo>
                    <a:pt x="66" y="137"/>
                  </a:lnTo>
                  <a:lnTo>
                    <a:pt x="78" y="137"/>
                  </a:lnTo>
                  <a:lnTo>
                    <a:pt x="98" y="127"/>
                  </a:lnTo>
                  <a:lnTo>
                    <a:pt x="120" y="127"/>
                  </a:lnTo>
                  <a:lnTo>
                    <a:pt x="151" y="120"/>
                  </a:lnTo>
                  <a:lnTo>
                    <a:pt x="171" y="117"/>
                  </a:lnTo>
                  <a:lnTo>
                    <a:pt x="183" y="110"/>
                  </a:lnTo>
                  <a:lnTo>
                    <a:pt x="190" y="103"/>
                  </a:lnTo>
                  <a:lnTo>
                    <a:pt x="193" y="90"/>
                  </a:lnTo>
                  <a:lnTo>
                    <a:pt x="193" y="78"/>
                  </a:lnTo>
                  <a:lnTo>
                    <a:pt x="193" y="66"/>
                  </a:lnTo>
                  <a:lnTo>
                    <a:pt x="188" y="61"/>
                  </a:lnTo>
                  <a:lnTo>
                    <a:pt x="176" y="49"/>
                  </a:lnTo>
                  <a:lnTo>
                    <a:pt x="166" y="41"/>
                  </a:lnTo>
                  <a:lnTo>
                    <a:pt x="153" y="37"/>
                  </a:lnTo>
                  <a:lnTo>
                    <a:pt x="139" y="35"/>
                  </a:lnTo>
                  <a:lnTo>
                    <a:pt x="122" y="35"/>
                  </a:lnTo>
                  <a:lnTo>
                    <a:pt x="105" y="37"/>
                  </a:lnTo>
                  <a:lnTo>
                    <a:pt x="88" y="44"/>
                  </a:lnTo>
                  <a:lnTo>
                    <a:pt x="71" y="51"/>
                  </a:lnTo>
                  <a:lnTo>
                    <a:pt x="63" y="64"/>
                  </a:lnTo>
                  <a:lnTo>
                    <a:pt x="59" y="76"/>
                  </a:lnTo>
                  <a:lnTo>
                    <a:pt x="56" y="86"/>
                  </a:lnTo>
                  <a:lnTo>
                    <a:pt x="12" y="86"/>
                  </a:lnTo>
                  <a:lnTo>
                    <a:pt x="14" y="78"/>
                  </a:lnTo>
                  <a:lnTo>
                    <a:pt x="19" y="64"/>
                  </a:lnTo>
                  <a:lnTo>
                    <a:pt x="21" y="51"/>
                  </a:lnTo>
                  <a:lnTo>
                    <a:pt x="33" y="35"/>
                  </a:lnTo>
                  <a:lnTo>
                    <a:pt x="41" y="27"/>
                  </a:lnTo>
                  <a:lnTo>
                    <a:pt x="51" y="15"/>
                  </a:lnTo>
                  <a:lnTo>
                    <a:pt x="66" y="10"/>
                  </a:lnTo>
                  <a:lnTo>
                    <a:pt x="78" y="3"/>
                  </a:lnTo>
                  <a:lnTo>
                    <a:pt x="98" y="0"/>
                  </a:lnTo>
                  <a:lnTo>
                    <a:pt x="112" y="0"/>
                  </a:lnTo>
                  <a:lnTo>
                    <a:pt x="139" y="0"/>
                  </a:lnTo>
                  <a:lnTo>
                    <a:pt x="153" y="0"/>
                  </a:lnTo>
                  <a:lnTo>
                    <a:pt x="166" y="3"/>
                  </a:lnTo>
                  <a:lnTo>
                    <a:pt x="176" y="3"/>
                  </a:lnTo>
                  <a:lnTo>
                    <a:pt x="190" y="10"/>
                  </a:lnTo>
                  <a:lnTo>
                    <a:pt x="202" y="15"/>
                  </a:lnTo>
                  <a:lnTo>
                    <a:pt x="210" y="27"/>
                  </a:lnTo>
                  <a:lnTo>
                    <a:pt x="220" y="35"/>
                  </a:lnTo>
                  <a:lnTo>
                    <a:pt x="227" y="44"/>
                  </a:lnTo>
                  <a:lnTo>
                    <a:pt x="230" y="61"/>
                  </a:lnTo>
                  <a:lnTo>
                    <a:pt x="230" y="78"/>
                  </a:lnTo>
                  <a:lnTo>
                    <a:pt x="232" y="198"/>
                  </a:lnTo>
                  <a:lnTo>
                    <a:pt x="237" y="239"/>
                  </a:lnTo>
                  <a:lnTo>
                    <a:pt x="237" y="252"/>
                  </a:lnTo>
                  <a:lnTo>
                    <a:pt x="249" y="255"/>
                  </a:lnTo>
                  <a:lnTo>
                    <a:pt x="255" y="257"/>
                  </a:lnTo>
                  <a:lnTo>
                    <a:pt x="265" y="252"/>
                  </a:lnTo>
                  <a:lnTo>
                    <a:pt x="265" y="286"/>
                  </a:lnTo>
                  <a:lnTo>
                    <a:pt x="249" y="294"/>
                  </a:lnTo>
                  <a:lnTo>
                    <a:pt x="237" y="294"/>
                  </a:lnTo>
                  <a:lnTo>
                    <a:pt x="230" y="294"/>
                  </a:lnTo>
                  <a:lnTo>
                    <a:pt x="220" y="292"/>
                  </a:lnTo>
                  <a:lnTo>
                    <a:pt x="208" y="284"/>
                  </a:lnTo>
                  <a:lnTo>
                    <a:pt x="202" y="276"/>
                  </a:lnTo>
                  <a:lnTo>
                    <a:pt x="198" y="264"/>
                  </a:lnTo>
                  <a:lnTo>
                    <a:pt x="196" y="255"/>
                  </a:lnTo>
                  <a:lnTo>
                    <a:pt x="196" y="247"/>
                  </a:lnTo>
                  <a:close/>
                </a:path>
              </a:pathLst>
            </a:custGeom>
            <a:solidFill>
              <a:srgbClr val="000000"/>
            </a:solidFill>
            <a:ln w="1588">
              <a:solidFill>
                <a:srgbClr val="000000"/>
              </a:solidFill>
              <a:prstDash val="solid"/>
              <a:round/>
              <a:headEnd/>
              <a:tailEnd/>
            </a:ln>
          </p:spPr>
          <p:txBody>
            <a:bodyPr/>
            <a:lstStyle/>
            <a:p>
              <a:endParaRPr lang="en-US"/>
            </a:p>
          </p:txBody>
        </p:sp>
        <p:sp>
          <p:nvSpPr>
            <p:cNvPr id="113" name="Freeform 97"/>
            <p:cNvSpPr>
              <a:spLocks/>
            </p:cNvSpPr>
            <p:nvPr/>
          </p:nvSpPr>
          <p:spPr bwMode="auto">
            <a:xfrm>
              <a:off x="2966" y="2988"/>
              <a:ext cx="26" cy="48"/>
            </a:xfrm>
            <a:custGeom>
              <a:avLst/>
              <a:gdLst>
                <a:gd name="T0" fmla="*/ 0 w 154"/>
                <a:gd name="T1" fmla="*/ 0 h 288"/>
                <a:gd name="T2" fmla="*/ 0 w 154"/>
                <a:gd name="T3" fmla="*/ 0 h 288"/>
                <a:gd name="T4" fmla="*/ 0 w 154"/>
                <a:gd name="T5" fmla="*/ 0 h 288"/>
                <a:gd name="T6" fmla="*/ 0 w 154"/>
                <a:gd name="T7" fmla="*/ 0 h 288"/>
                <a:gd name="T8" fmla="*/ 0 w 154"/>
                <a:gd name="T9" fmla="*/ 0 h 288"/>
                <a:gd name="T10" fmla="*/ 0 w 154"/>
                <a:gd name="T11" fmla="*/ 0 h 288"/>
                <a:gd name="T12" fmla="*/ 0 w 154"/>
                <a:gd name="T13" fmla="*/ 0 h 288"/>
                <a:gd name="T14" fmla="*/ 0 w 154"/>
                <a:gd name="T15" fmla="*/ 0 h 288"/>
                <a:gd name="T16" fmla="*/ 0 w 154"/>
                <a:gd name="T17" fmla="*/ 0 h 288"/>
                <a:gd name="T18" fmla="*/ 0 w 154"/>
                <a:gd name="T19" fmla="*/ 0 h 288"/>
                <a:gd name="T20" fmla="*/ 0 w 154"/>
                <a:gd name="T21" fmla="*/ 0 h 288"/>
                <a:gd name="T22" fmla="*/ 0 w 154"/>
                <a:gd name="T23" fmla="*/ 0 h 288"/>
                <a:gd name="T24" fmla="*/ 0 w 154"/>
                <a:gd name="T25" fmla="*/ 0 h 288"/>
                <a:gd name="T26" fmla="*/ 0 w 154"/>
                <a:gd name="T27" fmla="*/ 0 h 288"/>
                <a:gd name="T28" fmla="*/ 0 w 154"/>
                <a:gd name="T29" fmla="*/ 0 h 288"/>
                <a:gd name="T30" fmla="*/ 0 w 154"/>
                <a:gd name="T31" fmla="*/ 0 h 288"/>
                <a:gd name="T32" fmla="*/ 0 w 154"/>
                <a:gd name="T33" fmla="*/ 0 h 288"/>
                <a:gd name="T34" fmla="*/ 0 w 154"/>
                <a:gd name="T35" fmla="*/ 0 h 288"/>
                <a:gd name="T36" fmla="*/ 0 w 154"/>
                <a:gd name="T37" fmla="*/ 0 h 288"/>
                <a:gd name="T38" fmla="*/ 0 w 154"/>
                <a:gd name="T39" fmla="*/ 0 h 288"/>
                <a:gd name="T40" fmla="*/ 0 w 154"/>
                <a:gd name="T41" fmla="*/ 0 h 288"/>
                <a:gd name="T42" fmla="*/ 0 w 154"/>
                <a:gd name="T43" fmla="*/ 0 h 288"/>
                <a:gd name="T44" fmla="*/ 0 w 154"/>
                <a:gd name="T45" fmla="*/ 0 h 288"/>
                <a:gd name="T46" fmla="*/ 0 w 154"/>
                <a:gd name="T47" fmla="*/ 0 h 288"/>
                <a:gd name="T48" fmla="*/ 0 w 154"/>
                <a:gd name="T49" fmla="*/ 0 h 2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4"/>
                <a:gd name="T76" fmla="*/ 0 h 288"/>
                <a:gd name="T77" fmla="*/ 154 w 154"/>
                <a:gd name="T78" fmla="*/ 288 h 2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4" h="288">
                  <a:moveTo>
                    <a:pt x="0" y="288"/>
                  </a:moveTo>
                  <a:lnTo>
                    <a:pt x="0" y="5"/>
                  </a:lnTo>
                  <a:lnTo>
                    <a:pt x="49" y="5"/>
                  </a:lnTo>
                  <a:lnTo>
                    <a:pt x="49" y="53"/>
                  </a:lnTo>
                  <a:lnTo>
                    <a:pt x="66" y="33"/>
                  </a:lnTo>
                  <a:lnTo>
                    <a:pt x="78" y="27"/>
                  </a:lnTo>
                  <a:lnTo>
                    <a:pt x="86" y="17"/>
                  </a:lnTo>
                  <a:lnTo>
                    <a:pt x="96" y="9"/>
                  </a:lnTo>
                  <a:lnTo>
                    <a:pt x="117" y="2"/>
                  </a:lnTo>
                  <a:lnTo>
                    <a:pt x="129" y="0"/>
                  </a:lnTo>
                  <a:lnTo>
                    <a:pt x="143" y="2"/>
                  </a:lnTo>
                  <a:lnTo>
                    <a:pt x="154" y="5"/>
                  </a:lnTo>
                  <a:lnTo>
                    <a:pt x="154" y="46"/>
                  </a:lnTo>
                  <a:lnTo>
                    <a:pt x="137" y="46"/>
                  </a:lnTo>
                  <a:lnTo>
                    <a:pt x="127" y="46"/>
                  </a:lnTo>
                  <a:lnTo>
                    <a:pt x="108" y="46"/>
                  </a:lnTo>
                  <a:lnTo>
                    <a:pt x="96" y="53"/>
                  </a:lnTo>
                  <a:lnTo>
                    <a:pt x="84" y="66"/>
                  </a:lnTo>
                  <a:lnTo>
                    <a:pt x="72" y="76"/>
                  </a:lnTo>
                  <a:lnTo>
                    <a:pt x="64" y="88"/>
                  </a:lnTo>
                  <a:lnTo>
                    <a:pt x="56" y="105"/>
                  </a:lnTo>
                  <a:lnTo>
                    <a:pt x="49" y="122"/>
                  </a:lnTo>
                  <a:lnTo>
                    <a:pt x="49" y="151"/>
                  </a:lnTo>
                  <a:lnTo>
                    <a:pt x="49" y="288"/>
                  </a:lnTo>
                  <a:lnTo>
                    <a:pt x="0" y="288"/>
                  </a:lnTo>
                  <a:close/>
                </a:path>
              </a:pathLst>
            </a:custGeom>
            <a:solidFill>
              <a:srgbClr val="000000"/>
            </a:solidFill>
            <a:ln w="1588">
              <a:solidFill>
                <a:srgbClr val="000000"/>
              </a:solidFill>
              <a:prstDash val="solid"/>
              <a:round/>
              <a:headEnd/>
              <a:tailEnd/>
            </a:ln>
          </p:spPr>
          <p:txBody>
            <a:bodyPr/>
            <a:lstStyle/>
            <a:p>
              <a:endParaRPr lang="en-US"/>
            </a:p>
          </p:txBody>
        </p:sp>
        <p:sp>
          <p:nvSpPr>
            <p:cNvPr id="114" name="Rectangle 98"/>
            <p:cNvSpPr>
              <a:spLocks noChangeArrowheads="1"/>
            </p:cNvSpPr>
            <p:nvPr/>
          </p:nvSpPr>
          <p:spPr bwMode="auto">
            <a:xfrm>
              <a:off x="3010" y="2971"/>
              <a:ext cx="8" cy="65"/>
            </a:xfrm>
            <a:prstGeom prst="rect">
              <a:avLst/>
            </a:prstGeom>
            <a:solidFill>
              <a:srgbClr val="000000"/>
            </a:solidFill>
            <a:ln w="1588">
              <a:solidFill>
                <a:srgbClr val="000000"/>
              </a:solidFill>
              <a:miter lim="800000"/>
              <a:headEnd/>
              <a:tailEnd/>
            </a:ln>
          </p:spPr>
          <p:txBody>
            <a:bodyPr/>
            <a:lstStyle/>
            <a:p>
              <a:endParaRPr lang="en-US"/>
            </a:p>
          </p:txBody>
        </p:sp>
        <p:sp>
          <p:nvSpPr>
            <p:cNvPr id="115" name="Freeform 99"/>
            <p:cNvSpPr>
              <a:spLocks/>
            </p:cNvSpPr>
            <p:nvPr/>
          </p:nvSpPr>
          <p:spPr bwMode="auto">
            <a:xfrm>
              <a:off x="3033" y="2987"/>
              <a:ext cx="44" cy="50"/>
            </a:xfrm>
            <a:custGeom>
              <a:avLst/>
              <a:gdLst>
                <a:gd name="T0" fmla="*/ 0 w 261"/>
                <a:gd name="T1" fmla="*/ 0 h 303"/>
                <a:gd name="T2" fmla="*/ 0 w 261"/>
                <a:gd name="T3" fmla="*/ 0 h 303"/>
                <a:gd name="T4" fmla="*/ 0 w 261"/>
                <a:gd name="T5" fmla="*/ 0 h 303"/>
                <a:gd name="T6" fmla="*/ 0 w 261"/>
                <a:gd name="T7" fmla="*/ 0 h 303"/>
                <a:gd name="T8" fmla="*/ 0 w 261"/>
                <a:gd name="T9" fmla="*/ 0 h 303"/>
                <a:gd name="T10" fmla="*/ 0 w 261"/>
                <a:gd name="T11" fmla="*/ 0 h 303"/>
                <a:gd name="T12" fmla="*/ 0 w 261"/>
                <a:gd name="T13" fmla="*/ 0 h 303"/>
                <a:gd name="T14" fmla="*/ 0 w 261"/>
                <a:gd name="T15" fmla="*/ 0 h 303"/>
                <a:gd name="T16" fmla="*/ 0 w 261"/>
                <a:gd name="T17" fmla="*/ 0 h 303"/>
                <a:gd name="T18" fmla="*/ 0 w 261"/>
                <a:gd name="T19" fmla="*/ 0 h 303"/>
                <a:gd name="T20" fmla="*/ 0 w 261"/>
                <a:gd name="T21" fmla="*/ 0 h 303"/>
                <a:gd name="T22" fmla="*/ 0 w 261"/>
                <a:gd name="T23" fmla="*/ 0 h 303"/>
                <a:gd name="T24" fmla="*/ 0 w 261"/>
                <a:gd name="T25" fmla="*/ 0 h 303"/>
                <a:gd name="T26" fmla="*/ 0 w 261"/>
                <a:gd name="T27" fmla="*/ 0 h 303"/>
                <a:gd name="T28" fmla="*/ 0 w 261"/>
                <a:gd name="T29" fmla="*/ 0 h 303"/>
                <a:gd name="T30" fmla="*/ 0 w 261"/>
                <a:gd name="T31" fmla="*/ 0 h 303"/>
                <a:gd name="T32" fmla="*/ 0 w 261"/>
                <a:gd name="T33" fmla="*/ 0 h 303"/>
                <a:gd name="T34" fmla="*/ 0 w 261"/>
                <a:gd name="T35" fmla="*/ 0 h 303"/>
                <a:gd name="T36" fmla="*/ 0 w 261"/>
                <a:gd name="T37" fmla="*/ 0 h 303"/>
                <a:gd name="T38" fmla="*/ 0 w 261"/>
                <a:gd name="T39" fmla="*/ 0 h 303"/>
                <a:gd name="T40" fmla="*/ 0 w 261"/>
                <a:gd name="T41" fmla="*/ 0 h 303"/>
                <a:gd name="T42" fmla="*/ 0 w 261"/>
                <a:gd name="T43" fmla="*/ 0 h 303"/>
                <a:gd name="T44" fmla="*/ 0 w 261"/>
                <a:gd name="T45" fmla="*/ 0 h 303"/>
                <a:gd name="T46" fmla="*/ 0 w 261"/>
                <a:gd name="T47" fmla="*/ 0 h 303"/>
                <a:gd name="T48" fmla="*/ 0 w 261"/>
                <a:gd name="T49" fmla="*/ 0 h 303"/>
                <a:gd name="T50" fmla="*/ 0 w 261"/>
                <a:gd name="T51" fmla="*/ 0 h 303"/>
                <a:gd name="T52" fmla="*/ 0 w 261"/>
                <a:gd name="T53" fmla="*/ 0 h 303"/>
                <a:gd name="T54" fmla="*/ 0 w 261"/>
                <a:gd name="T55" fmla="*/ 0 h 303"/>
                <a:gd name="T56" fmla="*/ 0 w 261"/>
                <a:gd name="T57" fmla="*/ 0 h 303"/>
                <a:gd name="T58" fmla="*/ 0 w 261"/>
                <a:gd name="T59" fmla="*/ 0 h 303"/>
                <a:gd name="T60" fmla="*/ 0 w 261"/>
                <a:gd name="T61" fmla="*/ 0 h 303"/>
                <a:gd name="T62" fmla="*/ 0 w 261"/>
                <a:gd name="T63" fmla="*/ 0 h 303"/>
                <a:gd name="T64" fmla="*/ 0 w 261"/>
                <a:gd name="T65" fmla="*/ 0 h 303"/>
                <a:gd name="T66" fmla="*/ 0 w 261"/>
                <a:gd name="T67" fmla="*/ 0 h 303"/>
                <a:gd name="T68" fmla="*/ 0 w 261"/>
                <a:gd name="T69" fmla="*/ 0 h 303"/>
                <a:gd name="T70" fmla="*/ 0 w 261"/>
                <a:gd name="T71" fmla="*/ 0 h 303"/>
                <a:gd name="T72" fmla="*/ 0 w 261"/>
                <a:gd name="T73" fmla="*/ 0 h 303"/>
                <a:gd name="T74" fmla="*/ 0 w 261"/>
                <a:gd name="T75" fmla="*/ 0 h 303"/>
                <a:gd name="T76" fmla="*/ 0 w 261"/>
                <a:gd name="T77" fmla="*/ 0 h 303"/>
                <a:gd name="T78" fmla="*/ 0 w 261"/>
                <a:gd name="T79" fmla="*/ 0 h 303"/>
                <a:gd name="T80" fmla="*/ 0 w 261"/>
                <a:gd name="T81" fmla="*/ 0 h 303"/>
                <a:gd name="T82" fmla="*/ 0 w 261"/>
                <a:gd name="T83" fmla="*/ 0 h 303"/>
                <a:gd name="T84" fmla="*/ 0 w 261"/>
                <a:gd name="T85" fmla="*/ 0 h 303"/>
                <a:gd name="T86" fmla="*/ 0 w 261"/>
                <a:gd name="T87" fmla="*/ 0 h 303"/>
                <a:gd name="T88" fmla="*/ 0 w 261"/>
                <a:gd name="T89" fmla="*/ 0 h 303"/>
                <a:gd name="T90" fmla="*/ 0 w 261"/>
                <a:gd name="T91" fmla="*/ 0 h 303"/>
                <a:gd name="T92" fmla="*/ 0 w 261"/>
                <a:gd name="T93" fmla="*/ 0 h 30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61"/>
                <a:gd name="T142" fmla="*/ 0 h 303"/>
                <a:gd name="T143" fmla="*/ 261 w 261"/>
                <a:gd name="T144" fmla="*/ 303 h 30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61" h="303">
                  <a:moveTo>
                    <a:pt x="208" y="220"/>
                  </a:moveTo>
                  <a:lnTo>
                    <a:pt x="198" y="237"/>
                  </a:lnTo>
                  <a:lnTo>
                    <a:pt x="188" y="246"/>
                  </a:lnTo>
                  <a:lnTo>
                    <a:pt x="179" y="256"/>
                  </a:lnTo>
                  <a:lnTo>
                    <a:pt x="159" y="262"/>
                  </a:lnTo>
                  <a:lnTo>
                    <a:pt x="144" y="266"/>
                  </a:lnTo>
                  <a:lnTo>
                    <a:pt x="134" y="266"/>
                  </a:lnTo>
                  <a:lnTo>
                    <a:pt x="112" y="262"/>
                  </a:lnTo>
                  <a:lnTo>
                    <a:pt x="100" y="256"/>
                  </a:lnTo>
                  <a:lnTo>
                    <a:pt x="88" y="252"/>
                  </a:lnTo>
                  <a:lnTo>
                    <a:pt x="78" y="240"/>
                  </a:lnTo>
                  <a:lnTo>
                    <a:pt x="65" y="227"/>
                  </a:lnTo>
                  <a:lnTo>
                    <a:pt x="59" y="220"/>
                  </a:lnTo>
                  <a:lnTo>
                    <a:pt x="49" y="205"/>
                  </a:lnTo>
                  <a:lnTo>
                    <a:pt x="46" y="193"/>
                  </a:lnTo>
                  <a:lnTo>
                    <a:pt x="41" y="176"/>
                  </a:lnTo>
                  <a:lnTo>
                    <a:pt x="39" y="166"/>
                  </a:lnTo>
                  <a:lnTo>
                    <a:pt x="261" y="166"/>
                  </a:lnTo>
                  <a:lnTo>
                    <a:pt x="261" y="149"/>
                  </a:lnTo>
                  <a:lnTo>
                    <a:pt x="261" y="132"/>
                  </a:lnTo>
                  <a:lnTo>
                    <a:pt x="257" y="115"/>
                  </a:lnTo>
                  <a:lnTo>
                    <a:pt x="252" y="95"/>
                  </a:lnTo>
                  <a:lnTo>
                    <a:pt x="247" y="81"/>
                  </a:lnTo>
                  <a:lnTo>
                    <a:pt x="240" y="68"/>
                  </a:lnTo>
                  <a:lnTo>
                    <a:pt x="232" y="48"/>
                  </a:lnTo>
                  <a:lnTo>
                    <a:pt x="222" y="38"/>
                  </a:lnTo>
                  <a:lnTo>
                    <a:pt x="210" y="29"/>
                  </a:lnTo>
                  <a:lnTo>
                    <a:pt x="200" y="22"/>
                  </a:lnTo>
                  <a:lnTo>
                    <a:pt x="181" y="7"/>
                  </a:lnTo>
                  <a:lnTo>
                    <a:pt x="159" y="5"/>
                  </a:lnTo>
                  <a:lnTo>
                    <a:pt x="147" y="0"/>
                  </a:lnTo>
                  <a:lnTo>
                    <a:pt x="134" y="0"/>
                  </a:lnTo>
                  <a:lnTo>
                    <a:pt x="112" y="0"/>
                  </a:lnTo>
                  <a:lnTo>
                    <a:pt x="93" y="5"/>
                  </a:lnTo>
                  <a:lnTo>
                    <a:pt x="83" y="7"/>
                  </a:lnTo>
                  <a:lnTo>
                    <a:pt x="65" y="17"/>
                  </a:lnTo>
                  <a:lnTo>
                    <a:pt x="53" y="24"/>
                  </a:lnTo>
                  <a:lnTo>
                    <a:pt x="39" y="36"/>
                  </a:lnTo>
                  <a:lnTo>
                    <a:pt x="29" y="48"/>
                  </a:lnTo>
                  <a:lnTo>
                    <a:pt x="24" y="58"/>
                  </a:lnTo>
                  <a:lnTo>
                    <a:pt x="16" y="71"/>
                  </a:lnTo>
                  <a:lnTo>
                    <a:pt x="12" y="85"/>
                  </a:lnTo>
                  <a:lnTo>
                    <a:pt x="4" y="95"/>
                  </a:lnTo>
                  <a:lnTo>
                    <a:pt x="2" y="115"/>
                  </a:lnTo>
                  <a:lnTo>
                    <a:pt x="0" y="127"/>
                  </a:lnTo>
                  <a:lnTo>
                    <a:pt x="41" y="127"/>
                  </a:lnTo>
                  <a:lnTo>
                    <a:pt x="49" y="105"/>
                  </a:lnTo>
                  <a:lnTo>
                    <a:pt x="49" y="93"/>
                  </a:lnTo>
                  <a:lnTo>
                    <a:pt x="59" y="83"/>
                  </a:lnTo>
                  <a:lnTo>
                    <a:pt x="65" y="71"/>
                  </a:lnTo>
                  <a:lnTo>
                    <a:pt x="73" y="58"/>
                  </a:lnTo>
                  <a:lnTo>
                    <a:pt x="83" y="48"/>
                  </a:lnTo>
                  <a:lnTo>
                    <a:pt x="100" y="42"/>
                  </a:lnTo>
                  <a:lnTo>
                    <a:pt x="112" y="38"/>
                  </a:lnTo>
                  <a:lnTo>
                    <a:pt x="130" y="38"/>
                  </a:lnTo>
                  <a:lnTo>
                    <a:pt x="142" y="38"/>
                  </a:lnTo>
                  <a:lnTo>
                    <a:pt x="154" y="38"/>
                  </a:lnTo>
                  <a:lnTo>
                    <a:pt x="163" y="42"/>
                  </a:lnTo>
                  <a:lnTo>
                    <a:pt x="179" y="48"/>
                  </a:lnTo>
                  <a:lnTo>
                    <a:pt x="188" y="56"/>
                  </a:lnTo>
                  <a:lnTo>
                    <a:pt x="195" y="68"/>
                  </a:lnTo>
                  <a:lnTo>
                    <a:pt x="208" y="83"/>
                  </a:lnTo>
                  <a:lnTo>
                    <a:pt x="208" y="95"/>
                  </a:lnTo>
                  <a:lnTo>
                    <a:pt x="212" y="117"/>
                  </a:lnTo>
                  <a:lnTo>
                    <a:pt x="220" y="127"/>
                  </a:lnTo>
                  <a:lnTo>
                    <a:pt x="41" y="127"/>
                  </a:lnTo>
                  <a:lnTo>
                    <a:pt x="0" y="127"/>
                  </a:lnTo>
                  <a:lnTo>
                    <a:pt x="0" y="142"/>
                  </a:lnTo>
                  <a:lnTo>
                    <a:pt x="0" y="159"/>
                  </a:lnTo>
                  <a:lnTo>
                    <a:pt x="2" y="178"/>
                  </a:lnTo>
                  <a:lnTo>
                    <a:pt x="2" y="201"/>
                  </a:lnTo>
                  <a:lnTo>
                    <a:pt x="10" y="215"/>
                  </a:lnTo>
                  <a:lnTo>
                    <a:pt x="16" y="227"/>
                  </a:lnTo>
                  <a:lnTo>
                    <a:pt x="22" y="246"/>
                  </a:lnTo>
                  <a:lnTo>
                    <a:pt x="36" y="262"/>
                  </a:lnTo>
                  <a:lnTo>
                    <a:pt x="41" y="271"/>
                  </a:lnTo>
                  <a:lnTo>
                    <a:pt x="59" y="281"/>
                  </a:lnTo>
                  <a:lnTo>
                    <a:pt x="73" y="291"/>
                  </a:lnTo>
                  <a:lnTo>
                    <a:pt x="83" y="293"/>
                  </a:lnTo>
                  <a:lnTo>
                    <a:pt x="93" y="299"/>
                  </a:lnTo>
                  <a:lnTo>
                    <a:pt x="108" y="299"/>
                  </a:lnTo>
                  <a:lnTo>
                    <a:pt x="112" y="303"/>
                  </a:lnTo>
                  <a:lnTo>
                    <a:pt x="124" y="303"/>
                  </a:lnTo>
                  <a:lnTo>
                    <a:pt x="134" y="303"/>
                  </a:lnTo>
                  <a:lnTo>
                    <a:pt x="147" y="303"/>
                  </a:lnTo>
                  <a:lnTo>
                    <a:pt x="169" y="299"/>
                  </a:lnTo>
                  <a:lnTo>
                    <a:pt x="188" y="293"/>
                  </a:lnTo>
                  <a:lnTo>
                    <a:pt x="200" y="289"/>
                  </a:lnTo>
                  <a:lnTo>
                    <a:pt x="212" y="276"/>
                  </a:lnTo>
                  <a:lnTo>
                    <a:pt x="222" y="269"/>
                  </a:lnTo>
                  <a:lnTo>
                    <a:pt x="230" y="256"/>
                  </a:lnTo>
                  <a:lnTo>
                    <a:pt x="240" y="246"/>
                  </a:lnTo>
                  <a:lnTo>
                    <a:pt x="247" y="234"/>
                  </a:lnTo>
                  <a:lnTo>
                    <a:pt x="249" y="220"/>
                  </a:lnTo>
                  <a:lnTo>
                    <a:pt x="208" y="220"/>
                  </a:lnTo>
                  <a:close/>
                </a:path>
              </a:pathLst>
            </a:custGeom>
            <a:solidFill>
              <a:srgbClr val="000000"/>
            </a:solidFill>
            <a:ln w="1588">
              <a:solidFill>
                <a:srgbClr val="000000"/>
              </a:solidFill>
              <a:prstDash val="solid"/>
              <a:round/>
              <a:headEnd/>
              <a:tailEnd/>
            </a:ln>
          </p:spPr>
          <p:txBody>
            <a:bodyPr/>
            <a:lstStyle/>
            <a:p>
              <a:endParaRPr lang="en-US"/>
            </a:p>
          </p:txBody>
        </p:sp>
        <p:sp>
          <p:nvSpPr>
            <p:cNvPr id="116" name="Freeform 100"/>
            <p:cNvSpPr>
              <a:spLocks/>
            </p:cNvSpPr>
            <p:nvPr/>
          </p:nvSpPr>
          <p:spPr bwMode="auto">
            <a:xfrm>
              <a:off x="3089" y="2987"/>
              <a:ext cx="42" cy="51"/>
            </a:xfrm>
            <a:custGeom>
              <a:avLst/>
              <a:gdLst>
                <a:gd name="T0" fmla="*/ 0 w 250"/>
                <a:gd name="T1" fmla="*/ 0 h 305"/>
                <a:gd name="T2" fmla="*/ 0 w 250"/>
                <a:gd name="T3" fmla="*/ 0 h 305"/>
                <a:gd name="T4" fmla="*/ 0 w 250"/>
                <a:gd name="T5" fmla="*/ 0 h 305"/>
                <a:gd name="T6" fmla="*/ 0 w 250"/>
                <a:gd name="T7" fmla="*/ 0 h 305"/>
                <a:gd name="T8" fmla="*/ 0 w 250"/>
                <a:gd name="T9" fmla="*/ 0 h 305"/>
                <a:gd name="T10" fmla="*/ 0 w 250"/>
                <a:gd name="T11" fmla="*/ 0 h 305"/>
                <a:gd name="T12" fmla="*/ 0 w 250"/>
                <a:gd name="T13" fmla="*/ 0 h 305"/>
                <a:gd name="T14" fmla="*/ 0 w 250"/>
                <a:gd name="T15" fmla="*/ 0 h 305"/>
                <a:gd name="T16" fmla="*/ 0 w 250"/>
                <a:gd name="T17" fmla="*/ 0 h 305"/>
                <a:gd name="T18" fmla="*/ 0 w 250"/>
                <a:gd name="T19" fmla="*/ 0 h 305"/>
                <a:gd name="T20" fmla="*/ 0 w 250"/>
                <a:gd name="T21" fmla="*/ 0 h 305"/>
                <a:gd name="T22" fmla="*/ 0 w 250"/>
                <a:gd name="T23" fmla="*/ 0 h 305"/>
                <a:gd name="T24" fmla="*/ 0 w 250"/>
                <a:gd name="T25" fmla="*/ 0 h 305"/>
                <a:gd name="T26" fmla="*/ 0 w 250"/>
                <a:gd name="T27" fmla="*/ 0 h 305"/>
                <a:gd name="T28" fmla="*/ 0 w 250"/>
                <a:gd name="T29" fmla="*/ 0 h 305"/>
                <a:gd name="T30" fmla="*/ 0 w 250"/>
                <a:gd name="T31" fmla="*/ 0 h 305"/>
                <a:gd name="T32" fmla="*/ 0 w 250"/>
                <a:gd name="T33" fmla="*/ 0 h 305"/>
                <a:gd name="T34" fmla="*/ 0 w 250"/>
                <a:gd name="T35" fmla="*/ 0 h 305"/>
                <a:gd name="T36" fmla="*/ 0 w 250"/>
                <a:gd name="T37" fmla="*/ 0 h 305"/>
                <a:gd name="T38" fmla="*/ 0 w 250"/>
                <a:gd name="T39" fmla="*/ 0 h 305"/>
                <a:gd name="T40" fmla="*/ 0 w 250"/>
                <a:gd name="T41" fmla="*/ 0 h 305"/>
                <a:gd name="T42" fmla="*/ 0 w 250"/>
                <a:gd name="T43" fmla="*/ 0 h 305"/>
                <a:gd name="T44" fmla="*/ 0 w 250"/>
                <a:gd name="T45" fmla="*/ 0 h 305"/>
                <a:gd name="T46" fmla="*/ 0 w 250"/>
                <a:gd name="T47" fmla="*/ 0 h 305"/>
                <a:gd name="T48" fmla="*/ 0 w 250"/>
                <a:gd name="T49" fmla="*/ 0 h 305"/>
                <a:gd name="T50" fmla="*/ 0 w 250"/>
                <a:gd name="T51" fmla="*/ 0 h 305"/>
                <a:gd name="T52" fmla="*/ 0 w 250"/>
                <a:gd name="T53" fmla="*/ 0 h 305"/>
                <a:gd name="T54" fmla="*/ 0 w 250"/>
                <a:gd name="T55" fmla="*/ 0 h 305"/>
                <a:gd name="T56" fmla="*/ 0 w 250"/>
                <a:gd name="T57" fmla="*/ 0 h 305"/>
                <a:gd name="T58" fmla="*/ 0 w 250"/>
                <a:gd name="T59" fmla="*/ 0 h 305"/>
                <a:gd name="T60" fmla="*/ 0 w 250"/>
                <a:gd name="T61" fmla="*/ 0 h 305"/>
                <a:gd name="T62" fmla="*/ 0 w 250"/>
                <a:gd name="T63" fmla="*/ 0 h 305"/>
                <a:gd name="T64" fmla="*/ 0 w 250"/>
                <a:gd name="T65" fmla="*/ 0 h 305"/>
                <a:gd name="T66" fmla="*/ 0 w 250"/>
                <a:gd name="T67" fmla="*/ 0 h 305"/>
                <a:gd name="T68" fmla="*/ 0 w 250"/>
                <a:gd name="T69" fmla="*/ 0 h 305"/>
                <a:gd name="T70" fmla="*/ 0 w 250"/>
                <a:gd name="T71" fmla="*/ 0 h 305"/>
                <a:gd name="T72" fmla="*/ 0 w 250"/>
                <a:gd name="T73" fmla="*/ 0 h 305"/>
                <a:gd name="T74" fmla="*/ 0 w 250"/>
                <a:gd name="T75" fmla="*/ 0 h 305"/>
                <a:gd name="T76" fmla="*/ 0 w 250"/>
                <a:gd name="T77" fmla="*/ 0 h 305"/>
                <a:gd name="T78" fmla="*/ 0 w 250"/>
                <a:gd name="T79" fmla="*/ 0 h 305"/>
                <a:gd name="T80" fmla="*/ 0 w 250"/>
                <a:gd name="T81" fmla="*/ 0 h 305"/>
                <a:gd name="T82" fmla="*/ 0 w 250"/>
                <a:gd name="T83" fmla="*/ 0 h 305"/>
                <a:gd name="T84" fmla="*/ 0 w 250"/>
                <a:gd name="T85" fmla="*/ 0 h 305"/>
                <a:gd name="T86" fmla="*/ 0 w 250"/>
                <a:gd name="T87" fmla="*/ 0 h 30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50"/>
                <a:gd name="T133" fmla="*/ 0 h 305"/>
                <a:gd name="T134" fmla="*/ 250 w 250"/>
                <a:gd name="T135" fmla="*/ 305 h 30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50" h="305">
                  <a:moveTo>
                    <a:pt x="0" y="201"/>
                  </a:moveTo>
                  <a:lnTo>
                    <a:pt x="54" y="201"/>
                  </a:lnTo>
                  <a:lnTo>
                    <a:pt x="54" y="213"/>
                  </a:lnTo>
                  <a:lnTo>
                    <a:pt x="62" y="227"/>
                  </a:lnTo>
                  <a:lnTo>
                    <a:pt x="66" y="237"/>
                  </a:lnTo>
                  <a:lnTo>
                    <a:pt x="74" y="246"/>
                  </a:lnTo>
                  <a:lnTo>
                    <a:pt x="88" y="256"/>
                  </a:lnTo>
                  <a:lnTo>
                    <a:pt x="107" y="262"/>
                  </a:lnTo>
                  <a:lnTo>
                    <a:pt x="132" y="266"/>
                  </a:lnTo>
                  <a:lnTo>
                    <a:pt x="149" y="264"/>
                  </a:lnTo>
                  <a:lnTo>
                    <a:pt x="162" y="262"/>
                  </a:lnTo>
                  <a:lnTo>
                    <a:pt x="178" y="256"/>
                  </a:lnTo>
                  <a:lnTo>
                    <a:pt x="191" y="246"/>
                  </a:lnTo>
                  <a:lnTo>
                    <a:pt x="196" y="230"/>
                  </a:lnTo>
                  <a:lnTo>
                    <a:pt x="203" y="215"/>
                  </a:lnTo>
                  <a:lnTo>
                    <a:pt x="196" y="201"/>
                  </a:lnTo>
                  <a:lnTo>
                    <a:pt x="186" y="188"/>
                  </a:lnTo>
                  <a:lnTo>
                    <a:pt x="174" y="185"/>
                  </a:lnTo>
                  <a:lnTo>
                    <a:pt x="135" y="176"/>
                  </a:lnTo>
                  <a:lnTo>
                    <a:pt x="91" y="159"/>
                  </a:lnTo>
                  <a:lnTo>
                    <a:pt x="64" y="152"/>
                  </a:lnTo>
                  <a:lnTo>
                    <a:pt x="54" y="144"/>
                  </a:lnTo>
                  <a:lnTo>
                    <a:pt x="42" y="134"/>
                  </a:lnTo>
                  <a:lnTo>
                    <a:pt x="32" y="124"/>
                  </a:lnTo>
                  <a:lnTo>
                    <a:pt x="27" y="112"/>
                  </a:lnTo>
                  <a:lnTo>
                    <a:pt x="19" y="93"/>
                  </a:lnTo>
                  <a:lnTo>
                    <a:pt x="19" y="81"/>
                  </a:lnTo>
                  <a:lnTo>
                    <a:pt x="25" y="61"/>
                  </a:lnTo>
                  <a:lnTo>
                    <a:pt x="29" y="42"/>
                  </a:lnTo>
                  <a:lnTo>
                    <a:pt x="42" y="32"/>
                  </a:lnTo>
                  <a:lnTo>
                    <a:pt x="54" y="20"/>
                  </a:lnTo>
                  <a:lnTo>
                    <a:pt x="66" y="10"/>
                  </a:lnTo>
                  <a:lnTo>
                    <a:pt x="83" y="5"/>
                  </a:lnTo>
                  <a:lnTo>
                    <a:pt x="103" y="0"/>
                  </a:lnTo>
                  <a:lnTo>
                    <a:pt x="117" y="0"/>
                  </a:lnTo>
                  <a:lnTo>
                    <a:pt x="132" y="0"/>
                  </a:lnTo>
                  <a:lnTo>
                    <a:pt x="152" y="0"/>
                  </a:lnTo>
                  <a:lnTo>
                    <a:pt x="172" y="7"/>
                  </a:lnTo>
                  <a:lnTo>
                    <a:pt x="186" y="14"/>
                  </a:lnTo>
                  <a:lnTo>
                    <a:pt x="196" y="22"/>
                  </a:lnTo>
                  <a:lnTo>
                    <a:pt x="213" y="34"/>
                  </a:lnTo>
                  <a:lnTo>
                    <a:pt x="217" y="42"/>
                  </a:lnTo>
                  <a:lnTo>
                    <a:pt x="231" y="56"/>
                  </a:lnTo>
                  <a:lnTo>
                    <a:pt x="237" y="81"/>
                  </a:lnTo>
                  <a:lnTo>
                    <a:pt x="240" y="97"/>
                  </a:lnTo>
                  <a:lnTo>
                    <a:pt x="194" y="97"/>
                  </a:lnTo>
                  <a:lnTo>
                    <a:pt x="191" y="81"/>
                  </a:lnTo>
                  <a:lnTo>
                    <a:pt x="184" y="63"/>
                  </a:lnTo>
                  <a:lnTo>
                    <a:pt x="176" y="51"/>
                  </a:lnTo>
                  <a:lnTo>
                    <a:pt x="162" y="44"/>
                  </a:lnTo>
                  <a:lnTo>
                    <a:pt x="144" y="38"/>
                  </a:lnTo>
                  <a:lnTo>
                    <a:pt x="130" y="38"/>
                  </a:lnTo>
                  <a:lnTo>
                    <a:pt x="115" y="38"/>
                  </a:lnTo>
                  <a:lnTo>
                    <a:pt x="95" y="42"/>
                  </a:lnTo>
                  <a:lnTo>
                    <a:pt x="83" y="51"/>
                  </a:lnTo>
                  <a:lnTo>
                    <a:pt x="74" y="58"/>
                  </a:lnTo>
                  <a:lnTo>
                    <a:pt x="66" y="73"/>
                  </a:lnTo>
                  <a:lnTo>
                    <a:pt x="66" y="81"/>
                  </a:lnTo>
                  <a:lnTo>
                    <a:pt x="74" y="97"/>
                  </a:lnTo>
                  <a:lnTo>
                    <a:pt x="83" y="110"/>
                  </a:lnTo>
                  <a:lnTo>
                    <a:pt x="101" y="115"/>
                  </a:lnTo>
                  <a:lnTo>
                    <a:pt x="144" y="124"/>
                  </a:lnTo>
                  <a:lnTo>
                    <a:pt x="182" y="134"/>
                  </a:lnTo>
                  <a:lnTo>
                    <a:pt x="203" y="144"/>
                  </a:lnTo>
                  <a:lnTo>
                    <a:pt x="215" y="156"/>
                  </a:lnTo>
                  <a:lnTo>
                    <a:pt x="227" y="159"/>
                  </a:lnTo>
                  <a:lnTo>
                    <a:pt x="237" y="176"/>
                  </a:lnTo>
                  <a:lnTo>
                    <a:pt x="247" y="185"/>
                  </a:lnTo>
                  <a:lnTo>
                    <a:pt x="250" y="203"/>
                  </a:lnTo>
                  <a:lnTo>
                    <a:pt x="250" y="215"/>
                  </a:lnTo>
                  <a:lnTo>
                    <a:pt x="250" y="237"/>
                  </a:lnTo>
                  <a:lnTo>
                    <a:pt x="243" y="254"/>
                  </a:lnTo>
                  <a:lnTo>
                    <a:pt x="231" y="269"/>
                  </a:lnTo>
                  <a:lnTo>
                    <a:pt x="217" y="281"/>
                  </a:lnTo>
                  <a:lnTo>
                    <a:pt x="205" y="291"/>
                  </a:lnTo>
                  <a:lnTo>
                    <a:pt x="191" y="293"/>
                  </a:lnTo>
                  <a:lnTo>
                    <a:pt x="168" y="303"/>
                  </a:lnTo>
                  <a:lnTo>
                    <a:pt x="149" y="305"/>
                  </a:lnTo>
                  <a:lnTo>
                    <a:pt x="125" y="305"/>
                  </a:lnTo>
                  <a:lnTo>
                    <a:pt x="107" y="303"/>
                  </a:lnTo>
                  <a:lnTo>
                    <a:pt x="83" y="299"/>
                  </a:lnTo>
                  <a:lnTo>
                    <a:pt x="66" y="291"/>
                  </a:lnTo>
                  <a:lnTo>
                    <a:pt x="54" y="283"/>
                  </a:lnTo>
                  <a:lnTo>
                    <a:pt x="39" y="276"/>
                  </a:lnTo>
                  <a:lnTo>
                    <a:pt x="29" y="262"/>
                  </a:lnTo>
                  <a:lnTo>
                    <a:pt x="25" y="246"/>
                  </a:lnTo>
                  <a:lnTo>
                    <a:pt x="13" y="237"/>
                  </a:lnTo>
                  <a:lnTo>
                    <a:pt x="7" y="215"/>
                  </a:lnTo>
                  <a:lnTo>
                    <a:pt x="0" y="201"/>
                  </a:lnTo>
                  <a:close/>
                </a:path>
              </a:pathLst>
            </a:custGeom>
            <a:solidFill>
              <a:srgbClr val="000000"/>
            </a:solidFill>
            <a:ln w="1588">
              <a:solidFill>
                <a:srgbClr val="000000"/>
              </a:solidFill>
              <a:prstDash val="solid"/>
              <a:round/>
              <a:headEnd/>
              <a:tailEnd/>
            </a:ln>
          </p:spPr>
          <p:txBody>
            <a:bodyPr/>
            <a:lstStyle/>
            <a:p>
              <a:endParaRPr lang="en-US"/>
            </a:p>
          </p:txBody>
        </p:sp>
        <p:sp>
          <p:nvSpPr>
            <p:cNvPr id="117" name="Freeform 101"/>
            <p:cNvSpPr>
              <a:spLocks/>
            </p:cNvSpPr>
            <p:nvPr/>
          </p:nvSpPr>
          <p:spPr bwMode="auto">
            <a:xfrm>
              <a:off x="3184" y="2969"/>
              <a:ext cx="56" cy="69"/>
            </a:xfrm>
            <a:custGeom>
              <a:avLst/>
              <a:gdLst>
                <a:gd name="T0" fmla="*/ 0 w 337"/>
                <a:gd name="T1" fmla="*/ 0 h 410"/>
                <a:gd name="T2" fmla="*/ 0 w 337"/>
                <a:gd name="T3" fmla="*/ 0 h 410"/>
                <a:gd name="T4" fmla="*/ 0 w 337"/>
                <a:gd name="T5" fmla="*/ 0 h 410"/>
                <a:gd name="T6" fmla="*/ 0 w 337"/>
                <a:gd name="T7" fmla="*/ 0 h 410"/>
                <a:gd name="T8" fmla="*/ 0 w 337"/>
                <a:gd name="T9" fmla="*/ 0 h 410"/>
                <a:gd name="T10" fmla="*/ 0 w 337"/>
                <a:gd name="T11" fmla="*/ 0 h 410"/>
                <a:gd name="T12" fmla="*/ 0 w 337"/>
                <a:gd name="T13" fmla="*/ 0 h 410"/>
                <a:gd name="T14" fmla="*/ 0 w 337"/>
                <a:gd name="T15" fmla="*/ 0 h 410"/>
                <a:gd name="T16" fmla="*/ 0 w 337"/>
                <a:gd name="T17" fmla="*/ 0 h 410"/>
                <a:gd name="T18" fmla="*/ 0 w 337"/>
                <a:gd name="T19" fmla="*/ 0 h 410"/>
                <a:gd name="T20" fmla="*/ 0 w 337"/>
                <a:gd name="T21" fmla="*/ 0 h 410"/>
                <a:gd name="T22" fmla="*/ 0 w 337"/>
                <a:gd name="T23" fmla="*/ 0 h 410"/>
                <a:gd name="T24" fmla="*/ 0 w 337"/>
                <a:gd name="T25" fmla="*/ 0 h 410"/>
                <a:gd name="T26" fmla="*/ 0 w 337"/>
                <a:gd name="T27" fmla="*/ 0 h 410"/>
                <a:gd name="T28" fmla="*/ 0 w 337"/>
                <a:gd name="T29" fmla="*/ 0 h 410"/>
                <a:gd name="T30" fmla="*/ 0 w 337"/>
                <a:gd name="T31" fmla="*/ 0 h 410"/>
                <a:gd name="T32" fmla="*/ 0 w 337"/>
                <a:gd name="T33" fmla="*/ 0 h 410"/>
                <a:gd name="T34" fmla="*/ 0 w 337"/>
                <a:gd name="T35" fmla="*/ 0 h 410"/>
                <a:gd name="T36" fmla="*/ 0 w 337"/>
                <a:gd name="T37" fmla="*/ 0 h 410"/>
                <a:gd name="T38" fmla="*/ 0 w 337"/>
                <a:gd name="T39" fmla="*/ 0 h 410"/>
                <a:gd name="T40" fmla="*/ 0 w 337"/>
                <a:gd name="T41" fmla="*/ 0 h 410"/>
                <a:gd name="T42" fmla="*/ 0 w 337"/>
                <a:gd name="T43" fmla="*/ 0 h 410"/>
                <a:gd name="T44" fmla="*/ 0 w 337"/>
                <a:gd name="T45" fmla="*/ 0 h 410"/>
                <a:gd name="T46" fmla="*/ 0 w 337"/>
                <a:gd name="T47" fmla="*/ 0 h 410"/>
                <a:gd name="T48" fmla="*/ 0 w 337"/>
                <a:gd name="T49" fmla="*/ 0 h 410"/>
                <a:gd name="T50" fmla="*/ 0 w 337"/>
                <a:gd name="T51" fmla="*/ 0 h 410"/>
                <a:gd name="T52" fmla="*/ 0 w 337"/>
                <a:gd name="T53" fmla="*/ 0 h 410"/>
                <a:gd name="T54" fmla="*/ 0 w 337"/>
                <a:gd name="T55" fmla="*/ 0 h 410"/>
                <a:gd name="T56" fmla="*/ 0 w 337"/>
                <a:gd name="T57" fmla="*/ 0 h 410"/>
                <a:gd name="T58" fmla="*/ 0 w 337"/>
                <a:gd name="T59" fmla="*/ 0 h 410"/>
                <a:gd name="T60" fmla="*/ 0 w 337"/>
                <a:gd name="T61" fmla="*/ 0 h 410"/>
                <a:gd name="T62" fmla="*/ 0 w 337"/>
                <a:gd name="T63" fmla="*/ 0 h 410"/>
                <a:gd name="T64" fmla="*/ 0 w 337"/>
                <a:gd name="T65" fmla="*/ 0 h 410"/>
                <a:gd name="T66" fmla="*/ 0 w 337"/>
                <a:gd name="T67" fmla="*/ 0 h 410"/>
                <a:gd name="T68" fmla="*/ 0 w 337"/>
                <a:gd name="T69" fmla="*/ 0 h 410"/>
                <a:gd name="T70" fmla="*/ 0 w 337"/>
                <a:gd name="T71" fmla="*/ 0 h 410"/>
                <a:gd name="T72" fmla="*/ 0 w 337"/>
                <a:gd name="T73" fmla="*/ 0 h 410"/>
                <a:gd name="T74" fmla="*/ 0 w 337"/>
                <a:gd name="T75" fmla="*/ 0 h 410"/>
                <a:gd name="T76" fmla="*/ 0 w 337"/>
                <a:gd name="T77" fmla="*/ 0 h 410"/>
                <a:gd name="T78" fmla="*/ 0 w 337"/>
                <a:gd name="T79" fmla="*/ 0 h 410"/>
                <a:gd name="T80" fmla="*/ 0 w 337"/>
                <a:gd name="T81" fmla="*/ 0 h 410"/>
                <a:gd name="T82" fmla="*/ 0 w 337"/>
                <a:gd name="T83" fmla="*/ 0 h 410"/>
                <a:gd name="T84" fmla="*/ 0 w 337"/>
                <a:gd name="T85" fmla="*/ 0 h 410"/>
                <a:gd name="T86" fmla="*/ 0 w 337"/>
                <a:gd name="T87" fmla="*/ 0 h 410"/>
                <a:gd name="T88" fmla="*/ 0 w 337"/>
                <a:gd name="T89" fmla="*/ 0 h 410"/>
                <a:gd name="T90" fmla="*/ 0 w 337"/>
                <a:gd name="T91" fmla="*/ 0 h 410"/>
                <a:gd name="T92" fmla="*/ 0 w 337"/>
                <a:gd name="T93" fmla="*/ 0 h 410"/>
                <a:gd name="T94" fmla="*/ 0 w 337"/>
                <a:gd name="T95" fmla="*/ 0 h 4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7"/>
                <a:gd name="T145" fmla="*/ 0 h 410"/>
                <a:gd name="T146" fmla="*/ 337 w 337"/>
                <a:gd name="T147" fmla="*/ 410 h 41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7" h="410">
                  <a:moveTo>
                    <a:pt x="337" y="259"/>
                  </a:moveTo>
                  <a:lnTo>
                    <a:pt x="291" y="259"/>
                  </a:lnTo>
                  <a:lnTo>
                    <a:pt x="286" y="278"/>
                  </a:lnTo>
                  <a:lnTo>
                    <a:pt x="283" y="293"/>
                  </a:lnTo>
                  <a:lnTo>
                    <a:pt x="276" y="315"/>
                  </a:lnTo>
                  <a:lnTo>
                    <a:pt x="263" y="330"/>
                  </a:lnTo>
                  <a:lnTo>
                    <a:pt x="249" y="342"/>
                  </a:lnTo>
                  <a:lnTo>
                    <a:pt x="237" y="357"/>
                  </a:lnTo>
                  <a:lnTo>
                    <a:pt x="218" y="361"/>
                  </a:lnTo>
                  <a:lnTo>
                    <a:pt x="202" y="367"/>
                  </a:lnTo>
                  <a:lnTo>
                    <a:pt x="183" y="367"/>
                  </a:lnTo>
                  <a:lnTo>
                    <a:pt x="171" y="367"/>
                  </a:lnTo>
                  <a:lnTo>
                    <a:pt x="153" y="361"/>
                  </a:lnTo>
                  <a:lnTo>
                    <a:pt x="131" y="357"/>
                  </a:lnTo>
                  <a:lnTo>
                    <a:pt x="120" y="351"/>
                  </a:lnTo>
                  <a:lnTo>
                    <a:pt x="108" y="342"/>
                  </a:lnTo>
                  <a:lnTo>
                    <a:pt x="92" y="330"/>
                  </a:lnTo>
                  <a:lnTo>
                    <a:pt x="80" y="315"/>
                  </a:lnTo>
                  <a:lnTo>
                    <a:pt x="70" y="296"/>
                  </a:lnTo>
                  <a:lnTo>
                    <a:pt x="61" y="281"/>
                  </a:lnTo>
                  <a:lnTo>
                    <a:pt x="61" y="266"/>
                  </a:lnTo>
                  <a:lnTo>
                    <a:pt x="53" y="249"/>
                  </a:lnTo>
                  <a:lnTo>
                    <a:pt x="49" y="225"/>
                  </a:lnTo>
                  <a:lnTo>
                    <a:pt x="49" y="210"/>
                  </a:lnTo>
                  <a:lnTo>
                    <a:pt x="49" y="190"/>
                  </a:lnTo>
                  <a:lnTo>
                    <a:pt x="51" y="168"/>
                  </a:lnTo>
                  <a:lnTo>
                    <a:pt x="55" y="147"/>
                  </a:lnTo>
                  <a:lnTo>
                    <a:pt x="61" y="129"/>
                  </a:lnTo>
                  <a:lnTo>
                    <a:pt x="63" y="112"/>
                  </a:lnTo>
                  <a:lnTo>
                    <a:pt x="73" y="100"/>
                  </a:lnTo>
                  <a:lnTo>
                    <a:pt x="85" y="82"/>
                  </a:lnTo>
                  <a:lnTo>
                    <a:pt x="94" y="70"/>
                  </a:lnTo>
                  <a:lnTo>
                    <a:pt x="114" y="61"/>
                  </a:lnTo>
                  <a:lnTo>
                    <a:pt x="131" y="49"/>
                  </a:lnTo>
                  <a:lnTo>
                    <a:pt x="153" y="41"/>
                  </a:lnTo>
                  <a:lnTo>
                    <a:pt x="171" y="41"/>
                  </a:lnTo>
                  <a:lnTo>
                    <a:pt x="190" y="41"/>
                  </a:lnTo>
                  <a:lnTo>
                    <a:pt x="205" y="46"/>
                  </a:lnTo>
                  <a:lnTo>
                    <a:pt x="227" y="49"/>
                  </a:lnTo>
                  <a:lnTo>
                    <a:pt x="244" y="61"/>
                  </a:lnTo>
                  <a:lnTo>
                    <a:pt x="261" y="68"/>
                  </a:lnTo>
                  <a:lnTo>
                    <a:pt x="276" y="88"/>
                  </a:lnTo>
                  <a:lnTo>
                    <a:pt x="283" y="105"/>
                  </a:lnTo>
                  <a:lnTo>
                    <a:pt x="291" y="127"/>
                  </a:lnTo>
                  <a:lnTo>
                    <a:pt x="337" y="125"/>
                  </a:lnTo>
                  <a:lnTo>
                    <a:pt x="332" y="102"/>
                  </a:lnTo>
                  <a:lnTo>
                    <a:pt x="320" y="78"/>
                  </a:lnTo>
                  <a:lnTo>
                    <a:pt x="312" y="61"/>
                  </a:lnTo>
                  <a:lnTo>
                    <a:pt x="296" y="41"/>
                  </a:lnTo>
                  <a:lnTo>
                    <a:pt x="281" y="29"/>
                  </a:lnTo>
                  <a:lnTo>
                    <a:pt x="261" y="17"/>
                  </a:lnTo>
                  <a:lnTo>
                    <a:pt x="237" y="4"/>
                  </a:lnTo>
                  <a:lnTo>
                    <a:pt x="214" y="2"/>
                  </a:lnTo>
                  <a:lnTo>
                    <a:pt x="196" y="2"/>
                  </a:lnTo>
                  <a:lnTo>
                    <a:pt x="183" y="0"/>
                  </a:lnTo>
                  <a:lnTo>
                    <a:pt x="159" y="2"/>
                  </a:lnTo>
                  <a:lnTo>
                    <a:pt x="141" y="2"/>
                  </a:lnTo>
                  <a:lnTo>
                    <a:pt x="124" y="4"/>
                  </a:lnTo>
                  <a:lnTo>
                    <a:pt x="108" y="12"/>
                  </a:lnTo>
                  <a:lnTo>
                    <a:pt x="88" y="21"/>
                  </a:lnTo>
                  <a:lnTo>
                    <a:pt x="73" y="29"/>
                  </a:lnTo>
                  <a:lnTo>
                    <a:pt x="61" y="41"/>
                  </a:lnTo>
                  <a:lnTo>
                    <a:pt x="41" y="61"/>
                  </a:lnTo>
                  <a:lnTo>
                    <a:pt x="29" y="78"/>
                  </a:lnTo>
                  <a:lnTo>
                    <a:pt x="19" y="105"/>
                  </a:lnTo>
                  <a:lnTo>
                    <a:pt x="9" y="127"/>
                  </a:lnTo>
                  <a:lnTo>
                    <a:pt x="0" y="147"/>
                  </a:lnTo>
                  <a:lnTo>
                    <a:pt x="0" y="173"/>
                  </a:lnTo>
                  <a:lnTo>
                    <a:pt x="0" y="190"/>
                  </a:lnTo>
                  <a:lnTo>
                    <a:pt x="0" y="220"/>
                  </a:lnTo>
                  <a:lnTo>
                    <a:pt x="0" y="239"/>
                  </a:lnTo>
                  <a:lnTo>
                    <a:pt x="4" y="261"/>
                  </a:lnTo>
                  <a:lnTo>
                    <a:pt x="9" y="278"/>
                  </a:lnTo>
                  <a:lnTo>
                    <a:pt x="12" y="293"/>
                  </a:lnTo>
                  <a:lnTo>
                    <a:pt x="19" y="315"/>
                  </a:lnTo>
                  <a:lnTo>
                    <a:pt x="29" y="330"/>
                  </a:lnTo>
                  <a:lnTo>
                    <a:pt x="41" y="345"/>
                  </a:lnTo>
                  <a:lnTo>
                    <a:pt x="55" y="361"/>
                  </a:lnTo>
                  <a:lnTo>
                    <a:pt x="70" y="374"/>
                  </a:lnTo>
                  <a:lnTo>
                    <a:pt x="88" y="386"/>
                  </a:lnTo>
                  <a:lnTo>
                    <a:pt x="108" y="396"/>
                  </a:lnTo>
                  <a:lnTo>
                    <a:pt x="120" y="404"/>
                  </a:lnTo>
                  <a:lnTo>
                    <a:pt x="139" y="404"/>
                  </a:lnTo>
                  <a:lnTo>
                    <a:pt x="153" y="410"/>
                  </a:lnTo>
                  <a:lnTo>
                    <a:pt x="166" y="410"/>
                  </a:lnTo>
                  <a:lnTo>
                    <a:pt x="183" y="410"/>
                  </a:lnTo>
                  <a:lnTo>
                    <a:pt x="212" y="410"/>
                  </a:lnTo>
                  <a:lnTo>
                    <a:pt x="234" y="404"/>
                  </a:lnTo>
                  <a:lnTo>
                    <a:pt x="251" y="396"/>
                  </a:lnTo>
                  <a:lnTo>
                    <a:pt x="271" y="386"/>
                  </a:lnTo>
                  <a:lnTo>
                    <a:pt x="291" y="371"/>
                  </a:lnTo>
                  <a:lnTo>
                    <a:pt x="300" y="357"/>
                  </a:lnTo>
                  <a:lnTo>
                    <a:pt x="312" y="342"/>
                  </a:lnTo>
                  <a:lnTo>
                    <a:pt x="320" y="325"/>
                  </a:lnTo>
                  <a:lnTo>
                    <a:pt x="335" y="288"/>
                  </a:lnTo>
                  <a:lnTo>
                    <a:pt x="337" y="259"/>
                  </a:lnTo>
                  <a:close/>
                </a:path>
              </a:pathLst>
            </a:custGeom>
            <a:solidFill>
              <a:srgbClr val="000000"/>
            </a:solidFill>
            <a:ln w="1588">
              <a:solidFill>
                <a:srgbClr val="000000"/>
              </a:solidFill>
              <a:prstDash val="solid"/>
              <a:round/>
              <a:headEnd/>
              <a:tailEnd/>
            </a:ln>
          </p:spPr>
          <p:txBody>
            <a:bodyPr/>
            <a:lstStyle/>
            <a:p>
              <a:endParaRPr lang="en-US"/>
            </a:p>
          </p:txBody>
        </p:sp>
        <p:sp>
          <p:nvSpPr>
            <p:cNvPr id="118" name="Freeform 102"/>
            <p:cNvSpPr>
              <a:spLocks/>
            </p:cNvSpPr>
            <p:nvPr/>
          </p:nvSpPr>
          <p:spPr bwMode="auto">
            <a:xfrm>
              <a:off x="3257" y="2971"/>
              <a:ext cx="39" cy="65"/>
            </a:xfrm>
            <a:custGeom>
              <a:avLst/>
              <a:gdLst>
                <a:gd name="T0" fmla="*/ 0 w 232"/>
                <a:gd name="T1" fmla="*/ 0 h 391"/>
                <a:gd name="T2" fmla="*/ 0 w 232"/>
                <a:gd name="T3" fmla="*/ 0 h 391"/>
                <a:gd name="T4" fmla="*/ 0 w 232"/>
                <a:gd name="T5" fmla="*/ 0 h 391"/>
                <a:gd name="T6" fmla="*/ 0 w 232"/>
                <a:gd name="T7" fmla="*/ 0 h 391"/>
                <a:gd name="T8" fmla="*/ 0 w 232"/>
                <a:gd name="T9" fmla="*/ 0 h 391"/>
                <a:gd name="T10" fmla="*/ 0 w 232"/>
                <a:gd name="T11" fmla="*/ 0 h 391"/>
                <a:gd name="T12" fmla="*/ 0 w 232"/>
                <a:gd name="T13" fmla="*/ 0 h 391"/>
                <a:gd name="T14" fmla="*/ 0 w 232"/>
                <a:gd name="T15" fmla="*/ 0 h 391"/>
                <a:gd name="T16" fmla="*/ 0 w 232"/>
                <a:gd name="T17" fmla="*/ 0 h 391"/>
                <a:gd name="T18" fmla="*/ 0 w 232"/>
                <a:gd name="T19" fmla="*/ 0 h 391"/>
                <a:gd name="T20" fmla="*/ 0 w 232"/>
                <a:gd name="T21" fmla="*/ 0 h 391"/>
                <a:gd name="T22" fmla="*/ 0 w 232"/>
                <a:gd name="T23" fmla="*/ 0 h 391"/>
                <a:gd name="T24" fmla="*/ 0 w 232"/>
                <a:gd name="T25" fmla="*/ 0 h 391"/>
                <a:gd name="T26" fmla="*/ 0 w 232"/>
                <a:gd name="T27" fmla="*/ 0 h 391"/>
                <a:gd name="T28" fmla="*/ 0 w 232"/>
                <a:gd name="T29" fmla="*/ 0 h 391"/>
                <a:gd name="T30" fmla="*/ 0 w 232"/>
                <a:gd name="T31" fmla="*/ 0 h 391"/>
                <a:gd name="T32" fmla="*/ 0 w 232"/>
                <a:gd name="T33" fmla="*/ 0 h 391"/>
                <a:gd name="T34" fmla="*/ 0 w 232"/>
                <a:gd name="T35" fmla="*/ 0 h 391"/>
                <a:gd name="T36" fmla="*/ 0 w 232"/>
                <a:gd name="T37" fmla="*/ 0 h 391"/>
                <a:gd name="T38" fmla="*/ 0 w 232"/>
                <a:gd name="T39" fmla="*/ 0 h 391"/>
                <a:gd name="T40" fmla="*/ 0 w 232"/>
                <a:gd name="T41" fmla="*/ 0 h 391"/>
                <a:gd name="T42" fmla="*/ 0 w 232"/>
                <a:gd name="T43" fmla="*/ 0 h 391"/>
                <a:gd name="T44" fmla="*/ 0 w 232"/>
                <a:gd name="T45" fmla="*/ 0 h 391"/>
                <a:gd name="T46" fmla="*/ 0 w 232"/>
                <a:gd name="T47" fmla="*/ 0 h 391"/>
                <a:gd name="T48" fmla="*/ 0 w 232"/>
                <a:gd name="T49" fmla="*/ 0 h 391"/>
                <a:gd name="T50" fmla="*/ 0 w 232"/>
                <a:gd name="T51" fmla="*/ 0 h 391"/>
                <a:gd name="T52" fmla="*/ 0 w 232"/>
                <a:gd name="T53" fmla="*/ 0 h 391"/>
                <a:gd name="T54" fmla="*/ 0 w 232"/>
                <a:gd name="T55" fmla="*/ 0 h 391"/>
                <a:gd name="T56" fmla="*/ 0 w 232"/>
                <a:gd name="T57" fmla="*/ 0 h 391"/>
                <a:gd name="T58" fmla="*/ 0 w 232"/>
                <a:gd name="T59" fmla="*/ 0 h 391"/>
                <a:gd name="T60" fmla="*/ 0 w 232"/>
                <a:gd name="T61" fmla="*/ 0 h 391"/>
                <a:gd name="T62" fmla="*/ 0 w 232"/>
                <a:gd name="T63" fmla="*/ 0 h 391"/>
                <a:gd name="T64" fmla="*/ 0 w 232"/>
                <a:gd name="T65" fmla="*/ 0 h 391"/>
                <a:gd name="T66" fmla="*/ 0 w 232"/>
                <a:gd name="T67" fmla="*/ 0 h 391"/>
                <a:gd name="T68" fmla="*/ 0 w 232"/>
                <a:gd name="T69" fmla="*/ 0 h 391"/>
                <a:gd name="T70" fmla="*/ 0 w 232"/>
                <a:gd name="T71" fmla="*/ 0 h 391"/>
                <a:gd name="T72" fmla="*/ 0 w 232"/>
                <a:gd name="T73" fmla="*/ 0 h 391"/>
                <a:gd name="T74" fmla="*/ 0 w 232"/>
                <a:gd name="T75" fmla="*/ 0 h 391"/>
                <a:gd name="T76" fmla="*/ 0 w 232"/>
                <a:gd name="T77" fmla="*/ 0 h 391"/>
                <a:gd name="T78" fmla="*/ 0 w 232"/>
                <a:gd name="T79" fmla="*/ 0 h 391"/>
                <a:gd name="T80" fmla="*/ 0 w 232"/>
                <a:gd name="T81" fmla="*/ 0 h 391"/>
                <a:gd name="T82" fmla="*/ 0 w 232"/>
                <a:gd name="T83" fmla="*/ 0 h 391"/>
                <a:gd name="T84" fmla="*/ 0 w 232"/>
                <a:gd name="T85" fmla="*/ 0 h 391"/>
                <a:gd name="T86" fmla="*/ 0 w 232"/>
                <a:gd name="T87" fmla="*/ 0 h 391"/>
                <a:gd name="T88" fmla="*/ 0 w 232"/>
                <a:gd name="T89" fmla="*/ 0 h 3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2"/>
                <a:gd name="T136" fmla="*/ 0 h 391"/>
                <a:gd name="T137" fmla="*/ 232 w 232"/>
                <a:gd name="T138" fmla="*/ 391 h 3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2" h="391">
                  <a:moveTo>
                    <a:pt x="0" y="391"/>
                  </a:moveTo>
                  <a:lnTo>
                    <a:pt x="0" y="0"/>
                  </a:lnTo>
                  <a:lnTo>
                    <a:pt x="49" y="0"/>
                  </a:lnTo>
                  <a:lnTo>
                    <a:pt x="49" y="149"/>
                  </a:lnTo>
                  <a:lnTo>
                    <a:pt x="61" y="134"/>
                  </a:lnTo>
                  <a:lnTo>
                    <a:pt x="71" y="127"/>
                  </a:lnTo>
                  <a:lnTo>
                    <a:pt x="83" y="118"/>
                  </a:lnTo>
                  <a:lnTo>
                    <a:pt x="90" y="108"/>
                  </a:lnTo>
                  <a:lnTo>
                    <a:pt x="104" y="105"/>
                  </a:lnTo>
                  <a:lnTo>
                    <a:pt x="112" y="103"/>
                  </a:lnTo>
                  <a:lnTo>
                    <a:pt x="122" y="98"/>
                  </a:lnTo>
                  <a:lnTo>
                    <a:pt x="129" y="98"/>
                  </a:lnTo>
                  <a:lnTo>
                    <a:pt x="147" y="103"/>
                  </a:lnTo>
                  <a:lnTo>
                    <a:pt x="161" y="105"/>
                  </a:lnTo>
                  <a:lnTo>
                    <a:pt x="173" y="108"/>
                  </a:lnTo>
                  <a:lnTo>
                    <a:pt x="188" y="118"/>
                  </a:lnTo>
                  <a:lnTo>
                    <a:pt x="202" y="127"/>
                  </a:lnTo>
                  <a:lnTo>
                    <a:pt x="208" y="134"/>
                  </a:lnTo>
                  <a:lnTo>
                    <a:pt x="218" y="146"/>
                  </a:lnTo>
                  <a:lnTo>
                    <a:pt x="225" y="156"/>
                  </a:lnTo>
                  <a:lnTo>
                    <a:pt x="225" y="169"/>
                  </a:lnTo>
                  <a:lnTo>
                    <a:pt x="230" y="183"/>
                  </a:lnTo>
                  <a:lnTo>
                    <a:pt x="232" y="203"/>
                  </a:lnTo>
                  <a:lnTo>
                    <a:pt x="232" y="213"/>
                  </a:lnTo>
                  <a:lnTo>
                    <a:pt x="232" y="391"/>
                  </a:lnTo>
                  <a:lnTo>
                    <a:pt x="183" y="391"/>
                  </a:lnTo>
                  <a:lnTo>
                    <a:pt x="183" y="210"/>
                  </a:lnTo>
                  <a:lnTo>
                    <a:pt x="183" y="195"/>
                  </a:lnTo>
                  <a:lnTo>
                    <a:pt x="181" y="179"/>
                  </a:lnTo>
                  <a:lnTo>
                    <a:pt x="173" y="169"/>
                  </a:lnTo>
                  <a:lnTo>
                    <a:pt x="167" y="156"/>
                  </a:lnTo>
                  <a:lnTo>
                    <a:pt x="151" y="149"/>
                  </a:lnTo>
                  <a:lnTo>
                    <a:pt x="139" y="149"/>
                  </a:lnTo>
                  <a:lnTo>
                    <a:pt x="127" y="142"/>
                  </a:lnTo>
                  <a:lnTo>
                    <a:pt x="114" y="142"/>
                  </a:lnTo>
                  <a:lnTo>
                    <a:pt x="102" y="146"/>
                  </a:lnTo>
                  <a:lnTo>
                    <a:pt x="85" y="149"/>
                  </a:lnTo>
                  <a:lnTo>
                    <a:pt x="76" y="161"/>
                  </a:lnTo>
                  <a:lnTo>
                    <a:pt x="63" y="171"/>
                  </a:lnTo>
                  <a:lnTo>
                    <a:pt x="53" y="183"/>
                  </a:lnTo>
                  <a:lnTo>
                    <a:pt x="49" y="203"/>
                  </a:lnTo>
                  <a:lnTo>
                    <a:pt x="49" y="222"/>
                  </a:lnTo>
                  <a:lnTo>
                    <a:pt x="49" y="242"/>
                  </a:lnTo>
                  <a:lnTo>
                    <a:pt x="49" y="391"/>
                  </a:lnTo>
                  <a:lnTo>
                    <a:pt x="0" y="391"/>
                  </a:lnTo>
                  <a:close/>
                </a:path>
              </a:pathLst>
            </a:custGeom>
            <a:solidFill>
              <a:srgbClr val="000000"/>
            </a:solidFill>
            <a:ln w="1588">
              <a:solidFill>
                <a:srgbClr val="000000"/>
              </a:solidFill>
              <a:prstDash val="solid"/>
              <a:round/>
              <a:headEnd/>
              <a:tailEnd/>
            </a:ln>
          </p:spPr>
          <p:txBody>
            <a:bodyPr/>
            <a:lstStyle/>
            <a:p>
              <a:endParaRPr lang="en-US"/>
            </a:p>
          </p:txBody>
        </p:sp>
        <p:sp>
          <p:nvSpPr>
            <p:cNvPr id="119" name="Freeform 103"/>
            <p:cNvSpPr>
              <a:spLocks/>
            </p:cNvSpPr>
            <p:nvPr/>
          </p:nvSpPr>
          <p:spPr bwMode="auto">
            <a:xfrm>
              <a:off x="3310" y="2987"/>
              <a:ext cx="44" cy="50"/>
            </a:xfrm>
            <a:custGeom>
              <a:avLst/>
              <a:gdLst>
                <a:gd name="T0" fmla="*/ 0 w 262"/>
                <a:gd name="T1" fmla="*/ 0 h 303"/>
                <a:gd name="T2" fmla="*/ 0 w 262"/>
                <a:gd name="T3" fmla="*/ 0 h 303"/>
                <a:gd name="T4" fmla="*/ 0 w 262"/>
                <a:gd name="T5" fmla="*/ 0 h 303"/>
                <a:gd name="T6" fmla="*/ 0 w 262"/>
                <a:gd name="T7" fmla="*/ 0 h 303"/>
                <a:gd name="T8" fmla="*/ 0 w 262"/>
                <a:gd name="T9" fmla="*/ 0 h 303"/>
                <a:gd name="T10" fmla="*/ 0 w 262"/>
                <a:gd name="T11" fmla="*/ 0 h 303"/>
                <a:gd name="T12" fmla="*/ 0 w 262"/>
                <a:gd name="T13" fmla="*/ 0 h 303"/>
                <a:gd name="T14" fmla="*/ 0 w 262"/>
                <a:gd name="T15" fmla="*/ 0 h 303"/>
                <a:gd name="T16" fmla="*/ 0 w 262"/>
                <a:gd name="T17" fmla="*/ 0 h 303"/>
                <a:gd name="T18" fmla="*/ 0 w 262"/>
                <a:gd name="T19" fmla="*/ 0 h 303"/>
                <a:gd name="T20" fmla="*/ 0 w 262"/>
                <a:gd name="T21" fmla="*/ 0 h 303"/>
                <a:gd name="T22" fmla="*/ 0 w 262"/>
                <a:gd name="T23" fmla="*/ 0 h 303"/>
                <a:gd name="T24" fmla="*/ 0 w 262"/>
                <a:gd name="T25" fmla="*/ 0 h 303"/>
                <a:gd name="T26" fmla="*/ 0 w 262"/>
                <a:gd name="T27" fmla="*/ 0 h 303"/>
                <a:gd name="T28" fmla="*/ 0 w 262"/>
                <a:gd name="T29" fmla="*/ 0 h 303"/>
                <a:gd name="T30" fmla="*/ 0 w 262"/>
                <a:gd name="T31" fmla="*/ 0 h 303"/>
                <a:gd name="T32" fmla="*/ 0 w 262"/>
                <a:gd name="T33" fmla="*/ 0 h 303"/>
                <a:gd name="T34" fmla="*/ 0 w 262"/>
                <a:gd name="T35" fmla="*/ 0 h 303"/>
                <a:gd name="T36" fmla="*/ 0 w 262"/>
                <a:gd name="T37" fmla="*/ 0 h 303"/>
                <a:gd name="T38" fmla="*/ 0 w 262"/>
                <a:gd name="T39" fmla="*/ 0 h 303"/>
                <a:gd name="T40" fmla="*/ 0 w 262"/>
                <a:gd name="T41" fmla="*/ 0 h 303"/>
                <a:gd name="T42" fmla="*/ 0 w 262"/>
                <a:gd name="T43" fmla="*/ 0 h 303"/>
                <a:gd name="T44" fmla="*/ 0 w 262"/>
                <a:gd name="T45" fmla="*/ 0 h 303"/>
                <a:gd name="T46" fmla="*/ 0 w 262"/>
                <a:gd name="T47" fmla="*/ 0 h 303"/>
                <a:gd name="T48" fmla="*/ 0 w 262"/>
                <a:gd name="T49" fmla="*/ 0 h 303"/>
                <a:gd name="T50" fmla="*/ 0 w 262"/>
                <a:gd name="T51" fmla="*/ 0 h 303"/>
                <a:gd name="T52" fmla="*/ 0 w 262"/>
                <a:gd name="T53" fmla="*/ 0 h 303"/>
                <a:gd name="T54" fmla="*/ 0 w 262"/>
                <a:gd name="T55" fmla="*/ 0 h 303"/>
                <a:gd name="T56" fmla="*/ 0 w 262"/>
                <a:gd name="T57" fmla="*/ 0 h 303"/>
                <a:gd name="T58" fmla="*/ 0 w 262"/>
                <a:gd name="T59" fmla="*/ 0 h 303"/>
                <a:gd name="T60" fmla="*/ 0 w 262"/>
                <a:gd name="T61" fmla="*/ 0 h 303"/>
                <a:gd name="T62" fmla="*/ 0 w 262"/>
                <a:gd name="T63" fmla="*/ 0 h 303"/>
                <a:gd name="T64" fmla="*/ 0 w 262"/>
                <a:gd name="T65" fmla="*/ 0 h 303"/>
                <a:gd name="T66" fmla="*/ 0 w 262"/>
                <a:gd name="T67" fmla="*/ 0 h 303"/>
                <a:gd name="T68" fmla="*/ 0 w 262"/>
                <a:gd name="T69" fmla="*/ 0 h 303"/>
                <a:gd name="T70" fmla="*/ 0 w 262"/>
                <a:gd name="T71" fmla="*/ 0 h 303"/>
                <a:gd name="T72" fmla="*/ 0 w 262"/>
                <a:gd name="T73" fmla="*/ 0 h 303"/>
                <a:gd name="T74" fmla="*/ 0 w 262"/>
                <a:gd name="T75" fmla="*/ 0 h 303"/>
                <a:gd name="T76" fmla="*/ 0 w 262"/>
                <a:gd name="T77" fmla="*/ 0 h 303"/>
                <a:gd name="T78" fmla="*/ 0 w 262"/>
                <a:gd name="T79" fmla="*/ 0 h 303"/>
                <a:gd name="T80" fmla="*/ 0 w 262"/>
                <a:gd name="T81" fmla="*/ 0 h 303"/>
                <a:gd name="T82" fmla="*/ 0 w 262"/>
                <a:gd name="T83" fmla="*/ 0 h 303"/>
                <a:gd name="T84" fmla="*/ 0 w 262"/>
                <a:gd name="T85" fmla="*/ 0 h 303"/>
                <a:gd name="T86" fmla="*/ 0 w 262"/>
                <a:gd name="T87" fmla="*/ 0 h 303"/>
                <a:gd name="T88" fmla="*/ 0 w 262"/>
                <a:gd name="T89" fmla="*/ 0 h 303"/>
                <a:gd name="T90" fmla="*/ 0 w 262"/>
                <a:gd name="T91" fmla="*/ 0 h 303"/>
                <a:gd name="T92" fmla="*/ 0 w 262"/>
                <a:gd name="T93" fmla="*/ 0 h 30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62"/>
                <a:gd name="T142" fmla="*/ 0 h 303"/>
                <a:gd name="T143" fmla="*/ 262 w 262"/>
                <a:gd name="T144" fmla="*/ 303 h 30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62" h="303">
                  <a:moveTo>
                    <a:pt x="213" y="220"/>
                  </a:moveTo>
                  <a:lnTo>
                    <a:pt x="201" y="237"/>
                  </a:lnTo>
                  <a:lnTo>
                    <a:pt x="191" y="246"/>
                  </a:lnTo>
                  <a:lnTo>
                    <a:pt x="181" y="256"/>
                  </a:lnTo>
                  <a:lnTo>
                    <a:pt x="163" y="262"/>
                  </a:lnTo>
                  <a:lnTo>
                    <a:pt x="147" y="266"/>
                  </a:lnTo>
                  <a:lnTo>
                    <a:pt x="137" y="266"/>
                  </a:lnTo>
                  <a:lnTo>
                    <a:pt x="118" y="262"/>
                  </a:lnTo>
                  <a:lnTo>
                    <a:pt x="105" y="256"/>
                  </a:lnTo>
                  <a:lnTo>
                    <a:pt x="93" y="252"/>
                  </a:lnTo>
                  <a:lnTo>
                    <a:pt x="75" y="240"/>
                  </a:lnTo>
                  <a:lnTo>
                    <a:pt x="66" y="227"/>
                  </a:lnTo>
                  <a:lnTo>
                    <a:pt x="63" y="220"/>
                  </a:lnTo>
                  <a:lnTo>
                    <a:pt x="53" y="205"/>
                  </a:lnTo>
                  <a:lnTo>
                    <a:pt x="51" y="193"/>
                  </a:lnTo>
                  <a:lnTo>
                    <a:pt x="51" y="176"/>
                  </a:lnTo>
                  <a:lnTo>
                    <a:pt x="44" y="166"/>
                  </a:lnTo>
                  <a:lnTo>
                    <a:pt x="262" y="166"/>
                  </a:lnTo>
                  <a:lnTo>
                    <a:pt x="262" y="149"/>
                  </a:lnTo>
                  <a:lnTo>
                    <a:pt x="262" y="132"/>
                  </a:lnTo>
                  <a:lnTo>
                    <a:pt x="262" y="115"/>
                  </a:lnTo>
                  <a:lnTo>
                    <a:pt x="259" y="95"/>
                  </a:lnTo>
                  <a:lnTo>
                    <a:pt x="254" y="81"/>
                  </a:lnTo>
                  <a:lnTo>
                    <a:pt x="247" y="68"/>
                  </a:lnTo>
                  <a:lnTo>
                    <a:pt x="238" y="48"/>
                  </a:lnTo>
                  <a:lnTo>
                    <a:pt x="226" y="38"/>
                  </a:lnTo>
                  <a:lnTo>
                    <a:pt x="216" y="29"/>
                  </a:lnTo>
                  <a:lnTo>
                    <a:pt x="206" y="22"/>
                  </a:lnTo>
                  <a:lnTo>
                    <a:pt x="186" y="7"/>
                  </a:lnTo>
                  <a:lnTo>
                    <a:pt x="163" y="5"/>
                  </a:lnTo>
                  <a:lnTo>
                    <a:pt x="154" y="0"/>
                  </a:lnTo>
                  <a:lnTo>
                    <a:pt x="137" y="0"/>
                  </a:lnTo>
                  <a:lnTo>
                    <a:pt x="112" y="0"/>
                  </a:lnTo>
                  <a:lnTo>
                    <a:pt x="95" y="5"/>
                  </a:lnTo>
                  <a:lnTo>
                    <a:pt x="83" y="7"/>
                  </a:lnTo>
                  <a:lnTo>
                    <a:pt x="71" y="17"/>
                  </a:lnTo>
                  <a:lnTo>
                    <a:pt x="61" y="24"/>
                  </a:lnTo>
                  <a:lnTo>
                    <a:pt x="44" y="36"/>
                  </a:lnTo>
                  <a:lnTo>
                    <a:pt x="34" y="48"/>
                  </a:lnTo>
                  <a:lnTo>
                    <a:pt x="29" y="58"/>
                  </a:lnTo>
                  <a:lnTo>
                    <a:pt x="22" y="71"/>
                  </a:lnTo>
                  <a:lnTo>
                    <a:pt x="17" y="85"/>
                  </a:lnTo>
                  <a:lnTo>
                    <a:pt x="10" y="95"/>
                  </a:lnTo>
                  <a:lnTo>
                    <a:pt x="8" y="115"/>
                  </a:lnTo>
                  <a:lnTo>
                    <a:pt x="0" y="127"/>
                  </a:lnTo>
                  <a:lnTo>
                    <a:pt x="51" y="127"/>
                  </a:lnTo>
                  <a:lnTo>
                    <a:pt x="51" y="105"/>
                  </a:lnTo>
                  <a:lnTo>
                    <a:pt x="59" y="93"/>
                  </a:lnTo>
                  <a:lnTo>
                    <a:pt x="63" y="83"/>
                  </a:lnTo>
                  <a:lnTo>
                    <a:pt x="66" y="71"/>
                  </a:lnTo>
                  <a:lnTo>
                    <a:pt x="75" y="58"/>
                  </a:lnTo>
                  <a:lnTo>
                    <a:pt x="85" y="48"/>
                  </a:lnTo>
                  <a:lnTo>
                    <a:pt x="105" y="42"/>
                  </a:lnTo>
                  <a:lnTo>
                    <a:pt x="112" y="38"/>
                  </a:lnTo>
                  <a:lnTo>
                    <a:pt x="130" y="38"/>
                  </a:lnTo>
                  <a:lnTo>
                    <a:pt x="142" y="38"/>
                  </a:lnTo>
                  <a:lnTo>
                    <a:pt x="154" y="38"/>
                  </a:lnTo>
                  <a:lnTo>
                    <a:pt x="169" y="42"/>
                  </a:lnTo>
                  <a:lnTo>
                    <a:pt x="181" y="48"/>
                  </a:lnTo>
                  <a:lnTo>
                    <a:pt x="191" y="56"/>
                  </a:lnTo>
                  <a:lnTo>
                    <a:pt x="201" y="68"/>
                  </a:lnTo>
                  <a:lnTo>
                    <a:pt x="208" y="83"/>
                  </a:lnTo>
                  <a:lnTo>
                    <a:pt x="216" y="95"/>
                  </a:lnTo>
                  <a:lnTo>
                    <a:pt x="216" y="117"/>
                  </a:lnTo>
                  <a:lnTo>
                    <a:pt x="220" y="127"/>
                  </a:lnTo>
                  <a:lnTo>
                    <a:pt x="51" y="127"/>
                  </a:lnTo>
                  <a:lnTo>
                    <a:pt x="0" y="127"/>
                  </a:lnTo>
                  <a:lnTo>
                    <a:pt x="0" y="142"/>
                  </a:lnTo>
                  <a:lnTo>
                    <a:pt x="0" y="159"/>
                  </a:lnTo>
                  <a:lnTo>
                    <a:pt x="4" y="178"/>
                  </a:lnTo>
                  <a:lnTo>
                    <a:pt x="8" y="201"/>
                  </a:lnTo>
                  <a:lnTo>
                    <a:pt x="12" y="215"/>
                  </a:lnTo>
                  <a:lnTo>
                    <a:pt x="22" y="227"/>
                  </a:lnTo>
                  <a:lnTo>
                    <a:pt x="27" y="246"/>
                  </a:lnTo>
                  <a:lnTo>
                    <a:pt x="39" y="262"/>
                  </a:lnTo>
                  <a:lnTo>
                    <a:pt x="51" y="271"/>
                  </a:lnTo>
                  <a:lnTo>
                    <a:pt x="63" y="281"/>
                  </a:lnTo>
                  <a:lnTo>
                    <a:pt x="75" y="291"/>
                  </a:lnTo>
                  <a:lnTo>
                    <a:pt x="85" y="293"/>
                  </a:lnTo>
                  <a:lnTo>
                    <a:pt x="95" y="299"/>
                  </a:lnTo>
                  <a:lnTo>
                    <a:pt x="110" y="299"/>
                  </a:lnTo>
                  <a:lnTo>
                    <a:pt x="118" y="303"/>
                  </a:lnTo>
                  <a:lnTo>
                    <a:pt x="130" y="303"/>
                  </a:lnTo>
                  <a:lnTo>
                    <a:pt x="137" y="303"/>
                  </a:lnTo>
                  <a:lnTo>
                    <a:pt x="154" y="303"/>
                  </a:lnTo>
                  <a:lnTo>
                    <a:pt x="171" y="299"/>
                  </a:lnTo>
                  <a:lnTo>
                    <a:pt x="191" y="293"/>
                  </a:lnTo>
                  <a:lnTo>
                    <a:pt x="206" y="289"/>
                  </a:lnTo>
                  <a:lnTo>
                    <a:pt x="216" y="276"/>
                  </a:lnTo>
                  <a:lnTo>
                    <a:pt x="226" y="269"/>
                  </a:lnTo>
                  <a:lnTo>
                    <a:pt x="238" y="256"/>
                  </a:lnTo>
                  <a:lnTo>
                    <a:pt x="244" y="246"/>
                  </a:lnTo>
                  <a:lnTo>
                    <a:pt x="254" y="234"/>
                  </a:lnTo>
                  <a:lnTo>
                    <a:pt x="257" y="220"/>
                  </a:lnTo>
                  <a:lnTo>
                    <a:pt x="213" y="220"/>
                  </a:lnTo>
                  <a:close/>
                </a:path>
              </a:pathLst>
            </a:custGeom>
            <a:solidFill>
              <a:srgbClr val="000000"/>
            </a:solidFill>
            <a:ln w="1588">
              <a:solidFill>
                <a:srgbClr val="000000"/>
              </a:solidFill>
              <a:prstDash val="solid"/>
              <a:round/>
              <a:headEnd/>
              <a:tailEnd/>
            </a:ln>
          </p:spPr>
          <p:txBody>
            <a:bodyPr/>
            <a:lstStyle/>
            <a:p>
              <a:endParaRPr lang="en-US"/>
            </a:p>
          </p:txBody>
        </p:sp>
        <p:sp>
          <p:nvSpPr>
            <p:cNvPr id="120" name="Freeform 104"/>
            <p:cNvSpPr>
              <a:spLocks/>
            </p:cNvSpPr>
            <p:nvPr/>
          </p:nvSpPr>
          <p:spPr bwMode="auto">
            <a:xfrm>
              <a:off x="3370" y="2987"/>
              <a:ext cx="43" cy="51"/>
            </a:xfrm>
            <a:custGeom>
              <a:avLst/>
              <a:gdLst>
                <a:gd name="T0" fmla="*/ 0 w 257"/>
                <a:gd name="T1" fmla="*/ 0 h 305"/>
                <a:gd name="T2" fmla="*/ 0 w 257"/>
                <a:gd name="T3" fmla="*/ 0 h 305"/>
                <a:gd name="T4" fmla="*/ 0 w 257"/>
                <a:gd name="T5" fmla="*/ 0 h 305"/>
                <a:gd name="T6" fmla="*/ 0 w 257"/>
                <a:gd name="T7" fmla="*/ 0 h 305"/>
                <a:gd name="T8" fmla="*/ 0 w 257"/>
                <a:gd name="T9" fmla="*/ 0 h 305"/>
                <a:gd name="T10" fmla="*/ 0 w 257"/>
                <a:gd name="T11" fmla="*/ 0 h 305"/>
                <a:gd name="T12" fmla="*/ 0 w 257"/>
                <a:gd name="T13" fmla="*/ 0 h 305"/>
                <a:gd name="T14" fmla="*/ 0 w 257"/>
                <a:gd name="T15" fmla="*/ 0 h 305"/>
                <a:gd name="T16" fmla="*/ 0 w 257"/>
                <a:gd name="T17" fmla="*/ 0 h 305"/>
                <a:gd name="T18" fmla="*/ 0 w 257"/>
                <a:gd name="T19" fmla="*/ 0 h 305"/>
                <a:gd name="T20" fmla="*/ 0 w 257"/>
                <a:gd name="T21" fmla="*/ 0 h 305"/>
                <a:gd name="T22" fmla="*/ 0 w 257"/>
                <a:gd name="T23" fmla="*/ 0 h 305"/>
                <a:gd name="T24" fmla="*/ 0 w 257"/>
                <a:gd name="T25" fmla="*/ 0 h 305"/>
                <a:gd name="T26" fmla="*/ 0 w 257"/>
                <a:gd name="T27" fmla="*/ 0 h 305"/>
                <a:gd name="T28" fmla="*/ 0 w 257"/>
                <a:gd name="T29" fmla="*/ 0 h 305"/>
                <a:gd name="T30" fmla="*/ 0 w 257"/>
                <a:gd name="T31" fmla="*/ 0 h 305"/>
                <a:gd name="T32" fmla="*/ 0 w 257"/>
                <a:gd name="T33" fmla="*/ 0 h 305"/>
                <a:gd name="T34" fmla="*/ 0 w 257"/>
                <a:gd name="T35" fmla="*/ 0 h 305"/>
                <a:gd name="T36" fmla="*/ 0 w 257"/>
                <a:gd name="T37" fmla="*/ 0 h 305"/>
                <a:gd name="T38" fmla="*/ 0 w 257"/>
                <a:gd name="T39" fmla="*/ 0 h 305"/>
                <a:gd name="T40" fmla="*/ 0 w 257"/>
                <a:gd name="T41" fmla="*/ 0 h 305"/>
                <a:gd name="T42" fmla="*/ 0 w 257"/>
                <a:gd name="T43" fmla="*/ 0 h 305"/>
                <a:gd name="T44" fmla="*/ 0 w 257"/>
                <a:gd name="T45" fmla="*/ 0 h 305"/>
                <a:gd name="T46" fmla="*/ 0 w 257"/>
                <a:gd name="T47" fmla="*/ 0 h 305"/>
                <a:gd name="T48" fmla="*/ 0 w 257"/>
                <a:gd name="T49" fmla="*/ 0 h 305"/>
                <a:gd name="T50" fmla="*/ 0 w 257"/>
                <a:gd name="T51" fmla="*/ 0 h 305"/>
                <a:gd name="T52" fmla="*/ 0 w 257"/>
                <a:gd name="T53" fmla="*/ 0 h 305"/>
                <a:gd name="T54" fmla="*/ 0 w 257"/>
                <a:gd name="T55" fmla="*/ 0 h 305"/>
                <a:gd name="T56" fmla="*/ 0 w 257"/>
                <a:gd name="T57" fmla="*/ 0 h 305"/>
                <a:gd name="T58" fmla="*/ 0 w 257"/>
                <a:gd name="T59" fmla="*/ 0 h 305"/>
                <a:gd name="T60" fmla="*/ 0 w 257"/>
                <a:gd name="T61" fmla="*/ 0 h 305"/>
                <a:gd name="T62" fmla="*/ 0 w 257"/>
                <a:gd name="T63" fmla="*/ 0 h 305"/>
                <a:gd name="T64" fmla="*/ 0 w 257"/>
                <a:gd name="T65" fmla="*/ 0 h 305"/>
                <a:gd name="T66" fmla="*/ 0 w 257"/>
                <a:gd name="T67" fmla="*/ 0 h 305"/>
                <a:gd name="T68" fmla="*/ 0 w 257"/>
                <a:gd name="T69" fmla="*/ 0 h 305"/>
                <a:gd name="T70" fmla="*/ 0 w 257"/>
                <a:gd name="T71" fmla="*/ 0 h 305"/>
                <a:gd name="T72" fmla="*/ 0 w 257"/>
                <a:gd name="T73" fmla="*/ 0 h 305"/>
                <a:gd name="T74" fmla="*/ 0 w 257"/>
                <a:gd name="T75" fmla="*/ 0 h 305"/>
                <a:gd name="T76" fmla="*/ 0 w 257"/>
                <a:gd name="T77" fmla="*/ 0 h 305"/>
                <a:gd name="T78" fmla="*/ 0 w 257"/>
                <a:gd name="T79" fmla="*/ 0 h 305"/>
                <a:gd name="T80" fmla="*/ 0 w 257"/>
                <a:gd name="T81" fmla="*/ 0 h 305"/>
                <a:gd name="T82" fmla="*/ 0 w 257"/>
                <a:gd name="T83" fmla="*/ 0 h 305"/>
                <a:gd name="T84" fmla="*/ 0 w 257"/>
                <a:gd name="T85" fmla="*/ 0 h 305"/>
                <a:gd name="T86" fmla="*/ 0 w 257"/>
                <a:gd name="T87" fmla="*/ 0 h 30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57"/>
                <a:gd name="T133" fmla="*/ 0 h 305"/>
                <a:gd name="T134" fmla="*/ 257 w 257"/>
                <a:gd name="T135" fmla="*/ 305 h 30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57" h="305">
                  <a:moveTo>
                    <a:pt x="257" y="195"/>
                  </a:moveTo>
                  <a:lnTo>
                    <a:pt x="210" y="195"/>
                  </a:lnTo>
                  <a:lnTo>
                    <a:pt x="208" y="213"/>
                  </a:lnTo>
                  <a:lnTo>
                    <a:pt x="200" y="227"/>
                  </a:lnTo>
                  <a:lnTo>
                    <a:pt x="190" y="237"/>
                  </a:lnTo>
                  <a:lnTo>
                    <a:pt x="180" y="252"/>
                  </a:lnTo>
                  <a:lnTo>
                    <a:pt x="166" y="262"/>
                  </a:lnTo>
                  <a:lnTo>
                    <a:pt x="153" y="266"/>
                  </a:lnTo>
                  <a:lnTo>
                    <a:pt x="134" y="266"/>
                  </a:lnTo>
                  <a:lnTo>
                    <a:pt x="119" y="266"/>
                  </a:lnTo>
                  <a:lnTo>
                    <a:pt x="100" y="262"/>
                  </a:lnTo>
                  <a:lnTo>
                    <a:pt x="88" y="252"/>
                  </a:lnTo>
                  <a:lnTo>
                    <a:pt x="75" y="240"/>
                  </a:lnTo>
                  <a:lnTo>
                    <a:pt x="63" y="225"/>
                  </a:lnTo>
                  <a:lnTo>
                    <a:pt x="55" y="210"/>
                  </a:lnTo>
                  <a:lnTo>
                    <a:pt x="45" y="193"/>
                  </a:lnTo>
                  <a:lnTo>
                    <a:pt x="43" y="176"/>
                  </a:lnTo>
                  <a:lnTo>
                    <a:pt x="43" y="154"/>
                  </a:lnTo>
                  <a:lnTo>
                    <a:pt x="43" y="132"/>
                  </a:lnTo>
                  <a:lnTo>
                    <a:pt x="45" y="117"/>
                  </a:lnTo>
                  <a:lnTo>
                    <a:pt x="51" y="105"/>
                  </a:lnTo>
                  <a:lnTo>
                    <a:pt x="55" y="93"/>
                  </a:lnTo>
                  <a:lnTo>
                    <a:pt x="65" y="81"/>
                  </a:lnTo>
                  <a:lnTo>
                    <a:pt x="68" y="71"/>
                  </a:lnTo>
                  <a:lnTo>
                    <a:pt x="80" y="58"/>
                  </a:lnTo>
                  <a:lnTo>
                    <a:pt x="90" y="51"/>
                  </a:lnTo>
                  <a:lnTo>
                    <a:pt x="104" y="48"/>
                  </a:lnTo>
                  <a:lnTo>
                    <a:pt x="114" y="42"/>
                  </a:lnTo>
                  <a:lnTo>
                    <a:pt x="131" y="42"/>
                  </a:lnTo>
                  <a:lnTo>
                    <a:pt x="143" y="42"/>
                  </a:lnTo>
                  <a:lnTo>
                    <a:pt x="153" y="42"/>
                  </a:lnTo>
                  <a:lnTo>
                    <a:pt x="161" y="48"/>
                  </a:lnTo>
                  <a:lnTo>
                    <a:pt x="178" y="51"/>
                  </a:lnTo>
                  <a:lnTo>
                    <a:pt x="190" y="63"/>
                  </a:lnTo>
                  <a:lnTo>
                    <a:pt x="200" y="73"/>
                  </a:lnTo>
                  <a:lnTo>
                    <a:pt x="208" y="91"/>
                  </a:lnTo>
                  <a:lnTo>
                    <a:pt x="212" y="105"/>
                  </a:lnTo>
                  <a:lnTo>
                    <a:pt x="257" y="105"/>
                  </a:lnTo>
                  <a:lnTo>
                    <a:pt x="253" y="91"/>
                  </a:lnTo>
                  <a:lnTo>
                    <a:pt x="244" y="71"/>
                  </a:lnTo>
                  <a:lnTo>
                    <a:pt x="239" y="58"/>
                  </a:lnTo>
                  <a:lnTo>
                    <a:pt x="227" y="42"/>
                  </a:lnTo>
                  <a:lnTo>
                    <a:pt x="212" y="29"/>
                  </a:lnTo>
                  <a:lnTo>
                    <a:pt x="200" y="22"/>
                  </a:lnTo>
                  <a:lnTo>
                    <a:pt x="180" y="7"/>
                  </a:lnTo>
                  <a:lnTo>
                    <a:pt x="166" y="7"/>
                  </a:lnTo>
                  <a:lnTo>
                    <a:pt x="153" y="5"/>
                  </a:lnTo>
                  <a:lnTo>
                    <a:pt x="131" y="0"/>
                  </a:lnTo>
                  <a:lnTo>
                    <a:pt x="110" y="5"/>
                  </a:lnTo>
                  <a:lnTo>
                    <a:pt x="90" y="7"/>
                  </a:lnTo>
                  <a:lnTo>
                    <a:pt x="78" y="17"/>
                  </a:lnTo>
                  <a:lnTo>
                    <a:pt x="63" y="22"/>
                  </a:lnTo>
                  <a:lnTo>
                    <a:pt x="51" y="32"/>
                  </a:lnTo>
                  <a:lnTo>
                    <a:pt x="39" y="42"/>
                  </a:lnTo>
                  <a:lnTo>
                    <a:pt x="33" y="48"/>
                  </a:lnTo>
                  <a:lnTo>
                    <a:pt x="27" y="61"/>
                  </a:lnTo>
                  <a:lnTo>
                    <a:pt x="17" y="71"/>
                  </a:lnTo>
                  <a:lnTo>
                    <a:pt x="11" y="83"/>
                  </a:lnTo>
                  <a:lnTo>
                    <a:pt x="7" y="95"/>
                  </a:lnTo>
                  <a:lnTo>
                    <a:pt x="2" y="112"/>
                  </a:lnTo>
                  <a:lnTo>
                    <a:pt x="2" y="127"/>
                  </a:lnTo>
                  <a:lnTo>
                    <a:pt x="0" y="144"/>
                  </a:lnTo>
                  <a:lnTo>
                    <a:pt x="0" y="166"/>
                  </a:lnTo>
                  <a:lnTo>
                    <a:pt x="0" y="178"/>
                  </a:lnTo>
                  <a:lnTo>
                    <a:pt x="2" y="195"/>
                  </a:lnTo>
                  <a:lnTo>
                    <a:pt x="7" y="213"/>
                  </a:lnTo>
                  <a:lnTo>
                    <a:pt x="11" y="227"/>
                  </a:lnTo>
                  <a:lnTo>
                    <a:pt x="19" y="237"/>
                  </a:lnTo>
                  <a:lnTo>
                    <a:pt x="27" y="256"/>
                  </a:lnTo>
                  <a:lnTo>
                    <a:pt x="39" y="266"/>
                  </a:lnTo>
                  <a:lnTo>
                    <a:pt x="45" y="276"/>
                  </a:lnTo>
                  <a:lnTo>
                    <a:pt x="68" y="291"/>
                  </a:lnTo>
                  <a:lnTo>
                    <a:pt x="78" y="293"/>
                  </a:lnTo>
                  <a:lnTo>
                    <a:pt x="90" y="299"/>
                  </a:lnTo>
                  <a:lnTo>
                    <a:pt x="112" y="305"/>
                  </a:lnTo>
                  <a:lnTo>
                    <a:pt x="124" y="305"/>
                  </a:lnTo>
                  <a:lnTo>
                    <a:pt x="141" y="305"/>
                  </a:lnTo>
                  <a:lnTo>
                    <a:pt x="156" y="305"/>
                  </a:lnTo>
                  <a:lnTo>
                    <a:pt x="176" y="303"/>
                  </a:lnTo>
                  <a:lnTo>
                    <a:pt x="188" y="293"/>
                  </a:lnTo>
                  <a:lnTo>
                    <a:pt x="200" y="291"/>
                  </a:lnTo>
                  <a:lnTo>
                    <a:pt x="210" y="281"/>
                  </a:lnTo>
                  <a:lnTo>
                    <a:pt x="220" y="274"/>
                  </a:lnTo>
                  <a:lnTo>
                    <a:pt x="229" y="262"/>
                  </a:lnTo>
                  <a:lnTo>
                    <a:pt x="239" y="246"/>
                  </a:lnTo>
                  <a:lnTo>
                    <a:pt x="247" y="227"/>
                  </a:lnTo>
                  <a:lnTo>
                    <a:pt x="253" y="210"/>
                  </a:lnTo>
                  <a:lnTo>
                    <a:pt x="257" y="195"/>
                  </a:lnTo>
                  <a:close/>
                </a:path>
              </a:pathLst>
            </a:custGeom>
            <a:solidFill>
              <a:srgbClr val="000000"/>
            </a:solidFill>
            <a:ln w="1588">
              <a:solidFill>
                <a:srgbClr val="000000"/>
              </a:solidFill>
              <a:prstDash val="solid"/>
              <a:round/>
              <a:headEnd/>
              <a:tailEnd/>
            </a:ln>
          </p:spPr>
          <p:txBody>
            <a:bodyPr/>
            <a:lstStyle/>
            <a:p>
              <a:endParaRPr lang="en-US"/>
            </a:p>
          </p:txBody>
        </p:sp>
        <p:sp>
          <p:nvSpPr>
            <p:cNvPr id="121" name="Freeform 105"/>
            <p:cNvSpPr>
              <a:spLocks/>
            </p:cNvSpPr>
            <p:nvPr/>
          </p:nvSpPr>
          <p:spPr bwMode="auto">
            <a:xfrm>
              <a:off x="3428" y="2971"/>
              <a:ext cx="42" cy="65"/>
            </a:xfrm>
            <a:custGeom>
              <a:avLst/>
              <a:gdLst>
                <a:gd name="T0" fmla="*/ 0 w 247"/>
                <a:gd name="T1" fmla="*/ 0 h 391"/>
                <a:gd name="T2" fmla="*/ 0 w 247"/>
                <a:gd name="T3" fmla="*/ 0 h 391"/>
                <a:gd name="T4" fmla="*/ 0 w 247"/>
                <a:gd name="T5" fmla="*/ 0 h 391"/>
                <a:gd name="T6" fmla="*/ 0 w 247"/>
                <a:gd name="T7" fmla="*/ 0 h 391"/>
                <a:gd name="T8" fmla="*/ 0 w 247"/>
                <a:gd name="T9" fmla="*/ 0 h 391"/>
                <a:gd name="T10" fmla="*/ 0 w 247"/>
                <a:gd name="T11" fmla="*/ 0 h 391"/>
                <a:gd name="T12" fmla="*/ 0 w 247"/>
                <a:gd name="T13" fmla="*/ 0 h 391"/>
                <a:gd name="T14" fmla="*/ 0 w 247"/>
                <a:gd name="T15" fmla="*/ 0 h 391"/>
                <a:gd name="T16" fmla="*/ 0 w 247"/>
                <a:gd name="T17" fmla="*/ 0 h 391"/>
                <a:gd name="T18" fmla="*/ 0 w 247"/>
                <a:gd name="T19" fmla="*/ 0 h 391"/>
                <a:gd name="T20" fmla="*/ 0 w 247"/>
                <a:gd name="T21" fmla="*/ 0 h 391"/>
                <a:gd name="T22" fmla="*/ 0 w 247"/>
                <a:gd name="T23" fmla="*/ 0 h 391"/>
                <a:gd name="T24" fmla="*/ 0 w 247"/>
                <a:gd name="T25" fmla="*/ 0 h 3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7"/>
                <a:gd name="T40" fmla="*/ 0 h 391"/>
                <a:gd name="T41" fmla="*/ 247 w 247"/>
                <a:gd name="T42" fmla="*/ 391 h 39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7" h="391">
                  <a:moveTo>
                    <a:pt x="0" y="391"/>
                  </a:moveTo>
                  <a:lnTo>
                    <a:pt x="0" y="0"/>
                  </a:lnTo>
                  <a:lnTo>
                    <a:pt x="46" y="0"/>
                  </a:lnTo>
                  <a:lnTo>
                    <a:pt x="46" y="232"/>
                  </a:lnTo>
                  <a:lnTo>
                    <a:pt x="171" y="112"/>
                  </a:lnTo>
                  <a:lnTo>
                    <a:pt x="233" y="112"/>
                  </a:lnTo>
                  <a:lnTo>
                    <a:pt x="123" y="215"/>
                  </a:lnTo>
                  <a:lnTo>
                    <a:pt x="247" y="391"/>
                  </a:lnTo>
                  <a:lnTo>
                    <a:pt x="186" y="391"/>
                  </a:lnTo>
                  <a:lnTo>
                    <a:pt x="90" y="242"/>
                  </a:lnTo>
                  <a:lnTo>
                    <a:pt x="46" y="283"/>
                  </a:lnTo>
                  <a:lnTo>
                    <a:pt x="46" y="391"/>
                  </a:lnTo>
                  <a:lnTo>
                    <a:pt x="0" y="391"/>
                  </a:lnTo>
                  <a:close/>
                </a:path>
              </a:pathLst>
            </a:custGeom>
            <a:solidFill>
              <a:srgbClr val="000000"/>
            </a:solidFill>
            <a:ln w="1588">
              <a:solidFill>
                <a:srgbClr val="000000"/>
              </a:solidFill>
              <a:prstDash val="solid"/>
              <a:round/>
              <a:headEnd/>
              <a:tailEnd/>
            </a:ln>
          </p:spPr>
          <p:txBody>
            <a:bodyPr/>
            <a:lstStyle/>
            <a:p>
              <a:endParaRPr lang="en-US"/>
            </a:p>
          </p:txBody>
        </p:sp>
        <p:sp>
          <p:nvSpPr>
            <p:cNvPr id="122" name="Freeform 106"/>
            <p:cNvSpPr>
              <a:spLocks/>
            </p:cNvSpPr>
            <p:nvPr/>
          </p:nvSpPr>
          <p:spPr bwMode="auto">
            <a:xfrm>
              <a:off x="3485" y="2990"/>
              <a:ext cx="66" cy="47"/>
            </a:xfrm>
            <a:custGeom>
              <a:avLst/>
              <a:gdLst>
                <a:gd name="T0" fmla="*/ 0 w 394"/>
                <a:gd name="T1" fmla="*/ 0 h 286"/>
                <a:gd name="T2" fmla="*/ 0 w 394"/>
                <a:gd name="T3" fmla="*/ 0 h 286"/>
                <a:gd name="T4" fmla="*/ 0 w 394"/>
                <a:gd name="T5" fmla="*/ 0 h 286"/>
                <a:gd name="T6" fmla="*/ 0 w 394"/>
                <a:gd name="T7" fmla="*/ 0 h 286"/>
                <a:gd name="T8" fmla="*/ 0 w 394"/>
                <a:gd name="T9" fmla="*/ 0 h 286"/>
                <a:gd name="T10" fmla="*/ 0 w 394"/>
                <a:gd name="T11" fmla="*/ 0 h 286"/>
                <a:gd name="T12" fmla="*/ 0 w 394"/>
                <a:gd name="T13" fmla="*/ 0 h 286"/>
                <a:gd name="T14" fmla="*/ 0 w 394"/>
                <a:gd name="T15" fmla="*/ 0 h 286"/>
                <a:gd name="T16" fmla="*/ 0 w 394"/>
                <a:gd name="T17" fmla="*/ 0 h 286"/>
                <a:gd name="T18" fmla="*/ 0 w 394"/>
                <a:gd name="T19" fmla="*/ 0 h 286"/>
                <a:gd name="T20" fmla="*/ 0 w 394"/>
                <a:gd name="T21" fmla="*/ 0 h 286"/>
                <a:gd name="T22" fmla="*/ 0 w 394"/>
                <a:gd name="T23" fmla="*/ 0 h 286"/>
                <a:gd name="T24" fmla="*/ 0 w 394"/>
                <a:gd name="T25" fmla="*/ 0 h 286"/>
                <a:gd name="T26" fmla="*/ 0 w 394"/>
                <a:gd name="T27" fmla="*/ 0 h 2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4"/>
                <a:gd name="T43" fmla="*/ 0 h 286"/>
                <a:gd name="T44" fmla="*/ 394 w 394"/>
                <a:gd name="T45" fmla="*/ 286 h 28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4" h="286">
                  <a:moveTo>
                    <a:pt x="0" y="0"/>
                  </a:moveTo>
                  <a:lnTo>
                    <a:pt x="46" y="0"/>
                  </a:lnTo>
                  <a:lnTo>
                    <a:pt x="115" y="235"/>
                  </a:lnTo>
                  <a:lnTo>
                    <a:pt x="174" y="0"/>
                  </a:lnTo>
                  <a:lnTo>
                    <a:pt x="221" y="0"/>
                  </a:lnTo>
                  <a:lnTo>
                    <a:pt x="279" y="235"/>
                  </a:lnTo>
                  <a:lnTo>
                    <a:pt x="347" y="0"/>
                  </a:lnTo>
                  <a:lnTo>
                    <a:pt x="394" y="0"/>
                  </a:lnTo>
                  <a:lnTo>
                    <a:pt x="298" y="286"/>
                  </a:lnTo>
                  <a:lnTo>
                    <a:pt x="255" y="286"/>
                  </a:lnTo>
                  <a:lnTo>
                    <a:pt x="198" y="56"/>
                  </a:lnTo>
                  <a:lnTo>
                    <a:pt x="139" y="286"/>
                  </a:lnTo>
                  <a:lnTo>
                    <a:pt x="91" y="286"/>
                  </a:lnTo>
                  <a:lnTo>
                    <a:pt x="0" y="0"/>
                  </a:lnTo>
                  <a:close/>
                </a:path>
              </a:pathLst>
            </a:custGeom>
            <a:solidFill>
              <a:srgbClr val="000000"/>
            </a:solidFill>
            <a:ln w="1588">
              <a:solidFill>
                <a:srgbClr val="000000"/>
              </a:solidFill>
              <a:prstDash val="solid"/>
              <a:round/>
              <a:headEnd/>
              <a:tailEnd/>
            </a:ln>
          </p:spPr>
          <p:txBody>
            <a:bodyPr/>
            <a:lstStyle/>
            <a:p>
              <a:endParaRPr lang="en-US"/>
            </a:p>
          </p:txBody>
        </p:sp>
        <p:sp>
          <p:nvSpPr>
            <p:cNvPr id="123" name="Freeform 107"/>
            <p:cNvSpPr>
              <a:spLocks/>
            </p:cNvSpPr>
            <p:nvPr/>
          </p:nvSpPr>
          <p:spPr bwMode="auto">
            <a:xfrm>
              <a:off x="3569" y="2988"/>
              <a:ext cx="25" cy="48"/>
            </a:xfrm>
            <a:custGeom>
              <a:avLst/>
              <a:gdLst>
                <a:gd name="T0" fmla="*/ 0 w 149"/>
                <a:gd name="T1" fmla="*/ 0 h 288"/>
                <a:gd name="T2" fmla="*/ 0 w 149"/>
                <a:gd name="T3" fmla="*/ 0 h 288"/>
                <a:gd name="T4" fmla="*/ 0 w 149"/>
                <a:gd name="T5" fmla="*/ 0 h 288"/>
                <a:gd name="T6" fmla="*/ 0 w 149"/>
                <a:gd name="T7" fmla="*/ 0 h 288"/>
                <a:gd name="T8" fmla="*/ 0 w 149"/>
                <a:gd name="T9" fmla="*/ 0 h 288"/>
                <a:gd name="T10" fmla="*/ 0 w 149"/>
                <a:gd name="T11" fmla="*/ 0 h 288"/>
                <a:gd name="T12" fmla="*/ 0 w 149"/>
                <a:gd name="T13" fmla="*/ 0 h 288"/>
                <a:gd name="T14" fmla="*/ 0 w 149"/>
                <a:gd name="T15" fmla="*/ 0 h 288"/>
                <a:gd name="T16" fmla="*/ 0 w 149"/>
                <a:gd name="T17" fmla="*/ 0 h 288"/>
                <a:gd name="T18" fmla="*/ 0 w 149"/>
                <a:gd name="T19" fmla="*/ 0 h 288"/>
                <a:gd name="T20" fmla="*/ 0 w 149"/>
                <a:gd name="T21" fmla="*/ 0 h 288"/>
                <a:gd name="T22" fmla="*/ 0 w 149"/>
                <a:gd name="T23" fmla="*/ 0 h 288"/>
                <a:gd name="T24" fmla="*/ 0 w 149"/>
                <a:gd name="T25" fmla="*/ 0 h 288"/>
                <a:gd name="T26" fmla="*/ 0 w 149"/>
                <a:gd name="T27" fmla="*/ 0 h 288"/>
                <a:gd name="T28" fmla="*/ 0 w 149"/>
                <a:gd name="T29" fmla="*/ 0 h 288"/>
                <a:gd name="T30" fmla="*/ 0 w 149"/>
                <a:gd name="T31" fmla="*/ 0 h 288"/>
                <a:gd name="T32" fmla="*/ 0 w 149"/>
                <a:gd name="T33" fmla="*/ 0 h 288"/>
                <a:gd name="T34" fmla="*/ 0 w 149"/>
                <a:gd name="T35" fmla="*/ 0 h 288"/>
                <a:gd name="T36" fmla="*/ 0 w 149"/>
                <a:gd name="T37" fmla="*/ 0 h 288"/>
                <a:gd name="T38" fmla="*/ 0 w 149"/>
                <a:gd name="T39" fmla="*/ 0 h 288"/>
                <a:gd name="T40" fmla="*/ 0 w 149"/>
                <a:gd name="T41" fmla="*/ 0 h 288"/>
                <a:gd name="T42" fmla="*/ 0 w 149"/>
                <a:gd name="T43" fmla="*/ 0 h 288"/>
                <a:gd name="T44" fmla="*/ 0 w 149"/>
                <a:gd name="T45" fmla="*/ 0 h 288"/>
                <a:gd name="T46" fmla="*/ 0 w 149"/>
                <a:gd name="T47" fmla="*/ 0 h 288"/>
                <a:gd name="T48" fmla="*/ 0 w 149"/>
                <a:gd name="T49" fmla="*/ 0 h 2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9"/>
                <a:gd name="T76" fmla="*/ 0 h 288"/>
                <a:gd name="T77" fmla="*/ 149 w 149"/>
                <a:gd name="T78" fmla="*/ 288 h 2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9" h="288">
                  <a:moveTo>
                    <a:pt x="0" y="288"/>
                  </a:moveTo>
                  <a:lnTo>
                    <a:pt x="0" y="5"/>
                  </a:lnTo>
                  <a:lnTo>
                    <a:pt x="44" y="5"/>
                  </a:lnTo>
                  <a:lnTo>
                    <a:pt x="44" y="53"/>
                  </a:lnTo>
                  <a:lnTo>
                    <a:pt x="61" y="33"/>
                  </a:lnTo>
                  <a:lnTo>
                    <a:pt x="73" y="27"/>
                  </a:lnTo>
                  <a:lnTo>
                    <a:pt x="81" y="17"/>
                  </a:lnTo>
                  <a:lnTo>
                    <a:pt x="91" y="9"/>
                  </a:lnTo>
                  <a:lnTo>
                    <a:pt x="112" y="2"/>
                  </a:lnTo>
                  <a:lnTo>
                    <a:pt x="130" y="0"/>
                  </a:lnTo>
                  <a:lnTo>
                    <a:pt x="142" y="2"/>
                  </a:lnTo>
                  <a:lnTo>
                    <a:pt x="149" y="5"/>
                  </a:lnTo>
                  <a:lnTo>
                    <a:pt x="149" y="46"/>
                  </a:lnTo>
                  <a:lnTo>
                    <a:pt x="132" y="46"/>
                  </a:lnTo>
                  <a:lnTo>
                    <a:pt x="122" y="46"/>
                  </a:lnTo>
                  <a:lnTo>
                    <a:pt x="108" y="46"/>
                  </a:lnTo>
                  <a:lnTo>
                    <a:pt x="91" y="53"/>
                  </a:lnTo>
                  <a:lnTo>
                    <a:pt x="79" y="66"/>
                  </a:lnTo>
                  <a:lnTo>
                    <a:pt x="67" y="76"/>
                  </a:lnTo>
                  <a:lnTo>
                    <a:pt x="59" y="88"/>
                  </a:lnTo>
                  <a:lnTo>
                    <a:pt x="49" y="105"/>
                  </a:lnTo>
                  <a:lnTo>
                    <a:pt x="44" y="122"/>
                  </a:lnTo>
                  <a:lnTo>
                    <a:pt x="44" y="151"/>
                  </a:lnTo>
                  <a:lnTo>
                    <a:pt x="44" y="288"/>
                  </a:lnTo>
                  <a:lnTo>
                    <a:pt x="0" y="288"/>
                  </a:lnTo>
                  <a:close/>
                </a:path>
              </a:pathLst>
            </a:custGeom>
            <a:solidFill>
              <a:srgbClr val="000000"/>
            </a:solidFill>
            <a:ln w="1588">
              <a:solidFill>
                <a:srgbClr val="000000"/>
              </a:solidFill>
              <a:prstDash val="solid"/>
              <a:round/>
              <a:headEnd/>
              <a:tailEnd/>
            </a:ln>
          </p:spPr>
          <p:txBody>
            <a:bodyPr/>
            <a:lstStyle/>
            <a:p>
              <a:endParaRPr lang="en-US"/>
            </a:p>
          </p:txBody>
        </p:sp>
        <p:sp>
          <p:nvSpPr>
            <p:cNvPr id="124" name="Rectangle 108"/>
            <p:cNvSpPr>
              <a:spLocks noChangeArrowheads="1"/>
            </p:cNvSpPr>
            <p:nvPr/>
          </p:nvSpPr>
          <p:spPr bwMode="auto">
            <a:xfrm>
              <a:off x="3612" y="2989"/>
              <a:ext cx="8" cy="47"/>
            </a:xfrm>
            <a:prstGeom prst="rect">
              <a:avLst/>
            </a:prstGeom>
            <a:solidFill>
              <a:srgbClr val="000000"/>
            </a:solidFill>
            <a:ln w="1588">
              <a:solidFill>
                <a:srgbClr val="000000"/>
              </a:solidFill>
              <a:miter lim="800000"/>
              <a:headEnd/>
              <a:tailEnd/>
            </a:ln>
          </p:spPr>
          <p:txBody>
            <a:bodyPr/>
            <a:lstStyle/>
            <a:p>
              <a:endParaRPr lang="en-US"/>
            </a:p>
          </p:txBody>
        </p:sp>
        <p:sp>
          <p:nvSpPr>
            <p:cNvPr id="125" name="Rectangle 109"/>
            <p:cNvSpPr>
              <a:spLocks noChangeArrowheads="1"/>
            </p:cNvSpPr>
            <p:nvPr/>
          </p:nvSpPr>
          <p:spPr bwMode="auto">
            <a:xfrm>
              <a:off x="3612" y="2971"/>
              <a:ext cx="8" cy="8"/>
            </a:xfrm>
            <a:prstGeom prst="rect">
              <a:avLst/>
            </a:prstGeom>
            <a:solidFill>
              <a:srgbClr val="000000"/>
            </a:solidFill>
            <a:ln w="1588">
              <a:solidFill>
                <a:srgbClr val="000000"/>
              </a:solidFill>
              <a:miter lim="800000"/>
              <a:headEnd/>
              <a:tailEnd/>
            </a:ln>
          </p:spPr>
          <p:txBody>
            <a:bodyPr/>
            <a:lstStyle/>
            <a:p>
              <a:endParaRPr lang="en-US"/>
            </a:p>
          </p:txBody>
        </p:sp>
        <p:sp>
          <p:nvSpPr>
            <p:cNvPr id="126" name="Freeform 110"/>
            <p:cNvSpPr>
              <a:spLocks/>
            </p:cNvSpPr>
            <p:nvPr/>
          </p:nvSpPr>
          <p:spPr bwMode="auto">
            <a:xfrm>
              <a:off x="3639" y="2974"/>
              <a:ext cx="24" cy="63"/>
            </a:xfrm>
            <a:custGeom>
              <a:avLst/>
              <a:gdLst>
                <a:gd name="T0" fmla="*/ 0 w 141"/>
                <a:gd name="T1" fmla="*/ 0 h 379"/>
                <a:gd name="T2" fmla="*/ 0 w 141"/>
                <a:gd name="T3" fmla="*/ 0 h 379"/>
                <a:gd name="T4" fmla="*/ 0 w 141"/>
                <a:gd name="T5" fmla="*/ 0 h 379"/>
                <a:gd name="T6" fmla="*/ 0 w 141"/>
                <a:gd name="T7" fmla="*/ 0 h 379"/>
                <a:gd name="T8" fmla="*/ 0 w 141"/>
                <a:gd name="T9" fmla="*/ 0 h 379"/>
                <a:gd name="T10" fmla="*/ 0 w 141"/>
                <a:gd name="T11" fmla="*/ 0 h 379"/>
                <a:gd name="T12" fmla="*/ 0 w 141"/>
                <a:gd name="T13" fmla="*/ 0 h 379"/>
                <a:gd name="T14" fmla="*/ 0 w 141"/>
                <a:gd name="T15" fmla="*/ 0 h 379"/>
                <a:gd name="T16" fmla="*/ 0 w 141"/>
                <a:gd name="T17" fmla="*/ 0 h 379"/>
                <a:gd name="T18" fmla="*/ 0 w 141"/>
                <a:gd name="T19" fmla="*/ 0 h 379"/>
                <a:gd name="T20" fmla="*/ 0 w 141"/>
                <a:gd name="T21" fmla="*/ 0 h 379"/>
                <a:gd name="T22" fmla="*/ 0 w 141"/>
                <a:gd name="T23" fmla="*/ 0 h 379"/>
                <a:gd name="T24" fmla="*/ 0 w 141"/>
                <a:gd name="T25" fmla="*/ 0 h 379"/>
                <a:gd name="T26" fmla="*/ 0 w 141"/>
                <a:gd name="T27" fmla="*/ 0 h 379"/>
                <a:gd name="T28" fmla="*/ 0 w 141"/>
                <a:gd name="T29" fmla="*/ 0 h 379"/>
                <a:gd name="T30" fmla="*/ 0 w 141"/>
                <a:gd name="T31" fmla="*/ 0 h 379"/>
                <a:gd name="T32" fmla="*/ 0 w 141"/>
                <a:gd name="T33" fmla="*/ 0 h 379"/>
                <a:gd name="T34" fmla="*/ 0 w 141"/>
                <a:gd name="T35" fmla="*/ 0 h 379"/>
                <a:gd name="T36" fmla="*/ 0 w 141"/>
                <a:gd name="T37" fmla="*/ 0 h 379"/>
                <a:gd name="T38" fmla="*/ 0 w 141"/>
                <a:gd name="T39" fmla="*/ 0 h 379"/>
                <a:gd name="T40" fmla="*/ 0 w 141"/>
                <a:gd name="T41" fmla="*/ 0 h 379"/>
                <a:gd name="T42" fmla="*/ 0 w 141"/>
                <a:gd name="T43" fmla="*/ 0 h 379"/>
                <a:gd name="T44" fmla="*/ 0 w 141"/>
                <a:gd name="T45" fmla="*/ 0 h 379"/>
                <a:gd name="T46" fmla="*/ 0 w 141"/>
                <a:gd name="T47" fmla="*/ 0 h 379"/>
                <a:gd name="T48" fmla="*/ 0 w 141"/>
                <a:gd name="T49" fmla="*/ 0 h 379"/>
                <a:gd name="T50" fmla="*/ 0 w 141"/>
                <a:gd name="T51" fmla="*/ 0 h 379"/>
                <a:gd name="T52" fmla="*/ 0 w 141"/>
                <a:gd name="T53" fmla="*/ 0 h 379"/>
                <a:gd name="T54" fmla="*/ 0 w 141"/>
                <a:gd name="T55" fmla="*/ 0 h 379"/>
                <a:gd name="T56" fmla="*/ 0 w 141"/>
                <a:gd name="T57" fmla="*/ 0 h 379"/>
                <a:gd name="T58" fmla="*/ 0 w 141"/>
                <a:gd name="T59" fmla="*/ 0 h 37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
                <a:gd name="T91" fmla="*/ 0 h 379"/>
                <a:gd name="T92" fmla="*/ 141 w 141"/>
                <a:gd name="T93" fmla="*/ 379 h 37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 h="379">
                  <a:moveTo>
                    <a:pt x="133" y="335"/>
                  </a:moveTo>
                  <a:lnTo>
                    <a:pt x="133" y="375"/>
                  </a:lnTo>
                  <a:lnTo>
                    <a:pt x="117" y="377"/>
                  </a:lnTo>
                  <a:lnTo>
                    <a:pt x="108" y="379"/>
                  </a:lnTo>
                  <a:lnTo>
                    <a:pt x="96" y="379"/>
                  </a:lnTo>
                  <a:lnTo>
                    <a:pt x="76" y="375"/>
                  </a:lnTo>
                  <a:lnTo>
                    <a:pt x="64" y="369"/>
                  </a:lnTo>
                  <a:lnTo>
                    <a:pt x="51" y="359"/>
                  </a:lnTo>
                  <a:lnTo>
                    <a:pt x="47" y="352"/>
                  </a:lnTo>
                  <a:lnTo>
                    <a:pt x="44" y="338"/>
                  </a:lnTo>
                  <a:lnTo>
                    <a:pt x="44" y="322"/>
                  </a:lnTo>
                  <a:lnTo>
                    <a:pt x="41" y="306"/>
                  </a:lnTo>
                  <a:lnTo>
                    <a:pt x="41" y="127"/>
                  </a:lnTo>
                  <a:lnTo>
                    <a:pt x="0" y="127"/>
                  </a:lnTo>
                  <a:lnTo>
                    <a:pt x="0" y="86"/>
                  </a:lnTo>
                  <a:lnTo>
                    <a:pt x="41" y="86"/>
                  </a:lnTo>
                  <a:lnTo>
                    <a:pt x="41" y="0"/>
                  </a:lnTo>
                  <a:lnTo>
                    <a:pt x="88" y="0"/>
                  </a:lnTo>
                  <a:lnTo>
                    <a:pt x="88" y="86"/>
                  </a:lnTo>
                  <a:lnTo>
                    <a:pt x="141" y="86"/>
                  </a:lnTo>
                  <a:lnTo>
                    <a:pt x="141" y="127"/>
                  </a:lnTo>
                  <a:lnTo>
                    <a:pt x="88" y="127"/>
                  </a:lnTo>
                  <a:lnTo>
                    <a:pt x="88" y="306"/>
                  </a:lnTo>
                  <a:lnTo>
                    <a:pt x="90" y="322"/>
                  </a:lnTo>
                  <a:lnTo>
                    <a:pt x="90" y="332"/>
                  </a:lnTo>
                  <a:lnTo>
                    <a:pt x="98" y="335"/>
                  </a:lnTo>
                  <a:lnTo>
                    <a:pt x="108" y="338"/>
                  </a:lnTo>
                  <a:lnTo>
                    <a:pt x="115" y="340"/>
                  </a:lnTo>
                  <a:lnTo>
                    <a:pt x="120" y="340"/>
                  </a:lnTo>
                  <a:lnTo>
                    <a:pt x="133" y="335"/>
                  </a:lnTo>
                  <a:close/>
                </a:path>
              </a:pathLst>
            </a:custGeom>
            <a:solidFill>
              <a:srgbClr val="000000"/>
            </a:solidFill>
            <a:ln w="1588">
              <a:solidFill>
                <a:srgbClr val="000000"/>
              </a:solidFill>
              <a:prstDash val="solid"/>
              <a:round/>
              <a:headEnd/>
              <a:tailEnd/>
            </a:ln>
          </p:spPr>
          <p:txBody>
            <a:bodyPr/>
            <a:lstStyle/>
            <a:p>
              <a:endParaRPr lang="en-US"/>
            </a:p>
          </p:txBody>
        </p:sp>
        <p:sp>
          <p:nvSpPr>
            <p:cNvPr id="127" name="Freeform 111"/>
            <p:cNvSpPr>
              <a:spLocks/>
            </p:cNvSpPr>
            <p:nvPr/>
          </p:nvSpPr>
          <p:spPr bwMode="auto">
            <a:xfrm>
              <a:off x="3672" y="2987"/>
              <a:ext cx="43" cy="50"/>
            </a:xfrm>
            <a:custGeom>
              <a:avLst/>
              <a:gdLst>
                <a:gd name="T0" fmla="*/ 0 w 262"/>
                <a:gd name="T1" fmla="*/ 0 h 303"/>
                <a:gd name="T2" fmla="*/ 0 w 262"/>
                <a:gd name="T3" fmla="*/ 0 h 303"/>
                <a:gd name="T4" fmla="*/ 0 w 262"/>
                <a:gd name="T5" fmla="*/ 0 h 303"/>
                <a:gd name="T6" fmla="*/ 0 w 262"/>
                <a:gd name="T7" fmla="*/ 0 h 303"/>
                <a:gd name="T8" fmla="*/ 0 w 262"/>
                <a:gd name="T9" fmla="*/ 0 h 303"/>
                <a:gd name="T10" fmla="*/ 0 w 262"/>
                <a:gd name="T11" fmla="*/ 0 h 303"/>
                <a:gd name="T12" fmla="*/ 0 w 262"/>
                <a:gd name="T13" fmla="*/ 0 h 303"/>
                <a:gd name="T14" fmla="*/ 0 w 262"/>
                <a:gd name="T15" fmla="*/ 0 h 303"/>
                <a:gd name="T16" fmla="*/ 0 w 262"/>
                <a:gd name="T17" fmla="*/ 0 h 303"/>
                <a:gd name="T18" fmla="*/ 0 w 262"/>
                <a:gd name="T19" fmla="*/ 0 h 303"/>
                <a:gd name="T20" fmla="*/ 0 w 262"/>
                <a:gd name="T21" fmla="*/ 0 h 303"/>
                <a:gd name="T22" fmla="*/ 0 w 262"/>
                <a:gd name="T23" fmla="*/ 0 h 303"/>
                <a:gd name="T24" fmla="*/ 0 w 262"/>
                <a:gd name="T25" fmla="*/ 0 h 303"/>
                <a:gd name="T26" fmla="*/ 0 w 262"/>
                <a:gd name="T27" fmla="*/ 0 h 303"/>
                <a:gd name="T28" fmla="*/ 0 w 262"/>
                <a:gd name="T29" fmla="*/ 0 h 303"/>
                <a:gd name="T30" fmla="*/ 0 w 262"/>
                <a:gd name="T31" fmla="*/ 0 h 303"/>
                <a:gd name="T32" fmla="*/ 0 w 262"/>
                <a:gd name="T33" fmla="*/ 0 h 303"/>
                <a:gd name="T34" fmla="*/ 0 w 262"/>
                <a:gd name="T35" fmla="*/ 0 h 303"/>
                <a:gd name="T36" fmla="*/ 0 w 262"/>
                <a:gd name="T37" fmla="*/ 0 h 303"/>
                <a:gd name="T38" fmla="*/ 0 w 262"/>
                <a:gd name="T39" fmla="*/ 0 h 303"/>
                <a:gd name="T40" fmla="*/ 0 w 262"/>
                <a:gd name="T41" fmla="*/ 0 h 303"/>
                <a:gd name="T42" fmla="*/ 0 w 262"/>
                <a:gd name="T43" fmla="*/ 0 h 303"/>
                <a:gd name="T44" fmla="*/ 0 w 262"/>
                <a:gd name="T45" fmla="*/ 0 h 303"/>
                <a:gd name="T46" fmla="*/ 0 w 262"/>
                <a:gd name="T47" fmla="*/ 0 h 303"/>
                <a:gd name="T48" fmla="*/ 0 w 262"/>
                <a:gd name="T49" fmla="*/ 0 h 303"/>
                <a:gd name="T50" fmla="*/ 0 w 262"/>
                <a:gd name="T51" fmla="*/ 0 h 303"/>
                <a:gd name="T52" fmla="*/ 0 w 262"/>
                <a:gd name="T53" fmla="*/ 0 h 303"/>
                <a:gd name="T54" fmla="*/ 0 w 262"/>
                <a:gd name="T55" fmla="*/ 0 h 303"/>
                <a:gd name="T56" fmla="*/ 0 w 262"/>
                <a:gd name="T57" fmla="*/ 0 h 303"/>
                <a:gd name="T58" fmla="*/ 0 w 262"/>
                <a:gd name="T59" fmla="*/ 0 h 303"/>
                <a:gd name="T60" fmla="*/ 0 w 262"/>
                <a:gd name="T61" fmla="*/ 0 h 303"/>
                <a:gd name="T62" fmla="*/ 0 w 262"/>
                <a:gd name="T63" fmla="*/ 0 h 303"/>
                <a:gd name="T64" fmla="*/ 0 w 262"/>
                <a:gd name="T65" fmla="*/ 0 h 303"/>
                <a:gd name="T66" fmla="*/ 0 w 262"/>
                <a:gd name="T67" fmla="*/ 0 h 303"/>
                <a:gd name="T68" fmla="*/ 0 w 262"/>
                <a:gd name="T69" fmla="*/ 0 h 303"/>
                <a:gd name="T70" fmla="*/ 0 w 262"/>
                <a:gd name="T71" fmla="*/ 0 h 303"/>
                <a:gd name="T72" fmla="*/ 0 w 262"/>
                <a:gd name="T73" fmla="*/ 0 h 303"/>
                <a:gd name="T74" fmla="*/ 0 w 262"/>
                <a:gd name="T75" fmla="*/ 0 h 303"/>
                <a:gd name="T76" fmla="*/ 0 w 262"/>
                <a:gd name="T77" fmla="*/ 0 h 303"/>
                <a:gd name="T78" fmla="*/ 0 w 262"/>
                <a:gd name="T79" fmla="*/ 0 h 303"/>
                <a:gd name="T80" fmla="*/ 0 w 262"/>
                <a:gd name="T81" fmla="*/ 0 h 303"/>
                <a:gd name="T82" fmla="*/ 0 w 262"/>
                <a:gd name="T83" fmla="*/ 0 h 303"/>
                <a:gd name="T84" fmla="*/ 0 w 262"/>
                <a:gd name="T85" fmla="*/ 0 h 303"/>
                <a:gd name="T86" fmla="*/ 0 w 262"/>
                <a:gd name="T87" fmla="*/ 0 h 303"/>
                <a:gd name="T88" fmla="*/ 0 w 262"/>
                <a:gd name="T89" fmla="*/ 0 h 303"/>
                <a:gd name="T90" fmla="*/ 0 w 262"/>
                <a:gd name="T91" fmla="*/ 0 h 303"/>
                <a:gd name="T92" fmla="*/ 0 w 262"/>
                <a:gd name="T93" fmla="*/ 0 h 30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62"/>
                <a:gd name="T142" fmla="*/ 0 h 303"/>
                <a:gd name="T143" fmla="*/ 262 w 262"/>
                <a:gd name="T144" fmla="*/ 303 h 30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62" h="303">
                  <a:moveTo>
                    <a:pt x="210" y="220"/>
                  </a:moveTo>
                  <a:lnTo>
                    <a:pt x="198" y="237"/>
                  </a:lnTo>
                  <a:lnTo>
                    <a:pt x="186" y="246"/>
                  </a:lnTo>
                  <a:lnTo>
                    <a:pt x="176" y="256"/>
                  </a:lnTo>
                  <a:lnTo>
                    <a:pt x="167" y="262"/>
                  </a:lnTo>
                  <a:lnTo>
                    <a:pt x="147" y="266"/>
                  </a:lnTo>
                  <a:lnTo>
                    <a:pt x="134" y="266"/>
                  </a:lnTo>
                  <a:lnTo>
                    <a:pt x="120" y="262"/>
                  </a:lnTo>
                  <a:lnTo>
                    <a:pt x="102" y="256"/>
                  </a:lnTo>
                  <a:lnTo>
                    <a:pt x="90" y="252"/>
                  </a:lnTo>
                  <a:lnTo>
                    <a:pt x="78" y="240"/>
                  </a:lnTo>
                  <a:lnTo>
                    <a:pt x="66" y="227"/>
                  </a:lnTo>
                  <a:lnTo>
                    <a:pt x="63" y="220"/>
                  </a:lnTo>
                  <a:lnTo>
                    <a:pt x="53" y="205"/>
                  </a:lnTo>
                  <a:lnTo>
                    <a:pt x="49" y="193"/>
                  </a:lnTo>
                  <a:lnTo>
                    <a:pt x="49" y="176"/>
                  </a:lnTo>
                  <a:lnTo>
                    <a:pt x="44" y="166"/>
                  </a:lnTo>
                  <a:lnTo>
                    <a:pt x="262" y="166"/>
                  </a:lnTo>
                  <a:lnTo>
                    <a:pt x="262" y="149"/>
                  </a:lnTo>
                  <a:lnTo>
                    <a:pt x="262" y="132"/>
                  </a:lnTo>
                  <a:lnTo>
                    <a:pt x="262" y="115"/>
                  </a:lnTo>
                  <a:lnTo>
                    <a:pt x="252" y="95"/>
                  </a:lnTo>
                  <a:lnTo>
                    <a:pt x="252" y="81"/>
                  </a:lnTo>
                  <a:lnTo>
                    <a:pt x="245" y="68"/>
                  </a:lnTo>
                  <a:lnTo>
                    <a:pt x="235" y="48"/>
                  </a:lnTo>
                  <a:lnTo>
                    <a:pt x="226" y="38"/>
                  </a:lnTo>
                  <a:lnTo>
                    <a:pt x="216" y="29"/>
                  </a:lnTo>
                  <a:lnTo>
                    <a:pt x="200" y="22"/>
                  </a:lnTo>
                  <a:lnTo>
                    <a:pt x="183" y="7"/>
                  </a:lnTo>
                  <a:lnTo>
                    <a:pt x="167" y="5"/>
                  </a:lnTo>
                  <a:lnTo>
                    <a:pt x="149" y="0"/>
                  </a:lnTo>
                  <a:lnTo>
                    <a:pt x="134" y="0"/>
                  </a:lnTo>
                  <a:lnTo>
                    <a:pt x="112" y="0"/>
                  </a:lnTo>
                  <a:lnTo>
                    <a:pt x="100" y="5"/>
                  </a:lnTo>
                  <a:lnTo>
                    <a:pt x="86" y="7"/>
                  </a:lnTo>
                  <a:lnTo>
                    <a:pt x="69" y="17"/>
                  </a:lnTo>
                  <a:lnTo>
                    <a:pt x="57" y="24"/>
                  </a:lnTo>
                  <a:lnTo>
                    <a:pt x="44" y="36"/>
                  </a:lnTo>
                  <a:lnTo>
                    <a:pt x="32" y="48"/>
                  </a:lnTo>
                  <a:lnTo>
                    <a:pt x="27" y="58"/>
                  </a:lnTo>
                  <a:lnTo>
                    <a:pt x="17" y="71"/>
                  </a:lnTo>
                  <a:lnTo>
                    <a:pt x="14" y="85"/>
                  </a:lnTo>
                  <a:lnTo>
                    <a:pt x="8" y="95"/>
                  </a:lnTo>
                  <a:lnTo>
                    <a:pt x="8" y="115"/>
                  </a:lnTo>
                  <a:lnTo>
                    <a:pt x="0" y="127"/>
                  </a:lnTo>
                  <a:lnTo>
                    <a:pt x="49" y="127"/>
                  </a:lnTo>
                  <a:lnTo>
                    <a:pt x="51" y="105"/>
                  </a:lnTo>
                  <a:lnTo>
                    <a:pt x="53" y="93"/>
                  </a:lnTo>
                  <a:lnTo>
                    <a:pt x="63" y="83"/>
                  </a:lnTo>
                  <a:lnTo>
                    <a:pt x="66" y="71"/>
                  </a:lnTo>
                  <a:lnTo>
                    <a:pt x="76" y="58"/>
                  </a:lnTo>
                  <a:lnTo>
                    <a:pt x="86" y="48"/>
                  </a:lnTo>
                  <a:lnTo>
                    <a:pt x="100" y="42"/>
                  </a:lnTo>
                  <a:lnTo>
                    <a:pt x="112" y="38"/>
                  </a:lnTo>
                  <a:lnTo>
                    <a:pt x="132" y="38"/>
                  </a:lnTo>
                  <a:lnTo>
                    <a:pt x="142" y="38"/>
                  </a:lnTo>
                  <a:lnTo>
                    <a:pt x="154" y="38"/>
                  </a:lnTo>
                  <a:lnTo>
                    <a:pt x="167" y="42"/>
                  </a:lnTo>
                  <a:lnTo>
                    <a:pt x="176" y="48"/>
                  </a:lnTo>
                  <a:lnTo>
                    <a:pt x="183" y="56"/>
                  </a:lnTo>
                  <a:lnTo>
                    <a:pt x="198" y="68"/>
                  </a:lnTo>
                  <a:lnTo>
                    <a:pt x="208" y="83"/>
                  </a:lnTo>
                  <a:lnTo>
                    <a:pt x="210" y="95"/>
                  </a:lnTo>
                  <a:lnTo>
                    <a:pt x="216" y="117"/>
                  </a:lnTo>
                  <a:lnTo>
                    <a:pt x="218" y="127"/>
                  </a:lnTo>
                  <a:lnTo>
                    <a:pt x="49" y="127"/>
                  </a:lnTo>
                  <a:lnTo>
                    <a:pt x="0" y="127"/>
                  </a:lnTo>
                  <a:lnTo>
                    <a:pt x="0" y="142"/>
                  </a:lnTo>
                  <a:lnTo>
                    <a:pt x="0" y="159"/>
                  </a:lnTo>
                  <a:lnTo>
                    <a:pt x="0" y="178"/>
                  </a:lnTo>
                  <a:lnTo>
                    <a:pt x="8" y="201"/>
                  </a:lnTo>
                  <a:lnTo>
                    <a:pt x="12" y="215"/>
                  </a:lnTo>
                  <a:lnTo>
                    <a:pt x="17" y="227"/>
                  </a:lnTo>
                  <a:lnTo>
                    <a:pt x="24" y="246"/>
                  </a:lnTo>
                  <a:lnTo>
                    <a:pt x="34" y="262"/>
                  </a:lnTo>
                  <a:lnTo>
                    <a:pt x="49" y="271"/>
                  </a:lnTo>
                  <a:lnTo>
                    <a:pt x="63" y="281"/>
                  </a:lnTo>
                  <a:lnTo>
                    <a:pt x="76" y="291"/>
                  </a:lnTo>
                  <a:lnTo>
                    <a:pt x="86" y="293"/>
                  </a:lnTo>
                  <a:lnTo>
                    <a:pt x="100" y="299"/>
                  </a:lnTo>
                  <a:lnTo>
                    <a:pt x="110" y="299"/>
                  </a:lnTo>
                  <a:lnTo>
                    <a:pt x="120" y="303"/>
                  </a:lnTo>
                  <a:lnTo>
                    <a:pt x="130" y="303"/>
                  </a:lnTo>
                  <a:lnTo>
                    <a:pt x="134" y="303"/>
                  </a:lnTo>
                  <a:lnTo>
                    <a:pt x="149" y="303"/>
                  </a:lnTo>
                  <a:lnTo>
                    <a:pt x="169" y="299"/>
                  </a:lnTo>
                  <a:lnTo>
                    <a:pt x="186" y="293"/>
                  </a:lnTo>
                  <a:lnTo>
                    <a:pt x="200" y="289"/>
                  </a:lnTo>
                  <a:lnTo>
                    <a:pt x="216" y="276"/>
                  </a:lnTo>
                  <a:lnTo>
                    <a:pt x="226" y="269"/>
                  </a:lnTo>
                  <a:lnTo>
                    <a:pt x="230" y="256"/>
                  </a:lnTo>
                  <a:lnTo>
                    <a:pt x="240" y="246"/>
                  </a:lnTo>
                  <a:lnTo>
                    <a:pt x="252" y="234"/>
                  </a:lnTo>
                  <a:lnTo>
                    <a:pt x="252" y="220"/>
                  </a:lnTo>
                  <a:lnTo>
                    <a:pt x="210" y="220"/>
                  </a:lnTo>
                  <a:close/>
                </a:path>
              </a:pathLst>
            </a:custGeom>
            <a:solidFill>
              <a:srgbClr val="000000"/>
            </a:solidFill>
            <a:ln w="1588">
              <a:solidFill>
                <a:srgbClr val="000000"/>
              </a:solidFill>
              <a:prstDash val="solid"/>
              <a:round/>
              <a:headEnd/>
              <a:tailEnd/>
            </a:ln>
          </p:spPr>
          <p:txBody>
            <a:bodyPr/>
            <a:lstStyle/>
            <a:p>
              <a:endParaRPr lang="en-US"/>
            </a:p>
          </p:txBody>
        </p:sp>
        <p:sp>
          <p:nvSpPr>
            <p:cNvPr id="128" name="Freeform 112"/>
            <p:cNvSpPr>
              <a:spLocks/>
            </p:cNvSpPr>
            <p:nvPr/>
          </p:nvSpPr>
          <p:spPr bwMode="auto">
            <a:xfrm>
              <a:off x="3732" y="2988"/>
              <a:ext cx="25" cy="48"/>
            </a:xfrm>
            <a:custGeom>
              <a:avLst/>
              <a:gdLst>
                <a:gd name="T0" fmla="*/ 0 w 151"/>
                <a:gd name="T1" fmla="*/ 0 h 288"/>
                <a:gd name="T2" fmla="*/ 0 w 151"/>
                <a:gd name="T3" fmla="*/ 0 h 288"/>
                <a:gd name="T4" fmla="*/ 0 w 151"/>
                <a:gd name="T5" fmla="*/ 0 h 288"/>
                <a:gd name="T6" fmla="*/ 0 w 151"/>
                <a:gd name="T7" fmla="*/ 0 h 288"/>
                <a:gd name="T8" fmla="*/ 0 w 151"/>
                <a:gd name="T9" fmla="*/ 0 h 288"/>
                <a:gd name="T10" fmla="*/ 0 w 151"/>
                <a:gd name="T11" fmla="*/ 0 h 288"/>
                <a:gd name="T12" fmla="*/ 0 w 151"/>
                <a:gd name="T13" fmla="*/ 0 h 288"/>
                <a:gd name="T14" fmla="*/ 0 w 151"/>
                <a:gd name="T15" fmla="*/ 0 h 288"/>
                <a:gd name="T16" fmla="*/ 0 w 151"/>
                <a:gd name="T17" fmla="*/ 0 h 288"/>
                <a:gd name="T18" fmla="*/ 0 w 151"/>
                <a:gd name="T19" fmla="*/ 0 h 288"/>
                <a:gd name="T20" fmla="*/ 0 w 151"/>
                <a:gd name="T21" fmla="*/ 0 h 288"/>
                <a:gd name="T22" fmla="*/ 0 w 151"/>
                <a:gd name="T23" fmla="*/ 0 h 288"/>
                <a:gd name="T24" fmla="*/ 0 w 151"/>
                <a:gd name="T25" fmla="*/ 0 h 288"/>
                <a:gd name="T26" fmla="*/ 0 w 151"/>
                <a:gd name="T27" fmla="*/ 0 h 288"/>
                <a:gd name="T28" fmla="*/ 0 w 151"/>
                <a:gd name="T29" fmla="*/ 0 h 288"/>
                <a:gd name="T30" fmla="*/ 0 w 151"/>
                <a:gd name="T31" fmla="*/ 0 h 288"/>
                <a:gd name="T32" fmla="*/ 0 w 151"/>
                <a:gd name="T33" fmla="*/ 0 h 288"/>
                <a:gd name="T34" fmla="*/ 0 w 151"/>
                <a:gd name="T35" fmla="*/ 0 h 288"/>
                <a:gd name="T36" fmla="*/ 0 w 151"/>
                <a:gd name="T37" fmla="*/ 0 h 288"/>
                <a:gd name="T38" fmla="*/ 0 w 151"/>
                <a:gd name="T39" fmla="*/ 0 h 288"/>
                <a:gd name="T40" fmla="*/ 0 w 151"/>
                <a:gd name="T41" fmla="*/ 0 h 288"/>
                <a:gd name="T42" fmla="*/ 0 w 151"/>
                <a:gd name="T43" fmla="*/ 0 h 288"/>
                <a:gd name="T44" fmla="*/ 0 w 151"/>
                <a:gd name="T45" fmla="*/ 0 h 288"/>
                <a:gd name="T46" fmla="*/ 0 w 151"/>
                <a:gd name="T47" fmla="*/ 0 h 288"/>
                <a:gd name="T48" fmla="*/ 0 w 151"/>
                <a:gd name="T49" fmla="*/ 0 h 2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1"/>
                <a:gd name="T76" fmla="*/ 0 h 288"/>
                <a:gd name="T77" fmla="*/ 151 w 151"/>
                <a:gd name="T78" fmla="*/ 288 h 2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1" h="288">
                  <a:moveTo>
                    <a:pt x="0" y="288"/>
                  </a:moveTo>
                  <a:lnTo>
                    <a:pt x="0" y="5"/>
                  </a:lnTo>
                  <a:lnTo>
                    <a:pt x="49" y="5"/>
                  </a:lnTo>
                  <a:lnTo>
                    <a:pt x="49" y="53"/>
                  </a:lnTo>
                  <a:lnTo>
                    <a:pt x="63" y="33"/>
                  </a:lnTo>
                  <a:lnTo>
                    <a:pt x="76" y="27"/>
                  </a:lnTo>
                  <a:lnTo>
                    <a:pt x="80" y="17"/>
                  </a:lnTo>
                  <a:lnTo>
                    <a:pt x="92" y="9"/>
                  </a:lnTo>
                  <a:lnTo>
                    <a:pt x="112" y="2"/>
                  </a:lnTo>
                  <a:lnTo>
                    <a:pt x="129" y="0"/>
                  </a:lnTo>
                  <a:lnTo>
                    <a:pt x="141" y="2"/>
                  </a:lnTo>
                  <a:lnTo>
                    <a:pt x="151" y="5"/>
                  </a:lnTo>
                  <a:lnTo>
                    <a:pt x="151" y="46"/>
                  </a:lnTo>
                  <a:lnTo>
                    <a:pt x="135" y="46"/>
                  </a:lnTo>
                  <a:lnTo>
                    <a:pt x="122" y="46"/>
                  </a:lnTo>
                  <a:lnTo>
                    <a:pt x="108" y="46"/>
                  </a:lnTo>
                  <a:lnTo>
                    <a:pt x="92" y="53"/>
                  </a:lnTo>
                  <a:lnTo>
                    <a:pt x="78" y="66"/>
                  </a:lnTo>
                  <a:lnTo>
                    <a:pt x="66" y="76"/>
                  </a:lnTo>
                  <a:lnTo>
                    <a:pt x="61" y="88"/>
                  </a:lnTo>
                  <a:lnTo>
                    <a:pt x="53" y="105"/>
                  </a:lnTo>
                  <a:lnTo>
                    <a:pt x="49" y="122"/>
                  </a:lnTo>
                  <a:lnTo>
                    <a:pt x="49" y="151"/>
                  </a:lnTo>
                  <a:lnTo>
                    <a:pt x="49" y="288"/>
                  </a:lnTo>
                  <a:lnTo>
                    <a:pt x="0" y="288"/>
                  </a:lnTo>
                  <a:close/>
                </a:path>
              </a:pathLst>
            </a:custGeom>
            <a:solidFill>
              <a:srgbClr val="000000"/>
            </a:solidFill>
            <a:ln w="1588">
              <a:solidFill>
                <a:srgbClr val="000000"/>
              </a:solidFill>
              <a:prstDash val="solid"/>
              <a:round/>
              <a:headEnd/>
              <a:tailEnd/>
            </a:ln>
          </p:spPr>
          <p:txBody>
            <a:bodyPr/>
            <a:lstStyle/>
            <a:p>
              <a:endParaRPr lang="en-US"/>
            </a:p>
          </p:txBody>
        </p:sp>
        <p:sp>
          <p:nvSpPr>
            <p:cNvPr id="129" name="Freeform 113"/>
            <p:cNvSpPr>
              <a:spLocks/>
            </p:cNvSpPr>
            <p:nvPr/>
          </p:nvSpPr>
          <p:spPr bwMode="auto">
            <a:xfrm>
              <a:off x="2779" y="3083"/>
              <a:ext cx="23" cy="64"/>
            </a:xfrm>
            <a:custGeom>
              <a:avLst/>
              <a:gdLst>
                <a:gd name="T0" fmla="*/ 0 w 137"/>
                <a:gd name="T1" fmla="*/ 0 h 381"/>
                <a:gd name="T2" fmla="*/ 0 w 137"/>
                <a:gd name="T3" fmla="*/ 0 h 381"/>
                <a:gd name="T4" fmla="*/ 0 w 137"/>
                <a:gd name="T5" fmla="*/ 0 h 381"/>
                <a:gd name="T6" fmla="*/ 0 w 137"/>
                <a:gd name="T7" fmla="*/ 0 h 381"/>
                <a:gd name="T8" fmla="*/ 0 w 137"/>
                <a:gd name="T9" fmla="*/ 0 h 381"/>
                <a:gd name="T10" fmla="*/ 0 w 137"/>
                <a:gd name="T11" fmla="*/ 0 h 381"/>
                <a:gd name="T12" fmla="*/ 0 w 137"/>
                <a:gd name="T13" fmla="*/ 0 h 381"/>
                <a:gd name="T14" fmla="*/ 0 w 137"/>
                <a:gd name="T15" fmla="*/ 0 h 381"/>
                <a:gd name="T16" fmla="*/ 0 w 137"/>
                <a:gd name="T17" fmla="*/ 0 h 381"/>
                <a:gd name="T18" fmla="*/ 0 w 137"/>
                <a:gd name="T19" fmla="*/ 0 h 381"/>
                <a:gd name="T20" fmla="*/ 0 w 137"/>
                <a:gd name="T21" fmla="*/ 0 h 381"/>
                <a:gd name="T22" fmla="*/ 0 w 137"/>
                <a:gd name="T23" fmla="*/ 0 h 381"/>
                <a:gd name="T24" fmla="*/ 0 w 137"/>
                <a:gd name="T25" fmla="*/ 0 h 381"/>
                <a:gd name="T26" fmla="*/ 0 w 137"/>
                <a:gd name="T27" fmla="*/ 0 h 38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7"/>
                <a:gd name="T43" fmla="*/ 0 h 381"/>
                <a:gd name="T44" fmla="*/ 137 w 137"/>
                <a:gd name="T45" fmla="*/ 381 h 38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7" h="381">
                  <a:moveTo>
                    <a:pt x="94" y="381"/>
                  </a:moveTo>
                  <a:lnTo>
                    <a:pt x="94" y="105"/>
                  </a:lnTo>
                  <a:lnTo>
                    <a:pt x="0" y="105"/>
                  </a:lnTo>
                  <a:lnTo>
                    <a:pt x="0" y="73"/>
                  </a:lnTo>
                  <a:lnTo>
                    <a:pt x="23" y="73"/>
                  </a:lnTo>
                  <a:lnTo>
                    <a:pt x="49" y="63"/>
                  </a:lnTo>
                  <a:lnTo>
                    <a:pt x="72" y="54"/>
                  </a:lnTo>
                  <a:lnTo>
                    <a:pt x="78" y="44"/>
                  </a:lnTo>
                  <a:lnTo>
                    <a:pt x="92" y="40"/>
                  </a:lnTo>
                  <a:lnTo>
                    <a:pt x="101" y="17"/>
                  </a:lnTo>
                  <a:lnTo>
                    <a:pt x="104" y="0"/>
                  </a:lnTo>
                  <a:lnTo>
                    <a:pt x="137" y="0"/>
                  </a:lnTo>
                  <a:lnTo>
                    <a:pt x="137" y="381"/>
                  </a:lnTo>
                  <a:lnTo>
                    <a:pt x="94" y="381"/>
                  </a:lnTo>
                  <a:close/>
                </a:path>
              </a:pathLst>
            </a:custGeom>
            <a:solidFill>
              <a:srgbClr val="000000"/>
            </a:solidFill>
            <a:ln w="1588">
              <a:solidFill>
                <a:srgbClr val="000000"/>
              </a:solidFill>
              <a:prstDash val="solid"/>
              <a:round/>
              <a:headEnd/>
              <a:tailEnd/>
            </a:ln>
          </p:spPr>
          <p:txBody>
            <a:bodyPr/>
            <a:lstStyle/>
            <a:p>
              <a:endParaRPr lang="en-US"/>
            </a:p>
          </p:txBody>
        </p:sp>
        <p:sp>
          <p:nvSpPr>
            <p:cNvPr id="130" name="Freeform 114"/>
            <p:cNvSpPr>
              <a:spLocks/>
            </p:cNvSpPr>
            <p:nvPr/>
          </p:nvSpPr>
          <p:spPr bwMode="auto">
            <a:xfrm>
              <a:off x="2816" y="3081"/>
              <a:ext cx="49" cy="66"/>
            </a:xfrm>
            <a:custGeom>
              <a:avLst/>
              <a:gdLst>
                <a:gd name="T0" fmla="*/ 0 w 291"/>
                <a:gd name="T1" fmla="*/ 0 h 394"/>
                <a:gd name="T2" fmla="*/ 0 w 291"/>
                <a:gd name="T3" fmla="*/ 0 h 394"/>
                <a:gd name="T4" fmla="*/ 0 w 291"/>
                <a:gd name="T5" fmla="*/ 0 h 394"/>
                <a:gd name="T6" fmla="*/ 0 w 291"/>
                <a:gd name="T7" fmla="*/ 0 h 394"/>
                <a:gd name="T8" fmla="*/ 0 w 291"/>
                <a:gd name="T9" fmla="*/ 0 h 394"/>
                <a:gd name="T10" fmla="*/ 0 w 291"/>
                <a:gd name="T11" fmla="*/ 0 h 394"/>
                <a:gd name="T12" fmla="*/ 0 w 291"/>
                <a:gd name="T13" fmla="*/ 0 h 394"/>
                <a:gd name="T14" fmla="*/ 0 w 291"/>
                <a:gd name="T15" fmla="*/ 0 h 394"/>
                <a:gd name="T16" fmla="*/ 0 w 291"/>
                <a:gd name="T17" fmla="*/ 0 h 394"/>
                <a:gd name="T18" fmla="*/ 0 w 291"/>
                <a:gd name="T19" fmla="*/ 0 h 394"/>
                <a:gd name="T20" fmla="*/ 0 w 291"/>
                <a:gd name="T21" fmla="*/ 0 h 394"/>
                <a:gd name="T22" fmla="*/ 0 w 291"/>
                <a:gd name="T23" fmla="*/ 0 h 394"/>
                <a:gd name="T24" fmla="*/ 0 w 291"/>
                <a:gd name="T25" fmla="*/ 0 h 394"/>
                <a:gd name="T26" fmla="*/ 0 w 291"/>
                <a:gd name="T27" fmla="*/ 0 h 394"/>
                <a:gd name="T28" fmla="*/ 0 w 291"/>
                <a:gd name="T29" fmla="*/ 0 h 394"/>
                <a:gd name="T30" fmla="*/ 0 w 291"/>
                <a:gd name="T31" fmla="*/ 0 h 394"/>
                <a:gd name="T32" fmla="*/ 0 w 291"/>
                <a:gd name="T33" fmla="*/ 0 h 394"/>
                <a:gd name="T34" fmla="*/ 0 w 291"/>
                <a:gd name="T35" fmla="*/ 0 h 394"/>
                <a:gd name="T36" fmla="*/ 0 w 291"/>
                <a:gd name="T37" fmla="*/ 0 h 394"/>
                <a:gd name="T38" fmla="*/ 0 w 291"/>
                <a:gd name="T39" fmla="*/ 0 h 394"/>
                <a:gd name="T40" fmla="*/ 0 w 291"/>
                <a:gd name="T41" fmla="*/ 0 h 394"/>
                <a:gd name="T42" fmla="*/ 0 w 291"/>
                <a:gd name="T43" fmla="*/ 0 h 394"/>
                <a:gd name="T44" fmla="*/ 0 w 291"/>
                <a:gd name="T45" fmla="*/ 0 h 394"/>
                <a:gd name="T46" fmla="*/ 0 w 291"/>
                <a:gd name="T47" fmla="*/ 0 h 394"/>
                <a:gd name="T48" fmla="*/ 0 w 291"/>
                <a:gd name="T49" fmla="*/ 0 h 394"/>
                <a:gd name="T50" fmla="*/ 0 w 291"/>
                <a:gd name="T51" fmla="*/ 0 h 394"/>
                <a:gd name="T52" fmla="*/ 0 w 291"/>
                <a:gd name="T53" fmla="*/ 0 h 394"/>
                <a:gd name="T54" fmla="*/ 0 w 291"/>
                <a:gd name="T55" fmla="*/ 0 h 394"/>
                <a:gd name="T56" fmla="*/ 0 w 291"/>
                <a:gd name="T57" fmla="*/ 0 h 394"/>
                <a:gd name="T58" fmla="*/ 0 w 291"/>
                <a:gd name="T59" fmla="*/ 0 h 394"/>
                <a:gd name="T60" fmla="*/ 0 w 291"/>
                <a:gd name="T61" fmla="*/ 0 h 394"/>
                <a:gd name="T62" fmla="*/ 0 w 291"/>
                <a:gd name="T63" fmla="*/ 0 h 394"/>
                <a:gd name="T64" fmla="*/ 0 w 291"/>
                <a:gd name="T65" fmla="*/ 0 h 394"/>
                <a:gd name="T66" fmla="*/ 0 w 291"/>
                <a:gd name="T67" fmla="*/ 0 h 394"/>
                <a:gd name="T68" fmla="*/ 0 w 291"/>
                <a:gd name="T69" fmla="*/ 0 h 394"/>
                <a:gd name="T70" fmla="*/ 0 w 291"/>
                <a:gd name="T71" fmla="*/ 0 h 394"/>
                <a:gd name="T72" fmla="*/ 0 w 291"/>
                <a:gd name="T73" fmla="*/ 0 h 394"/>
                <a:gd name="T74" fmla="*/ 0 w 291"/>
                <a:gd name="T75" fmla="*/ 0 h 3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1"/>
                <a:gd name="T115" fmla="*/ 0 h 394"/>
                <a:gd name="T116" fmla="*/ 291 w 291"/>
                <a:gd name="T117" fmla="*/ 394 h 39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1" h="394">
                  <a:moveTo>
                    <a:pt x="252" y="348"/>
                  </a:moveTo>
                  <a:lnTo>
                    <a:pt x="187" y="348"/>
                  </a:lnTo>
                  <a:lnTo>
                    <a:pt x="206" y="341"/>
                  </a:lnTo>
                  <a:lnTo>
                    <a:pt x="218" y="324"/>
                  </a:lnTo>
                  <a:lnTo>
                    <a:pt x="230" y="304"/>
                  </a:lnTo>
                  <a:lnTo>
                    <a:pt x="240" y="272"/>
                  </a:lnTo>
                  <a:lnTo>
                    <a:pt x="242" y="245"/>
                  </a:lnTo>
                  <a:lnTo>
                    <a:pt x="242" y="218"/>
                  </a:lnTo>
                  <a:lnTo>
                    <a:pt x="242" y="177"/>
                  </a:lnTo>
                  <a:lnTo>
                    <a:pt x="240" y="147"/>
                  </a:lnTo>
                  <a:lnTo>
                    <a:pt x="240" y="118"/>
                  </a:lnTo>
                  <a:lnTo>
                    <a:pt x="230" y="96"/>
                  </a:lnTo>
                  <a:lnTo>
                    <a:pt x="218" y="76"/>
                  </a:lnTo>
                  <a:lnTo>
                    <a:pt x="206" y="57"/>
                  </a:lnTo>
                  <a:lnTo>
                    <a:pt x="177" y="47"/>
                  </a:lnTo>
                  <a:lnTo>
                    <a:pt x="160" y="43"/>
                  </a:lnTo>
                  <a:lnTo>
                    <a:pt x="140" y="43"/>
                  </a:lnTo>
                  <a:lnTo>
                    <a:pt x="120" y="47"/>
                  </a:lnTo>
                  <a:lnTo>
                    <a:pt x="99" y="57"/>
                  </a:lnTo>
                  <a:lnTo>
                    <a:pt x="81" y="74"/>
                  </a:lnTo>
                  <a:lnTo>
                    <a:pt x="64" y="96"/>
                  </a:lnTo>
                  <a:lnTo>
                    <a:pt x="59" y="123"/>
                  </a:lnTo>
                  <a:lnTo>
                    <a:pt x="52" y="159"/>
                  </a:lnTo>
                  <a:lnTo>
                    <a:pt x="52" y="196"/>
                  </a:lnTo>
                  <a:lnTo>
                    <a:pt x="52" y="240"/>
                  </a:lnTo>
                  <a:lnTo>
                    <a:pt x="59" y="277"/>
                  </a:lnTo>
                  <a:lnTo>
                    <a:pt x="64" y="296"/>
                  </a:lnTo>
                  <a:lnTo>
                    <a:pt x="79" y="318"/>
                  </a:lnTo>
                  <a:lnTo>
                    <a:pt x="101" y="343"/>
                  </a:lnTo>
                  <a:lnTo>
                    <a:pt x="123" y="351"/>
                  </a:lnTo>
                  <a:lnTo>
                    <a:pt x="144" y="357"/>
                  </a:lnTo>
                  <a:lnTo>
                    <a:pt x="162" y="357"/>
                  </a:lnTo>
                  <a:lnTo>
                    <a:pt x="184" y="351"/>
                  </a:lnTo>
                  <a:lnTo>
                    <a:pt x="187" y="348"/>
                  </a:lnTo>
                  <a:lnTo>
                    <a:pt x="252" y="348"/>
                  </a:lnTo>
                  <a:lnTo>
                    <a:pt x="240" y="367"/>
                  </a:lnTo>
                  <a:lnTo>
                    <a:pt x="218" y="377"/>
                  </a:lnTo>
                  <a:lnTo>
                    <a:pt x="206" y="385"/>
                  </a:lnTo>
                  <a:lnTo>
                    <a:pt x="184" y="394"/>
                  </a:lnTo>
                  <a:lnTo>
                    <a:pt x="160" y="394"/>
                  </a:lnTo>
                  <a:lnTo>
                    <a:pt x="144" y="394"/>
                  </a:lnTo>
                  <a:lnTo>
                    <a:pt x="123" y="394"/>
                  </a:lnTo>
                  <a:lnTo>
                    <a:pt x="101" y="390"/>
                  </a:lnTo>
                  <a:lnTo>
                    <a:pt x="81" y="380"/>
                  </a:lnTo>
                  <a:lnTo>
                    <a:pt x="64" y="367"/>
                  </a:lnTo>
                  <a:lnTo>
                    <a:pt x="42" y="348"/>
                  </a:lnTo>
                  <a:lnTo>
                    <a:pt x="24" y="324"/>
                  </a:lnTo>
                  <a:lnTo>
                    <a:pt x="18" y="296"/>
                  </a:lnTo>
                  <a:lnTo>
                    <a:pt x="10" y="265"/>
                  </a:lnTo>
                  <a:lnTo>
                    <a:pt x="0" y="231"/>
                  </a:lnTo>
                  <a:lnTo>
                    <a:pt x="0" y="202"/>
                  </a:lnTo>
                  <a:lnTo>
                    <a:pt x="0" y="155"/>
                  </a:lnTo>
                  <a:lnTo>
                    <a:pt x="15" y="116"/>
                  </a:lnTo>
                  <a:lnTo>
                    <a:pt x="22" y="86"/>
                  </a:lnTo>
                  <a:lnTo>
                    <a:pt x="34" y="64"/>
                  </a:lnTo>
                  <a:lnTo>
                    <a:pt x="47" y="47"/>
                  </a:lnTo>
                  <a:lnTo>
                    <a:pt x="64" y="30"/>
                  </a:lnTo>
                  <a:lnTo>
                    <a:pt x="81" y="15"/>
                  </a:lnTo>
                  <a:lnTo>
                    <a:pt x="105" y="6"/>
                  </a:lnTo>
                  <a:lnTo>
                    <a:pt x="125" y="0"/>
                  </a:lnTo>
                  <a:lnTo>
                    <a:pt x="148" y="0"/>
                  </a:lnTo>
                  <a:lnTo>
                    <a:pt x="172" y="0"/>
                  </a:lnTo>
                  <a:lnTo>
                    <a:pt x="189" y="6"/>
                  </a:lnTo>
                  <a:lnTo>
                    <a:pt x="211" y="13"/>
                  </a:lnTo>
                  <a:lnTo>
                    <a:pt x="230" y="23"/>
                  </a:lnTo>
                  <a:lnTo>
                    <a:pt x="242" y="39"/>
                  </a:lnTo>
                  <a:lnTo>
                    <a:pt x="262" y="57"/>
                  </a:lnTo>
                  <a:lnTo>
                    <a:pt x="272" y="84"/>
                  </a:lnTo>
                  <a:lnTo>
                    <a:pt x="277" y="104"/>
                  </a:lnTo>
                  <a:lnTo>
                    <a:pt x="284" y="135"/>
                  </a:lnTo>
                  <a:lnTo>
                    <a:pt x="289" y="165"/>
                  </a:lnTo>
                  <a:lnTo>
                    <a:pt x="291" y="208"/>
                  </a:lnTo>
                  <a:lnTo>
                    <a:pt x="284" y="265"/>
                  </a:lnTo>
                  <a:lnTo>
                    <a:pt x="274" y="308"/>
                  </a:lnTo>
                  <a:lnTo>
                    <a:pt x="262" y="333"/>
                  </a:lnTo>
                  <a:lnTo>
                    <a:pt x="252" y="348"/>
                  </a:lnTo>
                  <a:close/>
                </a:path>
              </a:pathLst>
            </a:custGeom>
            <a:solidFill>
              <a:srgbClr val="000000"/>
            </a:solidFill>
            <a:ln w="1588">
              <a:solidFill>
                <a:srgbClr val="000000"/>
              </a:solidFill>
              <a:prstDash val="solid"/>
              <a:round/>
              <a:headEnd/>
              <a:tailEnd/>
            </a:ln>
          </p:spPr>
          <p:txBody>
            <a:bodyPr/>
            <a:lstStyle/>
            <a:p>
              <a:endParaRPr lang="en-US"/>
            </a:p>
          </p:txBody>
        </p:sp>
        <p:sp>
          <p:nvSpPr>
            <p:cNvPr id="131" name="Freeform 115"/>
            <p:cNvSpPr>
              <a:spLocks/>
            </p:cNvSpPr>
            <p:nvPr/>
          </p:nvSpPr>
          <p:spPr bwMode="auto">
            <a:xfrm>
              <a:off x="2880" y="3083"/>
              <a:ext cx="44" cy="64"/>
            </a:xfrm>
            <a:custGeom>
              <a:avLst/>
              <a:gdLst>
                <a:gd name="T0" fmla="*/ 0 w 265"/>
                <a:gd name="T1" fmla="*/ 0 h 384"/>
                <a:gd name="T2" fmla="*/ 0 w 265"/>
                <a:gd name="T3" fmla="*/ 0 h 384"/>
                <a:gd name="T4" fmla="*/ 0 w 265"/>
                <a:gd name="T5" fmla="*/ 0 h 384"/>
                <a:gd name="T6" fmla="*/ 0 w 265"/>
                <a:gd name="T7" fmla="*/ 0 h 384"/>
                <a:gd name="T8" fmla="*/ 0 w 265"/>
                <a:gd name="T9" fmla="*/ 0 h 384"/>
                <a:gd name="T10" fmla="*/ 0 w 265"/>
                <a:gd name="T11" fmla="*/ 0 h 384"/>
                <a:gd name="T12" fmla="*/ 0 w 265"/>
                <a:gd name="T13" fmla="*/ 0 h 384"/>
                <a:gd name="T14" fmla="*/ 0 w 265"/>
                <a:gd name="T15" fmla="*/ 0 h 384"/>
                <a:gd name="T16" fmla="*/ 0 w 265"/>
                <a:gd name="T17" fmla="*/ 0 h 384"/>
                <a:gd name="T18" fmla="*/ 0 w 265"/>
                <a:gd name="T19" fmla="*/ 0 h 384"/>
                <a:gd name="T20" fmla="*/ 0 w 265"/>
                <a:gd name="T21" fmla="*/ 0 h 384"/>
                <a:gd name="T22" fmla="*/ 0 w 265"/>
                <a:gd name="T23" fmla="*/ 0 h 384"/>
                <a:gd name="T24" fmla="*/ 0 w 265"/>
                <a:gd name="T25" fmla="*/ 0 h 384"/>
                <a:gd name="T26" fmla="*/ 0 w 265"/>
                <a:gd name="T27" fmla="*/ 0 h 384"/>
                <a:gd name="T28" fmla="*/ 0 w 265"/>
                <a:gd name="T29" fmla="*/ 0 h 384"/>
                <a:gd name="T30" fmla="*/ 0 w 265"/>
                <a:gd name="T31" fmla="*/ 0 h 384"/>
                <a:gd name="T32" fmla="*/ 0 w 265"/>
                <a:gd name="T33" fmla="*/ 0 h 384"/>
                <a:gd name="T34" fmla="*/ 0 w 265"/>
                <a:gd name="T35" fmla="*/ 0 h 384"/>
                <a:gd name="T36" fmla="*/ 0 w 265"/>
                <a:gd name="T37" fmla="*/ 0 h 384"/>
                <a:gd name="T38" fmla="*/ 0 w 265"/>
                <a:gd name="T39" fmla="*/ 0 h 384"/>
                <a:gd name="T40" fmla="*/ 0 w 265"/>
                <a:gd name="T41" fmla="*/ 0 h 384"/>
                <a:gd name="T42" fmla="*/ 0 w 265"/>
                <a:gd name="T43" fmla="*/ 0 h 384"/>
                <a:gd name="T44" fmla="*/ 0 w 265"/>
                <a:gd name="T45" fmla="*/ 0 h 384"/>
                <a:gd name="T46" fmla="*/ 0 w 265"/>
                <a:gd name="T47" fmla="*/ 0 h 384"/>
                <a:gd name="T48" fmla="*/ 0 w 265"/>
                <a:gd name="T49" fmla="*/ 0 h 384"/>
                <a:gd name="T50" fmla="*/ 0 w 265"/>
                <a:gd name="T51" fmla="*/ 0 h 384"/>
                <a:gd name="T52" fmla="*/ 0 w 265"/>
                <a:gd name="T53" fmla="*/ 0 h 384"/>
                <a:gd name="T54" fmla="*/ 0 w 265"/>
                <a:gd name="T55" fmla="*/ 0 h 384"/>
                <a:gd name="T56" fmla="*/ 0 w 265"/>
                <a:gd name="T57" fmla="*/ 0 h 384"/>
                <a:gd name="T58" fmla="*/ 0 w 265"/>
                <a:gd name="T59" fmla="*/ 0 h 384"/>
                <a:gd name="T60" fmla="*/ 0 w 265"/>
                <a:gd name="T61" fmla="*/ 0 h 384"/>
                <a:gd name="T62" fmla="*/ 0 w 265"/>
                <a:gd name="T63" fmla="*/ 0 h 384"/>
                <a:gd name="T64" fmla="*/ 0 w 265"/>
                <a:gd name="T65" fmla="*/ 0 h 384"/>
                <a:gd name="T66" fmla="*/ 0 w 265"/>
                <a:gd name="T67" fmla="*/ 0 h 384"/>
                <a:gd name="T68" fmla="*/ 0 w 265"/>
                <a:gd name="T69" fmla="*/ 0 h 384"/>
                <a:gd name="T70" fmla="*/ 0 w 265"/>
                <a:gd name="T71" fmla="*/ 0 h 384"/>
                <a:gd name="T72" fmla="*/ 0 w 265"/>
                <a:gd name="T73" fmla="*/ 0 h 384"/>
                <a:gd name="T74" fmla="*/ 0 w 265"/>
                <a:gd name="T75" fmla="*/ 0 h 384"/>
                <a:gd name="T76" fmla="*/ 0 w 265"/>
                <a:gd name="T77" fmla="*/ 0 h 384"/>
                <a:gd name="T78" fmla="*/ 0 w 265"/>
                <a:gd name="T79" fmla="*/ 0 h 384"/>
                <a:gd name="T80" fmla="*/ 0 w 265"/>
                <a:gd name="T81" fmla="*/ 0 h 384"/>
                <a:gd name="T82" fmla="*/ 0 w 265"/>
                <a:gd name="T83" fmla="*/ 0 h 384"/>
                <a:gd name="T84" fmla="*/ 0 w 265"/>
                <a:gd name="T85" fmla="*/ 0 h 384"/>
                <a:gd name="T86" fmla="*/ 0 w 265"/>
                <a:gd name="T87" fmla="*/ 0 h 384"/>
                <a:gd name="T88" fmla="*/ 0 w 265"/>
                <a:gd name="T89" fmla="*/ 0 h 384"/>
                <a:gd name="T90" fmla="*/ 0 w 265"/>
                <a:gd name="T91" fmla="*/ 0 h 384"/>
                <a:gd name="T92" fmla="*/ 0 w 265"/>
                <a:gd name="T93" fmla="*/ 0 h 384"/>
                <a:gd name="T94" fmla="*/ 0 w 265"/>
                <a:gd name="T95" fmla="*/ 0 h 384"/>
                <a:gd name="T96" fmla="*/ 0 w 265"/>
                <a:gd name="T97" fmla="*/ 0 h 384"/>
                <a:gd name="T98" fmla="*/ 0 w 265"/>
                <a:gd name="T99" fmla="*/ 0 h 384"/>
                <a:gd name="T100" fmla="*/ 0 w 265"/>
                <a:gd name="T101" fmla="*/ 0 h 384"/>
                <a:gd name="T102" fmla="*/ 0 w 265"/>
                <a:gd name="T103" fmla="*/ 0 h 384"/>
                <a:gd name="T104" fmla="*/ 0 w 265"/>
                <a:gd name="T105" fmla="*/ 0 h 384"/>
                <a:gd name="T106" fmla="*/ 0 w 265"/>
                <a:gd name="T107" fmla="*/ 0 h 384"/>
                <a:gd name="T108" fmla="*/ 0 w 265"/>
                <a:gd name="T109" fmla="*/ 0 h 384"/>
                <a:gd name="T110" fmla="*/ 0 w 265"/>
                <a:gd name="T111" fmla="*/ 0 h 384"/>
                <a:gd name="T112" fmla="*/ 0 w 265"/>
                <a:gd name="T113" fmla="*/ 0 h 3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65"/>
                <a:gd name="T172" fmla="*/ 0 h 384"/>
                <a:gd name="T173" fmla="*/ 265 w 265"/>
                <a:gd name="T174" fmla="*/ 384 h 3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65" h="384">
                  <a:moveTo>
                    <a:pt x="255" y="384"/>
                  </a:moveTo>
                  <a:lnTo>
                    <a:pt x="0" y="384"/>
                  </a:lnTo>
                  <a:lnTo>
                    <a:pt x="2" y="363"/>
                  </a:lnTo>
                  <a:lnTo>
                    <a:pt x="8" y="341"/>
                  </a:lnTo>
                  <a:lnTo>
                    <a:pt x="12" y="326"/>
                  </a:lnTo>
                  <a:lnTo>
                    <a:pt x="29" y="296"/>
                  </a:lnTo>
                  <a:lnTo>
                    <a:pt x="54" y="272"/>
                  </a:lnTo>
                  <a:lnTo>
                    <a:pt x="81" y="245"/>
                  </a:lnTo>
                  <a:lnTo>
                    <a:pt x="100" y="230"/>
                  </a:lnTo>
                  <a:lnTo>
                    <a:pt x="125" y="218"/>
                  </a:lnTo>
                  <a:lnTo>
                    <a:pt x="155" y="198"/>
                  </a:lnTo>
                  <a:lnTo>
                    <a:pt x="188" y="172"/>
                  </a:lnTo>
                  <a:lnTo>
                    <a:pt x="208" y="149"/>
                  </a:lnTo>
                  <a:lnTo>
                    <a:pt x="214" y="137"/>
                  </a:lnTo>
                  <a:lnTo>
                    <a:pt x="218" y="125"/>
                  </a:lnTo>
                  <a:lnTo>
                    <a:pt x="218" y="108"/>
                  </a:lnTo>
                  <a:lnTo>
                    <a:pt x="214" y="84"/>
                  </a:lnTo>
                  <a:lnTo>
                    <a:pt x="200" y="64"/>
                  </a:lnTo>
                  <a:lnTo>
                    <a:pt x="179" y="47"/>
                  </a:lnTo>
                  <a:lnTo>
                    <a:pt x="155" y="43"/>
                  </a:lnTo>
                  <a:lnTo>
                    <a:pt x="133" y="37"/>
                  </a:lnTo>
                  <a:lnTo>
                    <a:pt x="113" y="43"/>
                  </a:lnTo>
                  <a:lnTo>
                    <a:pt x="96" y="47"/>
                  </a:lnTo>
                  <a:lnTo>
                    <a:pt x="78" y="64"/>
                  </a:lnTo>
                  <a:lnTo>
                    <a:pt x="64" y="84"/>
                  </a:lnTo>
                  <a:lnTo>
                    <a:pt x="59" y="96"/>
                  </a:lnTo>
                  <a:lnTo>
                    <a:pt x="57" y="115"/>
                  </a:lnTo>
                  <a:lnTo>
                    <a:pt x="57" y="137"/>
                  </a:lnTo>
                  <a:lnTo>
                    <a:pt x="10" y="137"/>
                  </a:lnTo>
                  <a:lnTo>
                    <a:pt x="10" y="106"/>
                  </a:lnTo>
                  <a:lnTo>
                    <a:pt x="17" y="74"/>
                  </a:lnTo>
                  <a:lnTo>
                    <a:pt x="35" y="47"/>
                  </a:lnTo>
                  <a:lnTo>
                    <a:pt x="49" y="29"/>
                  </a:lnTo>
                  <a:lnTo>
                    <a:pt x="66" y="20"/>
                  </a:lnTo>
                  <a:lnTo>
                    <a:pt x="88" y="5"/>
                  </a:lnTo>
                  <a:lnTo>
                    <a:pt x="103" y="3"/>
                  </a:lnTo>
                  <a:lnTo>
                    <a:pt x="130" y="0"/>
                  </a:lnTo>
                  <a:lnTo>
                    <a:pt x="147" y="0"/>
                  </a:lnTo>
                  <a:lnTo>
                    <a:pt x="174" y="3"/>
                  </a:lnTo>
                  <a:lnTo>
                    <a:pt x="200" y="10"/>
                  </a:lnTo>
                  <a:lnTo>
                    <a:pt x="223" y="20"/>
                  </a:lnTo>
                  <a:lnTo>
                    <a:pt x="238" y="37"/>
                  </a:lnTo>
                  <a:lnTo>
                    <a:pt x="253" y="54"/>
                  </a:lnTo>
                  <a:lnTo>
                    <a:pt x="257" y="66"/>
                  </a:lnTo>
                  <a:lnTo>
                    <a:pt x="263" y="90"/>
                  </a:lnTo>
                  <a:lnTo>
                    <a:pt x="265" y="108"/>
                  </a:lnTo>
                  <a:lnTo>
                    <a:pt x="257" y="145"/>
                  </a:lnTo>
                  <a:lnTo>
                    <a:pt x="250" y="172"/>
                  </a:lnTo>
                  <a:lnTo>
                    <a:pt x="230" y="196"/>
                  </a:lnTo>
                  <a:lnTo>
                    <a:pt x="204" y="218"/>
                  </a:lnTo>
                  <a:lnTo>
                    <a:pt x="167" y="243"/>
                  </a:lnTo>
                  <a:lnTo>
                    <a:pt x="108" y="274"/>
                  </a:lnTo>
                  <a:lnTo>
                    <a:pt x="88" y="294"/>
                  </a:lnTo>
                  <a:lnTo>
                    <a:pt x="71" y="308"/>
                  </a:lnTo>
                  <a:lnTo>
                    <a:pt x="54" y="341"/>
                  </a:lnTo>
                  <a:lnTo>
                    <a:pt x="255" y="341"/>
                  </a:lnTo>
                  <a:lnTo>
                    <a:pt x="255" y="384"/>
                  </a:lnTo>
                  <a:close/>
                </a:path>
              </a:pathLst>
            </a:custGeom>
            <a:solidFill>
              <a:srgbClr val="000000"/>
            </a:solidFill>
            <a:ln w="1588">
              <a:solidFill>
                <a:srgbClr val="000000"/>
              </a:solidFill>
              <a:prstDash val="solid"/>
              <a:round/>
              <a:headEnd/>
              <a:tailEnd/>
            </a:ln>
          </p:spPr>
          <p:txBody>
            <a:bodyPr/>
            <a:lstStyle/>
            <a:p>
              <a:endParaRPr lang="en-US"/>
            </a:p>
          </p:txBody>
        </p:sp>
        <p:sp>
          <p:nvSpPr>
            <p:cNvPr id="132" name="Freeform 116"/>
            <p:cNvSpPr>
              <a:spLocks/>
            </p:cNvSpPr>
            <p:nvPr/>
          </p:nvSpPr>
          <p:spPr bwMode="auto">
            <a:xfrm>
              <a:off x="2939" y="3081"/>
              <a:ext cx="47" cy="66"/>
            </a:xfrm>
            <a:custGeom>
              <a:avLst/>
              <a:gdLst>
                <a:gd name="T0" fmla="*/ 0 w 286"/>
                <a:gd name="T1" fmla="*/ 0 h 394"/>
                <a:gd name="T2" fmla="*/ 0 w 286"/>
                <a:gd name="T3" fmla="*/ 0 h 394"/>
                <a:gd name="T4" fmla="*/ 0 w 286"/>
                <a:gd name="T5" fmla="*/ 0 h 394"/>
                <a:gd name="T6" fmla="*/ 0 w 286"/>
                <a:gd name="T7" fmla="*/ 0 h 394"/>
                <a:gd name="T8" fmla="*/ 0 w 286"/>
                <a:gd name="T9" fmla="*/ 0 h 394"/>
                <a:gd name="T10" fmla="*/ 0 w 286"/>
                <a:gd name="T11" fmla="*/ 0 h 394"/>
                <a:gd name="T12" fmla="*/ 0 w 286"/>
                <a:gd name="T13" fmla="*/ 0 h 394"/>
                <a:gd name="T14" fmla="*/ 0 w 286"/>
                <a:gd name="T15" fmla="*/ 0 h 394"/>
                <a:gd name="T16" fmla="*/ 0 w 286"/>
                <a:gd name="T17" fmla="*/ 0 h 394"/>
                <a:gd name="T18" fmla="*/ 0 w 286"/>
                <a:gd name="T19" fmla="*/ 0 h 394"/>
                <a:gd name="T20" fmla="*/ 0 w 286"/>
                <a:gd name="T21" fmla="*/ 0 h 394"/>
                <a:gd name="T22" fmla="*/ 0 w 286"/>
                <a:gd name="T23" fmla="*/ 0 h 394"/>
                <a:gd name="T24" fmla="*/ 0 w 286"/>
                <a:gd name="T25" fmla="*/ 0 h 394"/>
                <a:gd name="T26" fmla="*/ 0 w 286"/>
                <a:gd name="T27" fmla="*/ 0 h 394"/>
                <a:gd name="T28" fmla="*/ 0 w 286"/>
                <a:gd name="T29" fmla="*/ 0 h 394"/>
                <a:gd name="T30" fmla="*/ 0 w 286"/>
                <a:gd name="T31" fmla="*/ 0 h 394"/>
                <a:gd name="T32" fmla="*/ 0 w 286"/>
                <a:gd name="T33" fmla="*/ 0 h 394"/>
                <a:gd name="T34" fmla="*/ 0 w 286"/>
                <a:gd name="T35" fmla="*/ 0 h 394"/>
                <a:gd name="T36" fmla="*/ 0 w 286"/>
                <a:gd name="T37" fmla="*/ 0 h 394"/>
                <a:gd name="T38" fmla="*/ 0 w 286"/>
                <a:gd name="T39" fmla="*/ 0 h 394"/>
                <a:gd name="T40" fmla="*/ 0 w 286"/>
                <a:gd name="T41" fmla="*/ 0 h 394"/>
                <a:gd name="T42" fmla="*/ 0 w 286"/>
                <a:gd name="T43" fmla="*/ 0 h 394"/>
                <a:gd name="T44" fmla="*/ 0 w 286"/>
                <a:gd name="T45" fmla="*/ 0 h 394"/>
                <a:gd name="T46" fmla="*/ 0 w 286"/>
                <a:gd name="T47" fmla="*/ 0 h 394"/>
                <a:gd name="T48" fmla="*/ 0 w 286"/>
                <a:gd name="T49" fmla="*/ 0 h 394"/>
                <a:gd name="T50" fmla="*/ 0 w 286"/>
                <a:gd name="T51" fmla="*/ 0 h 394"/>
                <a:gd name="T52" fmla="*/ 0 w 286"/>
                <a:gd name="T53" fmla="*/ 0 h 394"/>
                <a:gd name="T54" fmla="*/ 0 w 286"/>
                <a:gd name="T55" fmla="*/ 0 h 394"/>
                <a:gd name="T56" fmla="*/ 0 w 286"/>
                <a:gd name="T57" fmla="*/ 0 h 394"/>
                <a:gd name="T58" fmla="*/ 0 w 286"/>
                <a:gd name="T59" fmla="*/ 0 h 394"/>
                <a:gd name="T60" fmla="*/ 0 w 286"/>
                <a:gd name="T61" fmla="*/ 0 h 394"/>
                <a:gd name="T62" fmla="*/ 0 w 286"/>
                <a:gd name="T63" fmla="*/ 0 h 394"/>
                <a:gd name="T64" fmla="*/ 0 w 286"/>
                <a:gd name="T65" fmla="*/ 0 h 394"/>
                <a:gd name="T66" fmla="*/ 0 w 286"/>
                <a:gd name="T67" fmla="*/ 0 h 394"/>
                <a:gd name="T68" fmla="*/ 0 w 286"/>
                <a:gd name="T69" fmla="*/ 0 h 394"/>
                <a:gd name="T70" fmla="*/ 0 w 286"/>
                <a:gd name="T71" fmla="*/ 0 h 394"/>
                <a:gd name="T72" fmla="*/ 0 w 286"/>
                <a:gd name="T73" fmla="*/ 0 h 394"/>
                <a:gd name="T74" fmla="*/ 0 w 286"/>
                <a:gd name="T75" fmla="*/ 0 h 3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86"/>
                <a:gd name="T115" fmla="*/ 0 h 394"/>
                <a:gd name="T116" fmla="*/ 286 w 286"/>
                <a:gd name="T117" fmla="*/ 394 h 39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86" h="394">
                  <a:moveTo>
                    <a:pt x="250" y="348"/>
                  </a:moveTo>
                  <a:lnTo>
                    <a:pt x="181" y="348"/>
                  </a:lnTo>
                  <a:lnTo>
                    <a:pt x="201" y="341"/>
                  </a:lnTo>
                  <a:lnTo>
                    <a:pt x="213" y="324"/>
                  </a:lnTo>
                  <a:lnTo>
                    <a:pt x="225" y="304"/>
                  </a:lnTo>
                  <a:lnTo>
                    <a:pt x="234" y="272"/>
                  </a:lnTo>
                  <a:lnTo>
                    <a:pt x="240" y="245"/>
                  </a:lnTo>
                  <a:lnTo>
                    <a:pt x="242" y="218"/>
                  </a:lnTo>
                  <a:lnTo>
                    <a:pt x="242" y="177"/>
                  </a:lnTo>
                  <a:lnTo>
                    <a:pt x="234" y="147"/>
                  </a:lnTo>
                  <a:lnTo>
                    <a:pt x="232" y="118"/>
                  </a:lnTo>
                  <a:lnTo>
                    <a:pt x="225" y="96"/>
                  </a:lnTo>
                  <a:lnTo>
                    <a:pt x="213" y="76"/>
                  </a:lnTo>
                  <a:lnTo>
                    <a:pt x="201" y="57"/>
                  </a:lnTo>
                  <a:lnTo>
                    <a:pt x="176" y="47"/>
                  </a:lnTo>
                  <a:lnTo>
                    <a:pt x="152" y="43"/>
                  </a:lnTo>
                  <a:lnTo>
                    <a:pt x="134" y="43"/>
                  </a:lnTo>
                  <a:lnTo>
                    <a:pt x="110" y="47"/>
                  </a:lnTo>
                  <a:lnTo>
                    <a:pt x="93" y="57"/>
                  </a:lnTo>
                  <a:lnTo>
                    <a:pt x="75" y="74"/>
                  </a:lnTo>
                  <a:lnTo>
                    <a:pt x="59" y="96"/>
                  </a:lnTo>
                  <a:lnTo>
                    <a:pt x="53" y="123"/>
                  </a:lnTo>
                  <a:lnTo>
                    <a:pt x="44" y="159"/>
                  </a:lnTo>
                  <a:lnTo>
                    <a:pt x="44" y="196"/>
                  </a:lnTo>
                  <a:lnTo>
                    <a:pt x="44" y="240"/>
                  </a:lnTo>
                  <a:lnTo>
                    <a:pt x="53" y="277"/>
                  </a:lnTo>
                  <a:lnTo>
                    <a:pt x="59" y="296"/>
                  </a:lnTo>
                  <a:lnTo>
                    <a:pt x="75" y="318"/>
                  </a:lnTo>
                  <a:lnTo>
                    <a:pt x="95" y="343"/>
                  </a:lnTo>
                  <a:lnTo>
                    <a:pt x="117" y="351"/>
                  </a:lnTo>
                  <a:lnTo>
                    <a:pt x="142" y="357"/>
                  </a:lnTo>
                  <a:lnTo>
                    <a:pt x="156" y="357"/>
                  </a:lnTo>
                  <a:lnTo>
                    <a:pt x="176" y="351"/>
                  </a:lnTo>
                  <a:lnTo>
                    <a:pt x="181" y="348"/>
                  </a:lnTo>
                  <a:lnTo>
                    <a:pt x="250" y="348"/>
                  </a:lnTo>
                  <a:lnTo>
                    <a:pt x="232" y="367"/>
                  </a:lnTo>
                  <a:lnTo>
                    <a:pt x="213" y="377"/>
                  </a:lnTo>
                  <a:lnTo>
                    <a:pt x="201" y="385"/>
                  </a:lnTo>
                  <a:lnTo>
                    <a:pt x="176" y="394"/>
                  </a:lnTo>
                  <a:lnTo>
                    <a:pt x="154" y="394"/>
                  </a:lnTo>
                  <a:lnTo>
                    <a:pt x="142" y="394"/>
                  </a:lnTo>
                  <a:lnTo>
                    <a:pt x="117" y="394"/>
                  </a:lnTo>
                  <a:lnTo>
                    <a:pt x="95" y="390"/>
                  </a:lnTo>
                  <a:lnTo>
                    <a:pt x="75" y="380"/>
                  </a:lnTo>
                  <a:lnTo>
                    <a:pt x="53" y="367"/>
                  </a:lnTo>
                  <a:lnTo>
                    <a:pt x="36" y="348"/>
                  </a:lnTo>
                  <a:lnTo>
                    <a:pt x="22" y="324"/>
                  </a:lnTo>
                  <a:lnTo>
                    <a:pt x="10" y="296"/>
                  </a:lnTo>
                  <a:lnTo>
                    <a:pt x="4" y="265"/>
                  </a:lnTo>
                  <a:lnTo>
                    <a:pt x="0" y="231"/>
                  </a:lnTo>
                  <a:lnTo>
                    <a:pt x="0" y="202"/>
                  </a:lnTo>
                  <a:lnTo>
                    <a:pt x="0" y="155"/>
                  </a:lnTo>
                  <a:lnTo>
                    <a:pt x="10" y="116"/>
                  </a:lnTo>
                  <a:lnTo>
                    <a:pt x="20" y="86"/>
                  </a:lnTo>
                  <a:lnTo>
                    <a:pt x="32" y="64"/>
                  </a:lnTo>
                  <a:lnTo>
                    <a:pt x="41" y="47"/>
                  </a:lnTo>
                  <a:lnTo>
                    <a:pt x="59" y="30"/>
                  </a:lnTo>
                  <a:lnTo>
                    <a:pt x="75" y="15"/>
                  </a:lnTo>
                  <a:lnTo>
                    <a:pt x="103" y="6"/>
                  </a:lnTo>
                  <a:lnTo>
                    <a:pt x="122" y="0"/>
                  </a:lnTo>
                  <a:lnTo>
                    <a:pt x="142" y="0"/>
                  </a:lnTo>
                  <a:lnTo>
                    <a:pt x="166" y="0"/>
                  </a:lnTo>
                  <a:lnTo>
                    <a:pt x="189" y="6"/>
                  </a:lnTo>
                  <a:lnTo>
                    <a:pt x="205" y="13"/>
                  </a:lnTo>
                  <a:lnTo>
                    <a:pt x="225" y="23"/>
                  </a:lnTo>
                  <a:lnTo>
                    <a:pt x="242" y="39"/>
                  </a:lnTo>
                  <a:lnTo>
                    <a:pt x="257" y="57"/>
                  </a:lnTo>
                  <a:lnTo>
                    <a:pt x="266" y="84"/>
                  </a:lnTo>
                  <a:lnTo>
                    <a:pt x="271" y="104"/>
                  </a:lnTo>
                  <a:lnTo>
                    <a:pt x="283" y="135"/>
                  </a:lnTo>
                  <a:lnTo>
                    <a:pt x="283" y="165"/>
                  </a:lnTo>
                  <a:lnTo>
                    <a:pt x="286" y="208"/>
                  </a:lnTo>
                  <a:lnTo>
                    <a:pt x="283" y="265"/>
                  </a:lnTo>
                  <a:lnTo>
                    <a:pt x="269" y="308"/>
                  </a:lnTo>
                  <a:lnTo>
                    <a:pt x="259" y="333"/>
                  </a:lnTo>
                  <a:lnTo>
                    <a:pt x="250" y="348"/>
                  </a:lnTo>
                  <a:close/>
                </a:path>
              </a:pathLst>
            </a:custGeom>
            <a:solidFill>
              <a:srgbClr val="000000"/>
            </a:solidFill>
            <a:ln w="1588">
              <a:solidFill>
                <a:srgbClr val="000000"/>
              </a:solidFill>
              <a:prstDash val="solid"/>
              <a:round/>
              <a:headEnd/>
              <a:tailEnd/>
            </a:ln>
          </p:spPr>
          <p:txBody>
            <a:bodyPr/>
            <a:lstStyle/>
            <a:p>
              <a:endParaRPr lang="en-US"/>
            </a:p>
          </p:txBody>
        </p:sp>
        <p:sp>
          <p:nvSpPr>
            <p:cNvPr id="133" name="Freeform 117"/>
            <p:cNvSpPr>
              <a:spLocks/>
            </p:cNvSpPr>
            <p:nvPr/>
          </p:nvSpPr>
          <p:spPr bwMode="auto">
            <a:xfrm>
              <a:off x="3039" y="3081"/>
              <a:ext cx="52" cy="65"/>
            </a:xfrm>
            <a:custGeom>
              <a:avLst/>
              <a:gdLst>
                <a:gd name="T0" fmla="*/ 0 w 308"/>
                <a:gd name="T1" fmla="*/ 0 h 392"/>
                <a:gd name="T2" fmla="*/ 0 w 308"/>
                <a:gd name="T3" fmla="*/ 0 h 392"/>
                <a:gd name="T4" fmla="*/ 0 w 308"/>
                <a:gd name="T5" fmla="*/ 0 h 392"/>
                <a:gd name="T6" fmla="*/ 0 w 308"/>
                <a:gd name="T7" fmla="*/ 0 h 392"/>
                <a:gd name="T8" fmla="*/ 0 w 308"/>
                <a:gd name="T9" fmla="*/ 0 h 392"/>
                <a:gd name="T10" fmla="*/ 0 w 308"/>
                <a:gd name="T11" fmla="*/ 0 h 392"/>
                <a:gd name="T12" fmla="*/ 0 w 308"/>
                <a:gd name="T13" fmla="*/ 0 h 392"/>
                <a:gd name="T14" fmla="*/ 0 w 308"/>
                <a:gd name="T15" fmla="*/ 0 h 392"/>
                <a:gd name="T16" fmla="*/ 0 w 308"/>
                <a:gd name="T17" fmla="*/ 0 h 392"/>
                <a:gd name="T18" fmla="*/ 0 w 308"/>
                <a:gd name="T19" fmla="*/ 0 h 392"/>
                <a:gd name="T20" fmla="*/ 0 w 308"/>
                <a:gd name="T21" fmla="*/ 0 h 392"/>
                <a:gd name="T22" fmla="*/ 0 w 308"/>
                <a:gd name="T23" fmla="*/ 0 h 392"/>
                <a:gd name="T24" fmla="*/ 0 w 308"/>
                <a:gd name="T25" fmla="*/ 0 h 392"/>
                <a:gd name="T26" fmla="*/ 0 w 308"/>
                <a:gd name="T27" fmla="*/ 0 h 392"/>
                <a:gd name="T28" fmla="*/ 0 w 308"/>
                <a:gd name="T29" fmla="*/ 0 h 392"/>
                <a:gd name="T30" fmla="*/ 0 w 308"/>
                <a:gd name="T31" fmla="*/ 0 h 392"/>
                <a:gd name="T32" fmla="*/ 0 w 308"/>
                <a:gd name="T33" fmla="*/ 0 h 392"/>
                <a:gd name="T34" fmla="*/ 0 w 308"/>
                <a:gd name="T35" fmla="*/ 0 h 392"/>
                <a:gd name="T36" fmla="*/ 0 w 308"/>
                <a:gd name="T37" fmla="*/ 0 h 392"/>
                <a:gd name="T38" fmla="*/ 0 w 308"/>
                <a:gd name="T39" fmla="*/ 0 h 392"/>
                <a:gd name="T40" fmla="*/ 0 w 308"/>
                <a:gd name="T41" fmla="*/ 0 h 392"/>
                <a:gd name="T42" fmla="*/ 0 w 308"/>
                <a:gd name="T43" fmla="*/ 0 h 392"/>
                <a:gd name="T44" fmla="*/ 0 w 308"/>
                <a:gd name="T45" fmla="*/ 0 h 392"/>
                <a:gd name="T46" fmla="*/ 0 w 308"/>
                <a:gd name="T47" fmla="*/ 0 h 392"/>
                <a:gd name="T48" fmla="*/ 0 w 308"/>
                <a:gd name="T49" fmla="*/ 0 h 392"/>
                <a:gd name="T50" fmla="*/ 0 w 308"/>
                <a:gd name="T51" fmla="*/ 0 h 392"/>
                <a:gd name="T52" fmla="*/ 0 w 308"/>
                <a:gd name="T53" fmla="*/ 0 h 392"/>
                <a:gd name="T54" fmla="*/ 0 w 308"/>
                <a:gd name="T55" fmla="*/ 0 h 392"/>
                <a:gd name="T56" fmla="*/ 0 w 308"/>
                <a:gd name="T57" fmla="*/ 0 h 392"/>
                <a:gd name="T58" fmla="*/ 0 w 308"/>
                <a:gd name="T59" fmla="*/ 0 h 392"/>
                <a:gd name="T60" fmla="*/ 0 w 308"/>
                <a:gd name="T61" fmla="*/ 0 h 392"/>
                <a:gd name="T62" fmla="*/ 0 w 308"/>
                <a:gd name="T63" fmla="*/ 0 h 392"/>
                <a:gd name="T64" fmla="*/ 0 w 308"/>
                <a:gd name="T65" fmla="*/ 0 h 392"/>
                <a:gd name="T66" fmla="*/ 0 w 308"/>
                <a:gd name="T67" fmla="*/ 0 h 392"/>
                <a:gd name="T68" fmla="*/ 0 w 308"/>
                <a:gd name="T69" fmla="*/ 0 h 392"/>
                <a:gd name="T70" fmla="*/ 0 w 308"/>
                <a:gd name="T71" fmla="*/ 0 h 392"/>
                <a:gd name="T72" fmla="*/ 0 w 308"/>
                <a:gd name="T73" fmla="*/ 0 h 3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8"/>
                <a:gd name="T112" fmla="*/ 0 h 392"/>
                <a:gd name="T113" fmla="*/ 308 w 308"/>
                <a:gd name="T114" fmla="*/ 392 h 3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8" h="392">
                  <a:moveTo>
                    <a:pt x="0" y="392"/>
                  </a:moveTo>
                  <a:lnTo>
                    <a:pt x="0" y="0"/>
                  </a:lnTo>
                  <a:lnTo>
                    <a:pt x="152" y="0"/>
                  </a:lnTo>
                  <a:lnTo>
                    <a:pt x="176" y="0"/>
                  </a:lnTo>
                  <a:lnTo>
                    <a:pt x="196" y="0"/>
                  </a:lnTo>
                  <a:lnTo>
                    <a:pt x="221" y="8"/>
                  </a:lnTo>
                  <a:lnTo>
                    <a:pt x="237" y="13"/>
                  </a:lnTo>
                  <a:lnTo>
                    <a:pt x="253" y="20"/>
                  </a:lnTo>
                  <a:lnTo>
                    <a:pt x="265" y="33"/>
                  </a:lnTo>
                  <a:lnTo>
                    <a:pt x="277" y="49"/>
                  </a:lnTo>
                  <a:lnTo>
                    <a:pt x="287" y="64"/>
                  </a:lnTo>
                  <a:lnTo>
                    <a:pt x="294" y="76"/>
                  </a:lnTo>
                  <a:lnTo>
                    <a:pt x="294" y="96"/>
                  </a:lnTo>
                  <a:lnTo>
                    <a:pt x="294" y="113"/>
                  </a:lnTo>
                  <a:lnTo>
                    <a:pt x="289" y="133"/>
                  </a:lnTo>
                  <a:lnTo>
                    <a:pt x="287" y="145"/>
                  </a:lnTo>
                  <a:lnTo>
                    <a:pt x="275" y="157"/>
                  </a:lnTo>
                  <a:lnTo>
                    <a:pt x="211" y="157"/>
                  </a:lnTo>
                  <a:lnTo>
                    <a:pt x="228" y="145"/>
                  </a:lnTo>
                  <a:lnTo>
                    <a:pt x="237" y="133"/>
                  </a:lnTo>
                  <a:lnTo>
                    <a:pt x="241" y="118"/>
                  </a:lnTo>
                  <a:lnTo>
                    <a:pt x="245" y="106"/>
                  </a:lnTo>
                  <a:lnTo>
                    <a:pt x="241" y="91"/>
                  </a:lnTo>
                  <a:lnTo>
                    <a:pt x="237" y="74"/>
                  </a:lnTo>
                  <a:lnTo>
                    <a:pt x="231" y="67"/>
                  </a:lnTo>
                  <a:lnTo>
                    <a:pt x="223" y="57"/>
                  </a:lnTo>
                  <a:lnTo>
                    <a:pt x="204" y="53"/>
                  </a:lnTo>
                  <a:lnTo>
                    <a:pt x="186" y="49"/>
                  </a:lnTo>
                  <a:lnTo>
                    <a:pt x="172" y="45"/>
                  </a:lnTo>
                  <a:lnTo>
                    <a:pt x="47" y="45"/>
                  </a:lnTo>
                  <a:lnTo>
                    <a:pt x="47" y="167"/>
                  </a:lnTo>
                  <a:lnTo>
                    <a:pt x="157" y="167"/>
                  </a:lnTo>
                  <a:lnTo>
                    <a:pt x="176" y="167"/>
                  </a:lnTo>
                  <a:lnTo>
                    <a:pt x="194" y="162"/>
                  </a:lnTo>
                  <a:lnTo>
                    <a:pt x="211" y="157"/>
                  </a:lnTo>
                  <a:lnTo>
                    <a:pt x="275" y="157"/>
                  </a:lnTo>
                  <a:lnTo>
                    <a:pt x="260" y="167"/>
                  </a:lnTo>
                  <a:lnTo>
                    <a:pt x="245" y="177"/>
                  </a:lnTo>
                  <a:lnTo>
                    <a:pt x="228" y="189"/>
                  </a:lnTo>
                  <a:lnTo>
                    <a:pt x="253" y="196"/>
                  </a:lnTo>
                  <a:lnTo>
                    <a:pt x="265" y="204"/>
                  </a:lnTo>
                  <a:lnTo>
                    <a:pt x="277" y="208"/>
                  </a:lnTo>
                  <a:lnTo>
                    <a:pt x="289" y="226"/>
                  </a:lnTo>
                  <a:lnTo>
                    <a:pt x="221" y="226"/>
                  </a:lnTo>
                  <a:lnTo>
                    <a:pt x="206" y="218"/>
                  </a:lnTo>
                  <a:lnTo>
                    <a:pt x="188" y="214"/>
                  </a:lnTo>
                  <a:lnTo>
                    <a:pt x="174" y="208"/>
                  </a:lnTo>
                  <a:lnTo>
                    <a:pt x="47" y="208"/>
                  </a:lnTo>
                  <a:lnTo>
                    <a:pt x="47" y="348"/>
                  </a:lnTo>
                  <a:lnTo>
                    <a:pt x="196" y="348"/>
                  </a:lnTo>
                  <a:lnTo>
                    <a:pt x="211" y="348"/>
                  </a:lnTo>
                  <a:lnTo>
                    <a:pt x="228" y="341"/>
                  </a:lnTo>
                  <a:lnTo>
                    <a:pt x="237" y="333"/>
                  </a:lnTo>
                  <a:lnTo>
                    <a:pt x="247" y="314"/>
                  </a:lnTo>
                  <a:lnTo>
                    <a:pt x="253" y="304"/>
                  </a:lnTo>
                  <a:lnTo>
                    <a:pt x="255" y="289"/>
                  </a:lnTo>
                  <a:lnTo>
                    <a:pt x="255" y="277"/>
                  </a:lnTo>
                  <a:lnTo>
                    <a:pt x="253" y="265"/>
                  </a:lnTo>
                  <a:lnTo>
                    <a:pt x="247" y="247"/>
                  </a:lnTo>
                  <a:lnTo>
                    <a:pt x="237" y="233"/>
                  </a:lnTo>
                  <a:lnTo>
                    <a:pt x="221" y="226"/>
                  </a:lnTo>
                  <a:lnTo>
                    <a:pt x="289" y="226"/>
                  </a:lnTo>
                  <a:lnTo>
                    <a:pt x="296" y="238"/>
                  </a:lnTo>
                  <a:lnTo>
                    <a:pt x="299" y="247"/>
                  </a:lnTo>
                  <a:lnTo>
                    <a:pt x="306" y="265"/>
                  </a:lnTo>
                  <a:lnTo>
                    <a:pt x="308" y="277"/>
                  </a:lnTo>
                  <a:lnTo>
                    <a:pt x="306" y="296"/>
                  </a:lnTo>
                  <a:lnTo>
                    <a:pt x="299" y="314"/>
                  </a:lnTo>
                  <a:lnTo>
                    <a:pt x="296" y="333"/>
                  </a:lnTo>
                  <a:lnTo>
                    <a:pt x="287" y="348"/>
                  </a:lnTo>
                  <a:lnTo>
                    <a:pt x="272" y="367"/>
                  </a:lnTo>
                  <a:lnTo>
                    <a:pt x="255" y="377"/>
                  </a:lnTo>
                  <a:lnTo>
                    <a:pt x="228" y="390"/>
                  </a:lnTo>
                  <a:lnTo>
                    <a:pt x="204" y="392"/>
                  </a:lnTo>
                  <a:lnTo>
                    <a:pt x="0" y="392"/>
                  </a:lnTo>
                  <a:close/>
                </a:path>
              </a:pathLst>
            </a:custGeom>
            <a:solidFill>
              <a:srgbClr val="000000"/>
            </a:solidFill>
            <a:ln w="1588">
              <a:solidFill>
                <a:srgbClr val="000000"/>
              </a:solidFill>
              <a:prstDash val="solid"/>
              <a:round/>
              <a:headEnd/>
              <a:tailEnd/>
            </a:ln>
          </p:spPr>
          <p:txBody>
            <a:bodyPr/>
            <a:lstStyle/>
            <a:p>
              <a:endParaRPr lang="en-US"/>
            </a:p>
          </p:txBody>
        </p:sp>
        <p:sp>
          <p:nvSpPr>
            <p:cNvPr id="134" name="Freeform 118"/>
            <p:cNvSpPr>
              <a:spLocks/>
            </p:cNvSpPr>
            <p:nvPr/>
          </p:nvSpPr>
          <p:spPr bwMode="auto">
            <a:xfrm>
              <a:off x="3103" y="3098"/>
              <a:ext cx="45" cy="50"/>
            </a:xfrm>
            <a:custGeom>
              <a:avLst/>
              <a:gdLst>
                <a:gd name="T0" fmla="*/ 0 w 274"/>
                <a:gd name="T1" fmla="*/ 0 h 302"/>
                <a:gd name="T2" fmla="*/ 0 w 274"/>
                <a:gd name="T3" fmla="*/ 0 h 302"/>
                <a:gd name="T4" fmla="*/ 0 w 274"/>
                <a:gd name="T5" fmla="*/ 0 h 302"/>
                <a:gd name="T6" fmla="*/ 0 w 274"/>
                <a:gd name="T7" fmla="*/ 0 h 302"/>
                <a:gd name="T8" fmla="*/ 0 w 274"/>
                <a:gd name="T9" fmla="*/ 0 h 302"/>
                <a:gd name="T10" fmla="*/ 0 w 274"/>
                <a:gd name="T11" fmla="*/ 0 h 302"/>
                <a:gd name="T12" fmla="*/ 0 w 274"/>
                <a:gd name="T13" fmla="*/ 0 h 302"/>
                <a:gd name="T14" fmla="*/ 0 w 274"/>
                <a:gd name="T15" fmla="*/ 0 h 302"/>
                <a:gd name="T16" fmla="*/ 0 w 274"/>
                <a:gd name="T17" fmla="*/ 0 h 302"/>
                <a:gd name="T18" fmla="*/ 0 w 274"/>
                <a:gd name="T19" fmla="*/ 0 h 302"/>
                <a:gd name="T20" fmla="*/ 0 w 274"/>
                <a:gd name="T21" fmla="*/ 0 h 302"/>
                <a:gd name="T22" fmla="*/ 0 w 274"/>
                <a:gd name="T23" fmla="*/ 0 h 302"/>
                <a:gd name="T24" fmla="*/ 0 w 274"/>
                <a:gd name="T25" fmla="*/ 0 h 302"/>
                <a:gd name="T26" fmla="*/ 0 w 274"/>
                <a:gd name="T27" fmla="*/ 0 h 302"/>
                <a:gd name="T28" fmla="*/ 0 w 274"/>
                <a:gd name="T29" fmla="*/ 0 h 302"/>
                <a:gd name="T30" fmla="*/ 0 w 274"/>
                <a:gd name="T31" fmla="*/ 0 h 302"/>
                <a:gd name="T32" fmla="*/ 0 w 274"/>
                <a:gd name="T33" fmla="*/ 0 h 302"/>
                <a:gd name="T34" fmla="*/ 0 w 274"/>
                <a:gd name="T35" fmla="*/ 0 h 302"/>
                <a:gd name="T36" fmla="*/ 0 w 274"/>
                <a:gd name="T37" fmla="*/ 0 h 302"/>
                <a:gd name="T38" fmla="*/ 0 w 274"/>
                <a:gd name="T39" fmla="*/ 0 h 302"/>
                <a:gd name="T40" fmla="*/ 0 w 274"/>
                <a:gd name="T41" fmla="*/ 0 h 302"/>
                <a:gd name="T42" fmla="*/ 0 w 274"/>
                <a:gd name="T43" fmla="*/ 0 h 302"/>
                <a:gd name="T44" fmla="*/ 0 w 274"/>
                <a:gd name="T45" fmla="*/ 0 h 302"/>
                <a:gd name="T46" fmla="*/ 0 w 274"/>
                <a:gd name="T47" fmla="*/ 0 h 302"/>
                <a:gd name="T48" fmla="*/ 0 w 274"/>
                <a:gd name="T49" fmla="*/ 0 h 302"/>
                <a:gd name="T50" fmla="*/ 0 w 274"/>
                <a:gd name="T51" fmla="*/ 0 h 302"/>
                <a:gd name="T52" fmla="*/ 0 w 274"/>
                <a:gd name="T53" fmla="*/ 0 h 302"/>
                <a:gd name="T54" fmla="*/ 0 w 274"/>
                <a:gd name="T55" fmla="*/ 0 h 302"/>
                <a:gd name="T56" fmla="*/ 0 w 274"/>
                <a:gd name="T57" fmla="*/ 0 h 302"/>
                <a:gd name="T58" fmla="*/ 0 w 274"/>
                <a:gd name="T59" fmla="*/ 0 h 302"/>
                <a:gd name="T60" fmla="*/ 0 w 274"/>
                <a:gd name="T61" fmla="*/ 0 h 302"/>
                <a:gd name="T62" fmla="*/ 0 w 274"/>
                <a:gd name="T63" fmla="*/ 0 h 302"/>
                <a:gd name="T64" fmla="*/ 0 w 274"/>
                <a:gd name="T65" fmla="*/ 0 h 302"/>
                <a:gd name="T66" fmla="*/ 0 w 274"/>
                <a:gd name="T67" fmla="*/ 0 h 302"/>
                <a:gd name="T68" fmla="*/ 0 w 274"/>
                <a:gd name="T69" fmla="*/ 0 h 302"/>
                <a:gd name="T70" fmla="*/ 0 w 274"/>
                <a:gd name="T71" fmla="*/ 0 h 302"/>
                <a:gd name="T72" fmla="*/ 0 w 274"/>
                <a:gd name="T73" fmla="*/ 0 h 302"/>
                <a:gd name="T74" fmla="*/ 0 w 274"/>
                <a:gd name="T75" fmla="*/ 0 h 302"/>
                <a:gd name="T76" fmla="*/ 0 w 274"/>
                <a:gd name="T77" fmla="*/ 0 h 302"/>
                <a:gd name="T78" fmla="*/ 0 w 274"/>
                <a:gd name="T79" fmla="*/ 0 h 302"/>
                <a:gd name="T80" fmla="*/ 0 w 274"/>
                <a:gd name="T81" fmla="*/ 0 h 302"/>
                <a:gd name="T82" fmla="*/ 0 w 274"/>
                <a:gd name="T83" fmla="*/ 0 h 302"/>
                <a:gd name="T84" fmla="*/ 0 w 274"/>
                <a:gd name="T85" fmla="*/ 0 h 302"/>
                <a:gd name="T86" fmla="*/ 0 w 274"/>
                <a:gd name="T87" fmla="*/ 0 h 302"/>
                <a:gd name="T88" fmla="*/ 0 w 274"/>
                <a:gd name="T89" fmla="*/ 0 h 302"/>
                <a:gd name="T90" fmla="*/ 0 w 274"/>
                <a:gd name="T91" fmla="*/ 0 h 302"/>
                <a:gd name="T92" fmla="*/ 0 w 274"/>
                <a:gd name="T93" fmla="*/ 0 h 302"/>
                <a:gd name="T94" fmla="*/ 0 w 274"/>
                <a:gd name="T95" fmla="*/ 0 h 3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74"/>
                <a:gd name="T145" fmla="*/ 0 h 302"/>
                <a:gd name="T146" fmla="*/ 274 w 274"/>
                <a:gd name="T147" fmla="*/ 302 h 30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74" h="302">
                  <a:moveTo>
                    <a:pt x="242" y="248"/>
                  </a:moveTo>
                  <a:lnTo>
                    <a:pt x="189" y="248"/>
                  </a:lnTo>
                  <a:lnTo>
                    <a:pt x="201" y="241"/>
                  </a:lnTo>
                  <a:lnTo>
                    <a:pt x="211" y="228"/>
                  </a:lnTo>
                  <a:lnTo>
                    <a:pt x="218" y="214"/>
                  </a:lnTo>
                  <a:lnTo>
                    <a:pt x="223" y="196"/>
                  </a:lnTo>
                  <a:lnTo>
                    <a:pt x="230" y="177"/>
                  </a:lnTo>
                  <a:lnTo>
                    <a:pt x="230" y="159"/>
                  </a:lnTo>
                  <a:lnTo>
                    <a:pt x="230" y="145"/>
                  </a:lnTo>
                  <a:lnTo>
                    <a:pt x="230" y="128"/>
                  </a:lnTo>
                  <a:lnTo>
                    <a:pt x="223" y="108"/>
                  </a:lnTo>
                  <a:lnTo>
                    <a:pt x="218" y="96"/>
                  </a:lnTo>
                  <a:lnTo>
                    <a:pt x="213" y="77"/>
                  </a:lnTo>
                  <a:lnTo>
                    <a:pt x="206" y="69"/>
                  </a:lnTo>
                  <a:lnTo>
                    <a:pt x="191" y="55"/>
                  </a:lnTo>
                  <a:lnTo>
                    <a:pt x="179" y="47"/>
                  </a:lnTo>
                  <a:lnTo>
                    <a:pt x="167" y="40"/>
                  </a:lnTo>
                  <a:lnTo>
                    <a:pt x="154" y="37"/>
                  </a:lnTo>
                  <a:lnTo>
                    <a:pt x="134" y="37"/>
                  </a:lnTo>
                  <a:lnTo>
                    <a:pt x="120" y="37"/>
                  </a:lnTo>
                  <a:lnTo>
                    <a:pt x="103" y="45"/>
                  </a:lnTo>
                  <a:lnTo>
                    <a:pt x="91" y="47"/>
                  </a:lnTo>
                  <a:lnTo>
                    <a:pt x="79" y="59"/>
                  </a:lnTo>
                  <a:lnTo>
                    <a:pt x="66" y="77"/>
                  </a:lnTo>
                  <a:lnTo>
                    <a:pt x="59" y="96"/>
                  </a:lnTo>
                  <a:lnTo>
                    <a:pt x="52" y="111"/>
                  </a:lnTo>
                  <a:lnTo>
                    <a:pt x="49" y="128"/>
                  </a:lnTo>
                  <a:lnTo>
                    <a:pt x="49" y="147"/>
                  </a:lnTo>
                  <a:lnTo>
                    <a:pt x="49" y="163"/>
                  </a:lnTo>
                  <a:lnTo>
                    <a:pt x="49" y="177"/>
                  </a:lnTo>
                  <a:lnTo>
                    <a:pt x="54" y="196"/>
                  </a:lnTo>
                  <a:lnTo>
                    <a:pt x="59" y="208"/>
                  </a:lnTo>
                  <a:lnTo>
                    <a:pt x="66" y="224"/>
                  </a:lnTo>
                  <a:lnTo>
                    <a:pt x="76" y="241"/>
                  </a:lnTo>
                  <a:lnTo>
                    <a:pt x="91" y="248"/>
                  </a:lnTo>
                  <a:lnTo>
                    <a:pt x="103" y="257"/>
                  </a:lnTo>
                  <a:lnTo>
                    <a:pt x="120" y="261"/>
                  </a:lnTo>
                  <a:lnTo>
                    <a:pt x="142" y="265"/>
                  </a:lnTo>
                  <a:lnTo>
                    <a:pt x="160" y="261"/>
                  </a:lnTo>
                  <a:lnTo>
                    <a:pt x="174" y="261"/>
                  </a:lnTo>
                  <a:lnTo>
                    <a:pt x="189" y="248"/>
                  </a:lnTo>
                  <a:lnTo>
                    <a:pt x="242" y="248"/>
                  </a:lnTo>
                  <a:lnTo>
                    <a:pt x="233" y="261"/>
                  </a:lnTo>
                  <a:lnTo>
                    <a:pt x="218" y="277"/>
                  </a:lnTo>
                  <a:lnTo>
                    <a:pt x="206" y="285"/>
                  </a:lnTo>
                  <a:lnTo>
                    <a:pt x="191" y="292"/>
                  </a:lnTo>
                  <a:lnTo>
                    <a:pt x="179" y="294"/>
                  </a:lnTo>
                  <a:lnTo>
                    <a:pt x="167" y="302"/>
                  </a:lnTo>
                  <a:lnTo>
                    <a:pt x="154" y="302"/>
                  </a:lnTo>
                  <a:lnTo>
                    <a:pt x="134" y="302"/>
                  </a:lnTo>
                  <a:lnTo>
                    <a:pt x="122" y="302"/>
                  </a:lnTo>
                  <a:lnTo>
                    <a:pt x="108" y="299"/>
                  </a:lnTo>
                  <a:lnTo>
                    <a:pt x="93" y="294"/>
                  </a:lnTo>
                  <a:lnTo>
                    <a:pt x="79" y="290"/>
                  </a:lnTo>
                  <a:lnTo>
                    <a:pt x="66" y="280"/>
                  </a:lnTo>
                  <a:lnTo>
                    <a:pt x="54" y="275"/>
                  </a:lnTo>
                  <a:lnTo>
                    <a:pt x="42" y="261"/>
                  </a:lnTo>
                  <a:lnTo>
                    <a:pt x="34" y="251"/>
                  </a:lnTo>
                  <a:lnTo>
                    <a:pt x="24" y="241"/>
                  </a:lnTo>
                  <a:lnTo>
                    <a:pt x="20" y="224"/>
                  </a:lnTo>
                  <a:lnTo>
                    <a:pt x="12" y="214"/>
                  </a:lnTo>
                  <a:lnTo>
                    <a:pt x="8" y="194"/>
                  </a:lnTo>
                  <a:lnTo>
                    <a:pt x="5" y="177"/>
                  </a:lnTo>
                  <a:lnTo>
                    <a:pt x="0" y="159"/>
                  </a:lnTo>
                  <a:lnTo>
                    <a:pt x="0" y="145"/>
                  </a:lnTo>
                  <a:lnTo>
                    <a:pt x="5" y="126"/>
                  </a:lnTo>
                  <a:lnTo>
                    <a:pt x="12" y="104"/>
                  </a:lnTo>
                  <a:lnTo>
                    <a:pt x="18" y="89"/>
                  </a:lnTo>
                  <a:lnTo>
                    <a:pt x="24" y="69"/>
                  </a:lnTo>
                  <a:lnTo>
                    <a:pt x="34" y="55"/>
                  </a:lnTo>
                  <a:lnTo>
                    <a:pt x="42" y="40"/>
                  </a:lnTo>
                  <a:lnTo>
                    <a:pt x="59" y="25"/>
                  </a:lnTo>
                  <a:lnTo>
                    <a:pt x="66" y="18"/>
                  </a:lnTo>
                  <a:lnTo>
                    <a:pt x="79" y="16"/>
                  </a:lnTo>
                  <a:lnTo>
                    <a:pt x="95" y="6"/>
                  </a:lnTo>
                  <a:lnTo>
                    <a:pt x="120" y="0"/>
                  </a:lnTo>
                  <a:lnTo>
                    <a:pt x="132" y="0"/>
                  </a:lnTo>
                  <a:lnTo>
                    <a:pt x="144" y="0"/>
                  </a:lnTo>
                  <a:lnTo>
                    <a:pt x="164" y="4"/>
                  </a:lnTo>
                  <a:lnTo>
                    <a:pt x="184" y="6"/>
                  </a:lnTo>
                  <a:lnTo>
                    <a:pt x="201" y="16"/>
                  </a:lnTo>
                  <a:lnTo>
                    <a:pt x="213" y="23"/>
                  </a:lnTo>
                  <a:lnTo>
                    <a:pt x="223" y="30"/>
                  </a:lnTo>
                  <a:lnTo>
                    <a:pt x="235" y="40"/>
                  </a:lnTo>
                  <a:lnTo>
                    <a:pt x="245" y="55"/>
                  </a:lnTo>
                  <a:lnTo>
                    <a:pt x="254" y="69"/>
                  </a:lnTo>
                  <a:lnTo>
                    <a:pt x="262" y="77"/>
                  </a:lnTo>
                  <a:lnTo>
                    <a:pt x="267" y="98"/>
                  </a:lnTo>
                  <a:lnTo>
                    <a:pt x="272" y="114"/>
                  </a:lnTo>
                  <a:lnTo>
                    <a:pt x="274" y="138"/>
                  </a:lnTo>
                  <a:lnTo>
                    <a:pt x="274" y="153"/>
                  </a:lnTo>
                  <a:lnTo>
                    <a:pt x="274" y="165"/>
                  </a:lnTo>
                  <a:lnTo>
                    <a:pt x="267" y="194"/>
                  </a:lnTo>
                  <a:lnTo>
                    <a:pt x="264" y="214"/>
                  </a:lnTo>
                  <a:lnTo>
                    <a:pt x="254" y="228"/>
                  </a:lnTo>
                  <a:lnTo>
                    <a:pt x="250" y="243"/>
                  </a:lnTo>
                  <a:lnTo>
                    <a:pt x="242" y="248"/>
                  </a:lnTo>
                  <a:close/>
                </a:path>
              </a:pathLst>
            </a:custGeom>
            <a:solidFill>
              <a:srgbClr val="000000"/>
            </a:solidFill>
            <a:ln w="1588">
              <a:solidFill>
                <a:srgbClr val="000000"/>
              </a:solidFill>
              <a:prstDash val="solid"/>
              <a:round/>
              <a:headEnd/>
              <a:tailEnd/>
            </a:ln>
          </p:spPr>
          <p:txBody>
            <a:bodyPr/>
            <a:lstStyle/>
            <a:p>
              <a:endParaRPr lang="en-US"/>
            </a:p>
          </p:txBody>
        </p:sp>
        <p:sp>
          <p:nvSpPr>
            <p:cNvPr id="135" name="Freeform 119"/>
            <p:cNvSpPr>
              <a:spLocks/>
            </p:cNvSpPr>
            <p:nvPr/>
          </p:nvSpPr>
          <p:spPr bwMode="auto">
            <a:xfrm>
              <a:off x="3166" y="3098"/>
              <a:ext cx="37" cy="49"/>
            </a:xfrm>
            <a:custGeom>
              <a:avLst/>
              <a:gdLst>
                <a:gd name="T0" fmla="*/ 0 w 224"/>
                <a:gd name="T1" fmla="*/ 0 h 290"/>
                <a:gd name="T2" fmla="*/ 0 w 224"/>
                <a:gd name="T3" fmla="*/ 0 h 290"/>
                <a:gd name="T4" fmla="*/ 0 w 224"/>
                <a:gd name="T5" fmla="*/ 0 h 290"/>
                <a:gd name="T6" fmla="*/ 0 w 224"/>
                <a:gd name="T7" fmla="*/ 0 h 290"/>
                <a:gd name="T8" fmla="*/ 0 w 224"/>
                <a:gd name="T9" fmla="*/ 0 h 290"/>
                <a:gd name="T10" fmla="*/ 0 w 224"/>
                <a:gd name="T11" fmla="*/ 0 h 290"/>
                <a:gd name="T12" fmla="*/ 0 w 224"/>
                <a:gd name="T13" fmla="*/ 0 h 290"/>
                <a:gd name="T14" fmla="*/ 0 w 224"/>
                <a:gd name="T15" fmla="*/ 0 h 290"/>
                <a:gd name="T16" fmla="*/ 0 w 224"/>
                <a:gd name="T17" fmla="*/ 0 h 290"/>
                <a:gd name="T18" fmla="*/ 0 w 224"/>
                <a:gd name="T19" fmla="*/ 0 h 290"/>
                <a:gd name="T20" fmla="*/ 0 w 224"/>
                <a:gd name="T21" fmla="*/ 0 h 290"/>
                <a:gd name="T22" fmla="*/ 0 w 224"/>
                <a:gd name="T23" fmla="*/ 0 h 290"/>
                <a:gd name="T24" fmla="*/ 0 w 224"/>
                <a:gd name="T25" fmla="*/ 0 h 290"/>
                <a:gd name="T26" fmla="*/ 0 w 224"/>
                <a:gd name="T27" fmla="*/ 0 h 290"/>
                <a:gd name="T28" fmla="*/ 0 w 224"/>
                <a:gd name="T29" fmla="*/ 0 h 290"/>
                <a:gd name="T30" fmla="*/ 0 w 224"/>
                <a:gd name="T31" fmla="*/ 0 h 290"/>
                <a:gd name="T32" fmla="*/ 0 w 224"/>
                <a:gd name="T33" fmla="*/ 0 h 290"/>
                <a:gd name="T34" fmla="*/ 0 w 224"/>
                <a:gd name="T35" fmla="*/ 0 h 290"/>
                <a:gd name="T36" fmla="*/ 0 w 224"/>
                <a:gd name="T37" fmla="*/ 0 h 290"/>
                <a:gd name="T38" fmla="*/ 0 w 224"/>
                <a:gd name="T39" fmla="*/ 0 h 290"/>
                <a:gd name="T40" fmla="*/ 0 w 224"/>
                <a:gd name="T41" fmla="*/ 0 h 290"/>
                <a:gd name="T42" fmla="*/ 0 w 224"/>
                <a:gd name="T43" fmla="*/ 0 h 290"/>
                <a:gd name="T44" fmla="*/ 0 w 224"/>
                <a:gd name="T45" fmla="*/ 0 h 290"/>
                <a:gd name="T46" fmla="*/ 0 w 224"/>
                <a:gd name="T47" fmla="*/ 0 h 290"/>
                <a:gd name="T48" fmla="*/ 0 w 224"/>
                <a:gd name="T49" fmla="*/ 0 h 290"/>
                <a:gd name="T50" fmla="*/ 0 w 224"/>
                <a:gd name="T51" fmla="*/ 0 h 290"/>
                <a:gd name="T52" fmla="*/ 0 w 224"/>
                <a:gd name="T53" fmla="*/ 0 h 290"/>
                <a:gd name="T54" fmla="*/ 0 w 224"/>
                <a:gd name="T55" fmla="*/ 0 h 290"/>
                <a:gd name="T56" fmla="*/ 0 w 224"/>
                <a:gd name="T57" fmla="*/ 0 h 290"/>
                <a:gd name="T58" fmla="*/ 0 w 224"/>
                <a:gd name="T59" fmla="*/ 0 h 290"/>
                <a:gd name="T60" fmla="*/ 0 w 224"/>
                <a:gd name="T61" fmla="*/ 0 h 290"/>
                <a:gd name="T62" fmla="*/ 0 w 224"/>
                <a:gd name="T63" fmla="*/ 0 h 290"/>
                <a:gd name="T64" fmla="*/ 0 w 224"/>
                <a:gd name="T65" fmla="*/ 0 h 290"/>
                <a:gd name="T66" fmla="*/ 0 w 224"/>
                <a:gd name="T67" fmla="*/ 0 h 290"/>
                <a:gd name="T68" fmla="*/ 0 w 224"/>
                <a:gd name="T69" fmla="*/ 0 h 290"/>
                <a:gd name="T70" fmla="*/ 0 w 224"/>
                <a:gd name="T71" fmla="*/ 0 h 290"/>
                <a:gd name="T72" fmla="*/ 0 w 224"/>
                <a:gd name="T73" fmla="*/ 0 h 290"/>
                <a:gd name="T74" fmla="*/ 0 w 224"/>
                <a:gd name="T75" fmla="*/ 0 h 290"/>
                <a:gd name="T76" fmla="*/ 0 w 224"/>
                <a:gd name="T77" fmla="*/ 0 h 290"/>
                <a:gd name="T78" fmla="*/ 0 w 224"/>
                <a:gd name="T79" fmla="*/ 0 h 290"/>
                <a:gd name="T80" fmla="*/ 0 w 224"/>
                <a:gd name="T81" fmla="*/ 0 h 290"/>
                <a:gd name="T82" fmla="*/ 0 w 224"/>
                <a:gd name="T83" fmla="*/ 0 h 290"/>
                <a:gd name="T84" fmla="*/ 0 w 224"/>
                <a:gd name="T85" fmla="*/ 0 h 290"/>
                <a:gd name="T86" fmla="*/ 0 w 224"/>
                <a:gd name="T87" fmla="*/ 0 h 290"/>
                <a:gd name="T88" fmla="*/ 0 w 224"/>
                <a:gd name="T89" fmla="*/ 0 h 290"/>
                <a:gd name="T90" fmla="*/ 0 w 224"/>
                <a:gd name="T91" fmla="*/ 0 h 29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4"/>
                <a:gd name="T139" fmla="*/ 0 h 290"/>
                <a:gd name="T140" fmla="*/ 224 w 224"/>
                <a:gd name="T141" fmla="*/ 290 h 29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4" h="290">
                  <a:moveTo>
                    <a:pt x="0" y="288"/>
                  </a:moveTo>
                  <a:lnTo>
                    <a:pt x="0" y="9"/>
                  </a:lnTo>
                  <a:lnTo>
                    <a:pt x="41" y="9"/>
                  </a:lnTo>
                  <a:lnTo>
                    <a:pt x="41" y="43"/>
                  </a:lnTo>
                  <a:lnTo>
                    <a:pt x="53" y="31"/>
                  </a:lnTo>
                  <a:lnTo>
                    <a:pt x="61" y="26"/>
                  </a:lnTo>
                  <a:lnTo>
                    <a:pt x="70" y="19"/>
                  </a:lnTo>
                  <a:lnTo>
                    <a:pt x="78" y="14"/>
                  </a:lnTo>
                  <a:lnTo>
                    <a:pt x="85" y="9"/>
                  </a:lnTo>
                  <a:lnTo>
                    <a:pt x="102" y="2"/>
                  </a:lnTo>
                  <a:lnTo>
                    <a:pt x="117" y="0"/>
                  </a:lnTo>
                  <a:lnTo>
                    <a:pt x="131" y="0"/>
                  </a:lnTo>
                  <a:lnTo>
                    <a:pt x="149" y="0"/>
                  </a:lnTo>
                  <a:lnTo>
                    <a:pt x="159" y="2"/>
                  </a:lnTo>
                  <a:lnTo>
                    <a:pt x="171" y="2"/>
                  </a:lnTo>
                  <a:lnTo>
                    <a:pt x="183" y="9"/>
                  </a:lnTo>
                  <a:lnTo>
                    <a:pt x="192" y="19"/>
                  </a:lnTo>
                  <a:lnTo>
                    <a:pt x="202" y="26"/>
                  </a:lnTo>
                  <a:lnTo>
                    <a:pt x="214" y="36"/>
                  </a:lnTo>
                  <a:lnTo>
                    <a:pt x="218" y="51"/>
                  </a:lnTo>
                  <a:lnTo>
                    <a:pt x="220" y="63"/>
                  </a:lnTo>
                  <a:lnTo>
                    <a:pt x="224" y="73"/>
                  </a:lnTo>
                  <a:lnTo>
                    <a:pt x="224" y="85"/>
                  </a:lnTo>
                  <a:lnTo>
                    <a:pt x="224" y="104"/>
                  </a:lnTo>
                  <a:lnTo>
                    <a:pt x="224" y="290"/>
                  </a:lnTo>
                  <a:lnTo>
                    <a:pt x="183" y="290"/>
                  </a:lnTo>
                  <a:lnTo>
                    <a:pt x="183" y="102"/>
                  </a:lnTo>
                  <a:lnTo>
                    <a:pt x="178" y="80"/>
                  </a:lnTo>
                  <a:lnTo>
                    <a:pt x="173" y="68"/>
                  </a:lnTo>
                  <a:lnTo>
                    <a:pt x="171" y="55"/>
                  </a:lnTo>
                  <a:lnTo>
                    <a:pt x="159" y="51"/>
                  </a:lnTo>
                  <a:lnTo>
                    <a:pt x="143" y="41"/>
                  </a:lnTo>
                  <a:lnTo>
                    <a:pt x="129" y="41"/>
                  </a:lnTo>
                  <a:lnTo>
                    <a:pt x="119" y="41"/>
                  </a:lnTo>
                  <a:lnTo>
                    <a:pt x="107" y="41"/>
                  </a:lnTo>
                  <a:lnTo>
                    <a:pt x="98" y="41"/>
                  </a:lnTo>
                  <a:lnTo>
                    <a:pt x="88" y="41"/>
                  </a:lnTo>
                  <a:lnTo>
                    <a:pt x="73" y="51"/>
                  </a:lnTo>
                  <a:lnTo>
                    <a:pt x="61" y="63"/>
                  </a:lnTo>
                  <a:lnTo>
                    <a:pt x="51" y="73"/>
                  </a:lnTo>
                  <a:lnTo>
                    <a:pt x="43" y="88"/>
                  </a:lnTo>
                  <a:lnTo>
                    <a:pt x="43" y="104"/>
                  </a:lnTo>
                  <a:lnTo>
                    <a:pt x="41" y="124"/>
                  </a:lnTo>
                  <a:lnTo>
                    <a:pt x="41" y="290"/>
                  </a:lnTo>
                  <a:lnTo>
                    <a:pt x="0" y="288"/>
                  </a:lnTo>
                  <a:close/>
                </a:path>
              </a:pathLst>
            </a:custGeom>
            <a:solidFill>
              <a:srgbClr val="000000"/>
            </a:solidFill>
            <a:ln w="1588">
              <a:solidFill>
                <a:srgbClr val="000000"/>
              </a:solidFill>
              <a:prstDash val="solid"/>
              <a:round/>
              <a:headEnd/>
              <a:tailEnd/>
            </a:ln>
          </p:spPr>
          <p:txBody>
            <a:bodyPr/>
            <a:lstStyle/>
            <a:p>
              <a:endParaRPr lang="en-US"/>
            </a:p>
          </p:txBody>
        </p:sp>
        <p:sp>
          <p:nvSpPr>
            <p:cNvPr id="136" name="Freeform 120"/>
            <p:cNvSpPr>
              <a:spLocks/>
            </p:cNvSpPr>
            <p:nvPr/>
          </p:nvSpPr>
          <p:spPr bwMode="auto">
            <a:xfrm>
              <a:off x="3256" y="3081"/>
              <a:ext cx="56" cy="65"/>
            </a:xfrm>
            <a:custGeom>
              <a:avLst/>
              <a:gdLst>
                <a:gd name="T0" fmla="*/ 0 w 336"/>
                <a:gd name="T1" fmla="*/ 0 h 392"/>
                <a:gd name="T2" fmla="*/ 0 w 336"/>
                <a:gd name="T3" fmla="*/ 0 h 392"/>
                <a:gd name="T4" fmla="*/ 0 w 336"/>
                <a:gd name="T5" fmla="*/ 0 h 392"/>
                <a:gd name="T6" fmla="*/ 0 w 336"/>
                <a:gd name="T7" fmla="*/ 0 h 392"/>
                <a:gd name="T8" fmla="*/ 0 w 336"/>
                <a:gd name="T9" fmla="*/ 0 h 392"/>
                <a:gd name="T10" fmla="*/ 0 w 336"/>
                <a:gd name="T11" fmla="*/ 0 h 392"/>
                <a:gd name="T12" fmla="*/ 0 w 336"/>
                <a:gd name="T13" fmla="*/ 0 h 392"/>
                <a:gd name="T14" fmla="*/ 0 w 336"/>
                <a:gd name="T15" fmla="*/ 0 h 392"/>
                <a:gd name="T16" fmla="*/ 0 60000 65536"/>
                <a:gd name="T17" fmla="*/ 0 60000 65536"/>
                <a:gd name="T18" fmla="*/ 0 60000 65536"/>
                <a:gd name="T19" fmla="*/ 0 60000 65536"/>
                <a:gd name="T20" fmla="*/ 0 60000 65536"/>
                <a:gd name="T21" fmla="*/ 0 60000 65536"/>
                <a:gd name="T22" fmla="*/ 0 60000 65536"/>
                <a:gd name="T23" fmla="*/ 0 60000 65536"/>
                <a:gd name="T24" fmla="*/ 0 w 336"/>
                <a:gd name="T25" fmla="*/ 0 h 392"/>
                <a:gd name="T26" fmla="*/ 336 w 336"/>
                <a:gd name="T27" fmla="*/ 392 h 3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6" h="392">
                  <a:moveTo>
                    <a:pt x="0" y="0"/>
                  </a:moveTo>
                  <a:lnTo>
                    <a:pt x="135" y="392"/>
                  </a:lnTo>
                  <a:lnTo>
                    <a:pt x="194" y="392"/>
                  </a:lnTo>
                  <a:lnTo>
                    <a:pt x="336" y="0"/>
                  </a:lnTo>
                  <a:lnTo>
                    <a:pt x="279" y="0"/>
                  </a:lnTo>
                  <a:lnTo>
                    <a:pt x="163" y="343"/>
                  </a:lnTo>
                  <a:lnTo>
                    <a:pt x="55" y="0"/>
                  </a:lnTo>
                  <a:lnTo>
                    <a:pt x="0" y="0"/>
                  </a:lnTo>
                  <a:close/>
                </a:path>
              </a:pathLst>
            </a:custGeom>
            <a:solidFill>
              <a:srgbClr val="000000"/>
            </a:solidFill>
            <a:ln w="1588">
              <a:solidFill>
                <a:srgbClr val="000000"/>
              </a:solidFill>
              <a:prstDash val="solid"/>
              <a:round/>
              <a:headEnd/>
              <a:tailEnd/>
            </a:ln>
          </p:spPr>
          <p:txBody>
            <a:bodyPr/>
            <a:lstStyle/>
            <a:p>
              <a:endParaRPr lang="en-US"/>
            </a:p>
          </p:txBody>
        </p:sp>
        <p:sp>
          <p:nvSpPr>
            <p:cNvPr id="137" name="Rectangle 121"/>
            <p:cNvSpPr>
              <a:spLocks noChangeArrowheads="1"/>
            </p:cNvSpPr>
            <p:nvPr/>
          </p:nvSpPr>
          <p:spPr bwMode="auto">
            <a:xfrm>
              <a:off x="3328" y="3100"/>
              <a:ext cx="8" cy="46"/>
            </a:xfrm>
            <a:prstGeom prst="rect">
              <a:avLst/>
            </a:prstGeom>
            <a:solidFill>
              <a:srgbClr val="000000"/>
            </a:solidFill>
            <a:ln w="1588">
              <a:solidFill>
                <a:srgbClr val="000000"/>
              </a:solidFill>
              <a:miter lim="800000"/>
              <a:headEnd/>
              <a:tailEnd/>
            </a:ln>
          </p:spPr>
          <p:txBody>
            <a:bodyPr/>
            <a:lstStyle/>
            <a:p>
              <a:endParaRPr lang="en-US"/>
            </a:p>
          </p:txBody>
        </p:sp>
        <p:sp>
          <p:nvSpPr>
            <p:cNvPr id="138" name="Rectangle 122"/>
            <p:cNvSpPr>
              <a:spLocks noChangeArrowheads="1"/>
            </p:cNvSpPr>
            <p:nvPr/>
          </p:nvSpPr>
          <p:spPr bwMode="auto">
            <a:xfrm>
              <a:off x="3328" y="3081"/>
              <a:ext cx="8" cy="8"/>
            </a:xfrm>
            <a:prstGeom prst="rect">
              <a:avLst/>
            </a:prstGeom>
            <a:solidFill>
              <a:srgbClr val="000000"/>
            </a:solidFill>
            <a:ln w="1588">
              <a:solidFill>
                <a:srgbClr val="000000"/>
              </a:solidFill>
              <a:miter lim="800000"/>
              <a:headEnd/>
              <a:tailEnd/>
            </a:ln>
          </p:spPr>
          <p:txBody>
            <a:bodyPr/>
            <a:lstStyle/>
            <a:p>
              <a:endParaRPr lang="en-US"/>
            </a:p>
          </p:txBody>
        </p:sp>
        <p:sp>
          <p:nvSpPr>
            <p:cNvPr id="139" name="Freeform 123"/>
            <p:cNvSpPr>
              <a:spLocks/>
            </p:cNvSpPr>
            <p:nvPr/>
          </p:nvSpPr>
          <p:spPr bwMode="auto">
            <a:xfrm>
              <a:off x="3351" y="3097"/>
              <a:ext cx="44" cy="50"/>
            </a:xfrm>
            <a:custGeom>
              <a:avLst/>
              <a:gdLst>
                <a:gd name="T0" fmla="*/ 0 w 264"/>
                <a:gd name="T1" fmla="*/ 0 h 303"/>
                <a:gd name="T2" fmla="*/ 0 w 264"/>
                <a:gd name="T3" fmla="*/ 0 h 303"/>
                <a:gd name="T4" fmla="*/ 0 w 264"/>
                <a:gd name="T5" fmla="*/ 0 h 303"/>
                <a:gd name="T6" fmla="*/ 0 w 264"/>
                <a:gd name="T7" fmla="*/ 0 h 303"/>
                <a:gd name="T8" fmla="*/ 0 w 264"/>
                <a:gd name="T9" fmla="*/ 0 h 303"/>
                <a:gd name="T10" fmla="*/ 0 w 264"/>
                <a:gd name="T11" fmla="*/ 0 h 303"/>
                <a:gd name="T12" fmla="*/ 0 w 264"/>
                <a:gd name="T13" fmla="*/ 0 h 303"/>
                <a:gd name="T14" fmla="*/ 0 w 264"/>
                <a:gd name="T15" fmla="*/ 0 h 303"/>
                <a:gd name="T16" fmla="*/ 0 w 264"/>
                <a:gd name="T17" fmla="*/ 0 h 303"/>
                <a:gd name="T18" fmla="*/ 0 w 264"/>
                <a:gd name="T19" fmla="*/ 0 h 303"/>
                <a:gd name="T20" fmla="*/ 0 w 264"/>
                <a:gd name="T21" fmla="*/ 0 h 303"/>
                <a:gd name="T22" fmla="*/ 0 w 264"/>
                <a:gd name="T23" fmla="*/ 0 h 303"/>
                <a:gd name="T24" fmla="*/ 0 w 264"/>
                <a:gd name="T25" fmla="*/ 0 h 303"/>
                <a:gd name="T26" fmla="*/ 0 w 264"/>
                <a:gd name="T27" fmla="*/ 0 h 303"/>
                <a:gd name="T28" fmla="*/ 0 w 264"/>
                <a:gd name="T29" fmla="*/ 0 h 303"/>
                <a:gd name="T30" fmla="*/ 0 w 264"/>
                <a:gd name="T31" fmla="*/ 0 h 303"/>
                <a:gd name="T32" fmla="*/ 0 w 264"/>
                <a:gd name="T33" fmla="*/ 0 h 303"/>
                <a:gd name="T34" fmla="*/ 0 w 264"/>
                <a:gd name="T35" fmla="*/ 0 h 303"/>
                <a:gd name="T36" fmla="*/ 0 w 264"/>
                <a:gd name="T37" fmla="*/ 0 h 303"/>
                <a:gd name="T38" fmla="*/ 0 w 264"/>
                <a:gd name="T39" fmla="*/ 0 h 303"/>
                <a:gd name="T40" fmla="*/ 0 w 264"/>
                <a:gd name="T41" fmla="*/ 0 h 303"/>
                <a:gd name="T42" fmla="*/ 0 w 264"/>
                <a:gd name="T43" fmla="*/ 0 h 303"/>
                <a:gd name="T44" fmla="*/ 0 w 264"/>
                <a:gd name="T45" fmla="*/ 0 h 303"/>
                <a:gd name="T46" fmla="*/ 0 w 264"/>
                <a:gd name="T47" fmla="*/ 0 h 303"/>
                <a:gd name="T48" fmla="*/ 0 w 264"/>
                <a:gd name="T49" fmla="*/ 0 h 303"/>
                <a:gd name="T50" fmla="*/ 0 w 264"/>
                <a:gd name="T51" fmla="*/ 0 h 303"/>
                <a:gd name="T52" fmla="*/ 0 w 264"/>
                <a:gd name="T53" fmla="*/ 0 h 303"/>
                <a:gd name="T54" fmla="*/ 0 w 264"/>
                <a:gd name="T55" fmla="*/ 0 h 303"/>
                <a:gd name="T56" fmla="*/ 0 w 264"/>
                <a:gd name="T57" fmla="*/ 0 h 303"/>
                <a:gd name="T58" fmla="*/ 0 w 264"/>
                <a:gd name="T59" fmla="*/ 0 h 303"/>
                <a:gd name="T60" fmla="*/ 0 w 264"/>
                <a:gd name="T61" fmla="*/ 0 h 303"/>
                <a:gd name="T62" fmla="*/ 0 w 264"/>
                <a:gd name="T63" fmla="*/ 0 h 303"/>
                <a:gd name="T64" fmla="*/ 0 w 264"/>
                <a:gd name="T65" fmla="*/ 0 h 303"/>
                <a:gd name="T66" fmla="*/ 0 w 264"/>
                <a:gd name="T67" fmla="*/ 0 h 303"/>
                <a:gd name="T68" fmla="*/ 0 w 264"/>
                <a:gd name="T69" fmla="*/ 0 h 303"/>
                <a:gd name="T70" fmla="*/ 0 w 264"/>
                <a:gd name="T71" fmla="*/ 0 h 303"/>
                <a:gd name="T72" fmla="*/ 0 w 264"/>
                <a:gd name="T73" fmla="*/ 0 h 303"/>
                <a:gd name="T74" fmla="*/ 0 w 264"/>
                <a:gd name="T75" fmla="*/ 0 h 303"/>
                <a:gd name="T76" fmla="*/ 0 w 264"/>
                <a:gd name="T77" fmla="*/ 0 h 303"/>
                <a:gd name="T78" fmla="*/ 0 w 264"/>
                <a:gd name="T79" fmla="*/ 0 h 303"/>
                <a:gd name="T80" fmla="*/ 0 w 264"/>
                <a:gd name="T81" fmla="*/ 0 h 303"/>
                <a:gd name="T82" fmla="*/ 0 w 264"/>
                <a:gd name="T83" fmla="*/ 0 h 303"/>
                <a:gd name="T84" fmla="*/ 0 w 264"/>
                <a:gd name="T85" fmla="*/ 0 h 303"/>
                <a:gd name="T86" fmla="*/ 0 w 264"/>
                <a:gd name="T87" fmla="*/ 0 h 303"/>
                <a:gd name="T88" fmla="*/ 0 w 264"/>
                <a:gd name="T89" fmla="*/ 0 h 303"/>
                <a:gd name="T90" fmla="*/ 0 w 264"/>
                <a:gd name="T91" fmla="*/ 0 h 303"/>
                <a:gd name="T92" fmla="*/ 0 w 264"/>
                <a:gd name="T93" fmla="*/ 0 h 30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64"/>
                <a:gd name="T142" fmla="*/ 0 h 303"/>
                <a:gd name="T143" fmla="*/ 264 w 264"/>
                <a:gd name="T144" fmla="*/ 303 h 30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64" h="303">
                  <a:moveTo>
                    <a:pt x="211" y="220"/>
                  </a:moveTo>
                  <a:lnTo>
                    <a:pt x="199" y="242"/>
                  </a:lnTo>
                  <a:lnTo>
                    <a:pt x="189" y="249"/>
                  </a:lnTo>
                  <a:lnTo>
                    <a:pt x="179" y="257"/>
                  </a:lnTo>
                  <a:lnTo>
                    <a:pt x="164" y="261"/>
                  </a:lnTo>
                  <a:lnTo>
                    <a:pt x="144" y="265"/>
                  </a:lnTo>
                  <a:lnTo>
                    <a:pt x="138" y="265"/>
                  </a:lnTo>
                  <a:lnTo>
                    <a:pt x="115" y="261"/>
                  </a:lnTo>
                  <a:lnTo>
                    <a:pt x="103" y="261"/>
                  </a:lnTo>
                  <a:lnTo>
                    <a:pt x="91" y="252"/>
                  </a:lnTo>
                  <a:lnTo>
                    <a:pt x="79" y="245"/>
                  </a:lnTo>
                  <a:lnTo>
                    <a:pt x="69" y="232"/>
                  </a:lnTo>
                  <a:lnTo>
                    <a:pt x="61" y="220"/>
                  </a:lnTo>
                  <a:lnTo>
                    <a:pt x="49" y="208"/>
                  </a:lnTo>
                  <a:lnTo>
                    <a:pt x="46" y="193"/>
                  </a:lnTo>
                  <a:lnTo>
                    <a:pt x="44" y="176"/>
                  </a:lnTo>
                  <a:lnTo>
                    <a:pt x="44" y="167"/>
                  </a:lnTo>
                  <a:lnTo>
                    <a:pt x="264" y="167"/>
                  </a:lnTo>
                  <a:lnTo>
                    <a:pt x="264" y="147"/>
                  </a:lnTo>
                  <a:lnTo>
                    <a:pt x="264" y="132"/>
                  </a:lnTo>
                  <a:lnTo>
                    <a:pt x="258" y="112"/>
                  </a:lnTo>
                  <a:lnTo>
                    <a:pt x="254" y="96"/>
                  </a:lnTo>
                  <a:lnTo>
                    <a:pt x="252" y="81"/>
                  </a:lnTo>
                  <a:lnTo>
                    <a:pt x="242" y="63"/>
                  </a:lnTo>
                  <a:lnTo>
                    <a:pt x="235" y="49"/>
                  </a:lnTo>
                  <a:lnTo>
                    <a:pt x="223" y="39"/>
                  </a:lnTo>
                  <a:lnTo>
                    <a:pt x="213" y="29"/>
                  </a:lnTo>
                  <a:lnTo>
                    <a:pt x="201" y="22"/>
                  </a:lnTo>
                  <a:lnTo>
                    <a:pt x="186" y="10"/>
                  </a:lnTo>
                  <a:lnTo>
                    <a:pt x="164" y="8"/>
                  </a:lnTo>
                  <a:lnTo>
                    <a:pt x="150" y="4"/>
                  </a:lnTo>
                  <a:lnTo>
                    <a:pt x="138" y="0"/>
                  </a:lnTo>
                  <a:lnTo>
                    <a:pt x="113" y="4"/>
                  </a:lnTo>
                  <a:lnTo>
                    <a:pt x="95" y="8"/>
                  </a:lnTo>
                  <a:lnTo>
                    <a:pt x="83" y="8"/>
                  </a:lnTo>
                  <a:lnTo>
                    <a:pt x="69" y="17"/>
                  </a:lnTo>
                  <a:lnTo>
                    <a:pt x="56" y="27"/>
                  </a:lnTo>
                  <a:lnTo>
                    <a:pt x="44" y="37"/>
                  </a:lnTo>
                  <a:lnTo>
                    <a:pt x="34" y="49"/>
                  </a:lnTo>
                  <a:lnTo>
                    <a:pt x="24" y="59"/>
                  </a:lnTo>
                  <a:lnTo>
                    <a:pt x="15" y="71"/>
                  </a:lnTo>
                  <a:lnTo>
                    <a:pt x="15" y="81"/>
                  </a:lnTo>
                  <a:lnTo>
                    <a:pt x="7" y="100"/>
                  </a:lnTo>
                  <a:lnTo>
                    <a:pt x="7" y="112"/>
                  </a:lnTo>
                  <a:lnTo>
                    <a:pt x="0" y="130"/>
                  </a:lnTo>
                  <a:lnTo>
                    <a:pt x="44" y="130"/>
                  </a:lnTo>
                  <a:lnTo>
                    <a:pt x="49" y="108"/>
                  </a:lnTo>
                  <a:lnTo>
                    <a:pt x="54" y="93"/>
                  </a:lnTo>
                  <a:lnTo>
                    <a:pt x="61" y="81"/>
                  </a:lnTo>
                  <a:lnTo>
                    <a:pt x="69" y="71"/>
                  </a:lnTo>
                  <a:lnTo>
                    <a:pt x="76" y="59"/>
                  </a:lnTo>
                  <a:lnTo>
                    <a:pt x="85" y="49"/>
                  </a:lnTo>
                  <a:lnTo>
                    <a:pt x="99" y="44"/>
                  </a:lnTo>
                  <a:lnTo>
                    <a:pt x="113" y="37"/>
                  </a:lnTo>
                  <a:lnTo>
                    <a:pt x="130" y="37"/>
                  </a:lnTo>
                  <a:lnTo>
                    <a:pt x="144" y="37"/>
                  </a:lnTo>
                  <a:lnTo>
                    <a:pt x="154" y="37"/>
                  </a:lnTo>
                  <a:lnTo>
                    <a:pt x="164" y="41"/>
                  </a:lnTo>
                  <a:lnTo>
                    <a:pt x="179" y="49"/>
                  </a:lnTo>
                  <a:lnTo>
                    <a:pt x="186" y="51"/>
                  </a:lnTo>
                  <a:lnTo>
                    <a:pt x="199" y="63"/>
                  </a:lnTo>
                  <a:lnTo>
                    <a:pt x="209" y="81"/>
                  </a:lnTo>
                  <a:lnTo>
                    <a:pt x="211" y="100"/>
                  </a:lnTo>
                  <a:lnTo>
                    <a:pt x="218" y="112"/>
                  </a:lnTo>
                  <a:lnTo>
                    <a:pt x="218" y="130"/>
                  </a:lnTo>
                  <a:lnTo>
                    <a:pt x="44" y="130"/>
                  </a:lnTo>
                  <a:lnTo>
                    <a:pt x="0" y="130"/>
                  </a:lnTo>
                  <a:lnTo>
                    <a:pt x="0" y="142"/>
                  </a:lnTo>
                  <a:lnTo>
                    <a:pt x="0" y="157"/>
                  </a:lnTo>
                  <a:lnTo>
                    <a:pt x="3" y="179"/>
                  </a:lnTo>
                  <a:lnTo>
                    <a:pt x="7" y="200"/>
                  </a:lnTo>
                  <a:lnTo>
                    <a:pt x="12" y="218"/>
                  </a:lnTo>
                  <a:lnTo>
                    <a:pt x="15" y="232"/>
                  </a:lnTo>
                  <a:lnTo>
                    <a:pt x="24" y="247"/>
                  </a:lnTo>
                  <a:lnTo>
                    <a:pt x="36" y="261"/>
                  </a:lnTo>
                  <a:lnTo>
                    <a:pt x="44" y="274"/>
                  </a:lnTo>
                  <a:lnTo>
                    <a:pt x="61" y="281"/>
                  </a:lnTo>
                  <a:lnTo>
                    <a:pt x="76" y="289"/>
                  </a:lnTo>
                  <a:lnTo>
                    <a:pt x="85" y="296"/>
                  </a:lnTo>
                  <a:lnTo>
                    <a:pt x="95" y="298"/>
                  </a:lnTo>
                  <a:lnTo>
                    <a:pt x="111" y="298"/>
                  </a:lnTo>
                  <a:lnTo>
                    <a:pt x="115" y="303"/>
                  </a:lnTo>
                  <a:lnTo>
                    <a:pt x="128" y="303"/>
                  </a:lnTo>
                  <a:lnTo>
                    <a:pt x="138" y="303"/>
                  </a:lnTo>
                  <a:lnTo>
                    <a:pt x="150" y="303"/>
                  </a:lnTo>
                  <a:lnTo>
                    <a:pt x="166" y="298"/>
                  </a:lnTo>
                  <a:lnTo>
                    <a:pt x="189" y="291"/>
                  </a:lnTo>
                  <a:lnTo>
                    <a:pt x="201" y="286"/>
                  </a:lnTo>
                  <a:lnTo>
                    <a:pt x="218" y="279"/>
                  </a:lnTo>
                  <a:lnTo>
                    <a:pt x="223" y="271"/>
                  </a:lnTo>
                  <a:lnTo>
                    <a:pt x="233" y="261"/>
                  </a:lnTo>
                  <a:lnTo>
                    <a:pt x="240" y="249"/>
                  </a:lnTo>
                  <a:lnTo>
                    <a:pt x="252" y="237"/>
                  </a:lnTo>
                  <a:lnTo>
                    <a:pt x="252" y="220"/>
                  </a:lnTo>
                  <a:lnTo>
                    <a:pt x="211" y="220"/>
                  </a:lnTo>
                  <a:close/>
                </a:path>
              </a:pathLst>
            </a:custGeom>
            <a:solidFill>
              <a:srgbClr val="000000"/>
            </a:solidFill>
            <a:ln w="1588">
              <a:solidFill>
                <a:srgbClr val="000000"/>
              </a:solidFill>
              <a:prstDash val="solid"/>
              <a:round/>
              <a:headEnd/>
              <a:tailEnd/>
            </a:ln>
          </p:spPr>
          <p:txBody>
            <a:bodyPr/>
            <a:lstStyle/>
            <a:p>
              <a:endParaRPr lang="en-US"/>
            </a:p>
          </p:txBody>
        </p:sp>
        <p:sp>
          <p:nvSpPr>
            <p:cNvPr id="140" name="Freeform 124"/>
            <p:cNvSpPr>
              <a:spLocks/>
            </p:cNvSpPr>
            <p:nvPr/>
          </p:nvSpPr>
          <p:spPr bwMode="auto">
            <a:xfrm>
              <a:off x="3448" y="3081"/>
              <a:ext cx="83" cy="65"/>
            </a:xfrm>
            <a:custGeom>
              <a:avLst/>
              <a:gdLst>
                <a:gd name="T0" fmla="*/ 0 w 499"/>
                <a:gd name="T1" fmla="*/ 0 h 392"/>
                <a:gd name="T2" fmla="*/ 0 w 499"/>
                <a:gd name="T3" fmla="*/ 0 h 392"/>
                <a:gd name="T4" fmla="*/ 0 w 499"/>
                <a:gd name="T5" fmla="*/ 0 h 392"/>
                <a:gd name="T6" fmla="*/ 0 w 499"/>
                <a:gd name="T7" fmla="*/ 0 h 392"/>
                <a:gd name="T8" fmla="*/ 0 w 499"/>
                <a:gd name="T9" fmla="*/ 0 h 392"/>
                <a:gd name="T10" fmla="*/ 0 w 499"/>
                <a:gd name="T11" fmla="*/ 0 h 392"/>
                <a:gd name="T12" fmla="*/ 0 w 499"/>
                <a:gd name="T13" fmla="*/ 0 h 392"/>
                <a:gd name="T14" fmla="*/ 0 w 499"/>
                <a:gd name="T15" fmla="*/ 0 h 392"/>
                <a:gd name="T16" fmla="*/ 0 w 499"/>
                <a:gd name="T17" fmla="*/ 0 h 392"/>
                <a:gd name="T18" fmla="*/ 0 w 499"/>
                <a:gd name="T19" fmla="*/ 0 h 392"/>
                <a:gd name="T20" fmla="*/ 0 w 499"/>
                <a:gd name="T21" fmla="*/ 0 h 392"/>
                <a:gd name="T22" fmla="*/ 0 w 499"/>
                <a:gd name="T23" fmla="*/ 0 h 392"/>
                <a:gd name="T24" fmla="*/ 0 w 499"/>
                <a:gd name="T25" fmla="*/ 0 h 392"/>
                <a:gd name="T26" fmla="*/ 0 w 499"/>
                <a:gd name="T27" fmla="*/ 0 h 3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99"/>
                <a:gd name="T43" fmla="*/ 0 h 392"/>
                <a:gd name="T44" fmla="*/ 499 w 499"/>
                <a:gd name="T45" fmla="*/ 392 h 3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99" h="392">
                  <a:moveTo>
                    <a:pt x="0" y="0"/>
                  </a:moveTo>
                  <a:lnTo>
                    <a:pt x="103" y="392"/>
                  </a:lnTo>
                  <a:lnTo>
                    <a:pt x="155" y="392"/>
                  </a:lnTo>
                  <a:lnTo>
                    <a:pt x="248" y="49"/>
                  </a:lnTo>
                  <a:lnTo>
                    <a:pt x="336" y="392"/>
                  </a:lnTo>
                  <a:lnTo>
                    <a:pt x="385" y="392"/>
                  </a:lnTo>
                  <a:lnTo>
                    <a:pt x="499" y="0"/>
                  </a:lnTo>
                  <a:lnTo>
                    <a:pt x="444" y="0"/>
                  </a:lnTo>
                  <a:lnTo>
                    <a:pt x="362" y="328"/>
                  </a:lnTo>
                  <a:lnTo>
                    <a:pt x="277" y="0"/>
                  </a:lnTo>
                  <a:lnTo>
                    <a:pt x="220" y="0"/>
                  </a:lnTo>
                  <a:lnTo>
                    <a:pt x="130" y="324"/>
                  </a:lnTo>
                  <a:lnTo>
                    <a:pt x="54" y="0"/>
                  </a:lnTo>
                  <a:lnTo>
                    <a:pt x="0" y="0"/>
                  </a:lnTo>
                  <a:close/>
                </a:path>
              </a:pathLst>
            </a:custGeom>
            <a:solidFill>
              <a:srgbClr val="000000"/>
            </a:solidFill>
            <a:ln w="1588">
              <a:solidFill>
                <a:srgbClr val="000000"/>
              </a:solidFill>
              <a:prstDash val="solid"/>
              <a:round/>
              <a:headEnd/>
              <a:tailEnd/>
            </a:ln>
          </p:spPr>
          <p:txBody>
            <a:bodyPr/>
            <a:lstStyle/>
            <a:p>
              <a:endParaRPr lang="en-US"/>
            </a:p>
          </p:txBody>
        </p:sp>
        <p:sp>
          <p:nvSpPr>
            <p:cNvPr id="141" name="Freeform 125"/>
            <p:cNvSpPr>
              <a:spLocks/>
            </p:cNvSpPr>
            <p:nvPr/>
          </p:nvSpPr>
          <p:spPr bwMode="auto">
            <a:xfrm>
              <a:off x="3536" y="3098"/>
              <a:ext cx="45" cy="49"/>
            </a:xfrm>
            <a:custGeom>
              <a:avLst/>
              <a:gdLst>
                <a:gd name="T0" fmla="*/ 0 w 269"/>
                <a:gd name="T1" fmla="*/ 0 h 295"/>
                <a:gd name="T2" fmla="*/ 0 w 269"/>
                <a:gd name="T3" fmla="*/ 0 h 295"/>
                <a:gd name="T4" fmla="*/ 0 w 269"/>
                <a:gd name="T5" fmla="*/ 0 h 295"/>
                <a:gd name="T6" fmla="*/ 0 w 269"/>
                <a:gd name="T7" fmla="*/ 0 h 295"/>
                <a:gd name="T8" fmla="*/ 0 w 269"/>
                <a:gd name="T9" fmla="*/ 0 h 295"/>
                <a:gd name="T10" fmla="*/ 0 w 269"/>
                <a:gd name="T11" fmla="*/ 0 h 295"/>
                <a:gd name="T12" fmla="*/ 0 w 269"/>
                <a:gd name="T13" fmla="*/ 0 h 295"/>
                <a:gd name="T14" fmla="*/ 0 w 269"/>
                <a:gd name="T15" fmla="*/ 0 h 295"/>
                <a:gd name="T16" fmla="*/ 0 w 269"/>
                <a:gd name="T17" fmla="*/ 0 h 295"/>
                <a:gd name="T18" fmla="*/ 0 w 269"/>
                <a:gd name="T19" fmla="*/ 0 h 295"/>
                <a:gd name="T20" fmla="*/ 0 w 269"/>
                <a:gd name="T21" fmla="*/ 0 h 295"/>
                <a:gd name="T22" fmla="*/ 0 w 269"/>
                <a:gd name="T23" fmla="*/ 0 h 295"/>
                <a:gd name="T24" fmla="*/ 0 w 269"/>
                <a:gd name="T25" fmla="*/ 0 h 295"/>
                <a:gd name="T26" fmla="*/ 0 w 269"/>
                <a:gd name="T27" fmla="*/ 0 h 295"/>
                <a:gd name="T28" fmla="*/ 0 w 269"/>
                <a:gd name="T29" fmla="*/ 0 h 295"/>
                <a:gd name="T30" fmla="*/ 0 w 269"/>
                <a:gd name="T31" fmla="*/ 0 h 295"/>
                <a:gd name="T32" fmla="*/ 0 w 269"/>
                <a:gd name="T33" fmla="*/ 0 h 295"/>
                <a:gd name="T34" fmla="*/ 0 w 269"/>
                <a:gd name="T35" fmla="*/ 0 h 295"/>
                <a:gd name="T36" fmla="*/ 0 w 269"/>
                <a:gd name="T37" fmla="*/ 0 h 295"/>
                <a:gd name="T38" fmla="*/ 0 w 269"/>
                <a:gd name="T39" fmla="*/ 0 h 295"/>
                <a:gd name="T40" fmla="*/ 0 w 269"/>
                <a:gd name="T41" fmla="*/ 0 h 295"/>
                <a:gd name="T42" fmla="*/ 0 w 269"/>
                <a:gd name="T43" fmla="*/ 0 h 295"/>
                <a:gd name="T44" fmla="*/ 0 w 269"/>
                <a:gd name="T45" fmla="*/ 0 h 295"/>
                <a:gd name="T46" fmla="*/ 0 w 269"/>
                <a:gd name="T47" fmla="*/ 0 h 295"/>
                <a:gd name="T48" fmla="*/ 0 w 269"/>
                <a:gd name="T49" fmla="*/ 0 h 295"/>
                <a:gd name="T50" fmla="*/ 0 w 269"/>
                <a:gd name="T51" fmla="*/ 0 h 295"/>
                <a:gd name="T52" fmla="*/ 0 w 269"/>
                <a:gd name="T53" fmla="*/ 0 h 295"/>
                <a:gd name="T54" fmla="*/ 0 w 269"/>
                <a:gd name="T55" fmla="*/ 0 h 295"/>
                <a:gd name="T56" fmla="*/ 0 w 269"/>
                <a:gd name="T57" fmla="*/ 0 h 295"/>
                <a:gd name="T58" fmla="*/ 0 w 269"/>
                <a:gd name="T59" fmla="*/ 0 h 295"/>
                <a:gd name="T60" fmla="*/ 0 w 269"/>
                <a:gd name="T61" fmla="*/ 0 h 295"/>
                <a:gd name="T62" fmla="*/ 0 w 269"/>
                <a:gd name="T63" fmla="*/ 0 h 295"/>
                <a:gd name="T64" fmla="*/ 0 w 269"/>
                <a:gd name="T65" fmla="*/ 0 h 295"/>
                <a:gd name="T66" fmla="*/ 0 w 269"/>
                <a:gd name="T67" fmla="*/ 0 h 295"/>
                <a:gd name="T68" fmla="*/ 0 w 269"/>
                <a:gd name="T69" fmla="*/ 0 h 295"/>
                <a:gd name="T70" fmla="*/ 0 w 269"/>
                <a:gd name="T71" fmla="*/ 0 h 295"/>
                <a:gd name="T72" fmla="*/ 0 w 269"/>
                <a:gd name="T73" fmla="*/ 0 h 295"/>
                <a:gd name="T74" fmla="*/ 0 w 269"/>
                <a:gd name="T75" fmla="*/ 0 h 295"/>
                <a:gd name="T76" fmla="*/ 0 w 269"/>
                <a:gd name="T77" fmla="*/ 0 h 295"/>
                <a:gd name="T78" fmla="*/ 0 w 269"/>
                <a:gd name="T79" fmla="*/ 0 h 295"/>
                <a:gd name="T80" fmla="*/ 0 w 269"/>
                <a:gd name="T81" fmla="*/ 0 h 295"/>
                <a:gd name="T82" fmla="*/ 0 w 269"/>
                <a:gd name="T83" fmla="*/ 0 h 295"/>
                <a:gd name="T84" fmla="*/ 0 w 269"/>
                <a:gd name="T85" fmla="*/ 0 h 295"/>
                <a:gd name="T86" fmla="*/ 0 w 269"/>
                <a:gd name="T87" fmla="*/ 0 h 295"/>
                <a:gd name="T88" fmla="*/ 0 w 269"/>
                <a:gd name="T89" fmla="*/ 0 h 295"/>
                <a:gd name="T90" fmla="*/ 0 w 269"/>
                <a:gd name="T91" fmla="*/ 0 h 295"/>
                <a:gd name="T92" fmla="*/ 0 w 269"/>
                <a:gd name="T93" fmla="*/ 0 h 295"/>
                <a:gd name="T94" fmla="*/ 0 w 269"/>
                <a:gd name="T95" fmla="*/ 0 h 295"/>
                <a:gd name="T96" fmla="*/ 0 w 269"/>
                <a:gd name="T97" fmla="*/ 0 h 295"/>
                <a:gd name="T98" fmla="*/ 0 w 269"/>
                <a:gd name="T99" fmla="*/ 0 h 295"/>
                <a:gd name="T100" fmla="*/ 0 w 269"/>
                <a:gd name="T101" fmla="*/ 0 h 295"/>
                <a:gd name="T102" fmla="*/ 0 w 269"/>
                <a:gd name="T103" fmla="*/ 0 h 295"/>
                <a:gd name="T104" fmla="*/ 0 w 269"/>
                <a:gd name="T105" fmla="*/ 0 h 295"/>
                <a:gd name="T106" fmla="*/ 0 w 269"/>
                <a:gd name="T107" fmla="*/ 0 h 295"/>
                <a:gd name="T108" fmla="*/ 0 w 269"/>
                <a:gd name="T109" fmla="*/ 0 h 295"/>
                <a:gd name="T110" fmla="*/ 0 w 269"/>
                <a:gd name="T111" fmla="*/ 0 h 295"/>
                <a:gd name="T112" fmla="*/ 0 w 269"/>
                <a:gd name="T113" fmla="*/ 0 h 295"/>
                <a:gd name="T114" fmla="*/ 0 w 269"/>
                <a:gd name="T115" fmla="*/ 0 h 29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9"/>
                <a:gd name="T175" fmla="*/ 0 h 295"/>
                <a:gd name="T176" fmla="*/ 269 w 269"/>
                <a:gd name="T177" fmla="*/ 295 h 29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9" h="295">
                  <a:moveTo>
                    <a:pt x="196" y="244"/>
                  </a:moveTo>
                  <a:lnTo>
                    <a:pt x="167" y="244"/>
                  </a:lnTo>
                  <a:lnTo>
                    <a:pt x="149" y="257"/>
                  </a:lnTo>
                  <a:lnTo>
                    <a:pt x="135" y="257"/>
                  </a:lnTo>
                  <a:lnTo>
                    <a:pt x="120" y="261"/>
                  </a:lnTo>
                  <a:lnTo>
                    <a:pt x="113" y="263"/>
                  </a:lnTo>
                  <a:lnTo>
                    <a:pt x="98" y="261"/>
                  </a:lnTo>
                  <a:lnTo>
                    <a:pt x="88" y="257"/>
                  </a:lnTo>
                  <a:lnTo>
                    <a:pt x="78" y="257"/>
                  </a:lnTo>
                  <a:lnTo>
                    <a:pt x="64" y="247"/>
                  </a:lnTo>
                  <a:lnTo>
                    <a:pt x="57" y="239"/>
                  </a:lnTo>
                  <a:lnTo>
                    <a:pt x="51" y="229"/>
                  </a:lnTo>
                  <a:lnTo>
                    <a:pt x="47" y="214"/>
                  </a:lnTo>
                  <a:lnTo>
                    <a:pt x="47" y="204"/>
                  </a:lnTo>
                  <a:lnTo>
                    <a:pt x="57" y="192"/>
                  </a:lnTo>
                  <a:lnTo>
                    <a:pt x="64" y="180"/>
                  </a:lnTo>
                  <a:lnTo>
                    <a:pt x="76" y="173"/>
                  </a:lnTo>
                  <a:lnTo>
                    <a:pt x="86" y="168"/>
                  </a:lnTo>
                  <a:lnTo>
                    <a:pt x="100" y="161"/>
                  </a:lnTo>
                  <a:lnTo>
                    <a:pt x="137" y="155"/>
                  </a:lnTo>
                  <a:lnTo>
                    <a:pt x="167" y="149"/>
                  </a:lnTo>
                  <a:lnTo>
                    <a:pt x="179" y="143"/>
                  </a:lnTo>
                  <a:lnTo>
                    <a:pt x="196" y="136"/>
                  </a:lnTo>
                  <a:lnTo>
                    <a:pt x="196" y="183"/>
                  </a:lnTo>
                  <a:lnTo>
                    <a:pt x="196" y="202"/>
                  </a:lnTo>
                  <a:lnTo>
                    <a:pt x="188" y="220"/>
                  </a:lnTo>
                  <a:lnTo>
                    <a:pt x="186" y="229"/>
                  </a:lnTo>
                  <a:lnTo>
                    <a:pt x="176" y="239"/>
                  </a:lnTo>
                  <a:lnTo>
                    <a:pt x="167" y="244"/>
                  </a:lnTo>
                  <a:lnTo>
                    <a:pt x="196" y="244"/>
                  </a:lnTo>
                  <a:lnTo>
                    <a:pt x="188" y="257"/>
                  </a:lnTo>
                  <a:lnTo>
                    <a:pt x="179" y="271"/>
                  </a:lnTo>
                  <a:lnTo>
                    <a:pt x="169" y="273"/>
                  </a:lnTo>
                  <a:lnTo>
                    <a:pt x="159" y="281"/>
                  </a:lnTo>
                  <a:lnTo>
                    <a:pt x="142" y="288"/>
                  </a:lnTo>
                  <a:lnTo>
                    <a:pt x="130" y="290"/>
                  </a:lnTo>
                  <a:lnTo>
                    <a:pt x="113" y="295"/>
                  </a:lnTo>
                  <a:lnTo>
                    <a:pt x="100" y="295"/>
                  </a:lnTo>
                  <a:lnTo>
                    <a:pt x="90" y="295"/>
                  </a:lnTo>
                  <a:lnTo>
                    <a:pt x="76" y="290"/>
                  </a:lnTo>
                  <a:lnTo>
                    <a:pt x="59" y="288"/>
                  </a:lnTo>
                  <a:lnTo>
                    <a:pt x="47" y="286"/>
                  </a:lnTo>
                  <a:lnTo>
                    <a:pt x="37" y="281"/>
                  </a:lnTo>
                  <a:lnTo>
                    <a:pt x="25" y="273"/>
                  </a:lnTo>
                  <a:lnTo>
                    <a:pt x="19" y="266"/>
                  </a:lnTo>
                  <a:lnTo>
                    <a:pt x="15" y="257"/>
                  </a:lnTo>
                  <a:lnTo>
                    <a:pt x="7" y="247"/>
                  </a:lnTo>
                  <a:lnTo>
                    <a:pt x="5" y="239"/>
                  </a:lnTo>
                  <a:lnTo>
                    <a:pt x="0" y="224"/>
                  </a:lnTo>
                  <a:lnTo>
                    <a:pt x="0" y="212"/>
                  </a:lnTo>
                  <a:lnTo>
                    <a:pt x="5" y="195"/>
                  </a:lnTo>
                  <a:lnTo>
                    <a:pt x="12" y="180"/>
                  </a:lnTo>
                  <a:lnTo>
                    <a:pt x="19" y="168"/>
                  </a:lnTo>
                  <a:lnTo>
                    <a:pt x="25" y="161"/>
                  </a:lnTo>
                  <a:lnTo>
                    <a:pt x="37" y="149"/>
                  </a:lnTo>
                  <a:lnTo>
                    <a:pt x="54" y="143"/>
                  </a:lnTo>
                  <a:lnTo>
                    <a:pt x="66" y="136"/>
                  </a:lnTo>
                  <a:lnTo>
                    <a:pt x="81" y="134"/>
                  </a:lnTo>
                  <a:lnTo>
                    <a:pt x="100" y="131"/>
                  </a:lnTo>
                  <a:lnTo>
                    <a:pt x="123" y="124"/>
                  </a:lnTo>
                  <a:lnTo>
                    <a:pt x="151" y="122"/>
                  </a:lnTo>
                  <a:lnTo>
                    <a:pt x="176" y="114"/>
                  </a:lnTo>
                  <a:lnTo>
                    <a:pt x="186" y="110"/>
                  </a:lnTo>
                  <a:lnTo>
                    <a:pt x="194" y="102"/>
                  </a:lnTo>
                  <a:lnTo>
                    <a:pt x="196" y="88"/>
                  </a:lnTo>
                  <a:lnTo>
                    <a:pt x="196" y="73"/>
                  </a:lnTo>
                  <a:lnTo>
                    <a:pt x="196" y="65"/>
                  </a:lnTo>
                  <a:lnTo>
                    <a:pt x="188" y="55"/>
                  </a:lnTo>
                  <a:lnTo>
                    <a:pt x="179" y="43"/>
                  </a:lnTo>
                  <a:lnTo>
                    <a:pt x="169" y="41"/>
                  </a:lnTo>
                  <a:lnTo>
                    <a:pt x="157" y="36"/>
                  </a:lnTo>
                  <a:lnTo>
                    <a:pt x="142" y="33"/>
                  </a:lnTo>
                  <a:lnTo>
                    <a:pt x="125" y="33"/>
                  </a:lnTo>
                  <a:lnTo>
                    <a:pt x="108" y="36"/>
                  </a:lnTo>
                  <a:lnTo>
                    <a:pt x="88" y="41"/>
                  </a:lnTo>
                  <a:lnTo>
                    <a:pt x="76" y="51"/>
                  </a:lnTo>
                  <a:lnTo>
                    <a:pt x="66" y="65"/>
                  </a:lnTo>
                  <a:lnTo>
                    <a:pt x="64" y="73"/>
                  </a:lnTo>
                  <a:lnTo>
                    <a:pt x="59" y="85"/>
                  </a:lnTo>
                  <a:lnTo>
                    <a:pt x="17" y="85"/>
                  </a:lnTo>
                  <a:lnTo>
                    <a:pt x="19" y="73"/>
                  </a:lnTo>
                  <a:lnTo>
                    <a:pt x="19" y="65"/>
                  </a:lnTo>
                  <a:lnTo>
                    <a:pt x="25" y="51"/>
                  </a:lnTo>
                  <a:lnTo>
                    <a:pt x="35" y="33"/>
                  </a:lnTo>
                  <a:lnTo>
                    <a:pt x="45" y="24"/>
                  </a:lnTo>
                  <a:lnTo>
                    <a:pt x="57" y="14"/>
                  </a:lnTo>
                  <a:lnTo>
                    <a:pt x="66" y="12"/>
                  </a:lnTo>
                  <a:lnTo>
                    <a:pt x="86" y="2"/>
                  </a:lnTo>
                  <a:lnTo>
                    <a:pt x="100" y="0"/>
                  </a:lnTo>
                  <a:lnTo>
                    <a:pt x="115" y="0"/>
                  </a:lnTo>
                  <a:lnTo>
                    <a:pt x="142" y="0"/>
                  </a:lnTo>
                  <a:lnTo>
                    <a:pt x="157" y="0"/>
                  </a:lnTo>
                  <a:lnTo>
                    <a:pt x="169" y="2"/>
                  </a:lnTo>
                  <a:lnTo>
                    <a:pt x="179" y="2"/>
                  </a:lnTo>
                  <a:lnTo>
                    <a:pt x="194" y="12"/>
                  </a:lnTo>
                  <a:lnTo>
                    <a:pt x="208" y="14"/>
                  </a:lnTo>
                  <a:lnTo>
                    <a:pt x="220" y="24"/>
                  </a:lnTo>
                  <a:lnTo>
                    <a:pt x="223" y="33"/>
                  </a:lnTo>
                  <a:lnTo>
                    <a:pt x="228" y="43"/>
                  </a:lnTo>
                  <a:lnTo>
                    <a:pt x="235" y="55"/>
                  </a:lnTo>
                  <a:lnTo>
                    <a:pt x="235" y="78"/>
                  </a:lnTo>
                  <a:lnTo>
                    <a:pt x="235" y="200"/>
                  </a:lnTo>
                  <a:lnTo>
                    <a:pt x="237" y="239"/>
                  </a:lnTo>
                  <a:lnTo>
                    <a:pt x="240" y="251"/>
                  </a:lnTo>
                  <a:lnTo>
                    <a:pt x="253" y="257"/>
                  </a:lnTo>
                  <a:lnTo>
                    <a:pt x="257" y="257"/>
                  </a:lnTo>
                  <a:lnTo>
                    <a:pt x="269" y="253"/>
                  </a:lnTo>
                  <a:lnTo>
                    <a:pt x="269" y="288"/>
                  </a:lnTo>
                  <a:lnTo>
                    <a:pt x="253" y="290"/>
                  </a:lnTo>
                  <a:lnTo>
                    <a:pt x="240" y="290"/>
                  </a:lnTo>
                  <a:lnTo>
                    <a:pt x="235" y="290"/>
                  </a:lnTo>
                  <a:lnTo>
                    <a:pt x="223" y="290"/>
                  </a:lnTo>
                  <a:lnTo>
                    <a:pt x="213" y="286"/>
                  </a:lnTo>
                  <a:lnTo>
                    <a:pt x="208" y="273"/>
                  </a:lnTo>
                  <a:lnTo>
                    <a:pt x="198" y="266"/>
                  </a:lnTo>
                  <a:lnTo>
                    <a:pt x="196" y="257"/>
                  </a:lnTo>
                  <a:lnTo>
                    <a:pt x="196" y="244"/>
                  </a:lnTo>
                  <a:close/>
                </a:path>
              </a:pathLst>
            </a:custGeom>
            <a:solidFill>
              <a:srgbClr val="000000"/>
            </a:solidFill>
            <a:ln w="1588">
              <a:solidFill>
                <a:srgbClr val="000000"/>
              </a:solidFill>
              <a:prstDash val="solid"/>
              <a:round/>
              <a:headEnd/>
              <a:tailEnd/>
            </a:ln>
          </p:spPr>
          <p:txBody>
            <a:bodyPr/>
            <a:lstStyle/>
            <a:p>
              <a:endParaRPr lang="en-US"/>
            </a:p>
          </p:txBody>
        </p:sp>
        <p:sp>
          <p:nvSpPr>
            <p:cNvPr id="142" name="Freeform 126"/>
            <p:cNvSpPr>
              <a:spLocks/>
            </p:cNvSpPr>
            <p:nvPr/>
          </p:nvSpPr>
          <p:spPr bwMode="auto">
            <a:xfrm>
              <a:off x="3591" y="3098"/>
              <a:ext cx="46" cy="65"/>
            </a:xfrm>
            <a:custGeom>
              <a:avLst/>
              <a:gdLst>
                <a:gd name="T0" fmla="*/ 0 w 275"/>
                <a:gd name="T1" fmla="*/ 0 h 386"/>
                <a:gd name="T2" fmla="*/ 0 w 275"/>
                <a:gd name="T3" fmla="*/ 0 h 386"/>
                <a:gd name="T4" fmla="*/ 0 w 275"/>
                <a:gd name="T5" fmla="*/ 0 h 386"/>
                <a:gd name="T6" fmla="*/ 0 w 275"/>
                <a:gd name="T7" fmla="*/ 0 h 386"/>
                <a:gd name="T8" fmla="*/ 0 w 275"/>
                <a:gd name="T9" fmla="*/ 0 h 386"/>
                <a:gd name="T10" fmla="*/ 0 w 275"/>
                <a:gd name="T11" fmla="*/ 0 h 386"/>
                <a:gd name="T12" fmla="*/ 0 w 275"/>
                <a:gd name="T13" fmla="*/ 0 h 386"/>
                <a:gd name="T14" fmla="*/ 0 w 275"/>
                <a:gd name="T15" fmla="*/ 0 h 386"/>
                <a:gd name="T16" fmla="*/ 0 w 275"/>
                <a:gd name="T17" fmla="*/ 0 h 386"/>
                <a:gd name="T18" fmla="*/ 0 w 275"/>
                <a:gd name="T19" fmla="*/ 0 h 386"/>
                <a:gd name="T20" fmla="*/ 0 w 275"/>
                <a:gd name="T21" fmla="*/ 0 h 386"/>
                <a:gd name="T22" fmla="*/ 0 w 275"/>
                <a:gd name="T23" fmla="*/ 0 h 386"/>
                <a:gd name="T24" fmla="*/ 0 w 275"/>
                <a:gd name="T25" fmla="*/ 0 h 386"/>
                <a:gd name="T26" fmla="*/ 0 w 275"/>
                <a:gd name="T27" fmla="*/ 0 h 386"/>
                <a:gd name="T28" fmla="*/ 0 w 275"/>
                <a:gd name="T29" fmla="*/ 0 h 386"/>
                <a:gd name="T30" fmla="*/ 0 w 275"/>
                <a:gd name="T31" fmla="*/ 0 h 386"/>
                <a:gd name="T32" fmla="*/ 0 w 275"/>
                <a:gd name="T33" fmla="*/ 0 h 386"/>
                <a:gd name="T34" fmla="*/ 0 w 275"/>
                <a:gd name="T35" fmla="*/ 0 h 386"/>
                <a:gd name="T36" fmla="*/ 0 w 275"/>
                <a:gd name="T37" fmla="*/ 0 h 386"/>
                <a:gd name="T38" fmla="*/ 0 w 275"/>
                <a:gd name="T39" fmla="*/ 0 h 386"/>
                <a:gd name="T40" fmla="*/ 0 w 275"/>
                <a:gd name="T41" fmla="*/ 0 h 386"/>
                <a:gd name="T42" fmla="*/ 0 w 275"/>
                <a:gd name="T43" fmla="*/ 0 h 386"/>
                <a:gd name="T44" fmla="*/ 0 w 275"/>
                <a:gd name="T45" fmla="*/ 0 h 386"/>
                <a:gd name="T46" fmla="*/ 0 w 275"/>
                <a:gd name="T47" fmla="*/ 0 h 38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5"/>
                <a:gd name="T73" fmla="*/ 0 h 386"/>
                <a:gd name="T74" fmla="*/ 275 w 275"/>
                <a:gd name="T75" fmla="*/ 386 h 38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5" h="386">
                  <a:moveTo>
                    <a:pt x="33" y="379"/>
                  </a:moveTo>
                  <a:lnTo>
                    <a:pt x="33" y="335"/>
                  </a:lnTo>
                  <a:lnTo>
                    <a:pt x="47" y="342"/>
                  </a:lnTo>
                  <a:lnTo>
                    <a:pt x="57" y="345"/>
                  </a:lnTo>
                  <a:lnTo>
                    <a:pt x="64" y="345"/>
                  </a:lnTo>
                  <a:lnTo>
                    <a:pt x="79" y="342"/>
                  </a:lnTo>
                  <a:lnTo>
                    <a:pt x="92" y="335"/>
                  </a:lnTo>
                  <a:lnTo>
                    <a:pt x="104" y="318"/>
                  </a:lnTo>
                  <a:lnTo>
                    <a:pt x="120" y="281"/>
                  </a:lnTo>
                  <a:lnTo>
                    <a:pt x="0" y="0"/>
                  </a:lnTo>
                  <a:lnTo>
                    <a:pt x="52" y="0"/>
                  </a:lnTo>
                  <a:lnTo>
                    <a:pt x="145" y="235"/>
                  </a:lnTo>
                  <a:lnTo>
                    <a:pt x="226" y="0"/>
                  </a:lnTo>
                  <a:lnTo>
                    <a:pt x="275" y="0"/>
                  </a:lnTo>
                  <a:lnTo>
                    <a:pt x="155" y="310"/>
                  </a:lnTo>
                  <a:lnTo>
                    <a:pt x="145" y="337"/>
                  </a:lnTo>
                  <a:lnTo>
                    <a:pt x="133" y="359"/>
                  </a:lnTo>
                  <a:lnTo>
                    <a:pt x="118" y="377"/>
                  </a:lnTo>
                  <a:lnTo>
                    <a:pt x="108" y="379"/>
                  </a:lnTo>
                  <a:lnTo>
                    <a:pt x="88" y="386"/>
                  </a:lnTo>
                  <a:lnTo>
                    <a:pt x="72" y="386"/>
                  </a:lnTo>
                  <a:lnTo>
                    <a:pt x="55" y="386"/>
                  </a:lnTo>
                  <a:lnTo>
                    <a:pt x="45" y="379"/>
                  </a:lnTo>
                  <a:lnTo>
                    <a:pt x="33" y="379"/>
                  </a:lnTo>
                  <a:close/>
                </a:path>
              </a:pathLst>
            </a:custGeom>
            <a:solidFill>
              <a:srgbClr val="000000"/>
            </a:solidFill>
            <a:ln w="1588">
              <a:solidFill>
                <a:srgbClr val="000000"/>
              </a:solidFill>
              <a:prstDash val="solid"/>
              <a:round/>
              <a:headEnd/>
              <a:tailEnd/>
            </a:ln>
          </p:spPr>
          <p:txBody>
            <a:bodyPr/>
            <a:lstStyle/>
            <a:p>
              <a:endParaRPr lang="en-US"/>
            </a:p>
          </p:txBody>
        </p:sp>
        <p:sp>
          <p:nvSpPr>
            <p:cNvPr id="143" name="Freeform 127"/>
            <p:cNvSpPr>
              <a:spLocks/>
            </p:cNvSpPr>
            <p:nvPr/>
          </p:nvSpPr>
          <p:spPr bwMode="auto">
            <a:xfrm>
              <a:off x="2779" y="3179"/>
              <a:ext cx="59" cy="70"/>
            </a:xfrm>
            <a:custGeom>
              <a:avLst/>
              <a:gdLst>
                <a:gd name="T0" fmla="*/ 0 w 353"/>
                <a:gd name="T1" fmla="*/ 0 h 416"/>
                <a:gd name="T2" fmla="*/ 0 w 353"/>
                <a:gd name="T3" fmla="*/ 0 h 416"/>
                <a:gd name="T4" fmla="*/ 0 w 353"/>
                <a:gd name="T5" fmla="*/ 0 h 416"/>
                <a:gd name="T6" fmla="*/ 0 w 353"/>
                <a:gd name="T7" fmla="*/ 0 h 416"/>
                <a:gd name="T8" fmla="*/ 0 w 353"/>
                <a:gd name="T9" fmla="*/ 0 h 416"/>
                <a:gd name="T10" fmla="*/ 0 w 353"/>
                <a:gd name="T11" fmla="*/ 0 h 416"/>
                <a:gd name="T12" fmla="*/ 0 w 353"/>
                <a:gd name="T13" fmla="*/ 0 h 416"/>
                <a:gd name="T14" fmla="*/ 0 w 353"/>
                <a:gd name="T15" fmla="*/ 0 h 416"/>
                <a:gd name="T16" fmla="*/ 0 w 353"/>
                <a:gd name="T17" fmla="*/ 0 h 416"/>
                <a:gd name="T18" fmla="*/ 0 w 353"/>
                <a:gd name="T19" fmla="*/ 0 h 416"/>
                <a:gd name="T20" fmla="*/ 0 w 353"/>
                <a:gd name="T21" fmla="*/ 0 h 416"/>
                <a:gd name="T22" fmla="*/ 0 w 353"/>
                <a:gd name="T23" fmla="*/ 0 h 416"/>
                <a:gd name="T24" fmla="*/ 0 w 353"/>
                <a:gd name="T25" fmla="*/ 0 h 416"/>
                <a:gd name="T26" fmla="*/ 0 w 353"/>
                <a:gd name="T27" fmla="*/ 0 h 416"/>
                <a:gd name="T28" fmla="*/ 0 w 353"/>
                <a:gd name="T29" fmla="*/ 0 h 416"/>
                <a:gd name="T30" fmla="*/ 0 w 353"/>
                <a:gd name="T31" fmla="*/ 0 h 416"/>
                <a:gd name="T32" fmla="*/ 0 w 353"/>
                <a:gd name="T33" fmla="*/ 0 h 416"/>
                <a:gd name="T34" fmla="*/ 0 w 353"/>
                <a:gd name="T35" fmla="*/ 0 h 416"/>
                <a:gd name="T36" fmla="*/ 0 w 353"/>
                <a:gd name="T37" fmla="*/ 0 h 416"/>
                <a:gd name="T38" fmla="*/ 0 w 353"/>
                <a:gd name="T39" fmla="*/ 0 h 416"/>
                <a:gd name="T40" fmla="*/ 0 w 353"/>
                <a:gd name="T41" fmla="*/ 0 h 416"/>
                <a:gd name="T42" fmla="*/ 0 w 353"/>
                <a:gd name="T43" fmla="*/ 0 h 416"/>
                <a:gd name="T44" fmla="*/ 0 w 353"/>
                <a:gd name="T45" fmla="*/ 0 h 416"/>
                <a:gd name="T46" fmla="*/ 0 w 353"/>
                <a:gd name="T47" fmla="*/ 0 h 416"/>
                <a:gd name="T48" fmla="*/ 0 w 353"/>
                <a:gd name="T49" fmla="*/ 0 h 416"/>
                <a:gd name="T50" fmla="*/ 0 w 353"/>
                <a:gd name="T51" fmla="*/ 0 h 416"/>
                <a:gd name="T52" fmla="*/ 0 w 353"/>
                <a:gd name="T53" fmla="*/ 0 h 416"/>
                <a:gd name="T54" fmla="*/ 0 w 353"/>
                <a:gd name="T55" fmla="*/ 0 h 416"/>
                <a:gd name="T56" fmla="*/ 0 w 353"/>
                <a:gd name="T57" fmla="*/ 0 h 416"/>
                <a:gd name="T58" fmla="*/ 0 w 353"/>
                <a:gd name="T59" fmla="*/ 0 h 416"/>
                <a:gd name="T60" fmla="*/ 0 w 353"/>
                <a:gd name="T61" fmla="*/ 0 h 416"/>
                <a:gd name="T62" fmla="*/ 0 w 353"/>
                <a:gd name="T63" fmla="*/ 0 h 416"/>
                <a:gd name="T64" fmla="*/ 0 w 353"/>
                <a:gd name="T65" fmla="*/ 0 h 416"/>
                <a:gd name="T66" fmla="*/ 0 w 353"/>
                <a:gd name="T67" fmla="*/ 0 h 416"/>
                <a:gd name="T68" fmla="*/ 0 w 353"/>
                <a:gd name="T69" fmla="*/ 0 h 416"/>
                <a:gd name="T70" fmla="*/ 0 w 353"/>
                <a:gd name="T71" fmla="*/ 0 h 416"/>
                <a:gd name="T72" fmla="*/ 0 w 353"/>
                <a:gd name="T73" fmla="*/ 0 h 416"/>
                <a:gd name="T74" fmla="*/ 0 w 353"/>
                <a:gd name="T75" fmla="*/ 0 h 416"/>
                <a:gd name="T76" fmla="*/ 0 w 353"/>
                <a:gd name="T77" fmla="*/ 0 h 416"/>
                <a:gd name="T78" fmla="*/ 0 w 353"/>
                <a:gd name="T79" fmla="*/ 0 h 416"/>
                <a:gd name="T80" fmla="*/ 0 w 353"/>
                <a:gd name="T81" fmla="*/ 0 h 416"/>
                <a:gd name="T82" fmla="*/ 0 w 353"/>
                <a:gd name="T83" fmla="*/ 0 h 416"/>
                <a:gd name="T84" fmla="*/ 0 w 353"/>
                <a:gd name="T85" fmla="*/ 0 h 416"/>
                <a:gd name="T86" fmla="*/ 0 w 353"/>
                <a:gd name="T87" fmla="*/ 0 h 416"/>
                <a:gd name="T88" fmla="*/ 0 w 353"/>
                <a:gd name="T89" fmla="*/ 0 h 416"/>
                <a:gd name="T90" fmla="*/ 0 w 353"/>
                <a:gd name="T91" fmla="*/ 0 h 416"/>
                <a:gd name="T92" fmla="*/ 0 w 353"/>
                <a:gd name="T93" fmla="*/ 0 h 416"/>
                <a:gd name="T94" fmla="*/ 0 w 353"/>
                <a:gd name="T95" fmla="*/ 0 h 416"/>
                <a:gd name="T96" fmla="*/ 0 w 353"/>
                <a:gd name="T97" fmla="*/ 0 h 416"/>
                <a:gd name="T98" fmla="*/ 0 w 353"/>
                <a:gd name="T99" fmla="*/ 0 h 416"/>
                <a:gd name="T100" fmla="*/ 0 w 353"/>
                <a:gd name="T101" fmla="*/ 0 h 416"/>
                <a:gd name="T102" fmla="*/ 0 w 353"/>
                <a:gd name="T103" fmla="*/ 0 h 416"/>
                <a:gd name="T104" fmla="*/ 0 w 353"/>
                <a:gd name="T105" fmla="*/ 0 h 416"/>
                <a:gd name="T106" fmla="*/ 0 w 353"/>
                <a:gd name="T107" fmla="*/ 0 h 416"/>
                <a:gd name="T108" fmla="*/ 0 w 353"/>
                <a:gd name="T109" fmla="*/ 0 h 416"/>
                <a:gd name="T110" fmla="*/ 0 w 353"/>
                <a:gd name="T111" fmla="*/ 0 h 4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53"/>
                <a:gd name="T169" fmla="*/ 0 h 416"/>
                <a:gd name="T170" fmla="*/ 353 w 353"/>
                <a:gd name="T171" fmla="*/ 416 h 41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53" h="416">
                  <a:moveTo>
                    <a:pt x="186" y="195"/>
                  </a:moveTo>
                  <a:lnTo>
                    <a:pt x="353" y="195"/>
                  </a:lnTo>
                  <a:lnTo>
                    <a:pt x="353" y="409"/>
                  </a:lnTo>
                  <a:lnTo>
                    <a:pt x="322" y="409"/>
                  </a:lnTo>
                  <a:lnTo>
                    <a:pt x="308" y="352"/>
                  </a:lnTo>
                  <a:lnTo>
                    <a:pt x="296" y="367"/>
                  </a:lnTo>
                  <a:lnTo>
                    <a:pt x="282" y="377"/>
                  </a:lnTo>
                  <a:lnTo>
                    <a:pt x="265" y="393"/>
                  </a:lnTo>
                  <a:lnTo>
                    <a:pt x="251" y="403"/>
                  </a:lnTo>
                  <a:lnTo>
                    <a:pt x="238" y="409"/>
                  </a:lnTo>
                  <a:lnTo>
                    <a:pt x="221" y="409"/>
                  </a:lnTo>
                  <a:lnTo>
                    <a:pt x="211" y="411"/>
                  </a:lnTo>
                  <a:lnTo>
                    <a:pt x="196" y="411"/>
                  </a:lnTo>
                  <a:lnTo>
                    <a:pt x="189" y="416"/>
                  </a:lnTo>
                  <a:lnTo>
                    <a:pt x="179" y="411"/>
                  </a:lnTo>
                  <a:lnTo>
                    <a:pt x="162" y="411"/>
                  </a:lnTo>
                  <a:lnTo>
                    <a:pt x="145" y="411"/>
                  </a:lnTo>
                  <a:lnTo>
                    <a:pt x="128" y="409"/>
                  </a:lnTo>
                  <a:lnTo>
                    <a:pt x="116" y="407"/>
                  </a:lnTo>
                  <a:lnTo>
                    <a:pt x="101" y="393"/>
                  </a:lnTo>
                  <a:lnTo>
                    <a:pt x="86" y="387"/>
                  </a:lnTo>
                  <a:lnTo>
                    <a:pt x="72" y="374"/>
                  </a:lnTo>
                  <a:lnTo>
                    <a:pt x="59" y="367"/>
                  </a:lnTo>
                  <a:lnTo>
                    <a:pt x="47" y="354"/>
                  </a:lnTo>
                  <a:lnTo>
                    <a:pt x="37" y="338"/>
                  </a:lnTo>
                  <a:lnTo>
                    <a:pt x="29" y="323"/>
                  </a:lnTo>
                  <a:lnTo>
                    <a:pt x="25" y="311"/>
                  </a:lnTo>
                  <a:lnTo>
                    <a:pt x="15" y="299"/>
                  </a:lnTo>
                  <a:lnTo>
                    <a:pt x="10" y="283"/>
                  </a:lnTo>
                  <a:lnTo>
                    <a:pt x="3" y="267"/>
                  </a:lnTo>
                  <a:lnTo>
                    <a:pt x="3" y="250"/>
                  </a:lnTo>
                  <a:lnTo>
                    <a:pt x="0" y="232"/>
                  </a:lnTo>
                  <a:lnTo>
                    <a:pt x="0" y="205"/>
                  </a:lnTo>
                  <a:lnTo>
                    <a:pt x="3" y="179"/>
                  </a:lnTo>
                  <a:lnTo>
                    <a:pt x="3" y="154"/>
                  </a:lnTo>
                  <a:lnTo>
                    <a:pt x="10" y="134"/>
                  </a:lnTo>
                  <a:lnTo>
                    <a:pt x="13" y="120"/>
                  </a:lnTo>
                  <a:lnTo>
                    <a:pt x="23" y="101"/>
                  </a:lnTo>
                  <a:lnTo>
                    <a:pt x="29" y="89"/>
                  </a:lnTo>
                  <a:lnTo>
                    <a:pt x="37" y="76"/>
                  </a:lnTo>
                  <a:lnTo>
                    <a:pt x="47" y="64"/>
                  </a:lnTo>
                  <a:lnTo>
                    <a:pt x="57" y="49"/>
                  </a:lnTo>
                  <a:lnTo>
                    <a:pt x="69" y="42"/>
                  </a:lnTo>
                  <a:lnTo>
                    <a:pt x="82" y="32"/>
                  </a:lnTo>
                  <a:lnTo>
                    <a:pt x="92" y="27"/>
                  </a:lnTo>
                  <a:lnTo>
                    <a:pt x="104" y="20"/>
                  </a:lnTo>
                  <a:lnTo>
                    <a:pt x="123" y="12"/>
                  </a:lnTo>
                  <a:lnTo>
                    <a:pt x="135" y="7"/>
                  </a:lnTo>
                  <a:lnTo>
                    <a:pt x="149" y="7"/>
                  </a:lnTo>
                  <a:lnTo>
                    <a:pt x="172" y="7"/>
                  </a:lnTo>
                  <a:lnTo>
                    <a:pt x="194" y="0"/>
                  </a:lnTo>
                  <a:lnTo>
                    <a:pt x="214" y="7"/>
                  </a:lnTo>
                  <a:lnTo>
                    <a:pt x="231" y="7"/>
                  </a:lnTo>
                  <a:lnTo>
                    <a:pt x="251" y="12"/>
                  </a:lnTo>
                  <a:lnTo>
                    <a:pt x="267" y="20"/>
                  </a:lnTo>
                  <a:lnTo>
                    <a:pt x="282" y="30"/>
                  </a:lnTo>
                  <a:lnTo>
                    <a:pt x="296" y="32"/>
                  </a:lnTo>
                  <a:lnTo>
                    <a:pt x="308" y="46"/>
                  </a:lnTo>
                  <a:lnTo>
                    <a:pt x="318" y="61"/>
                  </a:lnTo>
                  <a:lnTo>
                    <a:pt x="326" y="76"/>
                  </a:lnTo>
                  <a:lnTo>
                    <a:pt x="336" y="91"/>
                  </a:lnTo>
                  <a:lnTo>
                    <a:pt x="343" y="103"/>
                  </a:lnTo>
                  <a:lnTo>
                    <a:pt x="346" y="118"/>
                  </a:lnTo>
                  <a:lnTo>
                    <a:pt x="346" y="130"/>
                  </a:lnTo>
                  <a:lnTo>
                    <a:pt x="296" y="130"/>
                  </a:lnTo>
                  <a:lnTo>
                    <a:pt x="289" y="113"/>
                  </a:lnTo>
                  <a:lnTo>
                    <a:pt x="287" y="101"/>
                  </a:lnTo>
                  <a:lnTo>
                    <a:pt x="275" y="83"/>
                  </a:lnTo>
                  <a:lnTo>
                    <a:pt x="263" y="73"/>
                  </a:lnTo>
                  <a:lnTo>
                    <a:pt x="251" y="61"/>
                  </a:lnTo>
                  <a:lnTo>
                    <a:pt x="238" y="56"/>
                  </a:lnTo>
                  <a:lnTo>
                    <a:pt x="221" y="49"/>
                  </a:lnTo>
                  <a:lnTo>
                    <a:pt x="206" y="46"/>
                  </a:lnTo>
                  <a:lnTo>
                    <a:pt x="182" y="44"/>
                  </a:lnTo>
                  <a:lnTo>
                    <a:pt x="157" y="46"/>
                  </a:lnTo>
                  <a:lnTo>
                    <a:pt x="140" y="49"/>
                  </a:lnTo>
                  <a:lnTo>
                    <a:pt x="125" y="59"/>
                  </a:lnTo>
                  <a:lnTo>
                    <a:pt x="116" y="64"/>
                  </a:lnTo>
                  <a:lnTo>
                    <a:pt x="101" y="76"/>
                  </a:lnTo>
                  <a:lnTo>
                    <a:pt x="86" y="91"/>
                  </a:lnTo>
                  <a:lnTo>
                    <a:pt x="74" y="103"/>
                  </a:lnTo>
                  <a:lnTo>
                    <a:pt x="69" y="115"/>
                  </a:lnTo>
                  <a:lnTo>
                    <a:pt x="64" y="132"/>
                  </a:lnTo>
                  <a:lnTo>
                    <a:pt x="57" y="150"/>
                  </a:lnTo>
                  <a:lnTo>
                    <a:pt x="52" y="169"/>
                  </a:lnTo>
                  <a:lnTo>
                    <a:pt x="52" y="193"/>
                  </a:lnTo>
                  <a:lnTo>
                    <a:pt x="52" y="215"/>
                  </a:lnTo>
                  <a:lnTo>
                    <a:pt x="57" y="242"/>
                  </a:lnTo>
                  <a:lnTo>
                    <a:pt x="59" y="267"/>
                  </a:lnTo>
                  <a:lnTo>
                    <a:pt x="67" y="283"/>
                  </a:lnTo>
                  <a:lnTo>
                    <a:pt x="74" y="301"/>
                  </a:lnTo>
                  <a:lnTo>
                    <a:pt x="82" y="313"/>
                  </a:lnTo>
                  <a:lnTo>
                    <a:pt x="92" y="330"/>
                  </a:lnTo>
                  <a:lnTo>
                    <a:pt x="104" y="340"/>
                  </a:lnTo>
                  <a:lnTo>
                    <a:pt x="118" y="350"/>
                  </a:lnTo>
                  <a:lnTo>
                    <a:pt x="135" y="362"/>
                  </a:lnTo>
                  <a:lnTo>
                    <a:pt x="145" y="364"/>
                  </a:lnTo>
                  <a:lnTo>
                    <a:pt x="167" y="367"/>
                  </a:lnTo>
                  <a:lnTo>
                    <a:pt x="189" y="372"/>
                  </a:lnTo>
                  <a:lnTo>
                    <a:pt x="211" y="367"/>
                  </a:lnTo>
                  <a:lnTo>
                    <a:pt x="221" y="367"/>
                  </a:lnTo>
                  <a:lnTo>
                    <a:pt x="231" y="364"/>
                  </a:lnTo>
                  <a:lnTo>
                    <a:pt x="243" y="358"/>
                  </a:lnTo>
                  <a:lnTo>
                    <a:pt x="255" y="350"/>
                  </a:lnTo>
                  <a:lnTo>
                    <a:pt x="270" y="335"/>
                  </a:lnTo>
                  <a:lnTo>
                    <a:pt x="284" y="320"/>
                  </a:lnTo>
                  <a:lnTo>
                    <a:pt x="292" y="301"/>
                  </a:lnTo>
                  <a:lnTo>
                    <a:pt x="296" y="281"/>
                  </a:lnTo>
                  <a:lnTo>
                    <a:pt x="302" y="257"/>
                  </a:lnTo>
                  <a:lnTo>
                    <a:pt x="302" y="240"/>
                  </a:lnTo>
                  <a:lnTo>
                    <a:pt x="186" y="240"/>
                  </a:lnTo>
                  <a:lnTo>
                    <a:pt x="186" y="195"/>
                  </a:lnTo>
                  <a:close/>
                </a:path>
              </a:pathLst>
            </a:custGeom>
            <a:solidFill>
              <a:srgbClr val="000000"/>
            </a:solidFill>
            <a:ln w="1588">
              <a:solidFill>
                <a:srgbClr val="000000"/>
              </a:solidFill>
              <a:prstDash val="solid"/>
              <a:round/>
              <a:headEnd/>
              <a:tailEnd/>
            </a:ln>
          </p:spPr>
          <p:txBody>
            <a:bodyPr/>
            <a:lstStyle/>
            <a:p>
              <a:endParaRPr lang="en-US"/>
            </a:p>
          </p:txBody>
        </p:sp>
        <p:sp>
          <p:nvSpPr>
            <p:cNvPr id="144" name="Freeform 128"/>
            <p:cNvSpPr>
              <a:spLocks/>
            </p:cNvSpPr>
            <p:nvPr/>
          </p:nvSpPr>
          <p:spPr bwMode="auto">
            <a:xfrm>
              <a:off x="2856" y="3198"/>
              <a:ext cx="26" cy="49"/>
            </a:xfrm>
            <a:custGeom>
              <a:avLst/>
              <a:gdLst>
                <a:gd name="T0" fmla="*/ 0 w 155"/>
                <a:gd name="T1" fmla="*/ 0 h 294"/>
                <a:gd name="T2" fmla="*/ 0 w 155"/>
                <a:gd name="T3" fmla="*/ 0 h 294"/>
                <a:gd name="T4" fmla="*/ 0 w 155"/>
                <a:gd name="T5" fmla="*/ 0 h 294"/>
                <a:gd name="T6" fmla="*/ 0 w 155"/>
                <a:gd name="T7" fmla="*/ 0 h 294"/>
                <a:gd name="T8" fmla="*/ 0 w 155"/>
                <a:gd name="T9" fmla="*/ 0 h 294"/>
                <a:gd name="T10" fmla="*/ 0 w 155"/>
                <a:gd name="T11" fmla="*/ 0 h 294"/>
                <a:gd name="T12" fmla="*/ 0 w 155"/>
                <a:gd name="T13" fmla="*/ 0 h 294"/>
                <a:gd name="T14" fmla="*/ 0 w 155"/>
                <a:gd name="T15" fmla="*/ 0 h 294"/>
                <a:gd name="T16" fmla="*/ 0 w 155"/>
                <a:gd name="T17" fmla="*/ 0 h 294"/>
                <a:gd name="T18" fmla="*/ 0 w 155"/>
                <a:gd name="T19" fmla="*/ 0 h 294"/>
                <a:gd name="T20" fmla="*/ 0 w 155"/>
                <a:gd name="T21" fmla="*/ 0 h 294"/>
                <a:gd name="T22" fmla="*/ 0 w 155"/>
                <a:gd name="T23" fmla="*/ 0 h 294"/>
                <a:gd name="T24" fmla="*/ 0 w 155"/>
                <a:gd name="T25" fmla="*/ 0 h 294"/>
                <a:gd name="T26" fmla="*/ 0 w 155"/>
                <a:gd name="T27" fmla="*/ 0 h 294"/>
                <a:gd name="T28" fmla="*/ 0 w 155"/>
                <a:gd name="T29" fmla="*/ 0 h 294"/>
                <a:gd name="T30" fmla="*/ 0 w 155"/>
                <a:gd name="T31" fmla="*/ 0 h 294"/>
                <a:gd name="T32" fmla="*/ 0 w 155"/>
                <a:gd name="T33" fmla="*/ 0 h 294"/>
                <a:gd name="T34" fmla="*/ 0 w 155"/>
                <a:gd name="T35" fmla="*/ 0 h 294"/>
                <a:gd name="T36" fmla="*/ 0 w 155"/>
                <a:gd name="T37" fmla="*/ 0 h 294"/>
                <a:gd name="T38" fmla="*/ 0 w 155"/>
                <a:gd name="T39" fmla="*/ 0 h 294"/>
                <a:gd name="T40" fmla="*/ 0 w 155"/>
                <a:gd name="T41" fmla="*/ 0 h 294"/>
                <a:gd name="T42" fmla="*/ 0 w 155"/>
                <a:gd name="T43" fmla="*/ 0 h 294"/>
                <a:gd name="T44" fmla="*/ 0 w 155"/>
                <a:gd name="T45" fmla="*/ 0 h 294"/>
                <a:gd name="T46" fmla="*/ 0 w 155"/>
                <a:gd name="T47" fmla="*/ 0 h 294"/>
                <a:gd name="T48" fmla="*/ 0 w 155"/>
                <a:gd name="T49" fmla="*/ 0 h 29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5"/>
                <a:gd name="T76" fmla="*/ 0 h 294"/>
                <a:gd name="T77" fmla="*/ 155 w 155"/>
                <a:gd name="T78" fmla="*/ 294 h 29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5" h="294">
                  <a:moveTo>
                    <a:pt x="0" y="294"/>
                  </a:moveTo>
                  <a:lnTo>
                    <a:pt x="0" y="5"/>
                  </a:lnTo>
                  <a:lnTo>
                    <a:pt x="49" y="5"/>
                  </a:lnTo>
                  <a:lnTo>
                    <a:pt x="49" y="54"/>
                  </a:lnTo>
                  <a:lnTo>
                    <a:pt x="67" y="35"/>
                  </a:lnTo>
                  <a:lnTo>
                    <a:pt x="77" y="27"/>
                  </a:lnTo>
                  <a:lnTo>
                    <a:pt x="84" y="17"/>
                  </a:lnTo>
                  <a:lnTo>
                    <a:pt x="99" y="10"/>
                  </a:lnTo>
                  <a:lnTo>
                    <a:pt x="118" y="3"/>
                  </a:lnTo>
                  <a:lnTo>
                    <a:pt x="132" y="0"/>
                  </a:lnTo>
                  <a:lnTo>
                    <a:pt x="142" y="3"/>
                  </a:lnTo>
                  <a:lnTo>
                    <a:pt x="155" y="5"/>
                  </a:lnTo>
                  <a:lnTo>
                    <a:pt x="155" y="47"/>
                  </a:lnTo>
                  <a:lnTo>
                    <a:pt x="138" y="44"/>
                  </a:lnTo>
                  <a:lnTo>
                    <a:pt x="128" y="44"/>
                  </a:lnTo>
                  <a:lnTo>
                    <a:pt x="108" y="47"/>
                  </a:lnTo>
                  <a:lnTo>
                    <a:pt x="99" y="54"/>
                  </a:lnTo>
                  <a:lnTo>
                    <a:pt x="84" y="64"/>
                  </a:lnTo>
                  <a:lnTo>
                    <a:pt x="71" y="74"/>
                  </a:lnTo>
                  <a:lnTo>
                    <a:pt x="65" y="88"/>
                  </a:lnTo>
                  <a:lnTo>
                    <a:pt x="55" y="103"/>
                  </a:lnTo>
                  <a:lnTo>
                    <a:pt x="49" y="125"/>
                  </a:lnTo>
                  <a:lnTo>
                    <a:pt x="49" y="152"/>
                  </a:lnTo>
                  <a:lnTo>
                    <a:pt x="49" y="294"/>
                  </a:lnTo>
                  <a:lnTo>
                    <a:pt x="0" y="294"/>
                  </a:lnTo>
                  <a:close/>
                </a:path>
              </a:pathLst>
            </a:custGeom>
            <a:solidFill>
              <a:srgbClr val="000000"/>
            </a:solidFill>
            <a:ln w="1588">
              <a:solidFill>
                <a:srgbClr val="000000"/>
              </a:solidFill>
              <a:prstDash val="solid"/>
              <a:round/>
              <a:headEnd/>
              <a:tailEnd/>
            </a:ln>
          </p:spPr>
          <p:txBody>
            <a:bodyPr/>
            <a:lstStyle/>
            <a:p>
              <a:endParaRPr lang="en-US"/>
            </a:p>
          </p:txBody>
        </p:sp>
        <p:sp>
          <p:nvSpPr>
            <p:cNvPr id="145" name="Freeform 129"/>
            <p:cNvSpPr>
              <a:spLocks/>
            </p:cNvSpPr>
            <p:nvPr/>
          </p:nvSpPr>
          <p:spPr bwMode="auto">
            <a:xfrm>
              <a:off x="2891" y="3198"/>
              <a:ext cx="44" cy="50"/>
            </a:xfrm>
            <a:custGeom>
              <a:avLst/>
              <a:gdLst>
                <a:gd name="T0" fmla="*/ 0 w 262"/>
                <a:gd name="T1" fmla="*/ 0 h 300"/>
                <a:gd name="T2" fmla="*/ 0 w 262"/>
                <a:gd name="T3" fmla="*/ 0 h 300"/>
                <a:gd name="T4" fmla="*/ 0 w 262"/>
                <a:gd name="T5" fmla="*/ 0 h 300"/>
                <a:gd name="T6" fmla="*/ 0 w 262"/>
                <a:gd name="T7" fmla="*/ 0 h 300"/>
                <a:gd name="T8" fmla="*/ 0 w 262"/>
                <a:gd name="T9" fmla="*/ 0 h 300"/>
                <a:gd name="T10" fmla="*/ 0 w 262"/>
                <a:gd name="T11" fmla="*/ 0 h 300"/>
                <a:gd name="T12" fmla="*/ 0 w 262"/>
                <a:gd name="T13" fmla="*/ 0 h 300"/>
                <a:gd name="T14" fmla="*/ 0 w 262"/>
                <a:gd name="T15" fmla="*/ 0 h 300"/>
                <a:gd name="T16" fmla="*/ 0 w 262"/>
                <a:gd name="T17" fmla="*/ 0 h 300"/>
                <a:gd name="T18" fmla="*/ 0 w 262"/>
                <a:gd name="T19" fmla="*/ 0 h 300"/>
                <a:gd name="T20" fmla="*/ 0 w 262"/>
                <a:gd name="T21" fmla="*/ 0 h 300"/>
                <a:gd name="T22" fmla="*/ 0 w 262"/>
                <a:gd name="T23" fmla="*/ 0 h 300"/>
                <a:gd name="T24" fmla="*/ 0 w 262"/>
                <a:gd name="T25" fmla="*/ 0 h 300"/>
                <a:gd name="T26" fmla="*/ 0 w 262"/>
                <a:gd name="T27" fmla="*/ 0 h 300"/>
                <a:gd name="T28" fmla="*/ 0 w 262"/>
                <a:gd name="T29" fmla="*/ 0 h 300"/>
                <a:gd name="T30" fmla="*/ 0 w 262"/>
                <a:gd name="T31" fmla="*/ 0 h 300"/>
                <a:gd name="T32" fmla="*/ 0 w 262"/>
                <a:gd name="T33" fmla="*/ 0 h 300"/>
                <a:gd name="T34" fmla="*/ 0 w 262"/>
                <a:gd name="T35" fmla="*/ 0 h 300"/>
                <a:gd name="T36" fmla="*/ 0 w 262"/>
                <a:gd name="T37" fmla="*/ 0 h 300"/>
                <a:gd name="T38" fmla="*/ 0 w 262"/>
                <a:gd name="T39" fmla="*/ 0 h 300"/>
                <a:gd name="T40" fmla="*/ 0 w 262"/>
                <a:gd name="T41" fmla="*/ 0 h 300"/>
                <a:gd name="T42" fmla="*/ 0 w 262"/>
                <a:gd name="T43" fmla="*/ 0 h 300"/>
                <a:gd name="T44" fmla="*/ 0 w 262"/>
                <a:gd name="T45" fmla="*/ 0 h 300"/>
                <a:gd name="T46" fmla="*/ 0 w 262"/>
                <a:gd name="T47" fmla="*/ 0 h 300"/>
                <a:gd name="T48" fmla="*/ 0 w 262"/>
                <a:gd name="T49" fmla="*/ 0 h 300"/>
                <a:gd name="T50" fmla="*/ 0 w 262"/>
                <a:gd name="T51" fmla="*/ 0 h 300"/>
                <a:gd name="T52" fmla="*/ 0 w 262"/>
                <a:gd name="T53" fmla="*/ 0 h 300"/>
                <a:gd name="T54" fmla="*/ 0 w 262"/>
                <a:gd name="T55" fmla="*/ 0 h 300"/>
                <a:gd name="T56" fmla="*/ 0 w 262"/>
                <a:gd name="T57" fmla="*/ 0 h 300"/>
                <a:gd name="T58" fmla="*/ 0 w 262"/>
                <a:gd name="T59" fmla="*/ 0 h 300"/>
                <a:gd name="T60" fmla="*/ 0 w 262"/>
                <a:gd name="T61" fmla="*/ 0 h 300"/>
                <a:gd name="T62" fmla="*/ 0 w 262"/>
                <a:gd name="T63" fmla="*/ 0 h 300"/>
                <a:gd name="T64" fmla="*/ 0 w 262"/>
                <a:gd name="T65" fmla="*/ 0 h 300"/>
                <a:gd name="T66" fmla="*/ 0 w 262"/>
                <a:gd name="T67" fmla="*/ 0 h 300"/>
                <a:gd name="T68" fmla="*/ 0 w 262"/>
                <a:gd name="T69" fmla="*/ 0 h 300"/>
                <a:gd name="T70" fmla="*/ 0 w 262"/>
                <a:gd name="T71" fmla="*/ 0 h 300"/>
                <a:gd name="T72" fmla="*/ 0 w 262"/>
                <a:gd name="T73" fmla="*/ 0 h 300"/>
                <a:gd name="T74" fmla="*/ 0 w 262"/>
                <a:gd name="T75" fmla="*/ 0 h 300"/>
                <a:gd name="T76" fmla="*/ 0 w 262"/>
                <a:gd name="T77" fmla="*/ 0 h 300"/>
                <a:gd name="T78" fmla="*/ 0 w 262"/>
                <a:gd name="T79" fmla="*/ 0 h 300"/>
                <a:gd name="T80" fmla="*/ 0 w 262"/>
                <a:gd name="T81" fmla="*/ 0 h 300"/>
                <a:gd name="T82" fmla="*/ 0 w 262"/>
                <a:gd name="T83" fmla="*/ 0 h 300"/>
                <a:gd name="T84" fmla="*/ 0 w 262"/>
                <a:gd name="T85" fmla="*/ 0 h 300"/>
                <a:gd name="T86" fmla="*/ 0 w 262"/>
                <a:gd name="T87" fmla="*/ 0 h 300"/>
                <a:gd name="T88" fmla="*/ 0 w 262"/>
                <a:gd name="T89" fmla="*/ 0 h 300"/>
                <a:gd name="T90" fmla="*/ 0 w 262"/>
                <a:gd name="T91" fmla="*/ 0 h 300"/>
                <a:gd name="T92" fmla="*/ 0 w 262"/>
                <a:gd name="T93" fmla="*/ 0 h 3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62"/>
                <a:gd name="T142" fmla="*/ 0 h 300"/>
                <a:gd name="T143" fmla="*/ 262 w 262"/>
                <a:gd name="T144" fmla="*/ 300 h 3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62" h="300">
                  <a:moveTo>
                    <a:pt x="213" y="217"/>
                  </a:moveTo>
                  <a:lnTo>
                    <a:pt x="201" y="237"/>
                  </a:lnTo>
                  <a:lnTo>
                    <a:pt x="188" y="249"/>
                  </a:lnTo>
                  <a:lnTo>
                    <a:pt x="179" y="254"/>
                  </a:lnTo>
                  <a:lnTo>
                    <a:pt x="164" y="261"/>
                  </a:lnTo>
                  <a:lnTo>
                    <a:pt x="147" y="261"/>
                  </a:lnTo>
                  <a:lnTo>
                    <a:pt x="137" y="261"/>
                  </a:lnTo>
                  <a:lnTo>
                    <a:pt x="117" y="261"/>
                  </a:lnTo>
                  <a:lnTo>
                    <a:pt x="103" y="254"/>
                  </a:lnTo>
                  <a:lnTo>
                    <a:pt x="94" y="249"/>
                  </a:lnTo>
                  <a:lnTo>
                    <a:pt x="76" y="239"/>
                  </a:lnTo>
                  <a:lnTo>
                    <a:pt x="66" y="227"/>
                  </a:lnTo>
                  <a:lnTo>
                    <a:pt x="62" y="217"/>
                  </a:lnTo>
                  <a:lnTo>
                    <a:pt x="54" y="202"/>
                  </a:lnTo>
                  <a:lnTo>
                    <a:pt x="47" y="188"/>
                  </a:lnTo>
                  <a:lnTo>
                    <a:pt x="44" y="173"/>
                  </a:lnTo>
                  <a:lnTo>
                    <a:pt x="44" y="163"/>
                  </a:lnTo>
                  <a:lnTo>
                    <a:pt x="262" y="163"/>
                  </a:lnTo>
                  <a:lnTo>
                    <a:pt x="262" y="147"/>
                  </a:lnTo>
                  <a:lnTo>
                    <a:pt x="262" y="129"/>
                  </a:lnTo>
                  <a:lnTo>
                    <a:pt x="257" y="112"/>
                  </a:lnTo>
                  <a:lnTo>
                    <a:pt x="257" y="95"/>
                  </a:lnTo>
                  <a:lnTo>
                    <a:pt x="253" y="76"/>
                  </a:lnTo>
                  <a:lnTo>
                    <a:pt x="245" y="66"/>
                  </a:lnTo>
                  <a:lnTo>
                    <a:pt x="237" y="46"/>
                  </a:lnTo>
                  <a:lnTo>
                    <a:pt x="225" y="37"/>
                  </a:lnTo>
                  <a:lnTo>
                    <a:pt x="216" y="29"/>
                  </a:lnTo>
                  <a:lnTo>
                    <a:pt x="204" y="21"/>
                  </a:lnTo>
                  <a:lnTo>
                    <a:pt x="184" y="7"/>
                  </a:lnTo>
                  <a:lnTo>
                    <a:pt x="164" y="2"/>
                  </a:lnTo>
                  <a:lnTo>
                    <a:pt x="152" y="0"/>
                  </a:lnTo>
                  <a:lnTo>
                    <a:pt x="137" y="0"/>
                  </a:lnTo>
                  <a:lnTo>
                    <a:pt x="115" y="0"/>
                  </a:lnTo>
                  <a:lnTo>
                    <a:pt x="96" y="2"/>
                  </a:lnTo>
                  <a:lnTo>
                    <a:pt x="84" y="5"/>
                  </a:lnTo>
                  <a:lnTo>
                    <a:pt x="68" y="14"/>
                  </a:lnTo>
                  <a:lnTo>
                    <a:pt x="54" y="21"/>
                  </a:lnTo>
                  <a:lnTo>
                    <a:pt x="44" y="33"/>
                  </a:lnTo>
                  <a:lnTo>
                    <a:pt x="35" y="43"/>
                  </a:lnTo>
                  <a:lnTo>
                    <a:pt x="27" y="56"/>
                  </a:lnTo>
                  <a:lnTo>
                    <a:pt x="17" y="70"/>
                  </a:lnTo>
                  <a:lnTo>
                    <a:pt x="17" y="86"/>
                  </a:lnTo>
                  <a:lnTo>
                    <a:pt x="10" y="95"/>
                  </a:lnTo>
                  <a:lnTo>
                    <a:pt x="7" y="112"/>
                  </a:lnTo>
                  <a:lnTo>
                    <a:pt x="0" y="127"/>
                  </a:lnTo>
                  <a:lnTo>
                    <a:pt x="44" y="127"/>
                  </a:lnTo>
                  <a:lnTo>
                    <a:pt x="49" y="105"/>
                  </a:lnTo>
                  <a:lnTo>
                    <a:pt x="54" y="92"/>
                  </a:lnTo>
                  <a:lnTo>
                    <a:pt x="62" y="80"/>
                  </a:lnTo>
                  <a:lnTo>
                    <a:pt x="66" y="68"/>
                  </a:lnTo>
                  <a:lnTo>
                    <a:pt x="76" y="56"/>
                  </a:lnTo>
                  <a:lnTo>
                    <a:pt x="84" y="46"/>
                  </a:lnTo>
                  <a:lnTo>
                    <a:pt x="100" y="41"/>
                  </a:lnTo>
                  <a:lnTo>
                    <a:pt x="115" y="37"/>
                  </a:lnTo>
                  <a:lnTo>
                    <a:pt x="129" y="37"/>
                  </a:lnTo>
                  <a:lnTo>
                    <a:pt x="143" y="37"/>
                  </a:lnTo>
                  <a:lnTo>
                    <a:pt x="152" y="37"/>
                  </a:lnTo>
                  <a:lnTo>
                    <a:pt x="164" y="39"/>
                  </a:lnTo>
                  <a:lnTo>
                    <a:pt x="179" y="46"/>
                  </a:lnTo>
                  <a:lnTo>
                    <a:pt x="184" y="56"/>
                  </a:lnTo>
                  <a:lnTo>
                    <a:pt x="196" y="66"/>
                  </a:lnTo>
                  <a:lnTo>
                    <a:pt x="208" y="80"/>
                  </a:lnTo>
                  <a:lnTo>
                    <a:pt x="213" y="95"/>
                  </a:lnTo>
                  <a:lnTo>
                    <a:pt x="216" y="117"/>
                  </a:lnTo>
                  <a:lnTo>
                    <a:pt x="218" y="127"/>
                  </a:lnTo>
                  <a:lnTo>
                    <a:pt x="44" y="127"/>
                  </a:lnTo>
                  <a:lnTo>
                    <a:pt x="0" y="127"/>
                  </a:lnTo>
                  <a:lnTo>
                    <a:pt x="0" y="139"/>
                  </a:lnTo>
                  <a:lnTo>
                    <a:pt x="0" y="156"/>
                  </a:lnTo>
                  <a:lnTo>
                    <a:pt x="5" y="178"/>
                  </a:lnTo>
                  <a:lnTo>
                    <a:pt x="7" y="198"/>
                  </a:lnTo>
                  <a:lnTo>
                    <a:pt x="13" y="212"/>
                  </a:lnTo>
                  <a:lnTo>
                    <a:pt x="17" y="227"/>
                  </a:lnTo>
                  <a:lnTo>
                    <a:pt x="27" y="245"/>
                  </a:lnTo>
                  <a:lnTo>
                    <a:pt x="37" y="259"/>
                  </a:lnTo>
                  <a:lnTo>
                    <a:pt x="44" y="271"/>
                  </a:lnTo>
                  <a:lnTo>
                    <a:pt x="62" y="280"/>
                  </a:lnTo>
                  <a:lnTo>
                    <a:pt x="76" y="286"/>
                  </a:lnTo>
                  <a:lnTo>
                    <a:pt x="84" y="296"/>
                  </a:lnTo>
                  <a:lnTo>
                    <a:pt x="96" y="296"/>
                  </a:lnTo>
                  <a:lnTo>
                    <a:pt x="108" y="296"/>
                  </a:lnTo>
                  <a:lnTo>
                    <a:pt x="117" y="300"/>
                  </a:lnTo>
                  <a:lnTo>
                    <a:pt x="129" y="300"/>
                  </a:lnTo>
                  <a:lnTo>
                    <a:pt x="137" y="300"/>
                  </a:lnTo>
                  <a:lnTo>
                    <a:pt x="152" y="300"/>
                  </a:lnTo>
                  <a:lnTo>
                    <a:pt x="172" y="296"/>
                  </a:lnTo>
                  <a:lnTo>
                    <a:pt x="188" y="294"/>
                  </a:lnTo>
                  <a:lnTo>
                    <a:pt x="204" y="284"/>
                  </a:lnTo>
                  <a:lnTo>
                    <a:pt x="216" y="274"/>
                  </a:lnTo>
                  <a:lnTo>
                    <a:pt x="225" y="266"/>
                  </a:lnTo>
                  <a:lnTo>
                    <a:pt x="233" y="254"/>
                  </a:lnTo>
                  <a:lnTo>
                    <a:pt x="240" y="249"/>
                  </a:lnTo>
                  <a:lnTo>
                    <a:pt x="253" y="231"/>
                  </a:lnTo>
                  <a:lnTo>
                    <a:pt x="253" y="217"/>
                  </a:lnTo>
                  <a:lnTo>
                    <a:pt x="213" y="217"/>
                  </a:lnTo>
                  <a:close/>
                </a:path>
              </a:pathLst>
            </a:custGeom>
            <a:solidFill>
              <a:srgbClr val="000000"/>
            </a:solidFill>
            <a:ln w="1588">
              <a:solidFill>
                <a:srgbClr val="000000"/>
              </a:solidFill>
              <a:prstDash val="solid"/>
              <a:round/>
              <a:headEnd/>
              <a:tailEnd/>
            </a:ln>
          </p:spPr>
          <p:txBody>
            <a:bodyPr/>
            <a:lstStyle/>
            <a:p>
              <a:endParaRPr lang="en-US"/>
            </a:p>
          </p:txBody>
        </p:sp>
        <p:sp>
          <p:nvSpPr>
            <p:cNvPr id="146" name="Freeform 130"/>
            <p:cNvSpPr>
              <a:spLocks/>
            </p:cNvSpPr>
            <p:nvPr/>
          </p:nvSpPr>
          <p:spPr bwMode="auto">
            <a:xfrm>
              <a:off x="2951" y="3198"/>
              <a:ext cx="44" cy="50"/>
            </a:xfrm>
            <a:custGeom>
              <a:avLst/>
              <a:gdLst>
                <a:gd name="T0" fmla="*/ 0 w 263"/>
                <a:gd name="T1" fmla="*/ 0 h 300"/>
                <a:gd name="T2" fmla="*/ 0 w 263"/>
                <a:gd name="T3" fmla="*/ 0 h 300"/>
                <a:gd name="T4" fmla="*/ 0 w 263"/>
                <a:gd name="T5" fmla="*/ 0 h 300"/>
                <a:gd name="T6" fmla="*/ 0 w 263"/>
                <a:gd name="T7" fmla="*/ 0 h 300"/>
                <a:gd name="T8" fmla="*/ 0 w 263"/>
                <a:gd name="T9" fmla="*/ 0 h 300"/>
                <a:gd name="T10" fmla="*/ 0 w 263"/>
                <a:gd name="T11" fmla="*/ 0 h 300"/>
                <a:gd name="T12" fmla="*/ 0 w 263"/>
                <a:gd name="T13" fmla="*/ 0 h 300"/>
                <a:gd name="T14" fmla="*/ 0 w 263"/>
                <a:gd name="T15" fmla="*/ 0 h 300"/>
                <a:gd name="T16" fmla="*/ 0 w 263"/>
                <a:gd name="T17" fmla="*/ 0 h 300"/>
                <a:gd name="T18" fmla="*/ 0 w 263"/>
                <a:gd name="T19" fmla="*/ 0 h 300"/>
                <a:gd name="T20" fmla="*/ 0 w 263"/>
                <a:gd name="T21" fmla="*/ 0 h 300"/>
                <a:gd name="T22" fmla="*/ 0 w 263"/>
                <a:gd name="T23" fmla="*/ 0 h 300"/>
                <a:gd name="T24" fmla="*/ 0 w 263"/>
                <a:gd name="T25" fmla="*/ 0 h 300"/>
                <a:gd name="T26" fmla="*/ 0 w 263"/>
                <a:gd name="T27" fmla="*/ 0 h 300"/>
                <a:gd name="T28" fmla="*/ 0 w 263"/>
                <a:gd name="T29" fmla="*/ 0 h 300"/>
                <a:gd name="T30" fmla="*/ 0 w 263"/>
                <a:gd name="T31" fmla="*/ 0 h 300"/>
                <a:gd name="T32" fmla="*/ 0 w 263"/>
                <a:gd name="T33" fmla="*/ 0 h 300"/>
                <a:gd name="T34" fmla="*/ 0 w 263"/>
                <a:gd name="T35" fmla="*/ 0 h 300"/>
                <a:gd name="T36" fmla="*/ 0 w 263"/>
                <a:gd name="T37" fmla="*/ 0 h 300"/>
                <a:gd name="T38" fmla="*/ 0 w 263"/>
                <a:gd name="T39" fmla="*/ 0 h 300"/>
                <a:gd name="T40" fmla="*/ 0 w 263"/>
                <a:gd name="T41" fmla="*/ 0 h 300"/>
                <a:gd name="T42" fmla="*/ 0 w 263"/>
                <a:gd name="T43" fmla="*/ 0 h 300"/>
                <a:gd name="T44" fmla="*/ 0 w 263"/>
                <a:gd name="T45" fmla="*/ 0 h 300"/>
                <a:gd name="T46" fmla="*/ 0 w 263"/>
                <a:gd name="T47" fmla="*/ 0 h 300"/>
                <a:gd name="T48" fmla="*/ 0 w 263"/>
                <a:gd name="T49" fmla="*/ 0 h 300"/>
                <a:gd name="T50" fmla="*/ 0 w 263"/>
                <a:gd name="T51" fmla="*/ 0 h 300"/>
                <a:gd name="T52" fmla="*/ 0 w 263"/>
                <a:gd name="T53" fmla="*/ 0 h 300"/>
                <a:gd name="T54" fmla="*/ 0 w 263"/>
                <a:gd name="T55" fmla="*/ 0 h 300"/>
                <a:gd name="T56" fmla="*/ 0 w 263"/>
                <a:gd name="T57" fmla="*/ 0 h 300"/>
                <a:gd name="T58" fmla="*/ 0 w 263"/>
                <a:gd name="T59" fmla="*/ 0 h 300"/>
                <a:gd name="T60" fmla="*/ 0 w 263"/>
                <a:gd name="T61" fmla="*/ 0 h 300"/>
                <a:gd name="T62" fmla="*/ 0 w 263"/>
                <a:gd name="T63" fmla="*/ 0 h 300"/>
                <a:gd name="T64" fmla="*/ 0 w 263"/>
                <a:gd name="T65" fmla="*/ 0 h 300"/>
                <a:gd name="T66" fmla="*/ 0 w 263"/>
                <a:gd name="T67" fmla="*/ 0 h 300"/>
                <a:gd name="T68" fmla="*/ 0 w 263"/>
                <a:gd name="T69" fmla="*/ 0 h 300"/>
                <a:gd name="T70" fmla="*/ 0 w 263"/>
                <a:gd name="T71" fmla="*/ 0 h 300"/>
                <a:gd name="T72" fmla="*/ 0 w 263"/>
                <a:gd name="T73" fmla="*/ 0 h 300"/>
                <a:gd name="T74" fmla="*/ 0 w 263"/>
                <a:gd name="T75" fmla="*/ 0 h 300"/>
                <a:gd name="T76" fmla="*/ 0 w 263"/>
                <a:gd name="T77" fmla="*/ 0 h 300"/>
                <a:gd name="T78" fmla="*/ 0 w 263"/>
                <a:gd name="T79" fmla="*/ 0 h 300"/>
                <a:gd name="T80" fmla="*/ 0 w 263"/>
                <a:gd name="T81" fmla="*/ 0 h 300"/>
                <a:gd name="T82" fmla="*/ 0 w 263"/>
                <a:gd name="T83" fmla="*/ 0 h 300"/>
                <a:gd name="T84" fmla="*/ 0 w 263"/>
                <a:gd name="T85" fmla="*/ 0 h 300"/>
                <a:gd name="T86" fmla="*/ 0 w 263"/>
                <a:gd name="T87" fmla="*/ 0 h 300"/>
                <a:gd name="T88" fmla="*/ 0 w 263"/>
                <a:gd name="T89" fmla="*/ 0 h 300"/>
                <a:gd name="T90" fmla="*/ 0 w 263"/>
                <a:gd name="T91" fmla="*/ 0 h 300"/>
                <a:gd name="T92" fmla="*/ 0 w 263"/>
                <a:gd name="T93" fmla="*/ 0 h 3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63"/>
                <a:gd name="T142" fmla="*/ 0 h 300"/>
                <a:gd name="T143" fmla="*/ 263 w 263"/>
                <a:gd name="T144" fmla="*/ 300 h 3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63" h="300">
                  <a:moveTo>
                    <a:pt x="208" y="217"/>
                  </a:moveTo>
                  <a:lnTo>
                    <a:pt x="196" y="237"/>
                  </a:lnTo>
                  <a:lnTo>
                    <a:pt x="189" y="249"/>
                  </a:lnTo>
                  <a:lnTo>
                    <a:pt x="179" y="254"/>
                  </a:lnTo>
                  <a:lnTo>
                    <a:pt x="165" y="261"/>
                  </a:lnTo>
                  <a:lnTo>
                    <a:pt x="147" y="261"/>
                  </a:lnTo>
                  <a:lnTo>
                    <a:pt x="135" y="261"/>
                  </a:lnTo>
                  <a:lnTo>
                    <a:pt x="116" y="261"/>
                  </a:lnTo>
                  <a:lnTo>
                    <a:pt x="101" y="254"/>
                  </a:lnTo>
                  <a:lnTo>
                    <a:pt x="91" y="249"/>
                  </a:lnTo>
                  <a:lnTo>
                    <a:pt x="77" y="239"/>
                  </a:lnTo>
                  <a:lnTo>
                    <a:pt x="67" y="227"/>
                  </a:lnTo>
                  <a:lnTo>
                    <a:pt x="59" y="217"/>
                  </a:lnTo>
                  <a:lnTo>
                    <a:pt x="51" y="202"/>
                  </a:lnTo>
                  <a:lnTo>
                    <a:pt x="47" y="188"/>
                  </a:lnTo>
                  <a:lnTo>
                    <a:pt x="47" y="173"/>
                  </a:lnTo>
                  <a:lnTo>
                    <a:pt x="42" y="163"/>
                  </a:lnTo>
                  <a:lnTo>
                    <a:pt x="263" y="163"/>
                  </a:lnTo>
                  <a:lnTo>
                    <a:pt x="263" y="147"/>
                  </a:lnTo>
                  <a:lnTo>
                    <a:pt x="263" y="129"/>
                  </a:lnTo>
                  <a:lnTo>
                    <a:pt x="257" y="112"/>
                  </a:lnTo>
                  <a:lnTo>
                    <a:pt x="253" y="95"/>
                  </a:lnTo>
                  <a:lnTo>
                    <a:pt x="253" y="76"/>
                  </a:lnTo>
                  <a:lnTo>
                    <a:pt x="240" y="66"/>
                  </a:lnTo>
                  <a:lnTo>
                    <a:pt x="234" y="46"/>
                  </a:lnTo>
                  <a:lnTo>
                    <a:pt x="220" y="37"/>
                  </a:lnTo>
                  <a:lnTo>
                    <a:pt x="214" y="29"/>
                  </a:lnTo>
                  <a:lnTo>
                    <a:pt x="201" y="21"/>
                  </a:lnTo>
                  <a:lnTo>
                    <a:pt x="184" y="7"/>
                  </a:lnTo>
                  <a:lnTo>
                    <a:pt x="165" y="2"/>
                  </a:lnTo>
                  <a:lnTo>
                    <a:pt x="150" y="0"/>
                  </a:lnTo>
                  <a:lnTo>
                    <a:pt x="135" y="0"/>
                  </a:lnTo>
                  <a:lnTo>
                    <a:pt x="114" y="0"/>
                  </a:lnTo>
                  <a:lnTo>
                    <a:pt x="96" y="2"/>
                  </a:lnTo>
                  <a:lnTo>
                    <a:pt x="81" y="5"/>
                  </a:lnTo>
                  <a:lnTo>
                    <a:pt x="67" y="14"/>
                  </a:lnTo>
                  <a:lnTo>
                    <a:pt x="55" y="21"/>
                  </a:lnTo>
                  <a:lnTo>
                    <a:pt x="42" y="33"/>
                  </a:lnTo>
                  <a:lnTo>
                    <a:pt x="33" y="43"/>
                  </a:lnTo>
                  <a:lnTo>
                    <a:pt x="28" y="56"/>
                  </a:lnTo>
                  <a:lnTo>
                    <a:pt x="18" y="70"/>
                  </a:lnTo>
                  <a:lnTo>
                    <a:pt x="13" y="86"/>
                  </a:lnTo>
                  <a:lnTo>
                    <a:pt x="6" y="95"/>
                  </a:lnTo>
                  <a:lnTo>
                    <a:pt x="4" y="112"/>
                  </a:lnTo>
                  <a:lnTo>
                    <a:pt x="0" y="127"/>
                  </a:lnTo>
                  <a:lnTo>
                    <a:pt x="47" y="127"/>
                  </a:lnTo>
                  <a:lnTo>
                    <a:pt x="49" y="105"/>
                  </a:lnTo>
                  <a:lnTo>
                    <a:pt x="55" y="92"/>
                  </a:lnTo>
                  <a:lnTo>
                    <a:pt x="59" y="80"/>
                  </a:lnTo>
                  <a:lnTo>
                    <a:pt x="67" y="68"/>
                  </a:lnTo>
                  <a:lnTo>
                    <a:pt x="77" y="56"/>
                  </a:lnTo>
                  <a:lnTo>
                    <a:pt x="84" y="46"/>
                  </a:lnTo>
                  <a:lnTo>
                    <a:pt x="101" y="41"/>
                  </a:lnTo>
                  <a:lnTo>
                    <a:pt x="114" y="37"/>
                  </a:lnTo>
                  <a:lnTo>
                    <a:pt x="130" y="37"/>
                  </a:lnTo>
                  <a:lnTo>
                    <a:pt x="143" y="37"/>
                  </a:lnTo>
                  <a:lnTo>
                    <a:pt x="153" y="37"/>
                  </a:lnTo>
                  <a:lnTo>
                    <a:pt x="167" y="39"/>
                  </a:lnTo>
                  <a:lnTo>
                    <a:pt x="179" y="46"/>
                  </a:lnTo>
                  <a:lnTo>
                    <a:pt x="189" y="56"/>
                  </a:lnTo>
                  <a:lnTo>
                    <a:pt x="196" y="66"/>
                  </a:lnTo>
                  <a:lnTo>
                    <a:pt x="208" y="80"/>
                  </a:lnTo>
                  <a:lnTo>
                    <a:pt x="211" y="95"/>
                  </a:lnTo>
                  <a:lnTo>
                    <a:pt x="218" y="117"/>
                  </a:lnTo>
                  <a:lnTo>
                    <a:pt x="218" y="127"/>
                  </a:lnTo>
                  <a:lnTo>
                    <a:pt x="47" y="127"/>
                  </a:lnTo>
                  <a:lnTo>
                    <a:pt x="0" y="127"/>
                  </a:lnTo>
                  <a:lnTo>
                    <a:pt x="0" y="139"/>
                  </a:lnTo>
                  <a:lnTo>
                    <a:pt x="0" y="156"/>
                  </a:lnTo>
                  <a:lnTo>
                    <a:pt x="0" y="178"/>
                  </a:lnTo>
                  <a:lnTo>
                    <a:pt x="4" y="198"/>
                  </a:lnTo>
                  <a:lnTo>
                    <a:pt x="10" y="212"/>
                  </a:lnTo>
                  <a:lnTo>
                    <a:pt x="18" y="227"/>
                  </a:lnTo>
                  <a:lnTo>
                    <a:pt x="25" y="245"/>
                  </a:lnTo>
                  <a:lnTo>
                    <a:pt x="35" y="259"/>
                  </a:lnTo>
                  <a:lnTo>
                    <a:pt x="47" y="271"/>
                  </a:lnTo>
                  <a:lnTo>
                    <a:pt x="59" y="280"/>
                  </a:lnTo>
                  <a:lnTo>
                    <a:pt x="77" y="286"/>
                  </a:lnTo>
                  <a:lnTo>
                    <a:pt x="84" y="296"/>
                  </a:lnTo>
                  <a:lnTo>
                    <a:pt x="96" y="296"/>
                  </a:lnTo>
                  <a:lnTo>
                    <a:pt x="108" y="296"/>
                  </a:lnTo>
                  <a:lnTo>
                    <a:pt x="116" y="300"/>
                  </a:lnTo>
                  <a:lnTo>
                    <a:pt x="130" y="300"/>
                  </a:lnTo>
                  <a:lnTo>
                    <a:pt x="135" y="300"/>
                  </a:lnTo>
                  <a:lnTo>
                    <a:pt x="150" y="300"/>
                  </a:lnTo>
                  <a:lnTo>
                    <a:pt x="172" y="296"/>
                  </a:lnTo>
                  <a:lnTo>
                    <a:pt x="189" y="294"/>
                  </a:lnTo>
                  <a:lnTo>
                    <a:pt x="201" y="284"/>
                  </a:lnTo>
                  <a:lnTo>
                    <a:pt x="218" y="274"/>
                  </a:lnTo>
                  <a:lnTo>
                    <a:pt x="220" y="266"/>
                  </a:lnTo>
                  <a:lnTo>
                    <a:pt x="234" y="254"/>
                  </a:lnTo>
                  <a:lnTo>
                    <a:pt x="240" y="249"/>
                  </a:lnTo>
                  <a:lnTo>
                    <a:pt x="253" y="231"/>
                  </a:lnTo>
                  <a:lnTo>
                    <a:pt x="253" y="217"/>
                  </a:lnTo>
                  <a:lnTo>
                    <a:pt x="208" y="217"/>
                  </a:lnTo>
                  <a:close/>
                </a:path>
              </a:pathLst>
            </a:custGeom>
            <a:solidFill>
              <a:srgbClr val="000000"/>
            </a:solidFill>
            <a:ln w="1588">
              <a:solidFill>
                <a:srgbClr val="000000"/>
              </a:solidFill>
              <a:prstDash val="solid"/>
              <a:round/>
              <a:headEnd/>
              <a:tailEnd/>
            </a:ln>
          </p:spPr>
          <p:txBody>
            <a:bodyPr/>
            <a:lstStyle/>
            <a:p>
              <a:endParaRPr lang="en-US"/>
            </a:p>
          </p:txBody>
        </p:sp>
        <p:sp>
          <p:nvSpPr>
            <p:cNvPr id="147" name="Freeform 131"/>
            <p:cNvSpPr>
              <a:spLocks/>
            </p:cNvSpPr>
            <p:nvPr/>
          </p:nvSpPr>
          <p:spPr bwMode="auto">
            <a:xfrm>
              <a:off x="3012" y="3199"/>
              <a:ext cx="38" cy="48"/>
            </a:xfrm>
            <a:custGeom>
              <a:avLst/>
              <a:gdLst>
                <a:gd name="T0" fmla="*/ 0 w 230"/>
                <a:gd name="T1" fmla="*/ 0 h 291"/>
                <a:gd name="T2" fmla="*/ 0 w 230"/>
                <a:gd name="T3" fmla="*/ 0 h 291"/>
                <a:gd name="T4" fmla="*/ 0 w 230"/>
                <a:gd name="T5" fmla="*/ 0 h 291"/>
                <a:gd name="T6" fmla="*/ 0 w 230"/>
                <a:gd name="T7" fmla="*/ 0 h 291"/>
                <a:gd name="T8" fmla="*/ 0 w 230"/>
                <a:gd name="T9" fmla="*/ 0 h 291"/>
                <a:gd name="T10" fmla="*/ 0 w 230"/>
                <a:gd name="T11" fmla="*/ 0 h 291"/>
                <a:gd name="T12" fmla="*/ 0 w 230"/>
                <a:gd name="T13" fmla="*/ 0 h 291"/>
                <a:gd name="T14" fmla="*/ 0 w 230"/>
                <a:gd name="T15" fmla="*/ 0 h 291"/>
                <a:gd name="T16" fmla="*/ 0 w 230"/>
                <a:gd name="T17" fmla="*/ 0 h 291"/>
                <a:gd name="T18" fmla="*/ 0 w 230"/>
                <a:gd name="T19" fmla="*/ 0 h 291"/>
                <a:gd name="T20" fmla="*/ 0 w 230"/>
                <a:gd name="T21" fmla="*/ 0 h 291"/>
                <a:gd name="T22" fmla="*/ 0 w 230"/>
                <a:gd name="T23" fmla="*/ 0 h 291"/>
                <a:gd name="T24" fmla="*/ 0 w 230"/>
                <a:gd name="T25" fmla="*/ 0 h 291"/>
                <a:gd name="T26" fmla="*/ 0 w 230"/>
                <a:gd name="T27" fmla="*/ 0 h 291"/>
                <a:gd name="T28" fmla="*/ 0 w 230"/>
                <a:gd name="T29" fmla="*/ 0 h 291"/>
                <a:gd name="T30" fmla="*/ 0 w 230"/>
                <a:gd name="T31" fmla="*/ 0 h 291"/>
                <a:gd name="T32" fmla="*/ 0 w 230"/>
                <a:gd name="T33" fmla="*/ 0 h 291"/>
                <a:gd name="T34" fmla="*/ 0 w 230"/>
                <a:gd name="T35" fmla="*/ 0 h 291"/>
                <a:gd name="T36" fmla="*/ 0 w 230"/>
                <a:gd name="T37" fmla="*/ 0 h 291"/>
                <a:gd name="T38" fmla="*/ 0 w 230"/>
                <a:gd name="T39" fmla="*/ 0 h 291"/>
                <a:gd name="T40" fmla="*/ 0 w 230"/>
                <a:gd name="T41" fmla="*/ 0 h 291"/>
                <a:gd name="T42" fmla="*/ 0 w 230"/>
                <a:gd name="T43" fmla="*/ 0 h 291"/>
                <a:gd name="T44" fmla="*/ 0 w 230"/>
                <a:gd name="T45" fmla="*/ 0 h 291"/>
                <a:gd name="T46" fmla="*/ 0 w 230"/>
                <a:gd name="T47" fmla="*/ 0 h 291"/>
                <a:gd name="T48" fmla="*/ 0 w 230"/>
                <a:gd name="T49" fmla="*/ 0 h 291"/>
                <a:gd name="T50" fmla="*/ 0 w 230"/>
                <a:gd name="T51" fmla="*/ 0 h 291"/>
                <a:gd name="T52" fmla="*/ 0 w 230"/>
                <a:gd name="T53" fmla="*/ 0 h 291"/>
                <a:gd name="T54" fmla="*/ 0 w 230"/>
                <a:gd name="T55" fmla="*/ 0 h 291"/>
                <a:gd name="T56" fmla="*/ 0 w 230"/>
                <a:gd name="T57" fmla="*/ 0 h 291"/>
                <a:gd name="T58" fmla="*/ 0 w 230"/>
                <a:gd name="T59" fmla="*/ 0 h 291"/>
                <a:gd name="T60" fmla="*/ 0 w 230"/>
                <a:gd name="T61" fmla="*/ 0 h 291"/>
                <a:gd name="T62" fmla="*/ 0 w 230"/>
                <a:gd name="T63" fmla="*/ 0 h 291"/>
                <a:gd name="T64" fmla="*/ 0 w 230"/>
                <a:gd name="T65" fmla="*/ 0 h 291"/>
                <a:gd name="T66" fmla="*/ 0 w 230"/>
                <a:gd name="T67" fmla="*/ 0 h 291"/>
                <a:gd name="T68" fmla="*/ 0 w 230"/>
                <a:gd name="T69" fmla="*/ 0 h 291"/>
                <a:gd name="T70" fmla="*/ 0 w 230"/>
                <a:gd name="T71" fmla="*/ 0 h 291"/>
                <a:gd name="T72" fmla="*/ 0 w 230"/>
                <a:gd name="T73" fmla="*/ 0 h 291"/>
                <a:gd name="T74" fmla="*/ 0 w 230"/>
                <a:gd name="T75" fmla="*/ 0 h 291"/>
                <a:gd name="T76" fmla="*/ 0 w 230"/>
                <a:gd name="T77" fmla="*/ 0 h 291"/>
                <a:gd name="T78" fmla="*/ 0 w 230"/>
                <a:gd name="T79" fmla="*/ 0 h 291"/>
                <a:gd name="T80" fmla="*/ 0 w 230"/>
                <a:gd name="T81" fmla="*/ 0 h 291"/>
                <a:gd name="T82" fmla="*/ 0 w 230"/>
                <a:gd name="T83" fmla="*/ 0 h 291"/>
                <a:gd name="T84" fmla="*/ 0 w 230"/>
                <a:gd name="T85" fmla="*/ 0 h 291"/>
                <a:gd name="T86" fmla="*/ 0 w 230"/>
                <a:gd name="T87" fmla="*/ 0 h 291"/>
                <a:gd name="T88" fmla="*/ 0 w 230"/>
                <a:gd name="T89" fmla="*/ 0 h 291"/>
                <a:gd name="T90" fmla="*/ 0 w 230"/>
                <a:gd name="T91" fmla="*/ 0 h 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30"/>
                <a:gd name="T139" fmla="*/ 0 h 291"/>
                <a:gd name="T140" fmla="*/ 230 w 230"/>
                <a:gd name="T141" fmla="*/ 291 h 29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30" h="291">
                  <a:moveTo>
                    <a:pt x="0" y="291"/>
                  </a:moveTo>
                  <a:lnTo>
                    <a:pt x="0" y="7"/>
                  </a:lnTo>
                  <a:lnTo>
                    <a:pt x="44" y="7"/>
                  </a:lnTo>
                  <a:lnTo>
                    <a:pt x="44" y="44"/>
                  </a:lnTo>
                  <a:lnTo>
                    <a:pt x="54" y="32"/>
                  </a:lnTo>
                  <a:lnTo>
                    <a:pt x="63" y="26"/>
                  </a:lnTo>
                  <a:lnTo>
                    <a:pt x="71" y="18"/>
                  </a:lnTo>
                  <a:lnTo>
                    <a:pt x="79" y="14"/>
                  </a:lnTo>
                  <a:lnTo>
                    <a:pt x="88" y="7"/>
                  </a:lnTo>
                  <a:lnTo>
                    <a:pt x="100" y="2"/>
                  </a:lnTo>
                  <a:lnTo>
                    <a:pt x="118" y="0"/>
                  </a:lnTo>
                  <a:lnTo>
                    <a:pt x="134" y="0"/>
                  </a:lnTo>
                  <a:lnTo>
                    <a:pt x="146" y="0"/>
                  </a:lnTo>
                  <a:lnTo>
                    <a:pt x="159" y="2"/>
                  </a:lnTo>
                  <a:lnTo>
                    <a:pt x="171" y="2"/>
                  </a:lnTo>
                  <a:lnTo>
                    <a:pt x="183" y="12"/>
                  </a:lnTo>
                  <a:lnTo>
                    <a:pt x="195" y="16"/>
                  </a:lnTo>
                  <a:lnTo>
                    <a:pt x="203" y="26"/>
                  </a:lnTo>
                  <a:lnTo>
                    <a:pt x="213" y="36"/>
                  </a:lnTo>
                  <a:lnTo>
                    <a:pt x="220" y="51"/>
                  </a:lnTo>
                  <a:lnTo>
                    <a:pt x="223" y="65"/>
                  </a:lnTo>
                  <a:lnTo>
                    <a:pt x="223" y="75"/>
                  </a:lnTo>
                  <a:lnTo>
                    <a:pt x="230" y="87"/>
                  </a:lnTo>
                  <a:lnTo>
                    <a:pt x="230" y="112"/>
                  </a:lnTo>
                  <a:lnTo>
                    <a:pt x="230" y="291"/>
                  </a:lnTo>
                  <a:lnTo>
                    <a:pt x="183" y="291"/>
                  </a:lnTo>
                  <a:lnTo>
                    <a:pt x="183" y="102"/>
                  </a:lnTo>
                  <a:lnTo>
                    <a:pt x="179" y="81"/>
                  </a:lnTo>
                  <a:lnTo>
                    <a:pt x="171" y="67"/>
                  </a:lnTo>
                  <a:lnTo>
                    <a:pt x="166" y="56"/>
                  </a:lnTo>
                  <a:lnTo>
                    <a:pt x="154" y="51"/>
                  </a:lnTo>
                  <a:lnTo>
                    <a:pt x="146" y="41"/>
                  </a:lnTo>
                  <a:lnTo>
                    <a:pt x="132" y="36"/>
                  </a:lnTo>
                  <a:lnTo>
                    <a:pt x="120" y="36"/>
                  </a:lnTo>
                  <a:lnTo>
                    <a:pt x="110" y="36"/>
                  </a:lnTo>
                  <a:lnTo>
                    <a:pt x="100" y="41"/>
                  </a:lnTo>
                  <a:lnTo>
                    <a:pt x="88" y="41"/>
                  </a:lnTo>
                  <a:lnTo>
                    <a:pt x="75" y="51"/>
                  </a:lnTo>
                  <a:lnTo>
                    <a:pt x="63" y="61"/>
                  </a:lnTo>
                  <a:lnTo>
                    <a:pt x="54" y="75"/>
                  </a:lnTo>
                  <a:lnTo>
                    <a:pt x="46" y="90"/>
                  </a:lnTo>
                  <a:lnTo>
                    <a:pt x="44" y="107"/>
                  </a:lnTo>
                  <a:lnTo>
                    <a:pt x="44" y="124"/>
                  </a:lnTo>
                  <a:lnTo>
                    <a:pt x="44" y="291"/>
                  </a:lnTo>
                  <a:lnTo>
                    <a:pt x="0" y="291"/>
                  </a:lnTo>
                  <a:close/>
                </a:path>
              </a:pathLst>
            </a:custGeom>
            <a:solidFill>
              <a:srgbClr val="000000"/>
            </a:solidFill>
            <a:ln w="1588">
              <a:solidFill>
                <a:srgbClr val="000000"/>
              </a:solidFill>
              <a:prstDash val="solid"/>
              <a:round/>
              <a:headEnd/>
              <a:tailEnd/>
            </a:ln>
          </p:spPr>
          <p:txBody>
            <a:bodyPr/>
            <a:lstStyle/>
            <a:p>
              <a:endParaRPr lang="en-US"/>
            </a:p>
          </p:txBody>
        </p:sp>
        <p:sp>
          <p:nvSpPr>
            <p:cNvPr id="148" name="Freeform 132"/>
            <p:cNvSpPr>
              <a:spLocks/>
            </p:cNvSpPr>
            <p:nvPr/>
          </p:nvSpPr>
          <p:spPr bwMode="auto">
            <a:xfrm>
              <a:off x="3070" y="3181"/>
              <a:ext cx="43" cy="67"/>
            </a:xfrm>
            <a:custGeom>
              <a:avLst/>
              <a:gdLst>
                <a:gd name="T0" fmla="*/ 0 w 257"/>
                <a:gd name="T1" fmla="*/ 0 h 399"/>
                <a:gd name="T2" fmla="*/ 0 w 257"/>
                <a:gd name="T3" fmla="*/ 0 h 399"/>
                <a:gd name="T4" fmla="*/ 0 w 257"/>
                <a:gd name="T5" fmla="*/ 0 h 399"/>
                <a:gd name="T6" fmla="*/ 0 w 257"/>
                <a:gd name="T7" fmla="*/ 0 h 399"/>
                <a:gd name="T8" fmla="*/ 0 w 257"/>
                <a:gd name="T9" fmla="*/ 0 h 399"/>
                <a:gd name="T10" fmla="*/ 0 w 257"/>
                <a:gd name="T11" fmla="*/ 0 h 399"/>
                <a:gd name="T12" fmla="*/ 0 w 257"/>
                <a:gd name="T13" fmla="*/ 0 h 399"/>
                <a:gd name="T14" fmla="*/ 0 w 257"/>
                <a:gd name="T15" fmla="*/ 0 h 399"/>
                <a:gd name="T16" fmla="*/ 0 w 257"/>
                <a:gd name="T17" fmla="*/ 0 h 399"/>
                <a:gd name="T18" fmla="*/ 0 w 257"/>
                <a:gd name="T19" fmla="*/ 0 h 399"/>
                <a:gd name="T20" fmla="*/ 0 w 257"/>
                <a:gd name="T21" fmla="*/ 0 h 399"/>
                <a:gd name="T22" fmla="*/ 0 w 257"/>
                <a:gd name="T23" fmla="*/ 0 h 399"/>
                <a:gd name="T24" fmla="*/ 0 w 257"/>
                <a:gd name="T25" fmla="*/ 0 h 399"/>
                <a:gd name="T26" fmla="*/ 0 w 257"/>
                <a:gd name="T27" fmla="*/ 0 h 399"/>
                <a:gd name="T28" fmla="*/ 0 w 257"/>
                <a:gd name="T29" fmla="*/ 0 h 399"/>
                <a:gd name="T30" fmla="*/ 0 w 257"/>
                <a:gd name="T31" fmla="*/ 0 h 399"/>
                <a:gd name="T32" fmla="*/ 0 w 257"/>
                <a:gd name="T33" fmla="*/ 0 h 399"/>
                <a:gd name="T34" fmla="*/ 0 w 257"/>
                <a:gd name="T35" fmla="*/ 0 h 399"/>
                <a:gd name="T36" fmla="*/ 0 w 257"/>
                <a:gd name="T37" fmla="*/ 0 h 399"/>
                <a:gd name="T38" fmla="*/ 0 w 257"/>
                <a:gd name="T39" fmla="*/ 0 h 399"/>
                <a:gd name="T40" fmla="*/ 0 w 257"/>
                <a:gd name="T41" fmla="*/ 0 h 399"/>
                <a:gd name="T42" fmla="*/ 0 w 257"/>
                <a:gd name="T43" fmla="*/ 0 h 399"/>
                <a:gd name="T44" fmla="*/ 0 w 257"/>
                <a:gd name="T45" fmla="*/ 0 h 399"/>
                <a:gd name="T46" fmla="*/ 0 w 257"/>
                <a:gd name="T47" fmla="*/ 0 h 399"/>
                <a:gd name="T48" fmla="*/ 0 w 257"/>
                <a:gd name="T49" fmla="*/ 0 h 399"/>
                <a:gd name="T50" fmla="*/ 0 w 257"/>
                <a:gd name="T51" fmla="*/ 0 h 399"/>
                <a:gd name="T52" fmla="*/ 0 w 257"/>
                <a:gd name="T53" fmla="*/ 0 h 399"/>
                <a:gd name="T54" fmla="*/ 0 w 257"/>
                <a:gd name="T55" fmla="*/ 0 h 399"/>
                <a:gd name="T56" fmla="*/ 0 w 257"/>
                <a:gd name="T57" fmla="*/ 0 h 399"/>
                <a:gd name="T58" fmla="*/ 0 w 257"/>
                <a:gd name="T59" fmla="*/ 0 h 399"/>
                <a:gd name="T60" fmla="*/ 0 w 257"/>
                <a:gd name="T61" fmla="*/ 0 h 399"/>
                <a:gd name="T62" fmla="*/ 0 w 257"/>
                <a:gd name="T63" fmla="*/ 0 h 399"/>
                <a:gd name="T64" fmla="*/ 0 w 257"/>
                <a:gd name="T65" fmla="*/ 0 h 399"/>
                <a:gd name="T66" fmla="*/ 0 w 257"/>
                <a:gd name="T67" fmla="*/ 0 h 399"/>
                <a:gd name="T68" fmla="*/ 0 w 257"/>
                <a:gd name="T69" fmla="*/ 0 h 399"/>
                <a:gd name="T70" fmla="*/ 0 w 257"/>
                <a:gd name="T71" fmla="*/ 0 h 399"/>
                <a:gd name="T72" fmla="*/ 0 w 257"/>
                <a:gd name="T73" fmla="*/ 0 h 399"/>
                <a:gd name="T74" fmla="*/ 0 w 257"/>
                <a:gd name="T75" fmla="*/ 0 h 399"/>
                <a:gd name="T76" fmla="*/ 0 w 257"/>
                <a:gd name="T77" fmla="*/ 0 h 399"/>
                <a:gd name="T78" fmla="*/ 0 w 257"/>
                <a:gd name="T79" fmla="*/ 0 h 399"/>
                <a:gd name="T80" fmla="*/ 0 w 257"/>
                <a:gd name="T81" fmla="*/ 0 h 399"/>
                <a:gd name="T82" fmla="*/ 0 w 257"/>
                <a:gd name="T83" fmla="*/ 0 h 399"/>
                <a:gd name="T84" fmla="*/ 0 w 257"/>
                <a:gd name="T85" fmla="*/ 0 h 399"/>
                <a:gd name="T86" fmla="*/ 0 w 257"/>
                <a:gd name="T87" fmla="*/ 0 h 39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57"/>
                <a:gd name="T133" fmla="*/ 0 h 399"/>
                <a:gd name="T134" fmla="*/ 257 w 257"/>
                <a:gd name="T135" fmla="*/ 399 h 39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57" h="399">
                  <a:moveTo>
                    <a:pt x="0" y="397"/>
                  </a:moveTo>
                  <a:lnTo>
                    <a:pt x="0" y="0"/>
                  </a:lnTo>
                  <a:lnTo>
                    <a:pt x="47" y="0"/>
                  </a:lnTo>
                  <a:lnTo>
                    <a:pt x="47" y="147"/>
                  </a:lnTo>
                  <a:lnTo>
                    <a:pt x="61" y="138"/>
                  </a:lnTo>
                  <a:lnTo>
                    <a:pt x="69" y="130"/>
                  </a:lnTo>
                  <a:lnTo>
                    <a:pt x="79" y="120"/>
                  </a:lnTo>
                  <a:lnTo>
                    <a:pt x="93" y="113"/>
                  </a:lnTo>
                  <a:lnTo>
                    <a:pt x="112" y="106"/>
                  </a:lnTo>
                  <a:lnTo>
                    <a:pt x="134" y="103"/>
                  </a:lnTo>
                  <a:lnTo>
                    <a:pt x="144" y="103"/>
                  </a:lnTo>
                  <a:lnTo>
                    <a:pt x="161" y="106"/>
                  </a:lnTo>
                  <a:lnTo>
                    <a:pt x="173" y="108"/>
                  </a:lnTo>
                  <a:lnTo>
                    <a:pt x="189" y="113"/>
                  </a:lnTo>
                  <a:lnTo>
                    <a:pt x="196" y="120"/>
                  </a:lnTo>
                  <a:lnTo>
                    <a:pt x="206" y="122"/>
                  </a:lnTo>
                  <a:lnTo>
                    <a:pt x="213" y="132"/>
                  </a:lnTo>
                  <a:lnTo>
                    <a:pt x="222" y="140"/>
                  </a:lnTo>
                  <a:lnTo>
                    <a:pt x="230" y="150"/>
                  </a:lnTo>
                  <a:lnTo>
                    <a:pt x="238" y="167"/>
                  </a:lnTo>
                  <a:lnTo>
                    <a:pt x="245" y="177"/>
                  </a:lnTo>
                  <a:lnTo>
                    <a:pt x="250" y="193"/>
                  </a:lnTo>
                  <a:lnTo>
                    <a:pt x="255" y="213"/>
                  </a:lnTo>
                  <a:lnTo>
                    <a:pt x="255" y="230"/>
                  </a:lnTo>
                  <a:lnTo>
                    <a:pt x="257" y="248"/>
                  </a:lnTo>
                  <a:lnTo>
                    <a:pt x="255" y="269"/>
                  </a:lnTo>
                  <a:lnTo>
                    <a:pt x="255" y="291"/>
                  </a:lnTo>
                  <a:lnTo>
                    <a:pt x="247" y="313"/>
                  </a:lnTo>
                  <a:lnTo>
                    <a:pt x="240" y="332"/>
                  </a:lnTo>
                  <a:lnTo>
                    <a:pt x="235" y="350"/>
                  </a:lnTo>
                  <a:lnTo>
                    <a:pt x="226" y="360"/>
                  </a:lnTo>
                  <a:lnTo>
                    <a:pt x="220" y="367"/>
                  </a:lnTo>
                  <a:lnTo>
                    <a:pt x="210" y="379"/>
                  </a:lnTo>
                  <a:lnTo>
                    <a:pt x="196" y="387"/>
                  </a:lnTo>
                  <a:lnTo>
                    <a:pt x="179" y="397"/>
                  </a:lnTo>
                  <a:lnTo>
                    <a:pt x="161" y="397"/>
                  </a:lnTo>
                  <a:lnTo>
                    <a:pt x="154" y="399"/>
                  </a:lnTo>
                  <a:lnTo>
                    <a:pt x="142" y="399"/>
                  </a:lnTo>
                  <a:lnTo>
                    <a:pt x="128" y="399"/>
                  </a:lnTo>
                  <a:lnTo>
                    <a:pt x="108" y="397"/>
                  </a:lnTo>
                  <a:lnTo>
                    <a:pt x="91" y="397"/>
                  </a:lnTo>
                  <a:lnTo>
                    <a:pt x="76" y="387"/>
                  </a:lnTo>
                  <a:lnTo>
                    <a:pt x="63" y="375"/>
                  </a:lnTo>
                  <a:lnTo>
                    <a:pt x="53" y="367"/>
                  </a:lnTo>
                  <a:lnTo>
                    <a:pt x="47" y="355"/>
                  </a:lnTo>
                  <a:lnTo>
                    <a:pt x="98" y="355"/>
                  </a:lnTo>
                  <a:lnTo>
                    <a:pt x="108" y="362"/>
                  </a:lnTo>
                  <a:lnTo>
                    <a:pt x="122" y="362"/>
                  </a:lnTo>
                  <a:lnTo>
                    <a:pt x="134" y="362"/>
                  </a:lnTo>
                  <a:lnTo>
                    <a:pt x="152" y="362"/>
                  </a:lnTo>
                  <a:lnTo>
                    <a:pt x="167" y="355"/>
                  </a:lnTo>
                  <a:lnTo>
                    <a:pt x="179" y="350"/>
                  </a:lnTo>
                  <a:lnTo>
                    <a:pt x="189" y="340"/>
                  </a:lnTo>
                  <a:lnTo>
                    <a:pt x="196" y="328"/>
                  </a:lnTo>
                  <a:lnTo>
                    <a:pt x="203" y="313"/>
                  </a:lnTo>
                  <a:lnTo>
                    <a:pt x="210" y="299"/>
                  </a:lnTo>
                  <a:lnTo>
                    <a:pt x="210" y="277"/>
                  </a:lnTo>
                  <a:lnTo>
                    <a:pt x="210" y="262"/>
                  </a:lnTo>
                  <a:lnTo>
                    <a:pt x="210" y="238"/>
                  </a:lnTo>
                  <a:lnTo>
                    <a:pt x="210" y="218"/>
                  </a:lnTo>
                  <a:lnTo>
                    <a:pt x="203" y="201"/>
                  </a:lnTo>
                  <a:lnTo>
                    <a:pt x="198" y="187"/>
                  </a:lnTo>
                  <a:lnTo>
                    <a:pt x="196" y="173"/>
                  </a:lnTo>
                  <a:lnTo>
                    <a:pt x="183" y="167"/>
                  </a:lnTo>
                  <a:lnTo>
                    <a:pt x="173" y="157"/>
                  </a:lnTo>
                  <a:lnTo>
                    <a:pt x="161" y="147"/>
                  </a:lnTo>
                  <a:lnTo>
                    <a:pt x="152" y="142"/>
                  </a:lnTo>
                  <a:lnTo>
                    <a:pt x="142" y="142"/>
                  </a:lnTo>
                  <a:lnTo>
                    <a:pt x="128" y="142"/>
                  </a:lnTo>
                  <a:lnTo>
                    <a:pt x="108" y="142"/>
                  </a:lnTo>
                  <a:lnTo>
                    <a:pt x="93" y="150"/>
                  </a:lnTo>
                  <a:lnTo>
                    <a:pt x="79" y="157"/>
                  </a:lnTo>
                  <a:lnTo>
                    <a:pt x="69" y="167"/>
                  </a:lnTo>
                  <a:lnTo>
                    <a:pt x="63" y="177"/>
                  </a:lnTo>
                  <a:lnTo>
                    <a:pt x="53" y="193"/>
                  </a:lnTo>
                  <a:lnTo>
                    <a:pt x="49" y="206"/>
                  </a:lnTo>
                  <a:lnTo>
                    <a:pt x="44" y="230"/>
                  </a:lnTo>
                  <a:lnTo>
                    <a:pt x="44" y="257"/>
                  </a:lnTo>
                  <a:lnTo>
                    <a:pt x="44" y="279"/>
                  </a:lnTo>
                  <a:lnTo>
                    <a:pt x="49" y="301"/>
                  </a:lnTo>
                  <a:lnTo>
                    <a:pt x="53" y="318"/>
                  </a:lnTo>
                  <a:lnTo>
                    <a:pt x="67" y="336"/>
                  </a:lnTo>
                  <a:lnTo>
                    <a:pt x="79" y="350"/>
                  </a:lnTo>
                  <a:lnTo>
                    <a:pt x="88" y="355"/>
                  </a:lnTo>
                  <a:lnTo>
                    <a:pt x="98" y="355"/>
                  </a:lnTo>
                  <a:lnTo>
                    <a:pt x="47" y="355"/>
                  </a:lnTo>
                  <a:lnTo>
                    <a:pt x="47" y="397"/>
                  </a:lnTo>
                  <a:lnTo>
                    <a:pt x="0" y="397"/>
                  </a:lnTo>
                  <a:close/>
                </a:path>
              </a:pathLst>
            </a:custGeom>
            <a:solidFill>
              <a:srgbClr val="000000"/>
            </a:solidFill>
            <a:ln w="1588">
              <a:solidFill>
                <a:srgbClr val="000000"/>
              </a:solidFill>
              <a:prstDash val="solid"/>
              <a:round/>
              <a:headEnd/>
              <a:tailEnd/>
            </a:ln>
          </p:spPr>
          <p:txBody>
            <a:bodyPr/>
            <a:lstStyle/>
            <a:p>
              <a:endParaRPr lang="en-US"/>
            </a:p>
          </p:txBody>
        </p:sp>
        <p:sp>
          <p:nvSpPr>
            <p:cNvPr id="149" name="Freeform 133"/>
            <p:cNvSpPr>
              <a:spLocks/>
            </p:cNvSpPr>
            <p:nvPr/>
          </p:nvSpPr>
          <p:spPr bwMode="auto">
            <a:xfrm>
              <a:off x="3127" y="3199"/>
              <a:ext cx="44" cy="49"/>
            </a:xfrm>
            <a:custGeom>
              <a:avLst/>
              <a:gdLst>
                <a:gd name="T0" fmla="*/ 0 w 265"/>
                <a:gd name="T1" fmla="*/ 0 h 295"/>
                <a:gd name="T2" fmla="*/ 0 w 265"/>
                <a:gd name="T3" fmla="*/ 0 h 295"/>
                <a:gd name="T4" fmla="*/ 0 w 265"/>
                <a:gd name="T5" fmla="*/ 0 h 295"/>
                <a:gd name="T6" fmla="*/ 0 w 265"/>
                <a:gd name="T7" fmla="*/ 0 h 295"/>
                <a:gd name="T8" fmla="*/ 0 w 265"/>
                <a:gd name="T9" fmla="*/ 0 h 295"/>
                <a:gd name="T10" fmla="*/ 0 w 265"/>
                <a:gd name="T11" fmla="*/ 0 h 295"/>
                <a:gd name="T12" fmla="*/ 0 w 265"/>
                <a:gd name="T13" fmla="*/ 0 h 295"/>
                <a:gd name="T14" fmla="*/ 0 w 265"/>
                <a:gd name="T15" fmla="*/ 0 h 295"/>
                <a:gd name="T16" fmla="*/ 0 w 265"/>
                <a:gd name="T17" fmla="*/ 0 h 295"/>
                <a:gd name="T18" fmla="*/ 0 w 265"/>
                <a:gd name="T19" fmla="*/ 0 h 295"/>
                <a:gd name="T20" fmla="*/ 0 w 265"/>
                <a:gd name="T21" fmla="*/ 0 h 295"/>
                <a:gd name="T22" fmla="*/ 0 w 265"/>
                <a:gd name="T23" fmla="*/ 0 h 295"/>
                <a:gd name="T24" fmla="*/ 0 w 265"/>
                <a:gd name="T25" fmla="*/ 0 h 295"/>
                <a:gd name="T26" fmla="*/ 0 w 265"/>
                <a:gd name="T27" fmla="*/ 0 h 295"/>
                <a:gd name="T28" fmla="*/ 0 w 265"/>
                <a:gd name="T29" fmla="*/ 0 h 295"/>
                <a:gd name="T30" fmla="*/ 0 w 265"/>
                <a:gd name="T31" fmla="*/ 0 h 295"/>
                <a:gd name="T32" fmla="*/ 0 w 265"/>
                <a:gd name="T33" fmla="*/ 0 h 295"/>
                <a:gd name="T34" fmla="*/ 0 w 265"/>
                <a:gd name="T35" fmla="*/ 0 h 295"/>
                <a:gd name="T36" fmla="*/ 0 w 265"/>
                <a:gd name="T37" fmla="*/ 0 h 295"/>
                <a:gd name="T38" fmla="*/ 0 w 265"/>
                <a:gd name="T39" fmla="*/ 0 h 295"/>
                <a:gd name="T40" fmla="*/ 0 w 265"/>
                <a:gd name="T41" fmla="*/ 0 h 295"/>
                <a:gd name="T42" fmla="*/ 0 w 265"/>
                <a:gd name="T43" fmla="*/ 0 h 295"/>
                <a:gd name="T44" fmla="*/ 0 w 265"/>
                <a:gd name="T45" fmla="*/ 0 h 295"/>
                <a:gd name="T46" fmla="*/ 0 w 265"/>
                <a:gd name="T47" fmla="*/ 0 h 295"/>
                <a:gd name="T48" fmla="*/ 0 w 265"/>
                <a:gd name="T49" fmla="*/ 0 h 295"/>
                <a:gd name="T50" fmla="*/ 0 w 265"/>
                <a:gd name="T51" fmla="*/ 0 h 295"/>
                <a:gd name="T52" fmla="*/ 0 w 265"/>
                <a:gd name="T53" fmla="*/ 0 h 295"/>
                <a:gd name="T54" fmla="*/ 0 w 265"/>
                <a:gd name="T55" fmla="*/ 0 h 295"/>
                <a:gd name="T56" fmla="*/ 0 w 265"/>
                <a:gd name="T57" fmla="*/ 0 h 295"/>
                <a:gd name="T58" fmla="*/ 0 w 265"/>
                <a:gd name="T59" fmla="*/ 0 h 295"/>
                <a:gd name="T60" fmla="*/ 0 w 265"/>
                <a:gd name="T61" fmla="*/ 0 h 295"/>
                <a:gd name="T62" fmla="*/ 0 w 265"/>
                <a:gd name="T63" fmla="*/ 0 h 295"/>
                <a:gd name="T64" fmla="*/ 0 w 265"/>
                <a:gd name="T65" fmla="*/ 0 h 295"/>
                <a:gd name="T66" fmla="*/ 0 w 265"/>
                <a:gd name="T67" fmla="*/ 0 h 295"/>
                <a:gd name="T68" fmla="*/ 0 w 265"/>
                <a:gd name="T69" fmla="*/ 0 h 295"/>
                <a:gd name="T70" fmla="*/ 0 w 265"/>
                <a:gd name="T71" fmla="*/ 0 h 295"/>
                <a:gd name="T72" fmla="*/ 0 w 265"/>
                <a:gd name="T73" fmla="*/ 0 h 295"/>
                <a:gd name="T74" fmla="*/ 0 w 265"/>
                <a:gd name="T75" fmla="*/ 0 h 295"/>
                <a:gd name="T76" fmla="*/ 0 w 265"/>
                <a:gd name="T77" fmla="*/ 0 h 295"/>
                <a:gd name="T78" fmla="*/ 0 w 265"/>
                <a:gd name="T79" fmla="*/ 0 h 295"/>
                <a:gd name="T80" fmla="*/ 0 w 265"/>
                <a:gd name="T81" fmla="*/ 0 h 295"/>
                <a:gd name="T82" fmla="*/ 0 w 265"/>
                <a:gd name="T83" fmla="*/ 0 h 295"/>
                <a:gd name="T84" fmla="*/ 0 w 265"/>
                <a:gd name="T85" fmla="*/ 0 h 295"/>
                <a:gd name="T86" fmla="*/ 0 w 265"/>
                <a:gd name="T87" fmla="*/ 0 h 295"/>
                <a:gd name="T88" fmla="*/ 0 w 265"/>
                <a:gd name="T89" fmla="*/ 0 h 295"/>
                <a:gd name="T90" fmla="*/ 0 w 265"/>
                <a:gd name="T91" fmla="*/ 0 h 295"/>
                <a:gd name="T92" fmla="*/ 0 w 265"/>
                <a:gd name="T93" fmla="*/ 0 h 295"/>
                <a:gd name="T94" fmla="*/ 0 w 265"/>
                <a:gd name="T95" fmla="*/ 0 h 295"/>
                <a:gd name="T96" fmla="*/ 0 w 265"/>
                <a:gd name="T97" fmla="*/ 0 h 295"/>
                <a:gd name="T98" fmla="*/ 0 w 265"/>
                <a:gd name="T99" fmla="*/ 0 h 295"/>
                <a:gd name="T100" fmla="*/ 0 w 265"/>
                <a:gd name="T101" fmla="*/ 0 h 295"/>
                <a:gd name="T102" fmla="*/ 0 w 265"/>
                <a:gd name="T103" fmla="*/ 0 h 295"/>
                <a:gd name="T104" fmla="*/ 0 w 265"/>
                <a:gd name="T105" fmla="*/ 0 h 295"/>
                <a:gd name="T106" fmla="*/ 0 w 265"/>
                <a:gd name="T107" fmla="*/ 0 h 295"/>
                <a:gd name="T108" fmla="*/ 0 w 265"/>
                <a:gd name="T109" fmla="*/ 0 h 295"/>
                <a:gd name="T110" fmla="*/ 0 w 265"/>
                <a:gd name="T111" fmla="*/ 0 h 295"/>
                <a:gd name="T112" fmla="*/ 0 w 265"/>
                <a:gd name="T113" fmla="*/ 0 h 295"/>
                <a:gd name="T114" fmla="*/ 0 w 265"/>
                <a:gd name="T115" fmla="*/ 0 h 29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5"/>
                <a:gd name="T175" fmla="*/ 0 h 295"/>
                <a:gd name="T176" fmla="*/ 265 w 265"/>
                <a:gd name="T177" fmla="*/ 295 h 29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5" h="295">
                  <a:moveTo>
                    <a:pt x="196" y="246"/>
                  </a:moveTo>
                  <a:lnTo>
                    <a:pt x="159" y="246"/>
                  </a:lnTo>
                  <a:lnTo>
                    <a:pt x="147" y="254"/>
                  </a:lnTo>
                  <a:lnTo>
                    <a:pt x="130" y="256"/>
                  </a:lnTo>
                  <a:lnTo>
                    <a:pt x="112" y="259"/>
                  </a:lnTo>
                  <a:lnTo>
                    <a:pt x="108" y="261"/>
                  </a:lnTo>
                  <a:lnTo>
                    <a:pt x="93" y="259"/>
                  </a:lnTo>
                  <a:lnTo>
                    <a:pt x="81" y="256"/>
                  </a:lnTo>
                  <a:lnTo>
                    <a:pt x="76" y="254"/>
                  </a:lnTo>
                  <a:lnTo>
                    <a:pt x="59" y="249"/>
                  </a:lnTo>
                  <a:lnTo>
                    <a:pt x="55" y="240"/>
                  </a:lnTo>
                  <a:lnTo>
                    <a:pt x="47" y="230"/>
                  </a:lnTo>
                  <a:lnTo>
                    <a:pt x="47" y="217"/>
                  </a:lnTo>
                  <a:lnTo>
                    <a:pt x="47" y="205"/>
                  </a:lnTo>
                  <a:lnTo>
                    <a:pt x="55" y="193"/>
                  </a:lnTo>
                  <a:lnTo>
                    <a:pt x="59" y="183"/>
                  </a:lnTo>
                  <a:lnTo>
                    <a:pt x="69" y="173"/>
                  </a:lnTo>
                  <a:lnTo>
                    <a:pt x="79" y="168"/>
                  </a:lnTo>
                  <a:lnTo>
                    <a:pt x="98" y="163"/>
                  </a:lnTo>
                  <a:lnTo>
                    <a:pt x="132" y="158"/>
                  </a:lnTo>
                  <a:lnTo>
                    <a:pt x="159" y="151"/>
                  </a:lnTo>
                  <a:lnTo>
                    <a:pt x="177" y="146"/>
                  </a:lnTo>
                  <a:lnTo>
                    <a:pt x="191" y="136"/>
                  </a:lnTo>
                  <a:lnTo>
                    <a:pt x="191" y="183"/>
                  </a:lnTo>
                  <a:lnTo>
                    <a:pt x="189" y="205"/>
                  </a:lnTo>
                  <a:lnTo>
                    <a:pt x="184" y="217"/>
                  </a:lnTo>
                  <a:lnTo>
                    <a:pt x="179" y="230"/>
                  </a:lnTo>
                  <a:lnTo>
                    <a:pt x="169" y="240"/>
                  </a:lnTo>
                  <a:lnTo>
                    <a:pt x="159" y="246"/>
                  </a:lnTo>
                  <a:lnTo>
                    <a:pt x="196" y="246"/>
                  </a:lnTo>
                  <a:lnTo>
                    <a:pt x="184" y="256"/>
                  </a:lnTo>
                  <a:lnTo>
                    <a:pt x="174" y="266"/>
                  </a:lnTo>
                  <a:lnTo>
                    <a:pt x="165" y="273"/>
                  </a:lnTo>
                  <a:lnTo>
                    <a:pt x="155" y="281"/>
                  </a:lnTo>
                  <a:lnTo>
                    <a:pt x="142" y="291"/>
                  </a:lnTo>
                  <a:lnTo>
                    <a:pt x="125" y="291"/>
                  </a:lnTo>
                  <a:lnTo>
                    <a:pt x="108" y="295"/>
                  </a:lnTo>
                  <a:lnTo>
                    <a:pt x="98" y="295"/>
                  </a:lnTo>
                  <a:lnTo>
                    <a:pt x="88" y="295"/>
                  </a:lnTo>
                  <a:lnTo>
                    <a:pt x="71" y="291"/>
                  </a:lnTo>
                  <a:lnTo>
                    <a:pt x="59" y="291"/>
                  </a:lnTo>
                  <a:lnTo>
                    <a:pt x="42" y="285"/>
                  </a:lnTo>
                  <a:lnTo>
                    <a:pt x="32" y="279"/>
                  </a:lnTo>
                  <a:lnTo>
                    <a:pt x="25" y="273"/>
                  </a:lnTo>
                  <a:lnTo>
                    <a:pt x="15" y="266"/>
                  </a:lnTo>
                  <a:lnTo>
                    <a:pt x="12" y="256"/>
                  </a:lnTo>
                  <a:lnTo>
                    <a:pt x="6" y="249"/>
                  </a:lnTo>
                  <a:lnTo>
                    <a:pt x="0" y="240"/>
                  </a:lnTo>
                  <a:lnTo>
                    <a:pt x="0" y="222"/>
                  </a:lnTo>
                  <a:lnTo>
                    <a:pt x="0" y="212"/>
                  </a:lnTo>
                  <a:lnTo>
                    <a:pt x="2" y="193"/>
                  </a:lnTo>
                  <a:lnTo>
                    <a:pt x="12" y="177"/>
                  </a:lnTo>
                  <a:lnTo>
                    <a:pt x="15" y="168"/>
                  </a:lnTo>
                  <a:lnTo>
                    <a:pt x="25" y="163"/>
                  </a:lnTo>
                  <a:lnTo>
                    <a:pt x="35" y="151"/>
                  </a:lnTo>
                  <a:lnTo>
                    <a:pt x="49" y="144"/>
                  </a:lnTo>
                  <a:lnTo>
                    <a:pt x="67" y="136"/>
                  </a:lnTo>
                  <a:lnTo>
                    <a:pt x="76" y="134"/>
                  </a:lnTo>
                  <a:lnTo>
                    <a:pt x="98" y="132"/>
                  </a:lnTo>
                  <a:lnTo>
                    <a:pt x="120" y="126"/>
                  </a:lnTo>
                  <a:lnTo>
                    <a:pt x="147" y="122"/>
                  </a:lnTo>
                  <a:lnTo>
                    <a:pt x="169" y="114"/>
                  </a:lnTo>
                  <a:lnTo>
                    <a:pt x="179" y="112"/>
                  </a:lnTo>
                  <a:lnTo>
                    <a:pt x="184" y="100"/>
                  </a:lnTo>
                  <a:lnTo>
                    <a:pt x="191" y="90"/>
                  </a:lnTo>
                  <a:lnTo>
                    <a:pt x="189" y="81"/>
                  </a:lnTo>
                  <a:lnTo>
                    <a:pt x="189" y="67"/>
                  </a:lnTo>
                  <a:lnTo>
                    <a:pt x="184" y="61"/>
                  </a:lnTo>
                  <a:lnTo>
                    <a:pt x="177" y="51"/>
                  </a:lnTo>
                  <a:lnTo>
                    <a:pt x="165" y="38"/>
                  </a:lnTo>
                  <a:lnTo>
                    <a:pt x="152" y="36"/>
                  </a:lnTo>
                  <a:lnTo>
                    <a:pt x="135" y="34"/>
                  </a:lnTo>
                  <a:lnTo>
                    <a:pt x="125" y="34"/>
                  </a:lnTo>
                  <a:lnTo>
                    <a:pt x="106" y="36"/>
                  </a:lnTo>
                  <a:lnTo>
                    <a:pt x="88" y="41"/>
                  </a:lnTo>
                  <a:lnTo>
                    <a:pt x="71" y="51"/>
                  </a:lnTo>
                  <a:lnTo>
                    <a:pt x="64" y="63"/>
                  </a:lnTo>
                  <a:lnTo>
                    <a:pt x="59" y="75"/>
                  </a:lnTo>
                  <a:lnTo>
                    <a:pt x="59" y="87"/>
                  </a:lnTo>
                  <a:lnTo>
                    <a:pt x="12" y="87"/>
                  </a:lnTo>
                  <a:lnTo>
                    <a:pt x="15" y="81"/>
                  </a:lnTo>
                  <a:lnTo>
                    <a:pt x="18" y="63"/>
                  </a:lnTo>
                  <a:lnTo>
                    <a:pt x="22" y="51"/>
                  </a:lnTo>
                  <a:lnTo>
                    <a:pt x="27" y="34"/>
                  </a:lnTo>
                  <a:lnTo>
                    <a:pt x="42" y="24"/>
                  </a:lnTo>
                  <a:lnTo>
                    <a:pt x="55" y="16"/>
                  </a:lnTo>
                  <a:lnTo>
                    <a:pt x="67" y="9"/>
                  </a:lnTo>
                  <a:lnTo>
                    <a:pt x="79" y="2"/>
                  </a:lnTo>
                  <a:lnTo>
                    <a:pt x="98" y="0"/>
                  </a:lnTo>
                  <a:lnTo>
                    <a:pt x="112" y="0"/>
                  </a:lnTo>
                  <a:lnTo>
                    <a:pt x="135" y="0"/>
                  </a:lnTo>
                  <a:lnTo>
                    <a:pt x="152" y="0"/>
                  </a:lnTo>
                  <a:lnTo>
                    <a:pt x="165" y="2"/>
                  </a:lnTo>
                  <a:lnTo>
                    <a:pt x="177" y="2"/>
                  </a:lnTo>
                  <a:lnTo>
                    <a:pt x="184" y="9"/>
                  </a:lnTo>
                  <a:lnTo>
                    <a:pt x="198" y="16"/>
                  </a:lnTo>
                  <a:lnTo>
                    <a:pt x="210" y="24"/>
                  </a:lnTo>
                  <a:lnTo>
                    <a:pt x="216" y="34"/>
                  </a:lnTo>
                  <a:lnTo>
                    <a:pt x="226" y="46"/>
                  </a:lnTo>
                  <a:lnTo>
                    <a:pt x="233" y="61"/>
                  </a:lnTo>
                  <a:lnTo>
                    <a:pt x="233" y="81"/>
                  </a:lnTo>
                  <a:lnTo>
                    <a:pt x="233" y="197"/>
                  </a:lnTo>
                  <a:lnTo>
                    <a:pt x="233" y="240"/>
                  </a:lnTo>
                  <a:lnTo>
                    <a:pt x="238" y="249"/>
                  </a:lnTo>
                  <a:lnTo>
                    <a:pt x="245" y="254"/>
                  </a:lnTo>
                  <a:lnTo>
                    <a:pt x="252" y="256"/>
                  </a:lnTo>
                  <a:lnTo>
                    <a:pt x="265" y="249"/>
                  </a:lnTo>
                  <a:lnTo>
                    <a:pt x="265" y="291"/>
                  </a:lnTo>
                  <a:lnTo>
                    <a:pt x="245" y="291"/>
                  </a:lnTo>
                  <a:lnTo>
                    <a:pt x="236" y="291"/>
                  </a:lnTo>
                  <a:lnTo>
                    <a:pt x="233" y="291"/>
                  </a:lnTo>
                  <a:lnTo>
                    <a:pt x="220" y="291"/>
                  </a:lnTo>
                  <a:lnTo>
                    <a:pt x="208" y="285"/>
                  </a:lnTo>
                  <a:lnTo>
                    <a:pt x="198" y="275"/>
                  </a:lnTo>
                  <a:lnTo>
                    <a:pt x="198" y="266"/>
                  </a:lnTo>
                  <a:lnTo>
                    <a:pt x="196" y="254"/>
                  </a:lnTo>
                  <a:lnTo>
                    <a:pt x="196" y="246"/>
                  </a:lnTo>
                  <a:close/>
                </a:path>
              </a:pathLst>
            </a:custGeom>
            <a:solidFill>
              <a:srgbClr val="000000"/>
            </a:solidFill>
            <a:ln w="1588">
              <a:solidFill>
                <a:srgbClr val="000000"/>
              </a:solidFill>
              <a:prstDash val="solid"/>
              <a:round/>
              <a:headEnd/>
              <a:tailEnd/>
            </a:ln>
          </p:spPr>
          <p:txBody>
            <a:bodyPr/>
            <a:lstStyle/>
            <a:p>
              <a:endParaRPr lang="en-US"/>
            </a:p>
          </p:txBody>
        </p:sp>
        <p:sp>
          <p:nvSpPr>
            <p:cNvPr id="150" name="Freeform 134"/>
            <p:cNvSpPr>
              <a:spLocks/>
            </p:cNvSpPr>
            <p:nvPr/>
          </p:nvSpPr>
          <p:spPr bwMode="auto">
            <a:xfrm>
              <a:off x="3180" y="3198"/>
              <a:ext cx="44" cy="51"/>
            </a:xfrm>
            <a:custGeom>
              <a:avLst/>
              <a:gdLst>
                <a:gd name="T0" fmla="*/ 0 w 261"/>
                <a:gd name="T1" fmla="*/ 0 h 303"/>
                <a:gd name="T2" fmla="*/ 0 w 261"/>
                <a:gd name="T3" fmla="*/ 0 h 303"/>
                <a:gd name="T4" fmla="*/ 0 w 261"/>
                <a:gd name="T5" fmla="*/ 0 h 303"/>
                <a:gd name="T6" fmla="*/ 0 w 261"/>
                <a:gd name="T7" fmla="*/ 0 h 303"/>
                <a:gd name="T8" fmla="*/ 0 w 261"/>
                <a:gd name="T9" fmla="*/ 0 h 303"/>
                <a:gd name="T10" fmla="*/ 0 w 261"/>
                <a:gd name="T11" fmla="*/ 0 h 303"/>
                <a:gd name="T12" fmla="*/ 0 w 261"/>
                <a:gd name="T13" fmla="*/ 0 h 303"/>
                <a:gd name="T14" fmla="*/ 0 w 261"/>
                <a:gd name="T15" fmla="*/ 0 h 303"/>
                <a:gd name="T16" fmla="*/ 0 w 261"/>
                <a:gd name="T17" fmla="*/ 0 h 303"/>
                <a:gd name="T18" fmla="*/ 0 w 261"/>
                <a:gd name="T19" fmla="*/ 0 h 303"/>
                <a:gd name="T20" fmla="*/ 0 w 261"/>
                <a:gd name="T21" fmla="*/ 0 h 303"/>
                <a:gd name="T22" fmla="*/ 0 w 261"/>
                <a:gd name="T23" fmla="*/ 0 h 303"/>
                <a:gd name="T24" fmla="*/ 0 w 261"/>
                <a:gd name="T25" fmla="*/ 0 h 303"/>
                <a:gd name="T26" fmla="*/ 0 w 261"/>
                <a:gd name="T27" fmla="*/ 0 h 303"/>
                <a:gd name="T28" fmla="*/ 0 w 261"/>
                <a:gd name="T29" fmla="*/ 0 h 303"/>
                <a:gd name="T30" fmla="*/ 0 w 261"/>
                <a:gd name="T31" fmla="*/ 0 h 303"/>
                <a:gd name="T32" fmla="*/ 0 w 261"/>
                <a:gd name="T33" fmla="*/ 0 h 303"/>
                <a:gd name="T34" fmla="*/ 0 w 261"/>
                <a:gd name="T35" fmla="*/ 0 h 303"/>
                <a:gd name="T36" fmla="*/ 0 w 261"/>
                <a:gd name="T37" fmla="*/ 0 h 303"/>
                <a:gd name="T38" fmla="*/ 0 w 261"/>
                <a:gd name="T39" fmla="*/ 0 h 303"/>
                <a:gd name="T40" fmla="*/ 0 w 261"/>
                <a:gd name="T41" fmla="*/ 0 h 303"/>
                <a:gd name="T42" fmla="*/ 0 w 261"/>
                <a:gd name="T43" fmla="*/ 0 h 303"/>
                <a:gd name="T44" fmla="*/ 0 w 261"/>
                <a:gd name="T45" fmla="*/ 0 h 303"/>
                <a:gd name="T46" fmla="*/ 0 w 261"/>
                <a:gd name="T47" fmla="*/ 0 h 303"/>
                <a:gd name="T48" fmla="*/ 0 w 261"/>
                <a:gd name="T49" fmla="*/ 0 h 303"/>
                <a:gd name="T50" fmla="*/ 0 w 261"/>
                <a:gd name="T51" fmla="*/ 0 h 303"/>
                <a:gd name="T52" fmla="*/ 0 w 261"/>
                <a:gd name="T53" fmla="*/ 0 h 303"/>
                <a:gd name="T54" fmla="*/ 0 w 261"/>
                <a:gd name="T55" fmla="*/ 0 h 303"/>
                <a:gd name="T56" fmla="*/ 0 w 261"/>
                <a:gd name="T57" fmla="*/ 0 h 303"/>
                <a:gd name="T58" fmla="*/ 0 w 261"/>
                <a:gd name="T59" fmla="*/ 0 h 303"/>
                <a:gd name="T60" fmla="*/ 0 w 261"/>
                <a:gd name="T61" fmla="*/ 0 h 303"/>
                <a:gd name="T62" fmla="*/ 0 w 261"/>
                <a:gd name="T63" fmla="*/ 0 h 303"/>
                <a:gd name="T64" fmla="*/ 0 w 261"/>
                <a:gd name="T65" fmla="*/ 0 h 303"/>
                <a:gd name="T66" fmla="*/ 0 w 261"/>
                <a:gd name="T67" fmla="*/ 0 h 303"/>
                <a:gd name="T68" fmla="*/ 0 w 261"/>
                <a:gd name="T69" fmla="*/ 0 h 303"/>
                <a:gd name="T70" fmla="*/ 0 w 261"/>
                <a:gd name="T71" fmla="*/ 0 h 303"/>
                <a:gd name="T72" fmla="*/ 0 w 261"/>
                <a:gd name="T73" fmla="*/ 0 h 303"/>
                <a:gd name="T74" fmla="*/ 0 w 261"/>
                <a:gd name="T75" fmla="*/ 0 h 303"/>
                <a:gd name="T76" fmla="*/ 0 w 261"/>
                <a:gd name="T77" fmla="*/ 0 h 303"/>
                <a:gd name="T78" fmla="*/ 0 w 261"/>
                <a:gd name="T79" fmla="*/ 0 h 303"/>
                <a:gd name="T80" fmla="*/ 0 w 261"/>
                <a:gd name="T81" fmla="*/ 0 h 303"/>
                <a:gd name="T82" fmla="*/ 0 w 261"/>
                <a:gd name="T83" fmla="*/ 0 h 303"/>
                <a:gd name="T84" fmla="*/ 0 w 261"/>
                <a:gd name="T85" fmla="*/ 0 h 303"/>
                <a:gd name="T86" fmla="*/ 0 w 261"/>
                <a:gd name="T87" fmla="*/ 0 h 30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61"/>
                <a:gd name="T133" fmla="*/ 0 h 303"/>
                <a:gd name="T134" fmla="*/ 261 w 261"/>
                <a:gd name="T135" fmla="*/ 303 h 30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61" h="303">
                  <a:moveTo>
                    <a:pt x="256" y="196"/>
                  </a:moveTo>
                  <a:lnTo>
                    <a:pt x="212" y="196"/>
                  </a:lnTo>
                  <a:lnTo>
                    <a:pt x="205" y="210"/>
                  </a:lnTo>
                  <a:lnTo>
                    <a:pt x="203" y="225"/>
                  </a:lnTo>
                  <a:lnTo>
                    <a:pt x="195" y="237"/>
                  </a:lnTo>
                  <a:lnTo>
                    <a:pt x="183" y="251"/>
                  </a:lnTo>
                  <a:lnTo>
                    <a:pt x="169" y="259"/>
                  </a:lnTo>
                  <a:lnTo>
                    <a:pt x="149" y="261"/>
                  </a:lnTo>
                  <a:lnTo>
                    <a:pt x="136" y="261"/>
                  </a:lnTo>
                  <a:lnTo>
                    <a:pt x="120" y="261"/>
                  </a:lnTo>
                  <a:lnTo>
                    <a:pt x="102" y="259"/>
                  </a:lnTo>
                  <a:lnTo>
                    <a:pt x="85" y="249"/>
                  </a:lnTo>
                  <a:lnTo>
                    <a:pt x="77" y="239"/>
                  </a:lnTo>
                  <a:lnTo>
                    <a:pt x="63" y="222"/>
                  </a:lnTo>
                  <a:lnTo>
                    <a:pt x="61" y="207"/>
                  </a:lnTo>
                  <a:lnTo>
                    <a:pt x="53" y="190"/>
                  </a:lnTo>
                  <a:lnTo>
                    <a:pt x="51" y="176"/>
                  </a:lnTo>
                  <a:lnTo>
                    <a:pt x="51" y="149"/>
                  </a:lnTo>
                  <a:lnTo>
                    <a:pt x="51" y="129"/>
                  </a:lnTo>
                  <a:lnTo>
                    <a:pt x="53" y="117"/>
                  </a:lnTo>
                  <a:lnTo>
                    <a:pt x="55" y="102"/>
                  </a:lnTo>
                  <a:lnTo>
                    <a:pt x="61" y="90"/>
                  </a:lnTo>
                  <a:lnTo>
                    <a:pt x="65" y="76"/>
                  </a:lnTo>
                  <a:lnTo>
                    <a:pt x="73" y="66"/>
                  </a:lnTo>
                  <a:lnTo>
                    <a:pt x="85" y="56"/>
                  </a:lnTo>
                  <a:lnTo>
                    <a:pt x="95" y="49"/>
                  </a:lnTo>
                  <a:lnTo>
                    <a:pt x="107" y="46"/>
                  </a:lnTo>
                  <a:lnTo>
                    <a:pt x="116" y="41"/>
                  </a:lnTo>
                  <a:lnTo>
                    <a:pt x="132" y="39"/>
                  </a:lnTo>
                  <a:lnTo>
                    <a:pt x="142" y="39"/>
                  </a:lnTo>
                  <a:lnTo>
                    <a:pt x="153" y="41"/>
                  </a:lnTo>
                  <a:lnTo>
                    <a:pt x="163" y="46"/>
                  </a:lnTo>
                  <a:lnTo>
                    <a:pt x="181" y="49"/>
                  </a:lnTo>
                  <a:lnTo>
                    <a:pt x="195" y="61"/>
                  </a:lnTo>
                  <a:lnTo>
                    <a:pt x="203" y="72"/>
                  </a:lnTo>
                  <a:lnTo>
                    <a:pt x="212" y="86"/>
                  </a:lnTo>
                  <a:lnTo>
                    <a:pt x="215" y="102"/>
                  </a:lnTo>
                  <a:lnTo>
                    <a:pt x="261" y="102"/>
                  </a:lnTo>
                  <a:lnTo>
                    <a:pt x="254" y="86"/>
                  </a:lnTo>
                  <a:lnTo>
                    <a:pt x="249" y="70"/>
                  </a:lnTo>
                  <a:lnTo>
                    <a:pt x="244" y="56"/>
                  </a:lnTo>
                  <a:lnTo>
                    <a:pt x="234" y="39"/>
                  </a:lnTo>
                  <a:lnTo>
                    <a:pt x="215" y="29"/>
                  </a:lnTo>
                  <a:lnTo>
                    <a:pt x="203" y="19"/>
                  </a:lnTo>
                  <a:lnTo>
                    <a:pt x="183" y="7"/>
                  </a:lnTo>
                  <a:lnTo>
                    <a:pt x="169" y="5"/>
                  </a:lnTo>
                  <a:lnTo>
                    <a:pt x="149" y="2"/>
                  </a:lnTo>
                  <a:lnTo>
                    <a:pt x="132" y="0"/>
                  </a:lnTo>
                  <a:lnTo>
                    <a:pt x="112" y="2"/>
                  </a:lnTo>
                  <a:lnTo>
                    <a:pt x="95" y="7"/>
                  </a:lnTo>
                  <a:lnTo>
                    <a:pt x="83" y="12"/>
                  </a:lnTo>
                  <a:lnTo>
                    <a:pt x="63" y="19"/>
                  </a:lnTo>
                  <a:lnTo>
                    <a:pt x="55" y="29"/>
                  </a:lnTo>
                  <a:lnTo>
                    <a:pt x="43" y="39"/>
                  </a:lnTo>
                  <a:lnTo>
                    <a:pt x="36" y="46"/>
                  </a:lnTo>
                  <a:lnTo>
                    <a:pt x="29" y="58"/>
                  </a:lnTo>
                  <a:lnTo>
                    <a:pt x="19" y="66"/>
                  </a:lnTo>
                  <a:lnTo>
                    <a:pt x="16" y="80"/>
                  </a:lnTo>
                  <a:lnTo>
                    <a:pt x="10" y="95"/>
                  </a:lnTo>
                  <a:lnTo>
                    <a:pt x="6" y="107"/>
                  </a:lnTo>
                  <a:lnTo>
                    <a:pt x="6" y="127"/>
                  </a:lnTo>
                  <a:lnTo>
                    <a:pt x="2" y="141"/>
                  </a:lnTo>
                  <a:lnTo>
                    <a:pt x="0" y="161"/>
                  </a:lnTo>
                  <a:lnTo>
                    <a:pt x="2" y="178"/>
                  </a:lnTo>
                  <a:lnTo>
                    <a:pt x="6" y="196"/>
                  </a:lnTo>
                  <a:lnTo>
                    <a:pt x="10" y="210"/>
                  </a:lnTo>
                  <a:lnTo>
                    <a:pt x="16" y="225"/>
                  </a:lnTo>
                  <a:lnTo>
                    <a:pt x="22" y="237"/>
                  </a:lnTo>
                  <a:lnTo>
                    <a:pt x="31" y="251"/>
                  </a:lnTo>
                  <a:lnTo>
                    <a:pt x="41" y="261"/>
                  </a:lnTo>
                  <a:lnTo>
                    <a:pt x="53" y="274"/>
                  </a:lnTo>
                  <a:lnTo>
                    <a:pt x="71" y="286"/>
                  </a:lnTo>
                  <a:lnTo>
                    <a:pt x="83" y="294"/>
                  </a:lnTo>
                  <a:lnTo>
                    <a:pt x="95" y="296"/>
                  </a:lnTo>
                  <a:lnTo>
                    <a:pt x="112" y="298"/>
                  </a:lnTo>
                  <a:lnTo>
                    <a:pt x="126" y="303"/>
                  </a:lnTo>
                  <a:lnTo>
                    <a:pt x="142" y="303"/>
                  </a:lnTo>
                  <a:lnTo>
                    <a:pt x="161" y="298"/>
                  </a:lnTo>
                  <a:lnTo>
                    <a:pt x="175" y="298"/>
                  </a:lnTo>
                  <a:lnTo>
                    <a:pt x="191" y="296"/>
                  </a:lnTo>
                  <a:lnTo>
                    <a:pt x="203" y="290"/>
                  </a:lnTo>
                  <a:lnTo>
                    <a:pt x="212" y="280"/>
                  </a:lnTo>
                  <a:lnTo>
                    <a:pt x="224" y="271"/>
                  </a:lnTo>
                  <a:lnTo>
                    <a:pt x="236" y="259"/>
                  </a:lnTo>
                  <a:lnTo>
                    <a:pt x="244" y="249"/>
                  </a:lnTo>
                  <a:lnTo>
                    <a:pt x="249" y="225"/>
                  </a:lnTo>
                  <a:lnTo>
                    <a:pt x="254" y="207"/>
                  </a:lnTo>
                  <a:lnTo>
                    <a:pt x="256" y="196"/>
                  </a:lnTo>
                  <a:close/>
                </a:path>
              </a:pathLst>
            </a:custGeom>
            <a:solidFill>
              <a:srgbClr val="000000"/>
            </a:solidFill>
            <a:ln w="1588">
              <a:solidFill>
                <a:srgbClr val="000000"/>
              </a:solidFill>
              <a:prstDash val="solid"/>
              <a:round/>
              <a:headEnd/>
              <a:tailEnd/>
            </a:ln>
          </p:spPr>
          <p:txBody>
            <a:bodyPr/>
            <a:lstStyle/>
            <a:p>
              <a:endParaRPr lang="en-US"/>
            </a:p>
          </p:txBody>
        </p:sp>
        <p:sp>
          <p:nvSpPr>
            <p:cNvPr id="151" name="Freeform 135"/>
            <p:cNvSpPr>
              <a:spLocks/>
            </p:cNvSpPr>
            <p:nvPr/>
          </p:nvSpPr>
          <p:spPr bwMode="auto">
            <a:xfrm>
              <a:off x="3240" y="3181"/>
              <a:ext cx="41" cy="66"/>
            </a:xfrm>
            <a:custGeom>
              <a:avLst/>
              <a:gdLst>
                <a:gd name="T0" fmla="*/ 0 w 247"/>
                <a:gd name="T1" fmla="*/ 0 h 397"/>
                <a:gd name="T2" fmla="*/ 0 w 247"/>
                <a:gd name="T3" fmla="*/ 0 h 397"/>
                <a:gd name="T4" fmla="*/ 0 w 247"/>
                <a:gd name="T5" fmla="*/ 0 h 397"/>
                <a:gd name="T6" fmla="*/ 0 w 247"/>
                <a:gd name="T7" fmla="*/ 0 h 397"/>
                <a:gd name="T8" fmla="*/ 0 w 247"/>
                <a:gd name="T9" fmla="*/ 0 h 397"/>
                <a:gd name="T10" fmla="*/ 0 w 247"/>
                <a:gd name="T11" fmla="*/ 0 h 397"/>
                <a:gd name="T12" fmla="*/ 0 w 247"/>
                <a:gd name="T13" fmla="*/ 0 h 397"/>
                <a:gd name="T14" fmla="*/ 0 w 247"/>
                <a:gd name="T15" fmla="*/ 0 h 397"/>
                <a:gd name="T16" fmla="*/ 0 w 247"/>
                <a:gd name="T17" fmla="*/ 0 h 397"/>
                <a:gd name="T18" fmla="*/ 0 w 247"/>
                <a:gd name="T19" fmla="*/ 0 h 397"/>
                <a:gd name="T20" fmla="*/ 0 w 247"/>
                <a:gd name="T21" fmla="*/ 0 h 397"/>
                <a:gd name="T22" fmla="*/ 0 w 247"/>
                <a:gd name="T23" fmla="*/ 0 h 397"/>
                <a:gd name="T24" fmla="*/ 0 w 247"/>
                <a:gd name="T25" fmla="*/ 0 h 3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7"/>
                <a:gd name="T40" fmla="*/ 0 h 397"/>
                <a:gd name="T41" fmla="*/ 247 w 247"/>
                <a:gd name="T42" fmla="*/ 397 h 3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7" h="397">
                  <a:moveTo>
                    <a:pt x="0" y="397"/>
                  </a:moveTo>
                  <a:lnTo>
                    <a:pt x="0" y="0"/>
                  </a:lnTo>
                  <a:lnTo>
                    <a:pt x="47" y="0"/>
                  </a:lnTo>
                  <a:lnTo>
                    <a:pt x="47" y="230"/>
                  </a:lnTo>
                  <a:lnTo>
                    <a:pt x="177" y="113"/>
                  </a:lnTo>
                  <a:lnTo>
                    <a:pt x="235" y="113"/>
                  </a:lnTo>
                  <a:lnTo>
                    <a:pt x="130" y="218"/>
                  </a:lnTo>
                  <a:lnTo>
                    <a:pt x="247" y="397"/>
                  </a:lnTo>
                  <a:lnTo>
                    <a:pt x="191" y="397"/>
                  </a:lnTo>
                  <a:lnTo>
                    <a:pt x="96" y="242"/>
                  </a:lnTo>
                  <a:lnTo>
                    <a:pt x="47" y="279"/>
                  </a:lnTo>
                  <a:lnTo>
                    <a:pt x="47" y="397"/>
                  </a:lnTo>
                  <a:lnTo>
                    <a:pt x="0" y="397"/>
                  </a:lnTo>
                  <a:close/>
                </a:path>
              </a:pathLst>
            </a:custGeom>
            <a:solidFill>
              <a:srgbClr val="000000"/>
            </a:solidFill>
            <a:ln w="1588">
              <a:solidFill>
                <a:srgbClr val="000000"/>
              </a:solidFill>
              <a:prstDash val="solid"/>
              <a:round/>
              <a:headEnd/>
              <a:tailEnd/>
            </a:ln>
          </p:spPr>
          <p:txBody>
            <a:bodyPr/>
            <a:lstStyle/>
            <a:p>
              <a:endParaRPr lang="en-US"/>
            </a:p>
          </p:txBody>
        </p:sp>
        <p:sp>
          <p:nvSpPr>
            <p:cNvPr id="152" name="Freeform 136"/>
            <p:cNvSpPr>
              <a:spLocks/>
            </p:cNvSpPr>
            <p:nvPr/>
          </p:nvSpPr>
          <p:spPr bwMode="auto">
            <a:xfrm>
              <a:off x="3291" y="3198"/>
              <a:ext cx="41" cy="50"/>
            </a:xfrm>
            <a:custGeom>
              <a:avLst/>
              <a:gdLst>
                <a:gd name="T0" fmla="*/ 0 w 246"/>
                <a:gd name="T1" fmla="*/ 0 h 298"/>
                <a:gd name="T2" fmla="*/ 0 w 246"/>
                <a:gd name="T3" fmla="*/ 0 h 298"/>
                <a:gd name="T4" fmla="*/ 0 w 246"/>
                <a:gd name="T5" fmla="*/ 0 h 298"/>
                <a:gd name="T6" fmla="*/ 0 w 246"/>
                <a:gd name="T7" fmla="*/ 0 h 298"/>
                <a:gd name="T8" fmla="*/ 0 w 246"/>
                <a:gd name="T9" fmla="*/ 0 h 298"/>
                <a:gd name="T10" fmla="*/ 0 w 246"/>
                <a:gd name="T11" fmla="*/ 0 h 298"/>
                <a:gd name="T12" fmla="*/ 0 w 246"/>
                <a:gd name="T13" fmla="*/ 0 h 298"/>
                <a:gd name="T14" fmla="*/ 0 w 246"/>
                <a:gd name="T15" fmla="*/ 0 h 298"/>
                <a:gd name="T16" fmla="*/ 0 w 246"/>
                <a:gd name="T17" fmla="*/ 0 h 298"/>
                <a:gd name="T18" fmla="*/ 0 w 246"/>
                <a:gd name="T19" fmla="*/ 0 h 298"/>
                <a:gd name="T20" fmla="*/ 0 w 246"/>
                <a:gd name="T21" fmla="*/ 0 h 298"/>
                <a:gd name="T22" fmla="*/ 0 w 246"/>
                <a:gd name="T23" fmla="*/ 0 h 298"/>
                <a:gd name="T24" fmla="*/ 0 w 246"/>
                <a:gd name="T25" fmla="*/ 0 h 298"/>
                <a:gd name="T26" fmla="*/ 0 w 246"/>
                <a:gd name="T27" fmla="*/ 0 h 298"/>
                <a:gd name="T28" fmla="*/ 0 w 246"/>
                <a:gd name="T29" fmla="*/ 0 h 298"/>
                <a:gd name="T30" fmla="*/ 0 w 246"/>
                <a:gd name="T31" fmla="*/ 0 h 298"/>
                <a:gd name="T32" fmla="*/ 0 w 246"/>
                <a:gd name="T33" fmla="*/ 0 h 298"/>
                <a:gd name="T34" fmla="*/ 0 w 246"/>
                <a:gd name="T35" fmla="*/ 0 h 298"/>
                <a:gd name="T36" fmla="*/ 0 w 246"/>
                <a:gd name="T37" fmla="*/ 0 h 298"/>
                <a:gd name="T38" fmla="*/ 0 w 246"/>
                <a:gd name="T39" fmla="*/ 0 h 298"/>
                <a:gd name="T40" fmla="*/ 0 w 246"/>
                <a:gd name="T41" fmla="*/ 0 h 298"/>
                <a:gd name="T42" fmla="*/ 0 w 246"/>
                <a:gd name="T43" fmla="*/ 0 h 298"/>
                <a:gd name="T44" fmla="*/ 0 w 246"/>
                <a:gd name="T45" fmla="*/ 0 h 298"/>
                <a:gd name="T46" fmla="*/ 0 w 246"/>
                <a:gd name="T47" fmla="*/ 0 h 298"/>
                <a:gd name="T48" fmla="*/ 0 w 246"/>
                <a:gd name="T49" fmla="*/ 0 h 298"/>
                <a:gd name="T50" fmla="*/ 0 w 246"/>
                <a:gd name="T51" fmla="*/ 0 h 298"/>
                <a:gd name="T52" fmla="*/ 0 w 246"/>
                <a:gd name="T53" fmla="*/ 0 h 298"/>
                <a:gd name="T54" fmla="*/ 0 w 246"/>
                <a:gd name="T55" fmla="*/ 0 h 298"/>
                <a:gd name="T56" fmla="*/ 0 w 246"/>
                <a:gd name="T57" fmla="*/ 0 h 298"/>
                <a:gd name="T58" fmla="*/ 0 w 246"/>
                <a:gd name="T59" fmla="*/ 0 h 298"/>
                <a:gd name="T60" fmla="*/ 0 w 246"/>
                <a:gd name="T61" fmla="*/ 0 h 298"/>
                <a:gd name="T62" fmla="*/ 0 w 246"/>
                <a:gd name="T63" fmla="*/ 0 h 298"/>
                <a:gd name="T64" fmla="*/ 0 w 246"/>
                <a:gd name="T65" fmla="*/ 0 h 298"/>
                <a:gd name="T66" fmla="*/ 0 w 246"/>
                <a:gd name="T67" fmla="*/ 0 h 298"/>
                <a:gd name="T68" fmla="*/ 0 w 246"/>
                <a:gd name="T69" fmla="*/ 0 h 298"/>
                <a:gd name="T70" fmla="*/ 0 w 246"/>
                <a:gd name="T71" fmla="*/ 0 h 298"/>
                <a:gd name="T72" fmla="*/ 0 w 246"/>
                <a:gd name="T73" fmla="*/ 0 h 298"/>
                <a:gd name="T74" fmla="*/ 0 w 246"/>
                <a:gd name="T75" fmla="*/ 0 h 298"/>
                <a:gd name="T76" fmla="*/ 0 w 246"/>
                <a:gd name="T77" fmla="*/ 0 h 298"/>
                <a:gd name="T78" fmla="*/ 0 w 246"/>
                <a:gd name="T79" fmla="*/ 0 h 298"/>
                <a:gd name="T80" fmla="*/ 0 w 246"/>
                <a:gd name="T81" fmla="*/ 0 h 298"/>
                <a:gd name="T82" fmla="*/ 0 w 246"/>
                <a:gd name="T83" fmla="*/ 0 h 298"/>
                <a:gd name="T84" fmla="*/ 0 w 246"/>
                <a:gd name="T85" fmla="*/ 0 h 298"/>
                <a:gd name="T86" fmla="*/ 0 w 246"/>
                <a:gd name="T87" fmla="*/ 0 h 29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6"/>
                <a:gd name="T133" fmla="*/ 0 h 298"/>
                <a:gd name="T134" fmla="*/ 246 w 246"/>
                <a:gd name="T135" fmla="*/ 298 h 29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6" h="298">
                  <a:moveTo>
                    <a:pt x="0" y="198"/>
                  </a:moveTo>
                  <a:lnTo>
                    <a:pt x="45" y="198"/>
                  </a:lnTo>
                  <a:lnTo>
                    <a:pt x="52" y="210"/>
                  </a:lnTo>
                  <a:lnTo>
                    <a:pt x="55" y="225"/>
                  </a:lnTo>
                  <a:lnTo>
                    <a:pt x="62" y="237"/>
                  </a:lnTo>
                  <a:lnTo>
                    <a:pt x="69" y="245"/>
                  </a:lnTo>
                  <a:lnTo>
                    <a:pt x="84" y="251"/>
                  </a:lnTo>
                  <a:lnTo>
                    <a:pt x="104" y="259"/>
                  </a:lnTo>
                  <a:lnTo>
                    <a:pt x="130" y="261"/>
                  </a:lnTo>
                  <a:lnTo>
                    <a:pt x="148" y="261"/>
                  </a:lnTo>
                  <a:lnTo>
                    <a:pt x="160" y="259"/>
                  </a:lnTo>
                  <a:lnTo>
                    <a:pt x="175" y="251"/>
                  </a:lnTo>
                  <a:lnTo>
                    <a:pt x="189" y="245"/>
                  </a:lnTo>
                  <a:lnTo>
                    <a:pt x="194" y="227"/>
                  </a:lnTo>
                  <a:lnTo>
                    <a:pt x="201" y="210"/>
                  </a:lnTo>
                  <a:lnTo>
                    <a:pt x="194" y="198"/>
                  </a:lnTo>
                  <a:lnTo>
                    <a:pt x="185" y="188"/>
                  </a:lnTo>
                  <a:lnTo>
                    <a:pt x="173" y="178"/>
                  </a:lnTo>
                  <a:lnTo>
                    <a:pt x="133" y="168"/>
                  </a:lnTo>
                  <a:lnTo>
                    <a:pt x="89" y="156"/>
                  </a:lnTo>
                  <a:lnTo>
                    <a:pt x="59" y="149"/>
                  </a:lnTo>
                  <a:lnTo>
                    <a:pt x="45" y="141"/>
                  </a:lnTo>
                  <a:lnTo>
                    <a:pt x="38" y="137"/>
                  </a:lnTo>
                  <a:lnTo>
                    <a:pt x="26" y="119"/>
                  </a:lnTo>
                  <a:lnTo>
                    <a:pt x="18" y="107"/>
                  </a:lnTo>
                  <a:lnTo>
                    <a:pt x="16" y="90"/>
                  </a:lnTo>
                  <a:lnTo>
                    <a:pt x="16" y="76"/>
                  </a:lnTo>
                  <a:lnTo>
                    <a:pt x="16" y="58"/>
                  </a:lnTo>
                  <a:lnTo>
                    <a:pt x="23" y="39"/>
                  </a:lnTo>
                  <a:lnTo>
                    <a:pt x="38" y="29"/>
                  </a:lnTo>
                  <a:lnTo>
                    <a:pt x="50" y="17"/>
                  </a:lnTo>
                  <a:lnTo>
                    <a:pt x="62" y="7"/>
                  </a:lnTo>
                  <a:lnTo>
                    <a:pt x="79" y="2"/>
                  </a:lnTo>
                  <a:lnTo>
                    <a:pt x="99" y="0"/>
                  </a:lnTo>
                  <a:lnTo>
                    <a:pt x="114" y="0"/>
                  </a:lnTo>
                  <a:lnTo>
                    <a:pt x="126" y="0"/>
                  </a:lnTo>
                  <a:lnTo>
                    <a:pt x="155" y="0"/>
                  </a:lnTo>
                  <a:lnTo>
                    <a:pt x="167" y="5"/>
                  </a:lnTo>
                  <a:lnTo>
                    <a:pt x="185" y="12"/>
                  </a:lnTo>
                  <a:lnTo>
                    <a:pt x="194" y="19"/>
                  </a:lnTo>
                  <a:lnTo>
                    <a:pt x="209" y="29"/>
                  </a:lnTo>
                  <a:lnTo>
                    <a:pt x="218" y="39"/>
                  </a:lnTo>
                  <a:lnTo>
                    <a:pt x="226" y="53"/>
                  </a:lnTo>
                  <a:lnTo>
                    <a:pt x="234" y="76"/>
                  </a:lnTo>
                  <a:lnTo>
                    <a:pt x="236" y="95"/>
                  </a:lnTo>
                  <a:lnTo>
                    <a:pt x="189" y="95"/>
                  </a:lnTo>
                  <a:lnTo>
                    <a:pt x="189" y="76"/>
                  </a:lnTo>
                  <a:lnTo>
                    <a:pt x="182" y="61"/>
                  </a:lnTo>
                  <a:lnTo>
                    <a:pt x="175" y="49"/>
                  </a:lnTo>
                  <a:lnTo>
                    <a:pt x="157" y="41"/>
                  </a:lnTo>
                  <a:lnTo>
                    <a:pt x="143" y="37"/>
                  </a:lnTo>
                  <a:lnTo>
                    <a:pt x="126" y="37"/>
                  </a:lnTo>
                  <a:lnTo>
                    <a:pt x="114" y="37"/>
                  </a:lnTo>
                  <a:lnTo>
                    <a:pt x="94" y="39"/>
                  </a:lnTo>
                  <a:lnTo>
                    <a:pt x="79" y="46"/>
                  </a:lnTo>
                  <a:lnTo>
                    <a:pt x="69" y="56"/>
                  </a:lnTo>
                  <a:lnTo>
                    <a:pt x="62" y="70"/>
                  </a:lnTo>
                  <a:lnTo>
                    <a:pt x="62" y="76"/>
                  </a:lnTo>
                  <a:lnTo>
                    <a:pt x="69" y="95"/>
                  </a:lnTo>
                  <a:lnTo>
                    <a:pt x="79" y="105"/>
                  </a:lnTo>
                  <a:lnTo>
                    <a:pt x="96" y="112"/>
                  </a:lnTo>
                  <a:lnTo>
                    <a:pt x="143" y="121"/>
                  </a:lnTo>
                  <a:lnTo>
                    <a:pt x="177" y="129"/>
                  </a:lnTo>
                  <a:lnTo>
                    <a:pt x="199" y="141"/>
                  </a:lnTo>
                  <a:lnTo>
                    <a:pt x="209" y="149"/>
                  </a:lnTo>
                  <a:lnTo>
                    <a:pt x="224" y="156"/>
                  </a:lnTo>
                  <a:lnTo>
                    <a:pt x="234" y="168"/>
                  </a:lnTo>
                  <a:lnTo>
                    <a:pt x="244" y="182"/>
                  </a:lnTo>
                  <a:lnTo>
                    <a:pt x="246" y="198"/>
                  </a:lnTo>
                  <a:lnTo>
                    <a:pt x="246" y="210"/>
                  </a:lnTo>
                  <a:lnTo>
                    <a:pt x="246" y="231"/>
                  </a:lnTo>
                  <a:lnTo>
                    <a:pt x="238" y="251"/>
                  </a:lnTo>
                  <a:lnTo>
                    <a:pt x="226" y="264"/>
                  </a:lnTo>
                  <a:lnTo>
                    <a:pt x="214" y="278"/>
                  </a:lnTo>
                  <a:lnTo>
                    <a:pt x="201" y="286"/>
                  </a:lnTo>
                  <a:lnTo>
                    <a:pt x="189" y="296"/>
                  </a:lnTo>
                  <a:lnTo>
                    <a:pt x="165" y="298"/>
                  </a:lnTo>
                  <a:lnTo>
                    <a:pt x="148" y="298"/>
                  </a:lnTo>
                  <a:lnTo>
                    <a:pt x="124" y="298"/>
                  </a:lnTo>
                  <a:lnTo>
                    <a:pt x="104" y="298"/>
                  </a:lnTo>
                  <a:lnTo>
                    <a:pt x="79" y="296"/>
                  </a:lnTo>
                  <a:lnTo>
                    <a:pt x="62" y="290"/>
                  </a:lnTo>
                  <a:lnTo>
                    <a:pt x="50" y="280"/>
                  </a:lnTo>
                  <a:lnTo>
                    <a:pt x="32" y="271"/>
                  </a:lnTo>
                  <a:lnTo>
                    <a:pt x="20" y="259"/>
                  </a:lnTo>
                  <a:lnTo>
                    <a:pt x="16" y="249"/>
                  </a:lnTo>
                  <a:lnTo>
                    <a:pt x="6" y="231"/>
                  </a:lnTo>
                  <a:lnTo>
                    <a:pt x="4" y="210"/>
                  </a:lnTo>
                  <a:lnTo>
                    <a:pt x="0" y="198"/>
                  </a:lnTo>
                  <a:close/>
                </a:path>
              </a:pathLst>
            </a:custGeom>
            <a:solidFill>
              <a:srgbClr val="000000"/>
            </a:solidFill>
            <a:ln w="1588">
              <a:solidFill>
                <a:srgbClr val="000000"/>
              </a:solidFill>
              <a:prstDash val="solid"/>
              <a:round/>
              <a:headEnd/>
              <a:tailEnd/>
            </a:ln>
          </p:spPr>
          <p:txBody>
            <a:bodyPr/>
            <a:lstStyle/>
            <a:p>
              <a:endParaRPr lang="en-US"/>
            </a:p>
          </p:txBody>
        </p:sp>
        <p:sp>
          <p:nvSpPr>
            <p:cNvPr id="153" name="Freeform 137"/>
            <p:cNvSpPr>
              <a:spLocks/>
            </p:cNvSpPr>
            <p:nvPr/>
          </p:nvSpPr>
          <p:spPr bwMode="auto">
            <a:xfrm>
              <a:off x="3347" y="3238"/>
              <a:ext cx="8" cy="23"/>
            </a:xfrm>
            <a:custGeom>
              <a:avLst/>
              <a:gdLst>
                <a:gd name="T0" fmla="*/ 0 w 51"/>
                <a:gd name="T1" fmla="*/ 0 h 137"/>
                <a:gd name="T2" fmla="*/ 0 w 51"/>
                <a:gd name="T3" fmla="*/ 0 h 137"/>
                <a:gd name="T4" fmla="*/ 0 w 51"/>
                <a:gd name="T5" fmla="*/ 0 h 137"/>
                <a:gd name="T6" fmla="*/ 0 w 51"/>
                <a:gd name="T7" fmla="*/ 0 h 137"/>
                <a:gd name="T8" fmla="*/ 0 w 51"/>
                <a:gd name="T9" fmla="*/ 0 h 137"/>
                <a:gd name="T10" fmla="*/ 0 w 51"/>
                <a:gd name="T11" fmla="*/ 0 h 137"/>
                <a:gd name="T12" fmla="*/ 0 w 51"/>
                <a:gd name="T13" fmla="*/ 0 h 137"/>
                <a:gd name="T14" fmla="*/ 0 w 51"/>
                <a:gd name="T15" fmla="*/ 0 h 137"/>
                <a:gd name="T16" fmla="*/ 0 w 51"/>
                <a:gd name="T17" fmla="*/ 0 h 137"/>
                <a:gd name="T18" fmla="*/ 0 w 51"/>
                <a:gd name="T19" fmla="*/ 0 h 137"/>
                <a:gd name="T20" fmla="*/ 0 w 51"/>
                <a:gd name="T21" fmla="*/ 0 h 137"/>
                <a:gd name="T22" fmla="*/ 0 w 51"/>
                <a:gd name="T23" fmla="*/ 0 h 137"/>
                <a:gd name="T24" fmla="*/ 0 w 51"/>
                <a:gd name="T25" fmla="*/ 0 h 137"/>
                <a:gd name="T26" fmla="*/ 0 w 51"/>
                <a:gd name="T27" fmla="*/ 0 h 137"/>
                <a:gd name="T28" fmla="*/ 0 w 51"/>
                <a:gd name="T29" fmla="*/ 0 h 1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137"/>
                <a:gd name="T47" fmla="*/ 51 w 51"/>
                <a:gd name="T48" fmla="*/ 137 h 1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137">
                  <a:moveTo>
                    <a:pt x="0" y="137"/>
                  </a:moveTo>
                  <a:lnTo>
                    <a:pt x="0" y="108"/>
                  </a:lnTo>
                  <a:lnTo>
                    <a:pt x="8" y="106"/>
                  </a:lnTo>
                  <a:lnTo>
                    <a:pt x="18" y="88"/>
                  </a:lnTo>
                  <a:lnTo>
                    <a:pt x="24" y="76"/>
                  </a:lnTo>
                  <a:lnTo>
                    <a:pt x="27" y="57"/>
                  </a:lnTo>
                  <a:lnTo>
                    <a:pt x="0" y="57"/>
                  </a:lnTo>
                  <a:lnTo>
                    <a:pt x="0" y="0"/>
                  </a:lnTo>
                  <a:lnTo>
                    <a:pt x="51" y="0"/>
                  </a:lnTo>
                  <a:lnTo>
                    <a:pt x="51" y="57"/>
                  </a:lnTo>
                  <a:lnTo>
                    <a:pt x="51" y="83"/>
                  </a:lnTo>
                  <a:lnTo>
                    <a:pt x="42" y="106"/>
                  </a:lnTo>
                  <a:lnTo>
                    <a:pt x="27" y="120"/>
                  </a:lnTo>
                  <a:lnTo>
                    <a:pt x="18" y="130"/>
                  </a:lnTo>
                  <a:lnTo>
                    <a:pt x="0" y="137"/>
                  </a:lnTo>
                  <a:close/>
                </a:path>
              </a:pathLst>
            </a:custGeom>
            <a:solidFill>
              <a:srgbClr val="000000"/>
            </a:solidFill>
            <a:ln w="1588">
              <a:solidFill>
                <a:srgbClr val="000000"/>
              </a:solidFill>
              <a:prstDash val="solid"/>
              <a:round/>
              <a:headEnd/>
              <a:tailEnd/>
            </a:ln>
          </p:spPr>
          <p:txBody>
            <a:bodyPr/>
            <a:lstStyle/>
            <a:p>
              <a:endParaRPr lang="en-US"/>
            </a:p>
          </p:txBody>
        </p:sp>
        <p:sp>
          <p:nvSpPr>
            <p:cNvPr id="154" name="Freeform 138"/>
            <p:cNvSpPr>
              <a:spLocks/>
            </p:cNvSpPr>
            <p:nvPr/>
          </p:nvSpPr>
          <p:spPr bwMode="auto">
            <a:xfrm>
              <a:off x="3408" y="3181"/>
              <a:ext cx="53" cy="66"/>
            </a:xfrm>
            <a:custGeom>
              <a:avLst/>
              <a:gdLst>
                <a:gd name="T0" fmla="*/ 0 w 319"/>
                <a:gd name="T1" fmla="*/ 0 h 397"/>
                <a:gd name="T2" fmla="*/ 0 w 319"/>
                <a:gd name="T3" fmla="*/ 0 h 397"/>
                <a:gd name="T4" fmla="*/ 0 w 319"/>
                <a:gd name="T5" fmla="*/ 0 h 397"/>
                <a:gd name="T6" fmla="*/ 0 w 319"/>
                <a:gd name="T7" fmla="*/ 0 h 397"/>
                <a:gd name="T8" fmla="*/ 0 w 319"/>
                <a:gd name="T9" fmla="*/ 0 h 397"/>
                <a:gd name="T10" fmla="*/ 0 w 319"/>
                <a:gd name="T11" fmla="*/ 0 h 397"/>
                <a:gd name="T12" fmla="*/ 0 w 319"/>
                <a:gd name="T13" fmla="*/ 0 h 397"/>
                <a:gd name="T14" fmla="*/ 0 w 319"/>
                <a:gd name="T15" fmla="*/ 0 h 397"/>
                <a:gd name="T16" fmla="*/ 0 w 319"/>
                <a:gd name="T17" fmla="*/ 0 h 397"/>
                <a:gd name="T18" fmla="*/ 0 w 319"/>
                <a:gd name="T19" fmla="*/ 0 h 397"/>
                <a:gd name="T20" fmla="*/ 0 w 319"/>
                <a:gd name="T21" fmla="*/ 0 h 397"/>
                <a:gd name="T22" fmla="*/ 0 w 319"/>
                <a:gd name="T23" fmla="*/ 0 h 397"/>
                <a:gd name="T24" fmla="*/ 0 w 319"/>
                <a:gd name="T25" fmla="*/ 0 h 397"/>
                <a:gd name="T26" fmla="*/ 0 w 319"/>
                <a:gd name="T27" fmla="*/ 0 h 397"/>
                <a:gd name="T28" fmla="*/ 0 w 319"/>
                <a:gd name="T29" fmla="*/ 0 h 397"/>
                <a:gd name="T30" fmla="*/ 0 w 319"/>
                <a:gd name="T31" fmla="*/ 0 h 397"/>
                <a:gd name="T32" fmla="*/ 0 w 319"/>
                <a:gd name="T33" fmla="*/ 0 h 397"/>
                <a:gd name="T34" fmla="*/ 0 w 319"/>
                <a:gd name="T35" fmla="*/ 0 h 397"/>
                <a:gd name="T36" fmla="*/ 0 w 319"/>
                <a:gd name="T37" fmla="*/ 0 h 397"/>
                <a:gd name="T38" fmla="*/ 0 w 319"/>
                <a:gd name="T39" fmla="*/ 0 h 397"/>
                <a:gd name="T40" fmla="*/ 0 w 319"/>
                <a:gd name="T41" fmla="*/ 0 h 397"/>
                <a:gd name="T42" fmla="*/ 0 w 319"/>
                <a:gd name="T43" fmla="*/ 0 h 397"/>
                <a:gd name="T44" fmla="*/ 0 w 319"/>
                <a:gd name="T45" fmla="*/ 0 h 397"/>
                <a:gd name="T46" fmla="*/ 0 w 319"/>
                <a:gd name="T47" fmla="*/ 0 h 397"/>
                <a:gd name="T48" fmla="*/ 0 w 319"/>
                <a:gd name="T49" fmla="*/ 0 h 397"/>
                <a:gd name="T50" fmla="*/ 0 w 319"/>
                <a:gd name="T51" fmla="*/ 0 h 397"/>
                <a:gd name="T52" fmla="*/ 0 w 319"/>
                <a:gd name="T53" fmla="*/ 0 h 397"/>
                <a:gd name="T54" fmla="*/ 0 w 319"/>
                <a:gd name="T55" fmla="*/ 0 h 397"/>
                <a:gd name="T56" fmla="*/ 0 w 319"/>
                <a:gd name="T57" fmla="*/ 0 h 397"/>
                <a:gd name="T58" fmla="*/ 0 w 319"/>
                <a:gd name="T59" fmla="*/ 0 h 397"/>
                <a:gd name="T60" fmla="*/ 0 w 319"/>
                <a:gd name="T61" fmla="*/ 0 h 397"/>
                <a:gd name="T62" fmla="*/ 0 w 319"/>
                <a:gd name="T63" fmla="*/ 0 h 397"/>
                <a:gd name="T64" fmla="*/ 0 w 319"/>
                <a:gd name="T65" fmla="*/ 0 h 397"/>
                <a:gd name="T66" fmla="*/ 0 w 319"/>
                <a:gd name="T67" fmla="*/ 0 h 397"/>
                <a:gd name="T68" fmla="*/ 0 w 319"/>
                <a:gd name="T69" fmla="*/ 0 h 397"/>
                <a:gd name="T70" fmla="*/ 0 w 319"/>
                <a:gd name="T71" fmla="*/ 0 h 397"/>
                <a:gd name="T72" fmla="*/ 0 w 319"/>
                <a:gd name="T73" fmla="*/ 0 h 397"/>
                <a:gd name="T74" fmla="*/ 0 w 319"/>
                <a:gd name="T75" fmla="*/ 0 h 397"/>
                <a:gd name="T76" fmla="*/ 0 w 319"/>
                <a:gd name="T77" fmla="*/ 0 h 397"/>
                <a:gd name="T78" fmla="*/ 0 w 319"/>
                <a:gd name="T79" fmla="*/ 0 h 397"/>
                <a:gd name="T80" fmla="*/ 0 w 319"/>
                <a:gd name="T81" fmla="*/ 0 h 397"/>
                <a:gd name="T82" fmla="*/ 0 w 319"/>
                <a:gd name="T83" fmla="*/ 0 h 397"/>
                <a:gd name="T84" fmla="*/ 0 w 319"/>
                <a:gd name="T85" fmla="*/ 0 h 397"/>
                <a:gd name="T86" fmla="*/ 0 w 319"/>
                <a:gd name="T87" fmla="*/ 0 h 397"/>
                <a:gd name="T88" fmla="*/ 0 w 319"/>
                <a:gd name="T89" fmla="*/ 0 h 397"/>
                <a:gd name="T90" fmla="*/ 0 w 319"/>
                <a:gd name="T91" fmla="*/ 0 h 397"/>
                <a:gd name="T92" fmla="*/ 0 w 319"/>
                <a:gd name="T93" fmla="*/ 0 h 397"/>
                <a:gd name="T94" fmla="*/ 0 w 319"/>
                <a:gd name="T95" fmla="*/ 0 h 397"/>
                <a:gd name="T96" fmla="*/ 0 w 319"/>
                <a:gd name="T97" fmla="*/ 0 h 397"/>
                <a:gd name="T98" fmla="*/ 0 w 319"/>
                <a:gd name="T99" fmla="*/ 0 h 397"/>
                <a:gd name="T100" fmla="*/ 0 w 319"/>
                <a:gd name="T101" fmla="*/ 0 h 397"/>
                <a:gd name="T102" fmla="*/ 0 w 319"/>
                <a:gd name="T103" fmla="*/ 0 h 397"/>
                <a:gd name="T104" fmla="*/ 0 w 319"/>
                <a:gd name="T105" fmla="*/ 0 h 397"/>
                <a:gd name="T106" fmla="*/ 0 w 319"/>
                <a:gd name="T107" fmla="*/ 0 h 397"/>
                <a:gd name="T108" fmla="*/ 0 w 319"/>
                <a:gd name="T109" fmla="*/ 0 h 397"/>
                <a:gd name="T110" fmla="*/ 0 w 319"/>
                <a:gd name="T111" fmla="*/ 0 h 397"/>
                <a:gd name="T112" fmla="*/ 0 w 319"/>
                <a:gd name="T113" fmla="*/ 0 h 397"/>
                <a:gd name="T114" fmla="*/ 0 w 319"/>
                <a:gd name="T115" fmla="*/ 0 h 39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9"/>
                <a:gd name="T175" fmla="*/ 0 h 397"/>
                <a:gd name="T176" fmla="*/ 319 w 319"/>
                <a:gd name="T177" fmla="*/ 397 h 39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9" h="397">
                  <a:moveTo>
                    <a:pt x="0" y="397"/>
                  </a:moveTo>
                  <a:lnTo>
                    <a:pt x="0" y="0"/>
                  </a:lnTo>
                  <a:lnTo>
                    <a:pt x="106" y="0"/>
                  </a:lnTo>
                  <a:lnTo>
                    <a:pt x="142" y="8"/>
                  </a:lnTo>
                  <a:lnTo>
                    <a:pt x="177" y="8"/>
                  </a:lnTo>
                  <a:lnTo>
                    <a:pt x="203" y="10"/>
                  </a:lnTo>
                  <a:lnTo>
                    <a:pt x="223" y="20"/>
                  </a:lnTo>
                  <a:lnTo>
                    <a:pt x="240" y="24"/>
                  </a:lnTo>
                  <a:lnTo>
                    <a:pt x="256" y="40"/>
                  </a:lnTo>
                  <a:lnTo>
                    <a:pt x="270" y="52"/>
                  </a:lnTo>
                  <a:lnTo>
                    <a:pt x="284" y="71"/>
                  </a:lnTo>
                  <a:lnTo>
                    <a:pt x="297" y="89"/>
                  </a:lnTo>
                  <a:lnTo>
                    <a:pt x="307" y="108"/>
                  </a:lnTo>
                  <a:lnTo>
                    <a:pt x="309" y="130"/>
                  </a:lnTo>
                  <a:lnTo>
                    <a:pt x="311" y="147"/>
                  </a:lnTo>
                  <a:lnTo>
                    <a:pt x="319" y="167"/>
                  </a:lnTo>
                  <a:lnTo>
                    <a:pt x="319" y="187"/>
                  </a:lnTo>
                  <a:lnTo>
                    <a:pt x="319" y="218"/>
                  </a:lnTo>
                  <a:lnTo>
                    <a:pt x="311" y="242"/>
                  </a:lnTo>
                  <a:lnTo>
                    <a:pt x="309" y="267"/>
                  </a:lnTo>
                  <a:lnTo>
                    <a:pt x="301" y="279"/>
                  </a:lnTo>
                  <a:lnTo>
                    <a:pt x="297" y="299"/>
                  </a:lnTo>
                  <a:lnTo>
                    <a:pt x="289" y="313"/>
                  </a:lnTo>
                  <a:lnTo>
                    <a:pt x="277" y="336"/>
                  </a:lnTo>
                  <a:lnTo>
                    <a:pt x="211" y="336"/>
                  </a:lnTo>
                  <a:lnTo>
                    <a:pt x="230" y="313"/>
                  </a:lnTo>
                  <a:lnTo>
                    <a:pt x="242" y="299"/>
                  </a:lnTo>
                  <a:lnTo>
                    <a:pt x="250" y="279"/>
                  </a:lnTo>
                  <a:lnTo>
                    <a:pt x="256" y="262"/>
                  </a:lnTo>
                  <a:lnTo>
                    <a:pt x="262" y="238"/>
                  </a:lnTo>
                  <a:lnTo>
                    <a:pt x="265" y="213"/>
                  </a:lnTo>
                  <a:lnTo>
                    <a:pt x="265" y="191"/>
                  </a:lnTo>
                  <a:lnTo>
                    <a:pt x="262" y="162"/>
                  </a:lnTo>
                  <a:lnTo>
                    <a:pt x="256" y="140"/>
                  </a:lnTo>
                  <a:lnTo>
                    <a:pt x="256" y="122"/>
                  </a:lnTo>
                  <a:lnTo>
                    <a:pt x="246" y="103"/>
                  </a:lnTo>
                  <a:lnTo>
                    <a:pt x="236" y="89"/>
                  </a:lnTo>
                  <a:lnTo>
                    <a:pt x="223" y="71"/>
                  </a:lnTo>
                  <a:lnTo>
                    <a:pt x="206" y="61"/>
                  </a:lnTo>
                  <a:lnTo>
                    <a:pt x="184" y="52"/>
                  </a:lnTo>
                  <a:lnTo>
                    <a:pt x="154" y="47"/>
                  </a:lnTo>
                  <a:lnTo>
                    <a:pt x="142" y="47"/>
                  </a:lnTo>
                  <a:lnTo>
                    <a:pt x="54" y="47"/>
                  </a:lnTo>
                  <a:lnTo>
                    <a:pt x="54" y="350"/>
                  </a:lnTo>
                  <a:lnTo>
                    <a:pt x="142" y="350"/>
                  </a:lnTo>
                  <a:lnTo>
                    <a:pt x="177" y="350"/>
                  </a:lnTo>
                  <a:lnTo>
                    <a:pt x="197" y="342"/>
                  </a:lnTo>
                  <a:lnTo>
                    <a:pt x="211" y="336"/>
                  </a:lnTo>
                  <a:lnTo>
                    <a:pt x="277" y="336"/>
                  </a:lnTo>
                  <a:lnTo>
                    <a:pt x="262" y="350"/>
                  </a:lnTo>
                  <a:lnTo>
                    <a:pt x="240" y="367"/>
                  </a:lnTo>
                  <a:lnTo>
                    <a:pt x="230" y="375"/>
                  </a:lnTo>
                  <a:lnTo>
                    <a:pt x="211" y="381"/>
                  </a:lnTo>
                  <a:lnTo>
                    <a:pt x="197" y="391"/>
                  </a:lnTo>
                  <a:lnTo>
                    <a:pt x="177" y="397"/>
                  </a:lnTo>
                  <a:lnTo>
                    <a:pt x="154" y="397"/>
                  </a:lnTo>
                  <a:lnTo>
                    <a:pt x="135" y="397"/>
                  </a:lnTo>
                  <a:lnTo>
                    <a:pt x="0" y="397"/>
                  </a:lnTo>
                  <a:close/>
                </a:path>
              </a:pathLst>
            </a:custGeom>
            <a:solidFill>
              <a:srgbClr val="000000"/>
            </a:solidFill>
            <a:ln w="1588">
              <a:solidFill>
                <a:srgbClr val="000000"/>
              </a:solidFill>
              <a:prstDash val="solid"/>
              <a:round/>
              <a:headEnd/>
              <a:tailEnd/>
            </a:ln>
          </p:spPr>
          <p:txBody>
            <a:bodyPr/>
            <a:lstStyle/>
            <a:p>
              <a:endParaRPr lang="en-US"/>
            </a:p>
          </p:txBody>
        </p:sp>
        <p:sp>
          <p:nvSpPr>
            <p:cNvPr id="155" name="Freeform 139"/>
            <p:cNvSpPr>
              <a:spLocks/>
            </p:cNvSpPr>
            <p:nvPr/>
          </p:nvSpPr>
          <p:spPr bwMode="auto">
            <a:xfrm>
              <a:off x="3474" y="3180"/>
              <a:ext cx="57" cy="68"/>
            </a:xfrm>
            <a:custGeom>
              <a:avLst/>
              <a:gdLst>
                <a:gd name="T0" fmla="*/ 0 w 342"/>
                <a:gd name="T1" fmla="*/ 0 h 404"/>
                <a:gd name="T2" fmla="*/ 0 w 342"/>
                <a:gd name="T3" fmla="*/ 0 h 404"/>
                <a:gd name="T4" fmla="*/ 0 w 342"/>
                <a:gd name="T5" fmla="*/ 0 h 404"/>
                <a:gd name="T6" fmla="*/ 0 w 342"/>
                <a:gd name="T7" fmla="*/ 0 h 404"/>
                <a:gd name="T8" fmla="*/ 0 w 342"/>
                <a:gd name="T9" fmla="*/ 0 h 404"/>
                <a:gd name="T10" fmla="*/ 0 w 342"/>
                <a:gd name="T11" fmla="*/ 0 h 404"/>
                <a:gd name="T12" fmla="*/ 0 w 342"/>
                <a:gd name="T13" fmla="*/ 0 h 404"/>
                <a:gd name="T14" fmla="*/ 0 w 342"/>
                <a:gd name="T15" fmla="*/ 0 h 404"/>
                <a:gd name="T16" fmla="*/ 0 w 342"/>
                <a:gd name="T17" fmla="*/ 0 h 404"/>
                <a:gd name="T18" fmla="*/ 0 w 342"/>
                <a:gd name="T19" fmla="*/ 0 h 404"/>
                <a:gd name="T20" fmla="*/ 0 w 342"/>
                <a:gd name="T21" fmla="*/ 0 h 404"/>
                <a:gd name="T22" fmla="*/ 0 w 342"/>
                <a:gd name="T23" fmla="*/ 0 h 404"/>
                <a:gd name="T24" fmla="*/ 0 w 342"/>
                <a:gd name="T25" fmla="*/ 0 h 404"/>
                <a:gd name="T26" fmla="*/ 0 w 342"/>
                <a:gd name="T27" fmla="*/ 0 h 404"/>
                <a:gd name="T28" fmla="*/ 0 w 342"/>
                <a:gd name="T29" fmla="*/ 0 h 404"/>
                <a:gd name="T30" fmla="*/ 0 w 342"/>
                <a:gd name="T31" fmla="*/ 0 h 404"/>
                <a:gd name="T32" fmla="*/ 0 w 342"/>
                <a:gd name="T33" fmla="*/ 0 h 404"/>
                <a:gd name="T34" fmla="*/ 0 w 342"/>
                <a:gd name="T35" fmla="*/ 0 h 404"/>
                <a:gd name="T36" fmla="*/ 0 w 342"/>
                <a:gd name="T37" fmla="*/ 0 h 404"/>
                <a:gd name="T38" fmla="*/ 0 w 342"/>
                <a:gd name="T39" fmla="*/ 0 h 404"/>
                <a:gd name="T40" fmla="*/ 0 w 342"/>
                <a:gd name="T41" fmla="*/ 0 h 404"/>
                <a:gd name="T42" fmla="*/ 0 w 342"/>
                <a:gd name="T43" fmla="*/ 0 h 404"/>
                <a:gd name="T44" fmla="*/ 0 w 342"/>
                <a:gd name="T45" fmla="*/ 0 h 404"/>
                <a:gd name="T46" fmla="*/ 0 w 342"/>
                <a:gd name="T47" fmla="*/ 0 h 404"/>
                <a:gd name="T48" fmla="*/ 0 w 342"/>
                <a:gd name="T49" fmla="*/ 0 h 404"/>
                <a:gd name="T50" fmla="*/ 0 w 342"/>
                <a:gd name="T51" fmla="*/ 0 h 404"/>
                <a:gd name="T52" fmla="*/ 0 w 342"/>
                <a:gd name="T53" fmla="*/ 0 h 404"/>
                <a:gd name="T54" fmla="*/ 0 w 342"/>
                <a:gd name="T55" fmla="*/ 0 h 404"/>
                <a:gd name="T56" fmla="*/ 0 w 342"/>
                <a:gd name="T57" fmla="*/ 0 h 404"/>
                <a:gd name="T58" fmla="*/ 0 w 342"/>
                <a:gd name="T59" fmla="*/ 0 h 404"/>
                <a:gd name="T60" fmla="*/ 0 w 342"/>
                <a:gd name="T61" fmla="*/ 0 h 404"/>
                <a:gd name="T62" fmla="*/ 0 w 342"/>
                <a:gd name="T63" fmla="*/ 0 h 404"/>
                <a:gd name="T64" fmla="*/ 0 w 342"/>
                <a:gd name="T65" fmla="*/ 0 h 404"/>
                <a:gd name="T66" fmla="*/ 0 w 342"/>
                <a:gd name="T67" fmla="*/ 0 h 404"/>
                <a:gd name="T68" fmla="*/ 0 w 342"/>
                <a:gd name="T69" fmla="*/ 0 h 404"/>
                <a:gd name="T70" fmla="*/ 0 w 342"/>
                <a:gd name="T71" fmla="*/ 0 h 404"/>
                <a:gd name="T72" fmla="*/ 0 w 342"/>
                <a:gd name="T73" fmla="*/ 0 h 404"/>
                <a:gd name="T74" fmla="*/ 0 w 342"/>
                <a:gd name="T75" fmla="*/ 0 h 404"/>
                <a:gd name="T76" fmla="*/ 0 w 342"/>
                <a:gd name="T77" fmla="*/ 0 h 404"/>
                <a:gd name="T78" fmla="*/ 0 w 342"/>
                <a:gd name="T79" fmla="*/ 0 h 404"/>
                <a:gd name="T80" fmla="*/ 0 w 342"/>
                <a:gd name="T81" fmla="*/ 0 h 404"/>
                <a:gd name="T82" fmla="*/ 0 w 342"/>
                <a:gd name="T83" fmla="*/ 0 h 404"/>
                <a:gd name="T84" fmla="*/ 0 w 342"/>
                <a:gd name="T85" fmla="*/ 0 h 404"/>
                <a:gd name="T86" fmla="*/ 0 w 342"/>
                <a:gd name="T87" fmla="*/ 0 h 404"/>
                <a:gd name="T88" fmla="*/ 0 w 342"/>
                <a:gd name="T89" fmla="*/ 0 h 404"/>
                <a:gd name="T90" fmla="*/ 0 w 342"/>
                <a:gd name="T91" fmla="*/ 0 h 404"/>
                <a:gd name="T92" fmla="*/ 0 w 342"/>
                <a:gd name="T93" fmla="*/ 0 h 404"/>
                <a:gd name="T94" fmla="*/ 0 w 342"/>
                <a:gd name="T95" fmla="*/ 0 h 40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2"/>
                <a:gd name="T145" fmla="*/ 0 h 404"/>
                <a:gd name="T146" fmla="*/ 342 w 342"/>
                <a:gd name="T147" fmla="*/ 404 h 40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2" h="404">
                  <a:moveTo>
                    <a:pt x="342" y="255"/>
                  </a:moveTo>
                  <a:lnTo>
                    <a:pt x="293" y="255"/>
                  </a:lnTo>
                  <a:lnTo>
                    <a:pt x="289" y="276"/>
                  </a:lnTo>
                  <a:lnTo>
                    <a:pt x="284" y="294"/>
                  </a:lnTo>
                  <a:lnTo>
                    <a:pt x="277" y="313"/>
                  </a:lnTo>
                  <a:lnTo>
                    <a:pt x="267" y="328"/>
                  </a:lnTo>
                  <a:lnTo>
                    <a:pt x="250" y="343"/>
                  </a:lnTo>
                  <a:lnTo>
                    <a:pt x="238" y="355"/>
                  </a:lnTo>
                  <a:lnTo>
                    <a:pt x="218" y="360"/>
                  </a:lnTo>
                  <a:lnTo>
                    <a:pt x="205" y="365"/>
                  </a:lnTo>
                  <a:lnTo>
                    <a:pt x="185" y="367"/>
                  </a:lnTo>
                  <a:lnTo>
                    <a:pt x="171" y="365"/>
                  </a:lnTo>
                  <a:lnTo>
                    <a:pt x="154" y="360"/>
                  </a:lnTo>
                  <a:lnTo>
                    <a:pt x="132" y="355"/>
                  </a:lnTo>
                  <a:lnTo>
                    <a:pt x="120" y="351"/>
                  </a:lnTo>
                  <a:lnTo>
                    <a:pt x="105" y="343"/>
                  </a:lnTo>
                  <a:lnTo>
                    <a:pt x="93" y="328"/>
                  </a:lnTo>
                  <a:lnTo>
                    <a:pt x="83" y="313"/>
                  </a:lnTo>
                  <a:lnTo>
                    <a:pt x="75" y="294"/>
                  </a:lnTo>
                  <a:lnTo>
                    <a:pt x="63" y="279"/>
                  </a:lnTo>
                  <a:lnTo>
                    <a:pt x="61" y="267"/>
                  </a:lnTo>
                  <a:lnTo>
                    <a:pt x="54" y="247"/>
                  </a:lnTo>
                  <a:lnTo>
                    <a:pt x="54" y="223"/>
                  </a:lnTo>
                  <a:lnTo>
                    <a:pt x="54" y="208"/>
                  </a:lnTo>
                  <a:lnTo>
                    <a:pt x="54" y="188"/>
                  </a:lnTo>
                  <a:lnTo>
                    <a:pt x="54" y="167"/>
                  </a:lnTo>
                  <a:lnTo>
                    <a:pt x="56" y="145"/>
                  </a:lnTo>
                  <a:lnTo>
                    <a:pt x="63" y="127"/>
                  </a:lnTo>
                  <a:lnTo>
                    <a:pt x="66" y="113"/>
                  </a:lnTo>
                  <a:lnTo>
                    <a:pt x="79" y="96"/>
                  </a:lnTo>
                  <a:lnTo>
                    <a:pt x="88" y="84"/>
                  </a:lnTo>
                  <a:lnTo>
                    <a:pt x="98" y="69"/>
                  </a:lnTo>
                  <a:lnTo>
                    <a:pt x="118" y="57"/>
                  </a:lnTo>
                  <a:lnTo>
                    <a:pt x="134" y="45"/>
                  </a:lnTo>
                  <a:lnTo>
                    <a:pt x="154" y="39"/>
                  </a:lnTo>
                  <a:lnTo>
                    <a:pt x="173" y="37"/>
                  </a:lnTo>
                  <a:lnTo>
                    <a:pt x="193" y="37"/>
                  </a:lnTo>
                  <a:lnTo>
                    <a:pt x="208" y="42"/>
                  </a:lnTo>
                  <a:lnTo>
                    <a:pt x="230" y="45"/>
                  </a:lnTo>
                  <a:lnTo>
                    <a:pt x="250" y="57"/>
                  </a:lnTo>
                  <a:lnTo>
                    <a:pt x="264" y="69"/>
                  </a:lnTo>
                  <a:lnTo>
                    <a:pt x="277" y="84"/>
                  </a:lnTo>
                  <a:lnTo>
                    <a:pt x="284" y="103"/>
                  </a:lnTo>
                  <a:lnTo>
                    <a:pt x="289" y="125"/>
                  </a:lnTo>
                  <a:lnTo>
                    <a:pt x="340" y="123"/>
                  </a:lnTo>
                  <a:lnTo>
                    <a:pt x="336" y="101"/>
                  </a:lnTo>
                  <a:lnTo>
                    <a:pt x="321" y="76"/>
                  </a:lnTo>
                  <a:lnTo>
                    <a:pt x="311" y="57"/>
                  </a:lnTo>
                  <a:lnTo>
                    <a:pt x="299" y="39"/>
                  </a:lnTo>
                  <a:lnTo>
                    <a:pt x="284" y="25"/>
                  </a:lnTo>
                  <a:lnTo>
                    <a:pt x="264" y="13"/>
                  </a:lnTo>
                  <a:lnTo>
                    <a:pt x="238" y="3"/>
                  </a:lnTo>
                  <a:lnTo>
                    <a:pt x="215" y="0"/>
                  </a:lnTo>
                  <a:lnTo>
                    <a:pt x="201" y="0"/>
                  </a:lnTo>
                  <a:lnTo>
                    <a:pt x="183" y="0"/>
                  </a:lnTo>
                  <a:lnTo>
                    <a:pt x="162" y="0"/>
                  </a:lnTo>
                  <a:lnTo>
                    <a:pt x="147" y="0"/>
                  </a:lnTo>
                  <a:lnTo>
                    <a:pt x="124" y="3"/>
                  </a:lnTo>
                  <a:lnTo>
                    <a:pt x="108" y="13"/>
                  </a:lnTo>
                  <a:lnTo>
                    <a:pt x="91" y="20"/>
                  </a:lnTo>
                  <a:lnTo>
                    <a:pt x="75" y="29"/>
                  </a:lnTo>
                  <a:lnTo>
                    <a:pt x="61" y="39"/>
                  </a:lnTo>
                  <a:lnTo>
                    <a:pt x="44" y="57"/>
                  </a:lnTo>
                  <a:lnTo>
                    <a:pt x="30" y="76"/>
                  </a:lnTo>
                  <a:lnTo>
                    <a:pt x="20" y="103"/>
                  </a:lnTo>
                  <a:lnTo>
                    <a:pt x="10" y="125"/>
                  </a:lnTo>
                  <a:lnTo>
                    <a:pt x="2" y="147"/>
                  </a:lnTo>
                  <a:lnTo>
                    <a:pt x="0" y="172"/>
                  </a:lnTo>
                  <a:lnTo>
                    <a:pt x="0" y="188"/>
                  </a:lnTo>
                  <a:lnTo>
                    <a:pt x="0" y="218"/>
                  </a:lnTo>
                  <a:lnTo>
                    <a:pt x="0" y="243"/>
                  </a:lnTo>
                  <a:lnTo>
                    <a:pt x="2" y="260"/>
                  </a:lnTo>
                  <a:lnTo>
                    <a:pt x="10" y="276"/>
                  </a:lnTo>
                  <a:lnTo>
                    <a:pt x="14" y="294"/>
                  </a:lnTo>
                  <a:lnTo>
                    <a:pt x="24" y="313"/>
                  </a:lnTo>
                  <a:lnTo>
                    <a:pt x="34" y="328"/>
                  </a:lnTo>
                  <a:lnTo>
                    <a:pt x="44" y="345"/>
                  </a:lnTo>
                  <a:lnTo>
                    <a:pt x="56" y="360"/>
                  </a:lnTo>
                  <a:lnTo>
                    <a:pt x="75" y="370"/>
                  </a:lnTo>
                  <a:lnTo>
                    <a:pt x="91" y="384"/>
                  </a:lnTo>
                  <a:lnTo>
                    <a:pt x="105" y="396"/>
                  </a:lnTo>
                  <a:lnTo>
                    <a:pt x="120" y="402"/>
                  </a:lnTo>
                  <a:lnTo>
                    <a:pt x="140" y="402"/>
                  </a:lnTo>
                  <a:lnTo>
                    <a:pt x="157" y="404"/>
                  </a:lnTo>
                  <a:lnTo>
                    <a:pt x="167" y="404"/>
                  </a:lnTo>
                  <a:lnTo>
                    <a:pt x="183" y="404"/>
                  </a:lnTo>
                  <a:lnTo>
                    <a:pt x="213" y="404"/>
                  </a:lnTo>
                  <a:lnTo>
                    <a:pt x="232" y="402"/>
                  </a:lnTo>
                  <a:lnTo>
                    <a:pt x="254" y="396"/>
                  </a:lnTo>
                  <a:lnTo>
                    <a:pt x="274" y="384"/>
                  </a:lnTo>
                  <a:lnTo>
                    <a:pt x="289" y="367"/>
                  </a:lnTo>
                  <a:lnTo>
                    <a:pt x="306" y="355"/>
                  </a:lnTo>
                  <a:lnTo>
                    <a:pt x="318" y="337"/>
                  </a:lnTo>
                  <a:lnTo>
                    <a:pt x="321" y="316"/>
                  </a:lnTo>
                  <a:lnTo>
                    <a:pt x="338" y="284"/>
                  </a:lnTo>
                  <a:lnTo>
                    <a:pt x="342" y="255"/>
                  </a:lnTo>
                  <a:close/>
                </a:path>
              </a:pathLst>
            </a:custGeom>
            <a:solidFill>
              <a:srgbClr val="000000"/>
            </a:solidFill>
            <a:ln w="1588">
              <a:solidFill>
                <a:srgbClr val="000000"/>
              </a:solidFill>
              <a:prstDash val="solid"/>
              <a:round/>
              <a:headEnd/>
              <a:tailEnd/>
            </a:ln>
          </p:spPr>
          <p:txBody>
            <a:bodyPr/>
            <a:lstStyle/>
            <a:p>
              <a:endParaRPr lang="en-US"/>
            </a:p>
          </p:txBody>
        </p:sp>
        <p:sp>
          <p:nvSpPr>
            <p:cNvPr id="156" name="Freeform 140"/>
            <p:cNvSpPr>
              <a:spLocks/>
            </p:cNvSpPr>
            <p:nvPr/>
          </p:nvSpPr>
          <p:spPr bwMode="auto">
            <a:xfrm>
              <a:off x="4277" y="3067"/>
              <a:ext cx="60" cy="88"/>
            </a:xfrm>
            <a:custGeom>
              <a:avLst/>
              <a:gdLst>
                <a:gd name="T0" fmla="*/ 0 w 360"/>
                <a:gd name="T1" fmla="*/ 0 h 531"/>
                <a:gd name="T2" fmla="*/ 0 w 360"/>
                <a:gd name="T3" fmla="*/ 0 h 531"/>
                <a:gd name="T4" fmla="*/ 0 w 360"/>
                <a:gd name="T5" fmla="*/ 0 h 531"/>
                <a:gd name="T6" fmla="*/ 0 w 360"/>
                <a:gd name="T7" fmla="*/ 0 h 531"/>
                <a:gd name="T8" fmla="*/ 0 w 360"/>
                <a:gd name="T9" fmla="*/ 0 h 531"/>
                <a:gd name="T10" fmla="*/ 0 w 360"/>
                <a:gd name="T11" fmla="*/ 0 h 531"/>
                <a:gd name="T12" fmla="*/ 0 w 360"/>
                <a:gd name="T13" fmla="*/ 0 h 531"/>
                <a:gd name="T14" fmla="*/ 0 w 360"/>
                <a:gd name="T15" fmla="*/ 0 h 531"/>
                <a:gd name="T16" fmla="*/ 0 w 360"/>
                <a:gd name="T17" fmla="*/ 0 h 531"/>
                <a:gd name="T18" fmla="*/ 0 w 360"/>
                <a:gd name="T19" fmla="*/ 0 h 531"/>
                <a:gd name="T20" fmla="*/ 0 w 360"/>
                <a:gd name="T21" fmla="*/ 0 h 531"/>
                <a:gd name="T22" fmla="*/ 0 w 360"/>
                <a:gd name="T23" fmla="*/ 0 h 531"/>
                <a:gd name="T24" fmla="*/ 0 w 360"/>
                <a:gd name="T25" fmla="*/ 0 h 531"/>
                <a:gd name="T26" fmla="*/ 0 w 360"/>
                <a:gd name="T27" fmla="*/ 0 h 531"/>
                <a:gd name="T28" fmla="*/ 0 w 360"/>
                <a:gd name="T29" fmla="*/ 0 h 531"/>
                <a:gd name="T30" fmla="*/ 0 w 360"/>
                <a:gd name="T31" fmla="*/ 0 h 531"/>
                <a:gd name="T32" fmla="*/ 0 w 360"/>
                <a:gd name="T33" fmla="*/ 0 h 531"/>
                <a:gd name="T34" fmla="*/ 0 w 360"/>
                <a:gd name="T35" fmla="*/ 0 h 531"/>
                <a:gd name="T36" fmla="*/ 0 w 360"/>
                <a:gd name="T37" fmla="*/ 0 h 531"/>
                <a:gd name="T38" fmla="*/ 0 w 360"/>
                <a:gd name="T39" fmla="*/ 0 h 531"/>
                <a:gd name="T40" fmla="*/ 0 w 360"/>
                <a:gd name="T41" fmla="*/ 0 h 531"/>
                <a:gd name="T42" fmla="*/ 0 w 360"/>
                <a:gd name="T43" fmla="*/ 0 h 531"/>
                <a:gd name="T44" fmla="*/ 0 w 360"/>
                <a:gd name="T45" fmla="*/ 0 h 531"/>
                <a:gd name="T46" fmla="*/ 0 w 360"/>
                <a:gd name="T47" fmla="*/ 0 h 531"/>
                <a:gd name="T48" fmla="*/ 0 w 360"/>
                <a:gd name="T49" fmla="*/ 0 h 531"/>
                <a:gd name="T50" fmla="*/ 0 w 360"/>
                <a:gd name="T51" fmla="*/ 0 h 531"/>
                <a:gd name="T52" fmla="*/ 0 w 360"/>
                <a:gd name="T53" fmla="*/ 0 h 531"/>
                <a:gd name="T54" fmla="*/ 0 w 360"/>
                <a:gd name="T55" fmla="*/ 0 h 531"/>
                <a:gd name="T56" fmla="*/ 0 w 360"/>
                <a:gd name="T57" fmla="*/ 0 h 531"/>
                <a:gd name="T58" fmla="*/ 0 w 360"/>
                <a:gd name="T59" fmla="*/ 0 h 531"/>
                <a:gd name="T60" fmla="*/ 0 w 360"/>
                <a:gd name="T61" fmla="*/ 0 h 531"/>
                <a:gd name="T62" fmla="*/ 0 w 360"/>
                <a:gd name="T63" fmla="*/ 0 h 531"/>
                <a:gd name="T64" fmla="*/ 0 w 360"/>
                <a:gd name="T65" fmla="*/ 0 h 531"/>
                <a:gd name="T66" fmla="*/ 0 w 360"/>
                <a:gd name="T67" fmla="*/ 0 h 531"/>
                <a:gd name="T68" fmla="*/ 0 w 360"/>
                <a:gd name="T69" fmla="*/ 0 h 531"/>
                <a:gd name="T70" fmla="*/ 0 w 360"/>
                <a:gd name="T71" fmla="*/ 0 h 531"/>
                <a:gd name="T72" fmla="*/ 0 w 360"/>
                <a:gd name="T73" fmla="*/ 0 h 531"/>
                <a:gd name="T74" fmla="*/ 0 w 360"/>
                <a:gd name="T75" fmla="*/ 0 h 531"/>
                <a:gd name="T76" fmla="*/ 0 w 360"/>
                <a:gd name="T77" fmla="*/ 0 h 531"/>
                <a:gd name="T78" fmla="*/ 0 w 360"/>
                <a:gd name="T79" fmla="*/ 0 h 531"/>
                <a:gd name="T80" fmla="*/ 0 w 360"/>
                <a:gd name="T81" fmla="*/ 0 h 531"/>
                <a:gd name="T82" fmla="*/ 0 w 360"/>
                <a:gd name="T83" fmla="*/ 0 h 531"/>
                <a:gd name="T84" fmla="*/ 0 w 360"/>
                <a:gd name="T85" fmla="*/ 0 h 531"/>
                <a:gd name="T86" fmla="*/ 0 w 360"/>
                <a:gd name="T87" fmla="*/ 0 h 531"/>
                <a:gd name="T88" fmla="*/ 0 w 360"/>
                <a:gd name="T89" fmla="*/ 0 h 531"/>
                <a:gd name="T90" fmla="*/ 0 w 360"/>
                <a:gd name="T91" fmla="*/ 0 h 531"/>
                <a:gd name="T92" fmla="*/ 0 w 360"/>
                <a:gd name="T93" fmla="*/ 0 h 531"/>
                <a:gd name="T94" fmla="*/ 0 w 360"/>
                <a:gd name="T95" fmla="*/ 0 h 531"/>
                <a:gd name="T96" fmla="*/ 0 w 360"/>
                <a:gd name="T97" fmla="*/ 0 h 531"/>
                <a:gd name="T98" fmla="*/ 0 w 360"/>
                <a:gd name="T99" fmla="*/ 0 h 531"/>
                <a:gd name="T100" fmla="*/ 0 w 360"/>
                <a:gd name="T101" fmla="*/ 0 h 531"/>
                <a:gd name="T102" fmla="*/ 0 w 360"/>
                <a:gd name="T103" fmla="*/ 0 h 531"/>
                <a:gd name="T104" fmla="*/ 0 w 360"/>
                <a:gd name="T105" fmla="*/ 0 h 531"/>
                <a:gd name="T106" fmla="*/ 0 w 360"/>
                <a:gd name="T107" fmla="*/ 0 h 531"/>
                <a:gd name="T108" fmla="*/ 0 w 360"/>
                <a:gd name="T109" fmla="*/ 0 h 5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60"/>
                <a:gd name="T166" fmla="*/ 0 h 531"/>
                <a:gd name="T167" fmla="*/ 360 w 360"/>
                <a:gd name="T168" fmla="*/ 531 h 5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60" h="531">
                  <a:moveTo>
                    <a:pt x="73" y="0"/>
                  </a:moveTo>
                  <a:lnTo>
                    <a:pt x="311" y="0"/>
                  </a:lnTo>
                  <a:lnTo>
                    <a:pt x="311" y="85"/>
                  </a:lnTo>
                  <a:lnTo>
                    <a:pt x="144" y="85"/>
                  </a:lnTo>
                  <a:lnTo>
                    <a:pt x="128" y="179"/>
                  </a:lnTo>
                  <a:lnTo>
                    <a:pt x="138" y="176"/>
                  </a:lnTo>
                  <a:lnTo>
                    <a:pt x="157" y="171"/>
                  </a:lnTo>
                  <a:lnTo>
                    <a:pt x="177" y="169"/>
                  </a:lnTo>
                  <a:lnTo>
                    <a:pt x="197" y="169"/>
                  </a:lnTo>
                  <a:lnTo>
                    <a:pt x="216" y="171"/>
                  </a:lnTo>
                  <a:lnTo>
                    <a:pt x="235" y="173"/>
                  </a:lnTo>
                  <a:lnTo>
                    <a:pt x="254" y="181"/>
                  </a:lnTo>
                  <a:lnTo>
                    <a:pt x="272" y="189"/>
                  </a:lnTo>
                  <a:lnTo>
                    <a:pt x="289" y="201"/>
                  </a:lnTo>
                  <a:lnTo>
                    <a:pt x="307" y="213"/>
                  </a:lnTo>
                  <a:lnTo>
                    <a:pt x="321" y="228"/>
                  </a:lnTo>
                  <a:lnTo>
                    <a:pt x="333" y="244"/>
                  </a:lnTo>
                  <a:lnTo>
                    <a:pt x="343" y="262"/>
                  </a:lnTo>
                  <a:lnTo>
                    <a:pt x="352" y="281"/>
                  </a:lnTo>
                  <a:lnTo>
                    <a:pt x="358" y="301"/>
                  </a:lnTo>
                  <a:lnTo>
                    <a:pt x="360" y="335"/>
                  </a:lnTo>
                  <a:lnTo>
                    <a:pt x="360" y="348"/>
                  </a:lnTo>
                  <a:lnTo>
                    <a:pt x="358" y="367"/>
                  </a:lnTo>
                  <a:lnTo>
                    <a:pt x="356" y="389"/>
                  </a:lnTo>
                  <a:lnTo>
                    <a:pt x="350" y="406"/>
                  </a:lnTo>
                  <a:lnTo>
                    <a:pt x="343" y="423"/>
                  </a:lnTo>
                  <a:lnTo>
                    <a:pt x="336" y="440"/>
                  </a:lnTo>
                  <a:lnTo>
                    <a:pt x="326" y="458"/>
                  </a:lnTo>
                  <a:lnTo>
                    <a:pt x="316" y="470"/>
                  </a:lnTo>
                  <a:lnTo>
                    <a:pt x="307" y="482"/>
                  </a:lnTo>
                  <a:lnTo>
                    <a:pt x="291" y="494"/>
                  </a:lnTo>
                  <a:lnTo>
                    <a:pt x="279" y="503"/>
                  </a:lnTo>
                  <a:lnTo>
                    <a:pt x="264" y="511"/>
                  </a:lnTo>
                  <a:lnTo>
                    <a:pt x="250" y="519"/>
                  </a:lnTo>
                  <a:lnTo>
                    <a:pt x="235" y="523"/>
                  </a:lnTo>
                  <a:lnTo>
                    <a:pt x="221" y="528"/>
                  </a:lnTo>
                  <a:lnTo>
                    <a:pt x="197" y="531"/>
                  </a:lnTo>
                  <a:lnTo>
                    <a:pt x="189" y="531"/>
                  </a:lnTo>
                  <a:lnTo>
                    <a:pt x="179" y="531"/>
                  </a:lnTo>
                  <a:lnTo>
                    <a:pt x="169" y="528"/>
                  </a:lnTo>
                  <a:lnTo>
                    <a:pt x="154" y="528"/>
                  </a:lnTo>
                  <a:lnTo>
                    <a:pt x="142" y="526"/>
                  </a:lnTo>
                  <a:lnTo>
                    <a:pt x="128" y="521"/>
                  </a:lnTo>
                  <a:lnTo>
                    <a:pt x="113" y="516"/>
                  </a:lnTo>
                  <a:lnTo>
                    <a:pt x="99" y="511"/>
                  </a:lnTo>
                  <a:lnTo>
                    <a:pt x="83" y="503"/>
                  </a:lnTo>
                  <a:lnTo>
                    <a:pt x="71" y="494"/>
                  </a:lnTo>
                  <a:lnTo>
                    <a:pt x="59" y="479"/>
                  </a:lnTo>
                  <a:lnTo>
                    <a:pt x="44" y="465"/>
                  </a:lnTo>
                  <a:lnTo>
                    <a:pt x="32" y="450"/>
                  </a:lnTo>
                  <a:lnTo>
                    <a:pt x="22" y="428"/>
                  </a:lnTo>
                  <a:lnTo>
                    <a:pt x="12" y="403"/>
                  </a:lnTo>
                  <a:lnTo>
                    <a:pt x="0" y="362"/>
                  </a:lnTo>
                  <a:lnTo>
                    <a:pt x="95" y="362"/>
                  </a:lnTo>
                  <a:lnTo>
                    <a:pt x="95" y="369"/>
                  </a:lnTo>
                  <a:lnTo>
                    <a:pt x="101" y="384"/>
                  </a:lnTo>
                  <a:lnTo>
                    <a:pt x="105" y="397"/>
                  </a:lnTo>
                  <a:lnTo>
                    <a:pt x="111" y="409"/>
                  </a:lnTo>
                  <a:lnTo>
                    <a:pt x="118" y="416"/>
                  </a:lnTo>
                  <a:lnTo>
                    <a:pt x="125" y="423"/>
                  </a:lnTo>
                  <a:lnTo>
                    <a:pt x="134" y="428"/>
                  </a:lnTo>
                  <a:lnTo>
                    <a:pt x="144" y="433"/>
                  </a:lnTo>
                  <a:lnTo>
                    <a:pt x="154" y="436"/>
                  </a:lnTo>
                  <a:lnTo>
                    <a:pt x="164" y="436"/>
                  </a:lnTo>
                  <a:lnTo>
                    <a:pt x="174" y="438"/>
                  </a:lnTo>
                  <a:lnTo>
                    <a:pt x="181" y="436"/>
                  </a:lnTo>
                  <a:lnTo>
                    <a:pt x="191" y="436"/>
                  </a:lnTo>
                  <a:lnTo>
                    <a:pt x="201" y="436"/>
                  </a:lnTo>
                  <a:lnTo>
                    <a:pt x="206" y="433"/>
                  </a:lnTo>
                  <a:lnTo>
                    <a:pt x="216" y="430"/>
                  </a:lnTo>
                  <a:lnTo>
                    <a:pt x="221" y="428"/>
                  </a:lnTo>
                  <a:lnTo>
                    <a:pt x="230" y="423"/>
                  </a:lnTo>
                  <a:lnTo>
                    <a:pt x="238" y="416"/>
                  </a:lnTo>
                  <a:lnTo>
                    <a:pt x="245" y="409"/>
                  </a:lnTo>
                  <a:lnTo>
                    <a:pt x="250" y="401"/>
                  </a:lnTo>
                  <a:lnTo>
                    <a:pt x="254" y="391"/>
                  </a:lnTo>
                  <a:lnTo>
                    <a:pt x="260" y="381"/>
                  </a:lnTo>
                  <a:lnTo>
                    <a:pt x="262" y="372"/>
                  </a:lnTo>
                  <a:lnTo>
                    <a:pt x="264" y="362"/>
                  </a:lnTo>
                  <a:lnTo>
                    <a:pt x="267" y="352"/>
                  </a:lnTo>
                  <a:lnTo>
                    <a:pt x="267" y="340"/>
                  </a:lnTo>
                  <a:lnTo>
                    <a:pt x="267" y="330"/>
                  </a:lnTo>
                  <a:lnTo>
                    <a:pt x="264" y="323"/>
                  </a:lnTo>
                  <a:lnTo>
                    <a:pt x="262" y="313"/>
                  </a:lnTo>
                  <a:lnTo>
                    <a:pt x="258" y="303"/>
                  </a:lnTo>
                  <a:lnTo>
                    <a:pt x="250" y="291"/>
                  </a:lnTo>
                  <a:lnTo>
                    <a:pt x="248" y="289"/>
                  </a:lnTo>
                  <a:lnTo>
                    <a:pt x="240" y="279"/>
                  </a:lnTo>
                  <a:lnTo>
                    <a:pt x="230" y="274"/>
                  </a:lnTo>
                  <a:lnTo>
                    <a:pt x="221" y="269"/>
                  </a:lnTo>
                  <a:lnTo>
                    <a:pt x="213" y="267"/>
                  </a:lnTo>
                  <a:lnTo>
                    <a:pt x="203" y="262"/>
                  </a:lnTo>
                  <a:lnTo>
                    <a:pt x="191" y="262"/>
                  </a:lnTo>
                  <a:lnTo>
                    <a:pt x="181" y="259"/>
                  </a:lnTo>
                  <a:lnTo>
                    <a:pt x="172" y="262"/>
                  </a:lnTo>
                  <a:lnTo>
                    <a:pt x="162" y="262"/>
                  </a:lnTo>
                  <a:lnTo>
                    <a:pt x="152" y="267"/>
                  </a:lnTo>
                  <a:lnTo>
                    <a:pt x="142" y="269"/>
                  </a:lnTo>
                  <a:lnTo>
                    <a:pt x="132" y="274"/>
                  </a:lnTo>
                  <a:lnTo>
                    <a:pt x="125" y="279"/>
                  </a:lnTo>
                  <a:lnTo>
                    <a:pt x="115" y="287"/>
                  </a:lnTo>
                  <a:lnTo>
                    <a:pt x="108" y="296"/>
                  </a:lnTo>
                  <a:lnTo>
                    <a:pt x="30" y="271"/>
                  </a:lnTo>
                  <a:lnTo>
                    <a:pt x="73" y="0"/>
                  </a:lnTo>
                  <a:close/>
                </a:path>
              </a:pathLst>
            </a:custGeom>
            <a:solidFill>
              <a:srgbClr val="000000"/>
            </a:solidFill>
            <a:ln w="1588">
              <a:solidFill>
                <a:srgbClr val="000000"/>
              </a:solidFill>
              <a:prstDash val="solid"/>
              <a:round/>
              <a:headEnd/>
              <a:tailEnd/>
            </a:ln>
          </p:spPr>
          <p:txBody>
            <a:bodyPr/>
            <a:lstStyle/>
            <a:p>
              <a:endParaRPr lang="en-US"/>
            </a:p>
          </p:txBody>
        </p:sp>
        <p:sp>
          <p:nvSpPr>
            <p:cNvPr id="157" name="Rectangle 141"/>
            <p:cNvSpPr>
              <a:spLocks noChangeArrowheads="1"/>
            </p:cNvSpPr>
            <p:nvPr/>
          </p:nvSpPr>
          <p:spPr bwMode="auto">
            <a:xfrm>
              <a:off x="4049" y="3108"/>
              <a:ext cx="90" cy="14"/>
            </a:xfrm>
            <a:prstGeom prst="rect">
              <a:avLst/>
            </a:prstGeom>
            <a:solidFill>
              <a:srgbClr val="000000"/>
            </a:solidFill>
            <a:ln w="1588">
              <a:solidFill>
                <a:srgbClr val="000000"/>
              </a:solidFill>
              <a:miter lim="800000"/>
              <a:headEnd/>
              <a:tailEnd/>
            </a:ln>
          </p:spPr>
          <p:txBody>
            <a:bodyPr/>
            <a:lstStyle/>
            <a:p>
              <a:endParaRPr lang="en-US"/>
            </a:p>
          </p:txBody>
        </p:sp>
        <p:sp>
          <p:nvSpPr>
            <p:cNvPr id="158" name="Freeform 142"/>
            <p:cNvSpPr>
              <a:spLocks/>
            </p:cNvSpPr>
            <p:nvPr/>
          </p:nvSpPr>
          <p:spPr bwMode="auto">
            <a:xfrm>
              <a:off x="3922" y="3067"/>
              <a:ext cx="26" cy="86"/>
            </a:xfrm>
            <a:custGeom>
              <a:avLst/>
              <a:gdLst>
                <a:gd name="T0" fmla="*/ 0 w 157"/>
                <a:gd name="T1" fmla="*/ 0 h 516"/>
                <a:gd name="T2" fmla="*/ 0 w 157"/>
                <a:gd name="T3" fmla="*/ 0 h 516"/>
                <a:gd name="T4" fmla="*/ 0 w 157"/>
                <a:gd name="T5" fmla="*/ 0 h 516"/>
                <a:gd name="T6" fmla="*/ 0 w 157"/>
                <a:gd name="T7" fmla="*/ 0 h 516"/>
                <a:gd name="T8" fmla="*/ 0 w 157"/>
                <a:gd name="T9" fmla="*/ 0 h 516"/>
                <a:gd name="T10" fmla="*/ 0 w 157"/>
                <a:gd name="T11" fmla="*/ 0 h 516"/>
                <a:gd name="T12" fmla="*/ 0 w 157"/>
                <a:gd name="T13" fmla="*/ 0 h 516"/>
                <a:gd name="T14" fmla="*/ 0 60000 65536"/>
                <a:gd name="T15" fmla="*/ 0 60000 65536"/>
                <a:gd name="T16" fmla="*/ 0 60000 65536"/>
                <a:gd name="T17" fmla="*/ 0 60000 65536"/>
                <a:gd name="T18" fmla="*/ 0 60000 65536"/>
                <a:gd name="T19" fmla="*/ 0 60000 65536"/>
                <a:gd name="T20" fmla="*/ 0 60000 65536"/>
                <a:gd name="T21" fmla="*/ 0 w 157"/>
                <a:gd name="T22" fmla="*/ 0 h 516"/>
                <a:gd name="T23" fmla="*/ 157 w 157"/>
                <a:gd name="T24" fmla="*/ 516 h 5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7" h="516">
                  <a:moveTo>
                    <a:pt x="0" y="0"/>
                  </a:moveTo>
                  <a:lnTo>
                    <a:pt x="157" y="0"/>
                  </a:lnTo>
                  <a:lnTo>
                    <a:pt x="157" y="516"/>
                  </a:lnTo>
                  <a:lnTo>
                    <a:pt x="71" y="516"/>
                  </a:lnTo>
                  <a:lnTo>
                    <a:pt x="71" y="85"/>
                  </a:lnTo>
                  <a:lnTo>
                    <a:pt x="0" y="85"/>
                  </a:lnTo>
                  <a:lnTo>
                    <a:pt x="0" y="0"/>
                  </a:lnTo>
                  <a:close/>
                </a:path>
              </a:pathLst>
            </a:custGeom>
            <a:solidFill>
              <a:srgbClr val="000000"/>
            </a:solidFill>
            <a:ln w="1588">
              <a:solidFill>
                <a:srgbClr val="000000"/>
              </a:solidFill>
              <a:prstDash val="solid"/>
              <a:round/>
              <a:headEnd/>
              <a:tailEnd/>
            </a:ln>
          </p:spPr>
          <p:txBody>
            <a:bodyPr/>
            <a:lstStyle/>
            <a:p>
              <a:endParaRPr lang="en-US"/>
            </a:p>
          </p:txBody>
        </p:sp>
        <p:sp>
          <p:nvSpPr>
            <p:cNvPr id="159" name="Freeform 143"/>
            <p:cNvSpPr>
              <a:spLocks/>
            </p:cNvSpPr>
            <p:nvPr/>
          </p:nvSpPr>
          <p:spPr bwMode="auto">
            <a:xfrm>
              <a:off x="3934" y="3837"/>
              <a:ext cx="190" cy="253"/>
            </a:xfrm>
            <a:custGeom>
              <a:avLst/>
              <a:gdLst>
                <a:gd name="T0" fmla="*/ 0 w 1143"/>
                <a:gd name="T1" fmla="*/ 0 h 1514"/>
                <a:gd name="T2" fmla="*/ 0 w 1143"/>
                <a:gd name="T3" fmla="*/ 0 h 1514"/>
                <a:gd name="T4" fmla="*/ 0 w 1143"/>
                <a:gd name="T5" fmla="*/ 0 h 1514"/>
                <a:gd name="T6" fmla="*/ 0 w 1143"/>
                <a:gd name="T7" fmla="*/ 0 h 1514"/>
                <a:gd name="T8" fmla="*/ 0 w 1143"/>
                <a:gd name="T9" fmla="*/ 0 h 1514"/>
                <a:gd name="T10" fmla="*/ 0 w 1143"/>
                <a:gd name="T11" fmla="*/ 0 h 1514"/>
                <a:gd name="T12" fmla="*/ 0 w 1143"/>
                <a:gd name="T13" fmla="*/ 0 h 1514"/>
                <a:gd name="T14" fmla="*/ 0 w 1143"/>
                <a:gd name="T15" fmla="*/ 0 h 1514"/>
                <a:gd name="T16" fmla="*/ 0 w 1143"/>
                <a:gd name="T17" fmla="*/ 0 h 1514"/>
                <a:gd name="T18" fmla="*/ 0 w 1143"/>
                <a:gd name="T19" fmla="*/ 0 h 1514"/>
                <a:gd name="T20" fmla="*/ 0 w 1143"/>
                <a:gd name="T21" fmla="*/ 0 h 1514"/>
                <a:gd name="T22" fmla="*/ 0 w 1143"/>
                <a:gd name="T23" fmla="*/ 0 h 1514"/>
                <a:gd name="T24" fmla="*/ 0 w 1143"/>
                <a:gd name="T25" fmla="*/ 0 h 1514"/>
                <a:gd name="T26" fmla="*/ 0 w 1143"/>
                <a:gd name="T27" fmla="*/ 0 h 1514"/>
                <a:gd name="T28" fmla="*/ 0 w 1143"/>
                <a:gd name="T29" fmla="*/ 0 h 1514"/>
                <a:gd name="T30" fmla="*/ 0 w 1143"/>
                <a:gd name="T31" fmla="*/ 0 h 1514"/>
                <a:gd name="T32" fmla="*/ 0 w 1143"/>
                <a:gd name="T33" fmla="*/ 0 h 1514"/>
                <a:gd name="T34" fmla="*/ 0 w 1143"/>
                <a:gd name="T35" fmla="*/ 0 h 1514"/>
                <a:gd name="T36" fmla="*/ 0 w 1143"/>
                <a:gd name="T37" fmla="*/ 0 h 1514"/>
                <a:gd name="T38" fmla="*/ 0 w 1143"/>
                <a:gd name="T39" fmla="*/ 0 h 1514"/>
                <a:gd name="T40" fmla="*/ 0 w 1143"/>
                <a:gd name="T41" fmla="*/ 0 h 1514"/>
                <a:gd name="T42" fmla="*/ 0 w 1143"/>
                <a:gd name="T43" fmla="*/ 0 h 1514"/>
                <a:gd name="T44" fmla="*/ 0 w 1143"/>
                <a:gd name="T45" fmla="*/ 0 h 1514"/>
                <a:gd name="T46" fmla="*/ 0 w 1143"/>
                <a:gd name="T47" fmla="*/ 0 h 1514"/>
                <a:gd name="T48" fmla="*/ 0 w 1143"/>
                <a:gd name="T49" fmla="*/ 0 h 1514"/>
                <a:gd name="T50" fmla="*/ 0 w 1143"/>
                <a:gd name="T51" fmla="*/ 0 h 1514"/>
                <a:gd name="T52" fmla="*/ 0 w 1143"/>
                <a:gd name="T53" fmla="*/ 0 h 1514"/>
                <a:gd name="T54" fmla="*/ 0 w 1143"/>
                <a:gd name="T55" fmla="*/ 0 h 1514"/>
                <a:gd name="T56" fmla="*/ 0 w 1143"/>
                <a:gd name="T57" fmla="*/ 0 h 1514"/>
                <a:gd name="T58" fmla="*/ 0 w 1143"/>
                <a:gd name="T59" fmla="*/ 0 h 1514"/>
                <a:gd name="T60" fmla="*/ 0 w 1143"/>
                <a:gd name="T61" fmla="*/ 0 h 1514"/>
                <a:gd name="T62" fmla="*/ 0 w 1143"/>
                <a:gd name="T63" fmla="*/ 0 h 1514"/>
                <a:gd name="T64" fmla="*/ 0 w 1143"/>
                <a:gd name="T65" fmla="*/ 0 h 1514"/>
                <a:gd name="T66" fmla="*/ 0 w 1143"/>
                <a:gd name="T67" fmla="*/ 0 h 1514"/>
                <a:gd name="T68" fmla="*/ 0 w 1143"/>
                <a:gd name="T69" fmla="*/ 0 h 1514"/>
                <a:gd name="T70" fmla="*/ 0 w 1143"/>
                <a:gd name="T71" fmla="*/ 0 h 1514"/>
                <a:gd name="T72" fmla="*/ 0 w 1143"/>
                <a:gd name="T73" fmla="*/ 0 h 1514"/>
                <a:gd name="T74" fmla="*/ 0 w 1143"/>
                <a:gd name="T75" fmla="*/ 0 h 1514"/>
                <a:gd name="T76" fmla="*/ 0 w 1143"/>
                <a:gd name="T77" fmla="*/ 0 h 1514"/>
                <a:gd name="T78" fmla="*/ 0 w 1143"/>
                <a:gd name="T79" fmla="*/ 0 h 1514"/>
                <a:gd name="T80" fmla="*/ 0 w 1143"/>
                <a:gd name="T81" fmla="*/ 0 h 1514"/>
                <a:gd name="T82" fmla="*/ 0 w 1143"/>
                <a:gd name="T83" fmla="*/ 0 h 1514"/>
                <a:gd name="T84" fmla="*/ 0 w 1143"/>
                <a:gd name="T85" fmla="*/ 0 h 1514"/>
                <a:gd name="T86" fmla="*/ 0 w 1143"/>
                <a:gd name="T87" fmla="*/ 0 h 1514"/>
                <a:gd name="T88" fmla="*/ 0 w 1143"/>
                <a:gd name="T89" fmla="*/ 0 h 1514"/>
                <a:gd name="T90" fmla="*/ 0 w 1143"/>
                <a:gd name="T91" fmla="*/ 0 h 1514"/>
                <a:gd name="T92" fmla="*/ 0 w 1143"/>
                <a:gd name="T93" fmla="*/ 0 h 1514"/>
                <a:gd name="T94" fmla="*/ 0 w 1143"/>
                <a:gd name="T95" fmla="*/ 0 h 1514"/>
                <a:gd name="T96" fmla="*/ 0 w 1143"/>
                <a:gd name="T97" fmla="*/ 0 h 1514"/>
                <a:gd name="T98" fmla="*/ 0 w 1143"/>
                <a:gd name="T99" fmla="*/ 0 h 1514"/>
                <a:gd name="T100" fmla="*/ 0 w 1143"/>
                <a:gd name="T101" fmla="*/ 0 h 1514"/>
                <a:gd name="T102" fmla="*/ 0 w 1143"/>
                <a:gd name="T103" fmla="*/ 0 h 151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143"/>
                <a:gd name="T157" fmla="*/ 0 h 1514"/>
                <a:gd name="T158" fmla="*/ 1143 w 1143"/>
                <a:gd name="T159" fmla="*/ 1514 h 151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143" h="1514">
                  <a:moveTo>
                    <a:pt x="1143" y="326"/>
                  </a:moveTo>
                  <a:lnTo>
                    <a:pt x="1143" y="326"/>
                  </a:lnTo>
                  <a:lnTo>
                    <a:pt x="1128" y="291"/>
                  </a:lnTo>
                  <a:lnTo>
                    <a:pt x="1094" y="228"/>
                  </a:lnTo>
                  <a:lnTo>
                    <a:pt x="1052" y="175"/>
                  </a:lnTo>
                  <a:lnTo>
                    <a:pt x="1006" y="128"/>
                  </a:lnTo>
                  <a:lnTo>
                    <a:pt x="952" y="89"/>
                  </a:lnTo>
                  <a:lnTo>
                    <a:pt x="898" y="59"/>
                  </a:lnTo>
                  <a:lnTo>
                    <a:pt x="834" y="35"/>
                  </a:lnTo>
                  <a:lnTo>
                    <a:pt x="770" y="18"/>
                  </a:lnTo>
                  <a:lnTo>
                    <a:pt x="703" y="6"/>
                  </a:lnTo>
                  <a:lnTo>
                    <a:pt x="636" y="0"/>
                  </a:lnTo>
                  <a:lnTo>
                    <a:pt x="565" y="0"/>
                  </a:lnTo>
                  <a:lnTo>
                    <a:pt x="494" y="8"/>
                  </a:lnTo>
                  <a:lnTo>
                    <a:pt x="426" y="18"/>
                  </a:lnTo>
                  <a:lnTo>
                    <a:pt x="355" y="32"/>
                  </a:lnTo>
                  <a:lnTo>
                    <a:pt x="288" y="52"/>
                  </a:lnTo>
                  <a:lnTo>
                    <a:pt x="190" y="86"/>
                  </a:lnTo>
                  <a:lnTo>
                    <a:pt x="173" y="98"/>
                  </a:lnTo>
                  <a:lnTo>
                    <a:pt x="141" y="130"/>
                  </a:lnTo>
                  <a:lnTo>
                    <a:pt x="114" y="175"/>
                  </a:lnTo>
                  <a:lnTo>
                    <a:pt x="90" y="226"/>
                  </a:lnTo>
                  <a:lnTo>
                    <a:pt x="70" y="289"/>
                  </a:lnTo>
                  <a:lnTo>
                    <a:pt x="53" y="355"/>
                  </a:lnTo>
                  <a:lnTo>
                    <a:pt x="41" y="428"/>
                  </a:lnTo>
                  <a:lnTo>
                    <a:pt x="29" y="507"/>
                  </a:lnTo>
                  <a:lnTo>
                    <a:pt x="19" y="583"/>
                  </a:lnTo>
                  <a:lnTo>
                    <a:pt x="12" y="661"/>
                  </a:lnTo>
                  <a:lnTo>
                    <a:pt x="7" y="736"/>
                  </a:lnTo>
                  <a:lnTo>
                    <a:pt x="4" y="807"/>
                  </a:lnTo>
                  <a:lnTo>
                    <a:pt x="2" y="876"/>
                  </a:lnTo>
                  <a:lnTo>
                    <a:pt x="0" y="935"/>
                  </a:lnTo>
                  <a:lnTo>
                    <a:pt x="0" y="986"/>
                  </a:lnTo>
                  <a:lnTo>
                    <a:pt x="0" y="1040"/>
                  </a:lnTo>
                  <a:lnTo>
                    <a:pt x="21" y="1062"/>
                  </a:lnTo>
                  <a:lnTo>
                    <a:pt x="73" y="1111"/>
                  </a:lnTo>
                  <a:lnTo>
                    <a:pt x="127" y="1162"/>
                  </a:lnTo>
                  <a:lnTo>
                    <a:pt x="186" y="1219"/>
                  </a:lnTo>
                  <a:lnTo>
                    <a:pt x="249" y="1270"/>
                  </a:lnTo>
                  <a:lnTo>
                    <a:pt x="318" y="1323"/>
                  </a:lnTo>
                  <a:lnTo>
                    <a:pt x="387" y="1372"/>
                  </a:lnTo>
                  <a:lnTo>
                    <a:pt x="457" y="1417"/>
                  </a:lnTo>
                  <a:lnTo>
                    <a:pt x="530" y="1453"/>
                  </a:lnTo>
                  <a:lnTo>
                    <a:pt x="607" y="1486"/>
                  </a:lnTo>
                  <a:lnTo>
                    <a:pt x="683" y="1504"/>
                  </a:lnTo>
                  <a:lnTo>
                    <a:pt x="758" y="1514"/>
                  </a:lnTo>
                  <a:lnTo>
                    <a:pt x="834" y="1510"/>
                  </a:lnTo>
                  <a:lnTo>
                    <a:pt x="910" y="1490"/>
                  </a:lnTo>
                  <a:lnTo>
                    <a:pt x="986" y="1456"/>
                  </a:lnTo>
                  <a:lnTo>
                    <a:pt x="1096" y="1372"/>
                  </a:lnTo>
                </a:path>
              </a:pathLst>
            </a:custGeom>
            <a:noFill/>
            <a:ln w="1588">
              <a:solidFill>
                <a:srgbClr val="000000"/>
              </a:solidFill>
              <a:prstDash val="solid"/>
              <a:round/>
              <a:headEnd/>
              <a:tailEnd/>
            </a:ln>
          </p:spPr>
          <p:txBody>
            <a:bodyPr/>
            <a:lstStyle/>
            <a:p>
              <a:endParaRPr lang="en-US"/>
            </a:p>
          </p:txBody>
        </p:sp>
        <p:sp>
          <p:nvSpPr>
            <p:cNvPr id="160" name="Freeform 144"/>
            <p:cNvSpPr>
              <a:spLocks/>
            </p:cNvSpPr>
            <p:nvPr/>
          </p:nvSpPr>
          <p:spPr bwMode="auto">
            <a:xfrm>
              <a:off x="4108" y="4003"/>
              <a:ext cx="786" cy="105"/>
            </a:xfrm>
            <a:custGeom>
              <a:avLst/>
              <a:gdLst>
                <a:gd name="T0" fmla="*/ 0 w 4713"/>
                <a:gd name="T1" fmla="*/ 0 h 634"/>
                <a:gd name="T2" fmla="*/ 0 w 4713"/>
                <a:gd name="T3" fmla="*/ 0 h 634"/>
                <a:gd name="T4" fmla="*/ 0 w 4713"/>
                <a:gd name="T5" fmla="*/ 0 h 634"/>
                <a:gd name="T6" fmla="*/ 0 w 4713"/>
                <a:gd name="T7" fmla="*/ 0 h 634"/>
                <a:gd name="T8" fmla="*/ 0 w 4713"/>
                <a:gd name="T9" fmla="*/ 0 h 634"/>
                <a:gd name="T10" fmla="*/ 0 w 4713"/>
                <a:gd name="T11" fmla="*/ 0 h 634"/>
                <a:gd name="T12" fmla="*/ 0 w 4713"/>
                <a:gd name="T13" fmla="*/ 0 h 634"/>
                <a:gd name="T14" fmla="*/ 0 w 4713"/>
                <a:gd name="T15" fmla="*/ 0 h 634"/>
                <a:gd name="T16" fmla="*/ 0 w 4713"/>
                <a:gd name="T17" fmla="*/ 0 h 634"/>
                <a:gd name="T18" fmla="*/ 0 w 4713"/>
                <a:gd name="T19" fmla="*/ 0 h 634"/>
                <a:gd name="T20" fmla="*/ 0 w 4713"/>
                <a:gd name="T21" fmla="*/ 0 h 634"/>
                <a:gd name="T22" fmla="*/ 0 w 4713"/>
                <a:gd name="T23" fmla="*/ 0 h 634"/>
                <a:gd name="T24" fmla="*/ 0 w 4713"/>
                <a:gd name="T25" fmla="*/ 0 h 634"/>
                <a:gd name="T26" fmla="*/ 0 w 4713"/>
                <a:gd name="T27" fmla="*/ 0 h 634"/>
                <a:gd name="T28" fmla="*/ 0 w 4713"/>
                <a:gd name="T29" fmla="*/ 0 h 634"/>
                <a:gd name="T30" fmla="*/ 0 w 4713"/>
                <a:gd name="T31" fmla="*/ 0 h 634"/>
                <a:gd name="T32" fmla="*/ 0 w 4713"/>
                <a:gd name="T33" fmla="*/ 0 h 634"/>
                <a:gd name="T34" fmla="*/ 0 w 4713"/>
                <a:gd name="T35" fmla="*/ 0 h 634"/>
                <a:gd name="T36" fmla="*/ 0 w 4713"/>
                <a:gd name="T37" fmla="*/ 0 h 634"/>
                <a:gd name="T38" fmla="*/ 0 w 4713"/>
                <a:gd name="T39" fmla="*/ 0 h 634"/>
                <a:gd name="T40" fmla="*/ 0 w 4713"/>
                <a:gd name="T41" fmla="*/ 0 h 634"/>
                <a:gd name="T42" fmla="*/ 0 w 4713"/>
                <a:gd name="T43" fmla="*/ 0 h 634"/>
                <a:gd name="T44" fmla="*/ 0 w 4713"/>
                <a:gd name="T45" fmla="*/ 0 h 634"/>
                <a:gd name="T46" fmla="*/ 0 w 4713"/>
                <a:gd name="T47" fmla="*/ 0 h 634"/>
                <a:gd name="T48" fmla="*/ 0 w 4713"/>
                <a:gd name="T49" fmla="*/ 0 h 634"/>
                <a:gd name="T50" fmla="*/ 0 w 4713"/>
                <a:gd name="T51" fmla="*/ 0 h 634"/>
                <a:gd name="T52" fmla="*/ 0 w 4713"/>
                <a:gd name="T53" fmla="*/ 0 h 634"/>
                <a:gd name="T54" fmla="*/ 0 w 4713"/>
                <a:gd name="T55" fmla="*/ 0 h 634"/>
                <a:gd name="T56" fmla="*/ 0 w 4713"/>
                <a:gd name="T57" fmla="*/ 0 h 634"/>
                <a:gd name="T58" fmla="*/ 0 w 4713"/>
                <a:gd name="T59" fmla="*/ 0 h 634"/>
                <a:gd name="T60" fmla="*/ 0 w 4713"/>
                <a:gd name="T61" fmla="*/ 0 h 634"/>
                <a:gd name="T62" fmla="*/ 0 w 4713"/>
                <a:gd name="T63" fmla="*/ 0 h 634"/>
                <a:gd name="T64" fmla="*/ 0 w 4713"/>
                <a:gd name="T65" fmla="*/ 0 h 634"/>
                <a:gd name="T66" fmla="*/ 0 w 4713"/>
                <a:gd name="T67" fmla="*/ 0 h 634"/>
                <a:gd name="T68" fmla="*/ 0 w 4713"/>
                <a:gd name="T69" fmla="*/ 0 h 634"/>
                <a:gd name="T70" fmla="*/ 0 w 4713"/>
                <a:gd name="T71" fmla="*/ 0 h 634"/>
                <a:gd name="T72" fmla="*/ 0 w 4713"/>
                <a:gd name="T73" fmla="*/ 0 h 634"/>
                <a:gd name="T74" fmla="*/ 0 w 4713"/>
                <a:gd name="T75" fmla="*/ 0 h 634"/>
                <a:gd name="T76" fmla="*/ 0 w 4713"/>
                <a:gd name="T77" fmla="*/ 0 h 634"/>
                <a:gd name="T78" fmla="*/ 0 w 4713"/>
                <a:gd name="T79" fmla="*/ 0 h 634"/>
                <a:gd name="T80" fmla="*/ 0 w 4713"/>
                <a:gd name="T81" fmla="*/ 0 h 634"/>
                <a:gd name="T82" fmla="*/ 0 w 4713"/>
                <a:gd name="T83" fmla="*/ 0 h 634"/>
                <a:gd name="T84" fmla="*/ 0 w 4713"/>
                <a:gd name="T85" fmla="*/ 0 h 634"/>
                <a:gd name="T86" fmla="*/ 0 w 4713"/>
                <a:gd name="T87" fmla="*/ 0 h 634"/>
                <a:gd name="T88" fmla="*/ 0 w 4713"/>
                <a:gd name="T89" fmla="*/ 0 h 634"/>
                <a:gd name="T90" fmla="*/ 0 w 4713"/>
                <a:gd name="T91" fmla="*/ 0 h 634"/>
                <a:gd name="T92" fmla="*/ 0 w 4713"/>
                <a:gd name="T93" fmla="*/ 0 h 634"/>
                <a:gd name="T94" fmla="*/ 0 w 4713"/>
                <a:gd name="T95" fmla="*/ 0 h 634"/>
                <a:gd name="T96" fmla="*/ 0 w 4713"/>
                <a:gd name="T97" fmla="*/ 0 h 634"/>
                <a:gd name="T98" fmla="*/ 0 w 4713"/>
                <a:gd name="T99" fmla="*/ 0 h 634"/>
                <a:gd name="T100" fmla="*/ 0 w 4713"/>
                <a:gd name="T101" fmla="*/ 0 h 634"/>
                <a:gd name="T102" fmla="*/ 0 w 4713"/>
                <a:gd name="T103" fmla="*/ 0 h 634"/>
                <a:gd name="T104" fmla="*/ 0 w 4713"/>
                <a:gd name="T105" fmla="*/ 0 h 634"/>
                <a:gd name="T106" fmla="*/ 0 w 4713"/>
                <a:gd name="T107" fmla="*/ 0 h 634"/>
                <a:gd name="T108" fmla="*/ 0 w 4713"/>
                <a:gd name="T109" fmla="*/ 0 h 634"/>
                <a:gd name="T110" fmla="*/ 0 w 4713"/>
                <a:gd name="T111" fmla="*/ 0 h 634"/>
                <a:gd name="T112" fmla="*/ 0 w 4713"/>
                <a:gd name="T113" fmla="*/ 0 h 634"/>
                <a:gd name="T114" fmla="*/ 0 w 4713"/>
                <a:gd name="T115" fmla="*/ 0 h 6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713"/>
                <a:gd name="T175" fmla="*/ 0 h 634"/>
                <a:gd name="T176" fmla="*/ 4713 w 4713"/>
                <a:gd name="T177" fmla="*/ 634 h 6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713" h="634">
                  <a:moveTo>
                    <a:pt x="49" y="142"/>
                  </a:moveTo>
                  <a:lnTo>
                    <a:pt x="49" y="142"/>
                  </a:lnTo>
                  <a:lnTo>
                    <a:pt x="54" y="137"/>
                  </a:lnTo>
                  <a:lnTo>
                    <a:pt x="64" y="130"/>
                  </a:lnTo>
                  <a:lnTo>
                    <a:pt x="74" y="120"/>
                  </a:lnTo>
                  <a:lnTo>
                    <a:pt x="84" y="110"/>
                  </a:lnTo>
                  <a:lnTo>
                    <a:pt x="96" y="103"/>
                  </a:lnTo>
                  <a:lnTo>
                    <a:pt x="108" y="93"/>
                  </a:lnTo>
                  <a:lnTo>
                    <a:pt x="118" y="85"/>
                  </a:lnTo>
                  <a:lnTo>
                    <a:pt x="133" y="73"/>
                  </a:lnTo>
                  <a:lnTo>
                    <a:pt x="142" y="66"/>
                  </a:lnTo>
                  <a:lnTo>
                    <a:pt x="151" y="59"/>
                  </a:lnTo>
                  <a:lnTo>
                    <a:pt x="161" y="49"/>
                  </a:lnTo>
                  <a:lnTo>
                    <a:pt x="171" y="42"/>
                  </a:lnTo>
                  <a:lnTo>
                    <a:pt x="179" y="32"/>
                  </a:lnTo>
                  <a:lnTo>
                    <a:pt x="184" y="22"/>
                  </a:lnTo>
                  <a:lnTo>
                    <a:pt x="189" y="14"/>
                  </a:lnTo>
                  <a:lnTo>
                    <a:pt x="191" y="0"/>
                  </a:lnTo>
                  <a:lnTo>
                    <a:pt x="186" y="0"/>
                  </a:lnTo>
                  <a:lnTo>
                    <a:pt x="177" y="2"/>
                  </a:lnTo>
                  <a:lnTo>
                    <a:pt x="167" y="8"/>
                  </a:lnTo>
                  <a:lnTo>
                    <a:pt x="151" y="10"/>
                  </a:lnTo>
                  <a:lnTo>
                    <a:pt x="142" y="18"/>
                  </a:lnTo>
                  <a:lnTo>
                    <a:pt x="128" y="27"/>
                  </a:lnTo>
                  <a:lnTo>
                    <a:pt x="116" y="34"/>
                  </a:lnTo>
                  <a:lnTo>
                    <a:pt x="104" y="42"/>
                  </a:lnTo>
                  <a:lnTo>
                    <a:pt x="88" y="51"/>
                  </a:lnTo>
                  <a:lnTo>
                    <a:pt x="76" y="61"/>
                  </a:lnTo>
                  <a:lnTo>
                    <a:pt x="64" y="69"/>
                  </a:lnTo>
                  <a:lnTo>
                    <a:pt x="49" y="75"/>
                  </a:lnTo>
                  <a:lnTo>
                    <a:pt x="39" y="83"/>
                  </a:lnTo>
                  <a:lnTo>
                    <a:pt x="27" y="88"/>
                  </a:lnTo>
                  <a:lnTo>
                    <a:pt x="15" y="91"/>
                  </a:lnTo>
                  <a:lnTo>
                    <a:pt x="0" y="95"/>
                  </a:lnTo>
                  <a:lnTo>
                    <a:pt x="22" y="115"/>
                  </a:lnTo>
                  <a:lnTo>
                    <a:pt x="74" y="157"/>
                  </a:lnTo>
                  <a:lnTo>
                    <a:pt x="133" y="195"/>
                  </a:lnTo>
                  <a:lnTo>
                    <a:pt x="194" y="230"/>
                  </a:lnTo>
                  <a:lnTo>
                    <a:pt x="257" y="262"/>
                  </a:lnTo>
                  <a:lnTo>
                    <a:pt x="328" y="291"/>
                  </a:lnTo>
                  <a:lnTo>
                    <a:pt x="399" y="316"/>
                  </a:lnTo>
                  <a:lnTo>
                    <a:pt x="475" y="340"/>
                  </a:lnTo>
                  <a:lnTo>
                    <a:pt x="548" y="360"/>
                  </a:lnTo>
                  <a:lnTo>
                    <a:pt x="627" y="377"/>
                  </a:lnTo>
                  <a:lnTo>
                    <a:pt x="703" y="391"/>
                  </a:lnTo>
                  <a:lnTo>
                    <a:pt x="781" y="403"/>
                  </a:lnTo>
                  <a:lnTo>
                    <a:pt x="854" y="413"/>
                  </a:lnTo>
                  <a:lnTo>
                    <a:pt x="925" y="421"/>
                  </a:lnTo>
                  <a:lnTo>
                    <a:pt x="996" y="423"/>
                  </a:lnTo>
                  <a:lnTo>
                    <a:pt x="1094" y="426"/>
                  </a:lnTo>
                  <a:lnTo>
                    <a:pt x="1094" y="413"/>
                  </a:lnTo>
                  <a:lnTo>
                    <a:pt x="1094" y="389"/>
                  </a:lnTo>
                  <a:lnTo>
                    <a:pt x="1102" y="367"/>
                  </a:lnTo>
                  <a:lnTo>
                    <a:pt x="1106" y="344"/>
                  </a:lnTo>
                  <a:lnTo>
                    <a:pt x="1114" y="328"/>
                  </a:lnTo>
                  <a:lnTo>
                    <a:pt x="1126" y="311"/>
                  </a:lnTo>
                  <a:lnTo>
                    <a:pt x="1139" y="296"/>
                  </a:lnTo>
                  <a:lnTo>
                    <a:pt x="1153" y="283"/>
                  </a:lnTo>
                  <a:lnTo>
                    <a:pt x="1168" y="274"/>
                  </a:lnTo>
                  <a:lnTo>
                    <a:pt x="1188" y="264"/>
                  </a:lnTo>
                  <a:lnTo>
                    <a:pt x="1204" y="254"/>
                  </a:lnTo>
                  <a:lnTo>
                    <a:pt x="1227" y="250"/>
                  </a:lnTo>
                  <a:lnTo>
                    <a:pt x="1249" y="242"/>
                  </a:lnTo>
                  <a:lnTo>
                    <a:pt x="1271" y="240"/>
                  </a:lnTo>
                  <a:lnTo>
                    <a:pt x="1295" y="238"/>
                  </a:lnTo>
                  <a:lnTo>
                    <a:pt x="1334" y="238"/>
                  </a:lnTo>
                  <a:lnTo>
                    <a:pt x="1334" y="244"/>
                  </a:lnTo>
                  <a:lnTo>
                    <a:pt x="1334" y="264"/>
                  </a:lnTo>
                  <a:lnTo>
                    <a:pt x="1337" y="281"/>
                  </a:lnTo>
                  <a:lnTo>
                    <a:pt x="1339" y="299"/>
                  </a:lnTo>
                  <a:lnTo>
                    <a:pt x="1344" y="318"/>
                  </a:lnTo>
                  <a:lnTo>
                    <a:pt x="1347" y="336"/>
                  </a:lnTo>
                  <a:lnTo>
                    <a:pt x="1351" y="352"/>
                  </a:lnTo>
                  <a:lnTo>
                    <a:pt x="1354" y="369"/>
                  </a:lnTo>
                  <a:lnTo>
                    <a:pt x="1359" y="389"/>
                  </a:lnTo>
                  <a:lnTo>
                    <a:pt x="1363" y="406"/>
                  </a:lnTo>
                  <a:lnTo>
                    <a:pt x="1367" y="423"/>
                  </a:lnTo>
                  <a:lnTo>
                    <a:pt x="1371" y="440"/>
                  </a:lnTo>
                  <a:lnTo>
                    <a:pt x="1373" y="460"/>
                  </a:lnTo>
                  <a:lnTo>
                    <a:pt x="1377" y="479"/>
                  </a:lnTo>
                  <a:lnTo>
                    <a:pt x="1379" y="497"/>
                  </a:lnTo>
                  <a:lnTo>
                    <a:pt x="1379" y="523"/>
                  </a:lnTo>
                  <a:lnTo>
                    <a:pt x="1389" y="523"/>
                  </a:lnTo>
                  <a:lnTo>
                    <a:pt x="1408" y="523"/>
                  </a:lnTo>
                  <a:lnTo>
                    <a:pt x="1428" y="519"/>
                  </a:lnTo>
                  <a:lnTo>
                    <a:pt x="1447" y="516"/>
                  </a:lnTo>
                  <a:lnTo>
                    <a:pt x="1469" y="513"/>
                  </a:lnTo>
                  <a:lnTo>
                    <a:pt x="1491" y="509"/>
                  </a:lnTo>
                  <a:lnTo>
                    <a:pt x="1513" y="507"/>
                  </a:lnTo>
                  <a:lnTo>
                    <a:pt x="1536" y="501"/>
                  </a:lnTo>
                  <a:lnTo>
                    <a:pt x="1557" y="497"/>
                  </a:lnTo>
                  <a:lnTo>
                    <a:pt x="1581" y="491"/>
                  </a:lnTo>
                  <a:lnTo>
                    <a:pt x="1601" y="489"/>
                  </a:lnTo>
                  <a:lnTo>
                    <a:pt x="1623" y="485"/>
                  </a:lnTo>
                  <a:lnTo>
                    <a:pt x="1646" y="482"/>
                  </a:lnTo>
                  <a:lnTo>
                    <a:pt x="1665" y="479"/>
                  </a:lnTo>
                  <a:lnTo>
                    <a:pt x="1687" y="475"/>
                  </a:lnTo>
                  <a:lnTo>
                    <a:pt x="1713" y="475"/>
                  </a:lnTo>
                  <a:lnTo>
                    <a:pt x="1746" y="497"/>
                  </a:lnTo>
                  <a:lnTo>
                    <a:pt x="1817" y="531"/>
                  </a:lnTo>
                  <a:lnTo>
                    <a:pt x="1892" y="560"/>
                  </a:lnTo>
                  <a:lnTo>
                    <a:pt x="1976" y="580"/>
                  </a:lnTo>
                  <a:lnTo>
                    <a:pt x="2061" y="595"/>
                  </a:lnTo>
                  <a:lnTo>
                    <a:pt x="2153" y="601"/>
                  </a:lnTo>
                  <a:lnTo>
                    <a:pt x="2243" y="605"/>
                  </a:lnTo>
                  <a:lnTo>
                    <a:pt x="2338" y="601"/>
                  </a:lnTo>
                  <a:lnTo>
                    <a:pt x="2434" y="597"/>
                  </a:lnTo>
                  <a:lnTo>
                    <a:pt x="2529" y="585"/>
                  </a:lnTo>
                  <a:lnTo>
                    <a:pt x="2627" y="572"/>
                  </a:lnTo>
                  <a:lnTo>
                    <a:pt x="2720" y="558"/>
                  </a:lnTo>
                  <a:lnTo>
                    <a:pt x="2811" y="540"/>
                  </a:lnTo>
                  <a:lnTo>
                    <a:pt x="2896" y="523"/>
                  </a:lnTo>
                  <a:lnTo>
                    <a:pt x="2980" y="501"/>
                  </a:lnTo>
                  <a:lnTo>
                    <a:pt x="3094" y="475"/>
                  </a:lnTo>
                  <a:lnTo>
                    <a:pt x="3124" y="491"/>
                  </a:lnTo>
                  <a:lnTo>
                    <a:pt x="3198" y="526"/>
                  </a:lnTo>
                  <a:lnTo>
                    <a:pt x="3288" y="556"/>
                  </a:lnTo>
                  <a:lnTo>
                    <a:pt x="3396" y="580"/>
                  </a:lnTo>
                  <a:lnTo>
                    <a:pt x="3513" y="601"/>
                  </a:lnTo>
                  <a:lnTo>
                    <a:pt x="3640" y="619"/>
                  </a:lnTo>
                  <a:lnTo>
                    <a:pt x="3772" y="631"/>
                  </a:lnTo>
                  <a:lnTo>
                    <a:pt x="3907" y="634"/>
                  </a:lnTo>
                  <a:lnTo>
                    <a:pt x="4039" y="634"/>
                  </a:lnTo>
                  <a:lnTo>
                    <a:pt x="4172" y="624"/>
                  </a:lnTo>
                  <a:lnTo>
                    <a:pt x="4294" y="605"/>
                  </a:lnTo>
                  <a:lnTo>
                    <a:pt x="4406" y="577"/>
                  </a:lnTo>
                  <a:lnTo>
                    <a:pt x="4507" y="540"/>
                  </a:lnTo>
                  <a:lnTo>
                    <a:pt x="4593" y="497"/>
                  </a:lnTo>
                  <a:lnTo>
                    <a:pt x="4656" y="438"/>
                  </a:lnTo>
                  <a:lnTo>
                    <a:pt x="4713" y="332"/>
                  </a:lnTo>
                  <a:lnTo>
                    <a:pt x="4695" y="332"/>
                  </a:lnTo>
                  <a:lnTo>
                    <a:pt x="4654" y="332"/>
                  </a:lnTo>
                  <a:lnTo>
                    <a:pt x="4610" y="336"/>
                  </a:lnTo>
                  <a:lnTo>
                    <a:pt x="4563" y="340"/>
                  </a:lnTo>
                  <a:lnTo>
                    <a:pt x="4514" y="342"/>
                  </a:lnTo>
                  <a:lnTo>
                    <a:pt x="4463" y="348"/>
                  </a:lnTo>
                  <a:lnTo>
                    <a:pt x="4412" y="352"/>
                  </a:lnTo>
                  <a:lnTo>
                    <a:pt x="4357" y="360"/>
                  </a:lnTo>
                  <a:lnTo>
                    <a:pt x="4304" y="364"/>
                  </a:lnTo>
                  <a:lnTo>
                    <a:pt x="4250" y="374"/>
                  </a:lnTo>
                  <a:lnTo>
                    <a:pt x="4198" y="379"/>
                  </a:lnTo>
                  <a:lnTo>
                    <a:pt x="4147" y="389"/>
                  </a:lnTo>
                  <a:lnTo>
                    <a:pt x="4098" y="397"/>
                  </a:lnTo>
                  <a:lnTo>
                    <a:pt x="4052" y="403"/>
                  </a:lnTo>
                  <a:lnTo>
                    <a:pt x="4008" y="413"/>
                  </a:lnTo>
                  <a:lnTo>
                    <a:pt x="3951" y="426"/>
                  </a:lnTo>
                  <a:lnTo>
                    <a:pt x="3954" y="430"/>
                  </a:lnTo>
                  <a:lnTo>
                    <a:pt x="3966" y="440"/>
                  </a:lnTo>
                  <a:lnTo>
                    <a:pt x="3978" y="448"/>
                  </a:lnTo>
                  <a:lnTo>
                    <a:pt x="3993" y="458"/>
                  </a:lnTo>
                  <a:lnTo>
                    <a:pt x="4008" y="465"/>
                  </a:lnTo>
                  <a:lnTo>
                    <a:pt x="4025" y="475"/>
                  </a:lnTo>
                  <a:lnTo>
                    <a:pt x="4042" y="482"/>
                  </a:lnTo>
                  <a:lnTo>
                    <a:pt x="4059" y="489"/>
                  </a:lnTo>
                  <a:lnTo>
                    <a:pt x="4076" y="497"/>
                  </a:lnTo>
                  <a:lnTo>
                    <a:pt x="4096" y="501"/>
                  </a:lnTo>
                  <a:lnTo>
                    <a:pt x="4113" y="507"/>
                  </a:lnTo>
                  <a:lnTo>
                    <a:pt x="4130" y="513"/>
                  </a:lnTo>
                  <a:lnTo>
                    <a:pt x="4145" y="516"/>
                  </a:lnTo>
                  <a:lnTo>
                    <a:pt x="4159" y="519"/>
                  </a:lnTo>
                  <a:lnTo>
                    <a:pt x="4172" y="523"/>
                  </a:lnTo>
                  <a:lnTo>
                    <a:pt x="4189" y="523"/>
                  </a:lnTo>
                  <a:lnTo>
                    <a:pt x="3379" y="475"/>
                  </a:lnTo>
                  <a:lnTo>
                    <a:pt x="4713" y="523"/>
                  </a:lnTo>
                  <a:lnTo>
                    <a:pt x="4713" y="617"/>
                  </a:lnTo>
                </a:path>
              </a:pathLst>
            </a:custGeom>
            <a:noFill/>
            <a:ln w="1588">
              <a:solidFill>
                <a:srgbClr val="000000"/>
              </a:solidFill>
              <a:prstDash val="solid"/>
              <a:round/>
              <a:headEnd/>
              <a:tailEnd/>
            </a:ln>
          </p:spPr>
          <p:txBody>
            <a:bodyPr/>
            <a:lstStyle/>
            <a:p>
              <a:endParaRPr lang="en-US"/>
            </a:p>
          </p:txBody>
        </p:sp>
        <p:sp>
          <p:nvSpPr>
            <p:cNvPr id="161" name="Line 145"/>
            <p:cNvSpPr>
              <a:spLocks noChangeShapeType="1"/>
            </p:cNvSpPr>
            <p:nvPr/>
          </p:nvSpPr>
          <p:spPr bwMode="auto">
            <a:xfrm flipH="1">
              <a:off x="2496" y="3563"/>
              <a:ext cx="2015" cy="1"/>
            </a:xfrm>
            <a:prstGeom prst="line">
              <a:avLst/>
            </a:prstGeom>
            <a:noFill/>
            <a:ln w="1588">
              <a:solidFill>
                <a:srgbClr val="000000"/>
              </a:solidFill>
              <a:round/>
              <a:headEnd/>
              <a:tailEnd/>
            </a:ln>
          </p:spPr>
          <p:txBody>
            <a:bodyPr/>
            <a:lstStyle/>
            <a:p>
              <a:endParaRPr lang="en-US"/>
            </a:p>
          </p:txBody>
        </p:sp>
        <p:sp>
          <p:nvSpPr>
            <p:cNvPr id="162" name="Text Box 146"/>
            <p:cNvSpPr txBox="1">
              <a:spLocks noChangeArrowheads="1"/>
            </p:cNvSpPr>
            <p:nvPr/>
          </p:nvSpPr>
          <p:spPr bwMode="auto">
            <a:xfrm>
              <a:off x="4514" y="3014"/>
              <a:ext cx="626" cy="634"/>
            </a:xfrm>
            <a:prstGeom prst="rect">
              <a:avLst/>
            </a:prstGeom>
            <a:noFill/>
            <a:ln w="12700">
              <a:noFill/>
              <a:miter lim="800000"/>
              <a:headEnd/>
              <a:tailEnd/>
            </a:ln>
          </p:spPr>
          <p:txBody>
            <a:bodyPr>
              <a:spAutoFit/>
            </a:bodyPr>
            <a:lstStyle/>
            <a:p>
              <a:pPr algn="l">
                <a:spcBef>
                  <a:spcPct val="50000"/>
                </a:spcBef>
              </a:pPr>
              <a:r>
                <a:rPr lang="en-US" sz="1200" b="1">
                  <a:latin typeface="Helvetica-Black" pitchFamily="34" charset="0"/>
                </a:rPr>
                <a:t>20___</a:t>
              </a:r>
              <a:endParaRPr lang="en-US" sz="1800" b="1">
                <a:latin typeface="Helvetica-Black" pitchFamily="34" charset="0"/>
              </a:endParaRPr>
            </a:p>
          </p:txBody>
        </p:sp>
      </p:grpSp>
      <p:sp>
        <p:nvSpPr>
          <p:cNvPr id="163" name="Text Box 147"/>
          <p:cNvSpPr txBox="1">
            <a:spLocks noChangeArrowheads="1"/>
          </p:cNvSpPr>
          <p:nvPr/>
        </p:nvSpPr>
        <p:spPr bwMode="auto">
          <a:xfrm rot="19773837">
            <a:off x="6251575" y="4333773"/>
            <a:ext cx="1524000" cy="762000"/>
          </a:xfrm>
          <a:prstGeom prst="rect">
            <a:avLst/>
          </a:prstGeom>
          <a:noFill/>
          <a:ln w="12700">
            <a:noFill/>
            <a:miter lim="800000"/>
            <a:headEnd/>
            <a:tailEnd/>
          </a:ln>
        </p:spPr>
        <p:txBody>
          <a:bodyPr>
            <a:spAutoFit/>
          </a:bodyPr>
          <a:lstStyle/>
          <a:p>
            <a:pPr>
              <a:spcBef>
                <a:spcPct val="50000"/>
              </a:spcBef>
            </a:pPr>
            <a:r>
              <a:rPr lang="en-US" sz="4400" b="1" dirty="0">
                <a:solidFill>
                  <a:srgbClr val="FF0000"/>
                </a:solidFill>
                <a:latin typeface="Helvetica-Black" pitchFamily="34" charset="0"/>
              </a:rPr>
              <a:t>NSF</a:t>
            </a:r>
          </a:p>
        </p:txBody>
      </p:sp>
    </p:spTree>
    <p:extLst>
      <p:ext uri="{BB962C8B-B14F-4D97-AF65-F5344CB8AC3E}">
        <p14:creationId xmlns:p14="http://schemas.microsoft.com/office/powerpoint/2010/main" val="1037912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18</a:t>
            </a:fld>
            <a:endParaRPr lang="en-US" dirty="0"/>
          </a:p>
        </p:txBody>
      </p:sp>
      <p:sp>
        <p:nvSpPr>
          <p:cNvPr id="176" name="Title 1"/>
          <p:cNvSpPr>
            <a:spLocks noGrp="1"/>
          </p:cNvSpPr>
          <p:nvPr>
            <p:ph type="title"/>
          </p:nvPr>
        </p:nvSpPr>
        <p:spPr>
          <a:xfrm>
            <a:off x="838200" y="762000"/>
            <a:ext cx="7543800" cy="655638"/>
          </a:xfrm>
        </p:spPr>
        <p:txBody>
          <a:bodyPr/>
          <a:lstStyle/>
          <a:p>
            <a:r>
              <a:rPr lang="en-US" dirty="0" smtClean="0"/>
              <a:t>RCK </a:t>
            </a:r>
            <a:r>
              <a:rPr lang="en-US" dirty="0" smtClean="0"/>
              <a:t>Entries </a:t>
            </a:r>
            <a:r>
              <a:rPr lang="en-US" dirty="0" smtClean="0"/>
              <a:t>― Re-presented </a:t>
            </a:r>
            <a:r>
              <a:rPr lang="en-US" dirty="0" smtClean="0"/>
              <a:t>Check Entries</a:t>
            </a:r>
            <a:endParaRPr lang="en-US" dirty="0"/>
          </a:p>
        </p:txBody>
      </p:sp>
      <p:sp>
        <p:nvSpPr>
          <p:cNvPr id="177" name="Content Placeholder 5"/>
          <p:cNvSpPr>
            <a:spLocks noGrp="1"/>
          </p:cNvSpPr>
          <p:nvPr>
            <p:ph sz="quarter" idx="11"/>
          </p:nvPr>
        </p:nvSpPr>
        <p:spPr>
          <a:xfrm>
            <a:off x="856488" y="1542288"/>
            <a:ext cx="7543800" cy="3505200"/>
          </a:xfrm>
        </p:spPr>
        <p:txBody>
          <a:bodyPr/>
          <a:lstStyle/>
          <a:p>
            <a:r>
              <a:rPr lang="en-US" dirty="0" smtClean="0"/>
              <a:t>RCK-eligible </a:t>
            </a:r>
            <a:r>
              <a:rPr lang="en-US" dirty="0"/>
              <a:t>items include:</a:t>
            </a:r>
          </a:p>
          <a:p>
            <a:pPr marL="685800" lvl="1" indent="-228600">
              <a:buClr>
                <a:srgbClr val="00A0C8"/>
              </a:buClr>
              <a:buFont typeface="Calibri" pitchFamily="34" charset="0"/>
              <a:buChar char="—"/>
            </a:pPr>
            <a:r>
              <a:rPr lang="en-US" dirty="0"/>
              <a:t>Amount less than $2,500</a:t>
            </a:r>
          </a:p>
          <a:p>
            <a:pPr marL="685800" lvl="1" indent="-228600">
              <a:buClr>
                <a:srgbClr val="00A0C8"/>
              </a:buClr>
              <a:buFont typeface="Calibri" pitchFamily="34" charset="0"/>
              <a:buChar char="—"/>
            </a:pPr>
            <a:r>
              <a:rPr lang="en-US" dirty="0"/>
              <a:t>Contains pre-printed Check Serial Number</a:t>
            </a:r>
          </a:p>
          <a:p>
            <a:pPr marL="685800" lvl="1" indent="-228600">
              <a:buClr>
                <a:srgbClr val="00A0C8"/>
              </a:buClr>
              <a:buFont typeface="Calibri" pitchFamily="34" charset="0"/>
              <a:buChar char="—"/>
            </a:pPr>
            <a:r>
              <a:rPr lang="en-US" dirty="0"/>
              <a:t>Indicates on </a:t>
            </a:r>
            <a:r>
              <a:rPr lang="en-US" dirty="0" smtClean="0"/>
              <a:t>document </a:t>
            </a:r>
            <a:r>
              <a:rPr lang="en-US" dirty="0"/>
              <a:t>face: “Not Sufficient Funds,” “NSF” or “Uncollected Funds”</a:t>
            </a:r>
          </a:p>
          <a:p>
            <a:pPr marL="685800" lvl="1" indent="-228600">
              <a:buClr>
                <a:srgbClr val="00A0C8"/>
              </a:buClr>
              <a:buFont typeface="Calibri" pitchFamily="34" charset="0"/>
              <a:buChar char="—"/>
            </a:pPr>
            <a:r>
              <a:rPr lang="en-US" dirty="0"/>
              <a:t>Drawn on Consumer account</a:t>
            </a:r>
          </a:p>
          <a:p>
            <a:pPr marL="685800" lvl="1" indent="-228600">
              <a:buClr>
                <a:srgbClr val="00A0C8"/>
              </a:buClr>
              <a:buFont typeface="Calibri" pitchFamily="34" charset="0"/>
              <a:buChar char="—"/>
            </a:pPr>
            <a:r>
              <a:rPr lang="en-US" dirty="0"/>
              <a:t>Not dated more than 180 days previous</a:t>
            </a:r>
          </a:p>
          <a:p>
            <a:r>
              <a:rPr lang="en-US" dirty="0"/>
              <a:t>Additional warranties by ODFI for RCK Entries include:</a:t>
            </a:r>
          </a:p>
          <a:p>
            <a:pPr marL="685800" lvl="1" indent="-228600">
              <a:buClr>
                <a:srgbClr val="00A0C8"/>
              </a:buClr>
              <a:buFont typeface="Calibri" pitchFamily="34" charset="0"/>
              <a:buChar char="—"/>
            </a:pPr>
            <a:r>
              <a:rPr lang="en-US" dirty="0"/>
              <a:t>Good title</a:t>
            </a:r>
          </a:p>
          <a:p>
            <a:pPr marL="685800" lvl="1" indent="-228600">
              <a:buClr>
                <a:srgbClr val="00A0C8"/>
              </a:buClr>
              <a:buFont typeface="Calibri" pitchFamily="34" charset="0"/>
              <a:buChar char="—"/>
            </a:pPr>
            <a:r>
              <a:rPr lang="en-US" dirty="0"/>
              <a:t>Authentic and Authorized signatures</a:t>
            </a:r>
          </a:p>
          <a:p>
            <a:pPr marL="685800" lvl="1" indent="-228600">
              <a:buClr>
                <a:srgbClr val="00A0C8"/>
              </a:buClr>
              <a:buFont typeface="Calibri" pitchFamily="34" charset="0"/>
              <a:buChar char="—"/>
            </a:pPr>
            <a:r>
              <a:rPr lang="en-US" dirty="0"/>
              <a:t>Item has not been altered</a:t>
            </a:r>
          </a:p>
          <a:p>
            <a:pPr marL="685800" lvl="1" indent="-228600">
              <a:buClr>
                <a:srgbClr val="00A0C8"/>
              </a:buClr>
              <a:buFont typeface="Calibri" pitchFamily="34" charset="0"/>
              <a:buChar char="—"/>
            </a:pPr>
            <a:r>
              <a:rPr lang="en-US" dirty="0"/>
              <a:t>No claims to item</a:t>
            </a:r>
          </a:p>
          <a:p>
            <a:pPr marL="685800" lvl="1" indent="-228600">
              <a:buClr>
                <a:srgbClr val="00A0C8"/>
              </a:buClr>
              <a:buFont typeface="Calibri" pitchFamily="34" charset="0"/>
              <a:buChar char="—"/>
            </a:pPr>
            <a:r>
              <a:rPr lang="en-US" dirty="0"/>
              <a:t>No knowledge of insolvency</a:t>
            </a:r>
          </a:p>
          <a:p>
            <a:pPr marL="685800" lvl="1" indent="-228600">
              <a:buClr>
                <a:srgbClr val="00A0C8"/>
              </a:buClr>
              <a:buFont typeface="Calibri" pitchFamily="34" charset="0"/>
              <a:buChar char="—"/>
            </a:pPr>
            <a:r>
              <a:rPr lang="en-US" dirty="0"/>
              <a:t>RCK Entry accurately reflects the original item</a:t>
            </a:r>
          </a:p>
          <a:p>
            <a:pPr marL="685800" lvl="1" indent="-228600">
              <a:buClr>
                <a:srgbClr val="00A0C8"/>
              </a:buClr>
              <a:buFont typeface="Calibri" pitchFamily="34" charset="0"/>
              <a:buChar char="—"/>
            </a:pPr>
            <a:r>
              <a:rPr lang="en-US" dirty="0"/>
              <a:t>Encoding is correct</a:t>
            </a:r>
          </a:p>
          <a:p>
            <a:pPr marL="685800" lvl="1" indent="-228600">
              <a:buClr>
                <a:srgbClr val="00A0C8"/>
              </a:buClr>
              <a:buFont typeface="Calibri" pitchFamily="34" charset="0"/>
              <a:buChar char="—"/>
            </a:pPr>
            <a:r>
              <a:rPr lang="en-US" dirty="0"/>
              <a:t>Restrictive endorsement is void or ineffective</a:t>
            </a:r>
          </a:p>
          <a:p>
            <a:pPr marL="685800" lvl="1" indent="-228600">
              <a:buClr>
                <a:srgbClr val="00A0C8"/>
              </a:buClr>
              <a:buFont typeface="Calibri" pitchFamily="34" charset="0"/>
              <a:buChar char="—"/>
            </a:pPr>
            <a:r>
              <a:rPr lang="en-US" dirty="0"/>
              <a:t>ODFI will provide to RDFI a copy of the front and back of the item within 10 Banking Days of RDFI’s written request</a:t>
            </a:r>
          </a:p>
          <a:p>
            <a:pPr marL="228600" indent="-228600"/>
            <a:endParaRPr lang="en-US" dirty="0"/>
          </a:p>
          <a:p>
            <a:endParaRPr lang="en-US" dirty="0"/>
          </a:p>
          <a:p>
            <a:endParaRPr lang="en-US" dirty="0"/>
          </a:p>
          <a:p>
            <a:endParaRPr lang="en-US" dirty="0"/>
          </a:p>
        </p:txBody>
      </p:sp>
      <p:pic>
        <p:nvPicPr>
          <p:cNvPr id="178" name="Picture 17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028" y="974379"/>
            <a:ext cx="4673016" cy="4634921"/>
          </a:xfrm>
          <a:prstGeom prst="rect">
            <a:avLst/>
          </a:prstGeom>
        </p:spPr>
      </p:pic>
    </p:spTree>
    <p:extLst>
      <p:ext uri="{BB962C8B-B14F-4D97-AF65-F5344CB8AC3E}">
        <p14:creationId xmlns:p14="http://schemas.microsoft.com/office/powerpoint/2010/main" val="1195498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028" y="974379"/>
            <a:ext cx="4673016" cy="4634921"/>
          </a:xfrm>
          <a:prstGeom prst="rect">
            <a:avLst/>
          </a:prstGeom>
        </p:spPr>
      </p:pic>
      <p:sp>
        <p:nvSpPr>
          <p:cNvPr id="3" name="Slide Number Placeholder 2"/>
          <p:cNvSpPr>
            <a:spLocks noGrp="1"/>
          </p:cNvSpPr>
          <p:nvPr>
            <p:ph type="sldNum" sz="quarter" idx="10"/>
          </p:nvPr>
        </p:nvSpPr>
        <p:spPr/>
        <p:txBody>
          <a:bodyPr/>
          <a:lstStyle/>
          <a:p>
            <a:fld id="{4784ADC4-4FE8-430B-9291-3CE4154BBE82}" type="slidenum">
              <a:rPr lang="en-US" smtClean="0"/>
              <a:pPr/>
              <a:t>19</a:t>
            </a:fld>
            <a:endParaRPr lang="en-US" dirty="0"/>
          </a:p>
        </p:txBody>
      </p:sp>
      <p:sp>
        <p:nvSpPr>
          <p:cNvPr id="20" name="Title 1"/>
          <p:cNvSpPr>
            <a:spLocks noGrp="1"/>
          </p:cNvSpPr>
          <p:nvPr>
            <p:ph type="title"/>
          </p:nvPr>
        </p:nvSpPr>
        <p:spPr>
          <a:xfrm>
            <a:off x="838200" y="762000"/>
            <a:ext cx="7543800" cy="655638"/>
          </a:xfrm>
        </p:spPr>
        <p:txBody>
          <a:bodyPr/>
          <a:lstStyle/>
          <a:p>
            <a:r>
              <a:rPr lang="en-US" dirty="0" smtClean="0"/>
              <a:t>TEL ― Telephone-initiated </a:t>
            </a:r>
            <a:r>
              <a:rPr lang="en-US" dirty="0" smtClean="0"/>
              <a:t>Entries</a:t>
            </a:r>
            <a:endParaRPr lang="en-US" dirty="0"/>
          </a:p>
        </p:txBody>
      </p:sp>
      <p:sp>
        <p:nvSpPr>
          <p:cNvPr id="23" name="Content Placeholder 5"/>
          <p:cNvSpPr>
            <a:spLocks noGrp="1"/>
          </p:cNvSpPr>
          <p:nvPr>
            <p:ph sz="quarter" idx="11"/>
          </p:nvPr>
        </p:nvSpPr>
        <p:spPr>
          <a:xfrm>
            <a:off x="856488" y="1542288"/>
            <a:ext cx="7543800" cy="3505200"/>
          </a:xfrm>
        </p:spPr>
        <p:txBody>
          <a:bodyPr/>
          <a:lstStyle/>
          <a:p>
            <a:pPr marL="228600" indent="-228600">
              <a:defRPr/>
            </a:pPr>
            <a:r>
              <a:rPr lang="en-US" dirty="0"/>
              <a:t>Permits Originator of a Single-Entry or recurring consumer debit to obtain the consumer’s authorization (and banking information) orally via the telephone</a:t>
            </a:r>
          </a:p>
          <a:p>
            <a:pPr marL="685800" lvl="1" indent="-228600">
              <a:buClr>
                <a:srgbClr val="00A0C8"/>
              </a:buClr>
              <a:defRPr/>
            </a:pPr>
            <a:r>
              <a:rPr lang="en-US" dirty="0"/>
              <a:t>Governed by Regulation E and the </a:t>
            </a:r>
            <a:r>
              <a:rPr lang="en-US" i="1" dirty="0"/>
              <a:t>NACHA Operating Rules</a:t>
            </a:r>
            <a:endParaRPr lang="en-US" dirty="0"/>
          </a:p>
          <a:p>
            <a:pPr marL="228600" indent="-228600">
              <a:defRPr/>
            </a:pPr>
            <a:r>
              <a:rPr lang="en-US" dirty="0"/>
              <a:t>May be transmitted when there is:</a:t>
            </a:r>
          </a:p>
          <a:p>
            <a:pPr marL="685800" lvl="1" indent="-228600">
              <a:buFontTx/>
              <a:buAutoNum type="arabicPeriod"/>
              <a:defRPr/>
            </a:pPr>
            <a:r>
              <a:rPr lang="en-US" dirty="0"/>
              <a:t>An existing relationship between Originator and </a:t>
            </a:r>
            <a:r>
              <a:rPr lang="en-US" dirty="0" smtClean="0"/>
              <a:t>consumer, </a:t>
            </a:r>
            <a:r>
              <a:rPr lang="en-US" dirty="0"/>
              <a:t>or</a:t>
            </a:r>
          </a:p>
          <a:p>
            <a:pPr marL="685800" lvl="1" indent="-228600">
              <a:buFontTx/>
              <a:buAutoNum type="arabicPeriod"/>
              <a:defRPr/>
            </a:pPr>
            <a:r>
              <a:rPr lang="en-US" dirty="0"/>
              <a:t>No relationship between Originator and consumer, but consumer initiates the call</a:t>
            </a:r>
          </a:p>
          <a:p>
            <a:pPr marL="228600" indent="-228600">
              <a:defRPr/>
            </a:pPr>
            <a:r>
              <a:rPr lang="en-US" dirty="0"/>
              <a:t>Originator must either:</a:t>
            </a:r>
          </a:p>
          <a:p>
            <a:pPr marL="685800" lvl="1" indent="-228600">
              <a:buFontTx/>
              <a:buAutoNum type="arabicPeriod"/>
              <a:defRPr/>
            </a:pPr>
            <a:r>
              <a:rPr lang="en-US" dirty="0"/>
              <a:t>Tape record the consumer’s oral </a:t>
            </a:r>
            <a:r>
              <a:rPr lang="en-US" dirty="0" smtClean="0"/>
              <a:t>authorization, </a:t>
            </a:r>
            <a:r>
              <a:rPr lang="en-US" dirty="0"/>
              <a:t>or</a:t>
            </a:r>
          </a:p>
          <a:p>
            <a:pPr marL="685800" lvl="1" indent="-228600">
              <a:buFontTx/>
              <a:buAutoNum type="arabicPeriod"/>
              <a:defRPr/>
            </a:pPr>
            <a:r>
              <a:rPr lang="en-US" dirty="0"/>
              <a:t>Provide, in advance of the Settlement Date, written notice to consumer confirming oral authorization (Written notice </a:t>
            </a:r>
            <a:r>
              <a:rPr lang="en-US" u="sng" dirty="0"/>
              <a:t>must</a:t>
            </a:r>
            <a:r>
              <a:rPr lang="en-US" dirty="0"/>
              <a:t> be provided for </a:t>
            </a:r>
            <a:r>
              <a:rPr lang="en-US" i="1" u="sng" dirty="0"/>
              <a:t>recurring</a:t>
            </a:r>
            <a:r>
              <a:rPr lang="en-US" u="sng" dirty="0"/>
              <a:t> TEL</a:t>
            </a:r>
            <a:r>
              <a:rPr lang="en-US" dirty="0"/>
              <a:t> authorizations as per Reg. E)</a:t>
            </a:r>
          </a:p>
          <a:p>
            <a:pPr marL="228600" indent="-171450">
              <a:defRPr/>
            </a:pPr>
            <a:r>
              <a:rPr lang="en-US" dirty="0"/>
              <a:t>Requirements include minimum information that must be included by Originator as part of the authorization</a:t>
            </a:r>
          </a:p>
          <a:p>
            <a:pPr marL="228600" indent="-171450">
              <a:defRPr/>
            </a:pPr>
            <a:r>
              <a:rPr lang="en-US" dirty="0"/>
              <a:t>Payment Type Code field indicates whether Entry is Single or recurring</a:t>
            </a:r>
          </a:p>
          <a:p>
            <a:pPr marL="228600" indent="-228600"/>
            <a:endParaRPr lang="en-US" dirty="0"/>
          </a:p>
          <a:p>
            <a:endParaRPr lang="en-US" dirty="0"/>
          </a:p>
          <a:p>
            <a:endParaRPr lang="en-US" dirty="0"/>
          </a:p>
          <a:p>
            <a:endParaRPr lang="en-US" dirty="0"/>
          </a:p>
        </p:txBody>
      </p:sp>
    </p:spTree>
    <p:extLst>
      <p:ext uri="{BB962C8B-B14F-4D97-AF65-F5344CB8AC3E}">
        <p14:creationId xmlns:p14="http://schemas.microsoft.com/office/powerpoint/2010/main" val="2272820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9" y="1804508"/>
            <a:ext cx="12411637" cy="799383"/>
          </a:xfrm>
          <a:prstGeom prst="rect">
            <a:avLst/>
          </a:prstGeom>
          <a:effectLst/>
        </p:spPr>
      </p:pic>
      <p:sp>
        <p:nvSpPr>
          <p:cNvPr id="2" name="Title 1"/>
          <p:cNvSpPr>
            <a:spLocks noGrp="1"/>
          </p:cNvSpPr>
          <p:nvPr>
            <p:ph type="title"/>
          </p:nvPr>
        </p:nvSpPr>
        <p:spPr/>
        <p:txBody>
          <a:bodyPr/>
          <a:lstStyle/>
          <a:p>
            <a:r>
              <a:rPr lang="en-US" dirty="0" smtClean="0"/>
              <a:t>Presented by:</a:t>
            </a:r>
            <a:endParaRPr lang="en-US" dirty="0"/>
          </a:p>
        </p:txBody>
      </p:sp>
      <p:sp>
        <p:nvSpPr>
          <p:cNvPr id="3" name="Slide Number Placeholder 2"/>
          <p:cNvSpPr>
            <a:spLocks noGrp="1"/>
          </p:cNvSpPr>
          <p:nvPr>
            <p:ph type="sldNum" sz="quarter" idx="10"/>
          </p:nvPr>
        </p:nvSpPr>
        <p:spPr/>
        <p:txBody>
          <a:bodyPr/>
          <a:lstStyle/>
          <a:p>
            <a:fld id="{4784ADC4-4FE8-430B-9291-3CE4154BBE82}" type="slidenum">
              <a:rPr lang="en-US" smtClean="0"/>
              <a:pPr/>
              <a:t>2</a:t>
            </a:fld>
            <a:endParaRPr lang="en-US" dirty="0"/>
          </a:p>
        </p:txBody>
      </p:sp>
      <p:sp>
        <p:nvSpPr>
          <p:cNvPr id="4" name="Content Placeholder 3"/>
          <p:cNvSpPr>
            <a:spLocks noGrp="1"/>
          </p:cNvSpPr>
          <p:nvPr>
            <p:ph sz="quarter" idx="11"/>
          </p:nvPr>
        </p:nvSpPr>
        <p:spPr>
          <a:xfrm>
            <a:off x="2825750" y="1636776"/>
            <a:ext cx="5556250" cy="4267200"/>
          </a:xfrm>
        </p:spPr>
        <p:txBody>
          <a:bodyPr>
            <a:normAutofit/>
          </a:bodyPr>
          <a:lstStyle/>
          <a:p>
            <a:pPr marL="457200" lvl="1" indent="0">
              <a:spcBef>
                <a:spcPts val="100"/>
              </a:spcBef>
              <a:spcAft>
                <a:spcPts val="300"/>
              </a:spcAft>
              <a:buClr>
                <a:srgbClr val="177B57"/>
              </a:buClr>
              <a:buSzPct val="100000"/>
              <a:buNone/>
            </a:pPr>
            <a:r>
              <a:rPr lang="en-US" sz="1200" dirty="0" smtClean="0">
                <a:solidFill>
                  <a:srgbClr val="000000"/>
                </a:solidFill>
                <a:cs typeface="Calibri" pitchFamily="34" charset="0"/>
              </a:rPr>
              <a:t>Ellen Jacques, AAP</a:t>
            </a:r>
            <a:br>
              <a:rPr lang="en-US" sz="1200" dirty="0" smtClean="0">
                <a:solidFill>
                  <a:srgbClr val="000000"/>
                </a:solidFill>
                <a:cs typeface="Calibri" pitchFamily="34" charset="0"/>
              </a:rPr>
            </a:br>
            <a:r>
              <a:rPr lang="en-US" sz="1200" dirty="0" smtClean="0">
                <a:solidFill>
                  <a:srgbClr val="000000"/>
                </a:solidFill>
                <a:cs typeface="Calibri" pitchFamily="34" charset="0"/>
              </a:rPr>
              <a:t>Director, TCH Payments Association</a:t>
            </a:r>
            <a:br>
              <a:rPr lang="en-US" sz="1200" dirty="0" smtClean="0">
                <a:solidFill>
                  <a:srgbClr val="000000"/>
                </a:solidFill>
                <a:cs typeface="Calibri" pitchFamily="34" charset="0"/>
              </a:rPr>
            </a:br>
            <a:r>
              <a:rPr lang="en-US" sz="1200" dirty="0" smtClean="0">
                <a:solidFill>
                  <a:srgbClr val="000000"/>
                </a:solidFill>
                <a:cs typeface="Calibri" pitchFamily="34" charset="0"/>
              </a:rPr>
              <a:t>212-613-9892</a:t>
            </a:r>
            <a:br>
              <a:rPr lang="en-US" sz="1200" dirty="0" smtClean="0">
                <a:solidFill>
                  <a:srgbClr val="000000"/>
                </a:solidFill>
                <a:cs typeface="Calibri" pitchFamily="34" charset="0"/>
              </a:rPr>
            </a:br>
            <a:r>
              <a:rPr lang="en-US" sz="1200" dirty="0" smtClean="0">
                <a:solidFill>
                  <a:srgbClr val="000000"/>
                </a:solidFill>
                <a:cs typeface="Calibri" pitchFamily="34" charset="0"/>
              </a:rPr>
              <a:t>ellen.jacques@theclearinghouse.org</a:t>
            </a:r>
            <a:endParaRPr lang="en-US" sz="1200" dirty="0">
              <a:solidFill>
                <a:srgbClr val="000000"/>
              </a:solidFill>
              <a:cs typeface="Calibri"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91056"/>
            <a:ext cx="1454150" cy="21580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75725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028" y="974379"/>
            <a:ext cx="4673016" cy="4634921"/>
          </a:xfrm>
          <a:prstGeom prst="rect">
            <a:avLst/>
          </a:prstGeom>
        </p:spPr>
      </p:pic>
      <p:sp>
        <p:nvSpPr>
          <p:cNvPr id="3" name="Slide Number Placeholder 2"/>
          <p:cNvSpPr>
            <a:spLocks noGrp="1"/>
          </p:cNvSpPr>
          <p:nvPr>
            <p:ph type="sldNum" sz="quarter" idx="10"/>
          </p:nvPr>
        </p:nvSpPr>
        <p:spPr/>
        <p:txBody>
          <a:bodyPr/>
          <a:lstStyle/>
          <a:p>
            <a:fld id="{4784ADC4-4FE8-430B-9291-3CE4154BBE82}" type="slidenum">
              <a:rPr lang="en-US" smtClean="0"/>
              <a:pPr/>
              <a:t>20</a:t>
            </a:fld>
            <a:endParaRPr lang="en-US" dirty="0"/>
          </a:p>
        </p:txBody>
      </p:sp>
      <p:sp>
        <p:nvSpPr>
          <p:cNvPr id="50" name="Title 1"/>
          <p:cNvSpPr>
            <a:spLocks noGrp="1"/>
          </p:cNvSpPr>
          <p:nvPr>
            <p:ph type="title"/>
          </p:nvPr>
        </p:nvSpPr>
        <p:spPr>
          <a:xfrm>
            <a:off x="838200" y="762000"/>
            <a:ext cx="7543800" cy="655638"/>
          </a:xfrm>
        </p:spPr>
        <p:txBody>
          <a:bodyPr/>
          <a:lstStyle/>
          <a:p>
            <a:r>
              <a:rPr lang="en-US" dirty="0" smtClean="0"/>
              <a:t>TEL ― Telephone-initiated </a:t>
            </a:r>
            <a:r>
              <a:rPr lang="en-US" dirty="0" smtClean="0"/>
              <a:t>Entries</a:t>
            </a:r>
            <a:endParaRPr lang="en-US" dirty="0"/>
          </a:p>
        </p:txBody>
      </p:sp>
      <p:sp>
        <p:nvSpPr>
          <p:cNvPr id="51" name="Content Placeholder 5"/>
          <p:cNvSpPr>
            <a:spLocks noGrp="1"/>
          </p:cNvSpPr>
          <p:nvPr>
            <p:ph sz="quarter" idx="11"/>
          </p:nvPr>
        </p:nvSpPr>
        <p:spPr>
          <a:xfrm>
            <a:off x="856488" y="1542288"/>
            <a:ext cx="7543800" cy="3505200"/>
          </a:xfrm>
        </p:spPr>
        <p:txBody>
          <a:bodyPr/>
          <a:lstStyle/>
          <a:p>
            <a:pPr marL="228600" indent="-228600"/>
            <a:r>
              <a:rPr lang="en-US" dirty="0"/>
              <a:t>Risk </a:t>
            </a:r>
            <a:r>
              <a:rPr lang="en-US" dirty="0" smtClean="0"/>
              <a:t>concerns</a:t>
            </a:r>
            <a:endParaRPr lang="en-US" dirty="0"/>
          </a:p>
          <a:p>
            <a:pPr lvl="1">
              <a:buClr>
                <a:srgbClr val="00A0C8"/>
              </a:buClr>
              <a:buFont typeface="Calibri" pitchFamily="34" charset="0"/>
              <a:buChar char="—"/>
            </a:pPr>
            <a:r>
              <a:rPr lang="en-US" dirty="0"/>
              <a:t>Potential for misuse through the origination of an unauthorized ACH Debit transactions</a:t>
            </a:r>
          </a:p>
          <a:p>
            <a:pPr lvl="1">
              <a:buClr>
                <a:srgbClr val="00A0C8"/>
              </a:buClr>
              <a:buFont typeface="Calibri" pitchFamily="34" charset="0"/>
              <a:buChar char="—"/>
            </a:pPr>
            <a:r>
              <a:rPr lang="en-US" dirty="0"/>
              <a:t>Some Entries may be originated as a result of deceptive and fraudulent telemarketing practices </a:t>
            </a:r>
          </a:p>
          <a:p>
            <a:pPr lvl="1">
              <a:buClr>
                <a:srgbClr val="00A0C8"/>
              </a:buClr>
              <a:buFont typeface="Calibri" pitchFamily="34" charset="0"/>
              <a:buChar char="—"/>
            </a:pPr>
            <a:r>
              <a:rPr lang="en-US" dirty="0"/>
              <a:t>Correlation has been established between high return rates and Originators </a:t>
            </a:r>
            <a:r>
              <a:rPr lang="en-US" dirty="0" smtClean="0"/>
              <a:t>violating</a:t>
            </a:r>
            <a:br>
              <a:rPr lang="en-US" dirty="0" smtClean="0"/>
            </a:br>
            <a:r>
              <a:rPr lang="en-US" dirty="0" smtClean="0"/>
              <a:t>the </a:t>
            </a:r>
            <a:r>
              <a:rPr lang="en-US" i="1" dirty="0"/>
              <a:t>NACHA Operating Rules </a:t>
            </a:r>
            <a:r>
              <a:rPr lang="en-US" dirty="0"/>
              <a:t>or are engaged in potentially fraudulent or deceptive trade practices</a:t>
            </a:r>
          </a:p>
          <a:p>
            <a:pPr lvl="1"/>
            <a:endParaRPr lang="en-US" sz="1600" dirty="0"/>
          </a:p>
          <a:p>
            <a:pPr marL="228600" indent="-228600"/>
            <a:r>
              <a:rPr lang="en-US" dirty="0"/>
              <a:t>Authorization Revoked (R07) for Single-Entry TEL – is now allowed if Entry was </a:t>
            </a:r>
            <a:r>
              <a:rPr lang="en-US" dirty="0" smtClean="0"/>
              <a:t>scheduled</a:t>
            </a:r>
            <a:br>
              <a:rPr lang="en-US" dirty="0" smtClean="0"/>
            </a:br>
            <a:r>
              <a:rPr lang="en-US" dirty="0" smtClean="0"/>
              <a:t>“in </a:t>
            </a:r>
            <a:r>
              <a:rPr lang="en-US" dirty="0"/>
              <a:t>advance”</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777549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028" y="974379"/>
            <a:ext cx="4673016" cy="4634921"/>
          </a:xfrm>
          <a:prstGeom prst="rect">
            <a:avLst/>
          </a:prstGeom>
        </p:spPr>
      </p:pic>
      <p:sp>
        <p:nvSpPr>
          <p:cNvPr id="3" name="Slide Number Placeholder 2"/>
          <p:cNvSpPr>
            <a:spLocks noGrp="1"/>
          </p:cNvSpPr>
          <p:nvPr>
            <p:ph type="sldNum" sz="quarter" idx="10"/>
          </p:nvPr>
        </p:nvSpPr>
        <p:spPr/>
        <p:txBody>
          <a:bodyPr/>
          <a:lstStyle/>
          <a:p>
            <a:fld id="{4784ADC4-4FE8-430B-9291-3CE4154BBE82}" type="slidenum">
              <a:rPr lang="en-US" smtClean="0"/>
              <a:pPr/>
              <a:t>21</a:t>
            </a:fld>
            <a:endParaRPr lang="en-US" dirty="0"/>
          </a:p>
        </p:txBody>
      </p:sp>
      <p:sp>
        <p:nvSpPr>
          <p:cNvPr id="8" name="Title 1"/>
          <p:cNvSpPr>
            <a:spLocks noGrp="1"/>
          </p:cNvSpPr>
          <p:nvPr>
            <p:ph type="title"/>
          </p:nvPr>
        </p:nvSpPr>
        <p:spPr>
          <a:xfrm>
            <a:off x="838200" y="762000"/>
            <a:ext cx="7543800" cy="655638"/>
          </a:xfrm>
        </p:spPr>
        <p:txBody>
          <a:bodyPr/>
          <a:lstStyle/>
          <a:p>
            <a:r>
              <a:rPr lang="en-US" dirty="0" smtClean="0"/>
              <a:t>Web ― </a:t>
            </a:r>
            <a:r>
              <a:rPr lang="en-US" dirty="0" smtClean="0"/>
              <a:t>Internet-initiated/Mobile Entries</a:t>
            </a:r>
            <a:endParaRPr lang="en-US" dirty="0"/>
          </a:p>
        </p:txBody>
      </p:sp>
      <p:sp>
        <p:nvSpPr>
          <p:cNvPr id="9" name="Content Placeholder 5"/>
          <p:cNvSpPr>
            <a:spLocks noGrp="1"/>
          </p:cNvSpPr>
          <p:nvPr>
            <p:ph sz="quarter" idx="11"/>
          </p:nvPr>
        </p:nvSpPr>
        <p:spPr>
          <a:xfrm>
            <a:off x="856488" y="1542288"/>
            <a:ext cx="7543800" cy="3505200"/>
          </a:xfrm>
        </p:spPr>
        <p:txBody>
          <a:bodyPr/>
          <a:lstStyle/>
          <a:p>
            <a:pPr marL="228600" indent="-228600">
              <a:spcBef>
                <a:spcPct val="40000"/>
              </a:spcBef>
            </a:pPr>
            <a:r>
              <a:rPr lang="en-US" dirty="0"/>
              <a:t>Identifies consumer debit Entry initiated pursuant to authorization obtained from Receiver via the Internet or Wireless Network</a:t>
            </a:r>
          </a:p>
          <a:p>
            <a:pPr>
              <a:spcBef>
                <a:spcPct val="40000"/>
              </a:spcBef>
            </a:pPr>
            <a:endParaRPr lang="en-US" sz="800" dirty="0"/>
          </a:p>
          <a:p>
            <a:pPr marL="228600" indent="-228600">
              <a:spcBef>
                <a:spcPct val="40000"/>
              </a:spcBef>
            </a:pPr>
            <a:r>
              <a:rPr lang="en-US" dirty="0"/>
              <a:t>Governed by Regulation E and the NACHA Operating Rules</a:t>
            </a:r>
          </a:p>
          <a:p>
            <a:pPr>
              <a:spcBef>
                <a:spcPct val="40000"/>
              </a:spcBef>
            </a:pPr>
            <a:endParaRPr lang="en-US" sz="800" dirty="0"/>
          </a:p>
          <a:p>
            <a:pPr marL="228600" indent="-228600">
              <a:spcBef>
                <a:spcPct val="40000"/>
              </a:spcBef>
            </a:pPr>
            <a:r>
              <a:rPr lang="en-US" dirty="0"/>
              <a:t>Debit can be recurring or a one-time transfer (Single Entry) from a consumer account</a:t>
            </a:r>
          </a:p>
          <a:p>
            <a:pPr marL="685800" lvl="1" indent="-228600">
              <a:spcBef>
                <a:spcPct val="40000"/>
              </a:spcBef>
              <a:buClr>
                <a:srgbClr val="00A0C8"/>
              </a:buClr>
              <a:buFont typeface="Calibri" pitchFamily="34" charset="0"/>
              <a:buChar char="—"/>
            </a:pPr>
            <a:r>
              <a:rPr lang="en-US" dirty="0"/>
              <a:t>‘R’ for recurring</a:t>
            </a:r>
          </a:p>
          <a:p>
            <a:pPr marL="685800" lvl="1" indent="-228600">
              <a:spcBef>
                <a:spcPct val="40000"/>
              </a:spcBef>
              <a:buClr>
                <a:srgbClr val="00A0C8"/>
              </a:buClr>
              <a:buFont typeface="Calibri" pitchFamily="34" charset="0"/>
              <a:buChar char="—"/>
            </a:pPr>
            <a:r>
              <a:rPr lang="en-US" dirty="0"/>
              <a:t>‘S’ for single</a:t>
            </a:r>
          </a:p>
          <a:p>
            <a:pPr marL="685800" lvl="1" indent="-228600">
              <a:spcBef>
                <a:spcPct val="40000"/>
              </a:spcBef>
              <a:buClr>
                <a:srgbClr val="00A0C8"/>
              </a:buClr>
              <a:buFont typeface="Calibri" pitchFamily="34" charset="0"/>
              <a:buChar char="—"/>
            </a:pPr>
            <a:r>
              <a:rPr lang="en-US" dirty="0"/>
              <a:t>Can be found in the Payment Type Code field</a:t>
            </a:r>
          </a:p>
          <a:p>
            <a:pPr marL="228600" indent="-228600">
              <a:spcBef>
                <a:spcPct val="40000"/>
              </a:spcBef>
            </a:pPr>
            <a:r>
              <a:rPr lang="en-US" dirty="0"/>
              <a:t>Authorization Revoked (R07) for Single-Entry WEB – is now allowed if Entry was scheduled “in advance”</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9464155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9" name="Picture 3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1028" y="974379"/>
            <a:ext cx="4673016" cy="4634921"/>
          </a:xfrm>
          <a:prstGeom prst="rect">
            <a:avLst/>
          </a:prstGeom>
        </p:spPr>
      </p:pic>
      <p:sp>
        <p:nvSpPr>
          <p:cNvPr id="3" name="Slide Number Placeholder 2"/>
          <p:cNvSpPr>
            <a:spLocks noGrp="1"/>
          </p:cNvSpPr>
          <p:nvPr>
            <p:ph type="sldNum" sz="quarter" idx="10"/>
          </p:nvPr>
        </p:nvSpPr>
        <p:spPr/>
        <p:txBody>
          <a:bodyPr/>
          <a:lstStyle/>
          <a:p>
            <a:fld id="{4784ADC4-4FE8-430B-9291-3CE4154BBE82}" type="slidenum">
              <a:rPr lang="en-US" smtClean="0"/>
              <a:pPr/>
              <a:t>22</a:t>
            </a:fld>
            <a:endParaRPr lang="en-US" dirty="0"/>
          </a:p>
        </p:txBody>
      </p:sp>
      <p:sp>
        <p:nvSpPr>
          <p:cNvPr id="347" name="Title 1"/>
          <p:cNvSpPr>
            <a:spLocks noGrp="1"/>
          </p:cNvSpPr>
          <p:nvPr>
            <p:ph type="title"/>
          </p:nvPr>
        </p:nvSpPr>
        <p:spPr>
          <a:xfrm>
            <a:off x="838200" y="762000"/>
            <a:ext cx="7543800" cy="655638"/>
          </a:xfrm>
        </p:spPr>
        <p:txBody>
          <a:bodyPr/>
          <a:lstStyle/>
          <a:p>
            <a:r>
              <a:rPr lang="en-US" dirty="0" smtClean="0"/>
              <a:t>Web ― </a:t>
            </a:r>
            <a:r>
              <a:rPr lang="en-US" dirty="0" smtClean="0"/>
              <a:t>Internet-initiated/Mobile Entries</a:t>
            </a:r>
            <a:endParaRPr lang="en-US" dirty="0"/>
          </a:p>
        </p:txBody>
      </p:sp>
      <p:sp>
        <p:nvSpPr>
          <p:cNvPr id="348" name="Content Placeholder 5"/>
          <p:cNvSpPr>
            <a:spLocks noGrp="1"/>
          </p:cNvSpPr>
          <p:nvPr>
            <p:ph sz="quarter" idx="11"/>
          </p:nvPr>
        </p:nvSpPr>
        <p:spPr>
          <a:xfrm>
            <a:off x="856488" y="1542288"/>
            <a:ext cx="7543800" cy="3505200"/>
          </a:xfrm>
        </p:spPr>
        <p:txBody>
          <a:bodyPr/>
          <a:lstStyle/>
          <a:p>
            <a:pPr marL="228600" indent="-228600">
              <a:lnSpc>
                <a:spcPct val="90000"/>
              </a:lnSpc>
            </a:pPr>
            <a:r>
              <a:rPr lang="en-US" dirty="0" smtClean="0"/>
              <a:t>Web </a:t>
            </a:r>
            <a:r>
              <a:rPr lang="en-US" dirty="0"/>
              <a:t>transactions are associated with high risk because of the anonymous nature of the Internet</a:t>
            </a:r>
          </a:p>
          <a:p>
            <a:pPr>
              <a:lnSpc>
                <a:spcPct val="90000"/>
              </a:lnSpc>
            </a:pPr>
            <a:endParaRPr lang="en-US" dirty="0"/>
          </a:p>
          <a:p>
            <a:pPr marL="228600" indent="-228600">
              <a:lnSpc>
                <a:spcPct val="90000"/>
              </a:lnSpc>
            </a:pPr>
            <a:r>
              <a:rPr lang="en-US" dirty="0"/>
              <a:t>Originators must employ stringent risk management requirements including:</a:t>
            </a:r>
          </a:p>
          <a:p>
            <a:pPr lvl="1">
              <a:lnSpc>
                <a:spcPct val="90000"/>
              </a:lnSpc>
              <a:buClr>
                <a:srgbClr val="00A0C8"/>
              </a:buClr>
              <a:buFont typeface="Calibri" pitchFamily="34" charset="0"/>
              <a:buChar char="—"/>
            </a:pPr>
            <a:r>
              <a:rPr lang="en-US" dirty="0"/>
              <a:t>Authentication</a:t>
            </a:r>
          </a:p>
          <a:p>
            <a:pPr lvl="1">
              <a:lnSpc>
                <a:spcPct val="90000"/>
              </a:lnSpc>
              <a:buClr>
                <a:srgbClr val="00A0C8"/>
              </a:buClr>
              <a:buFont typeface="Calibri" pitchFamily="34" charset="0"/>
              <a:buChar char="—"/>
            </a:pPr>
            <a:r>
              <a:rPr lang="en-US" dirty="0"/>
              <a:t>Fraudulent Transaction Detection Systems</a:t>
            </a:r>
          </a:p>
          <a:p>
            <a:pPr lvl="1">
              <a:lnSpc>
                <a:spcPct val="90000"/>
              </a:lnSpc>
              <a:buClr>
                <a:srgbClr val="00A0C8"/>
              </a:buClr>
              <a:buFont typeface="Calibri" pitchFamily="34" charset="0"/>
              <a:buChar char="—"/>
            </a:pPr>
            <a:r>
              <a:rPr lang="en-US" dirty="0"/>
              <a:t>Verification of Routing Numbers</a:t>
            </a:r>
          </a:p>
          <a:p>
            <a:pPr lvl="1">
              <a:lnSpc>
                <a:spcPct val="90000"/>
              </a:lnSpc>
              <a:buClr>
                <a:srgbClr val="00A0C8"/>
              </a:buClr>
              <a:buFont typeface="Calibri" pitchFamily="34" charset="0"/>
              <a:buChar char="—"/>
            </a:pPr>
            <a:r>
              <a:rPr lang="en-US" dirty="0"/>
              <a:t>Security of Internet </a:t>
            </a:r>
            <a:r>
              <a:rPr lang="en-US" dirty="0" smtClean="0"/>
              <a:t>sessions</a:t>
            </a:r>
            <a:endParaRPr lang="en-US" dirty="0"/>
          </a:p>
          <a:p>
            <a:pPr lvl="1">
              <a:lnSpc>
                <a:spcPct val="90000"/>
              </a:lnSpc>
              <a:buClr>
                <a:srgbClr val="00A0C8"/>
              </a:buClr>
              <a:buFont typeface="Calibri" pitchFamily="34" charset="0"/>
              <a:buChar char="—"/>
            </a:pPr>
            <a:r>
              <a:rPr lang="en-US" dirty="0"/>
              <a:t>Annual Security Audits (Appendix Eight)</a:t>
            </a:r>
          </a:p>
          <a:p>
            <a:pPr lvl="1">
              <a:lnSpc>
                <a:spcPct val="90000"/>
              </a:lnSpc>
            </a:pPr>
            <a:endParaRPr lang="en-US" dirty="0"/>
          </a:p>
          <a:p>
            <a:pPr marL="228600" indent="-228600">
              <a:lnSpc>
                <a:spcPct val="90000"/>
              </a:lnSpc>
            </a:pPr>
            <a:r>
              <a:rPr lang="en-US" dirty="0"/>
              <a:t>ODFIs should address the risk issues related to </a:t>
            </a:r>
            <a:r>
              <a:rPr lang="en-US" dirty="0" smtClean="0"/>
              <a:t>web </a:t>
            </a:r>
            <a:r>
              <a:rPr lang="en-US" dirty="0"/>
              <a:t>transactions within the agreements they have with their Originators</a:t>
            </a:r>
          </a:p>
          <a:p>
            <a:endParaRPr lang="en-US" dirty="0"/>
          </a:p>
          <a:p>
            <a:endParaRPr lang="en-US" dirty="0"/>
          </a:p>
          <a:p>
            <a:endParaRPr lang="en-US" dirty="0"/>
          </a:p>
        </p:txBody>
      </p:sp>
    </p:spTree>
    <p:extLst>
      <p:ext uri="{BB962C8B-B14F-4D97-AF65-F5344CB8AC3E}">
        <p14:creationId xmlns:p14="http://schemas.microsoft.com/office/powerpoint/2010/main" val="1303433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96" y="810909"/>
            <a:ext cx="5344884" cy="5301312"/>
          </a:xfrm>
          <a:prstGeom prst="rect">
            <a:avLst/>
          </a:prstGeom>
        </p:spPr>
      </p:pic>
      <p:sp>
        <p:nvSpPr>
          <p:cNvPr id="3" name="Slide Number Placeholder 2"/>
          <p:cNvSpPr>
            <a:spLocks noGrp="1"/>
          </p:cNvSpPr>
          <p:nvPr>
            <p:ph type="sldNum" sz="quarter" idx="10"/>
          </p:nvPr>
        </p:nvSpPr>
        <p:spPr/>
        <p:txBody>
          <a:bodyPr/>
          <a:lstStyle/>
          <a:p>
            <a:fld id="{4784ADC4-4FE8-430B-9291-3CE4154BBE82}" type="slidenum">
              <a:rPr lang="en-US" smtClean="0"/>
              <a:pPr/>
              <a:t>23</a:t>
            </a:fld>
            <a:endParaRPr lang="en-US" dirty="0"/>
          </a:p>
        </p:txBody>
      </p:sp>
      <p:sp>
        <p:nvSpPr>
          <p:cNvPr id="14" name="Title 1"/>
          <p:cNvSpPr>
            <a:spLocks noGrp="1"/>
          </p:cNvSpPr>
          <p:nvPr>
            <p:ph type="title"/>
          </p:nvPr>
        </p:nvSpPr>
        <p:spPr>
          <a:xfrm>
            <a:off x="838200" y="762000"/>
            <a:ext cx="7543800" cy="655638"/>
          </a:xfrm>
        </p:spPr>
        <p:txBody>
          <a:bodyPr/>
          <a:lstStyle/>
          <a:p>
            <a:r>
              <a:rPr lang="en-US" dirty="0" smtClean="0"/>
              <a:t>It’s </a:t>
            </a:r>
            <a:r>
              <a:rPr lang="en-US" dirty="0" smtClean="0"/>
              <a:t>Quiz Time</a:t>
            </a:r>
            <a:r>
              <a:rPr lang="en-US" dirty="0" smtClean="0"/>
              <a:t>!</a:t>
            </a:r>
            <a:endParaRPr lang="en-US" dirty="0"/>
          </a:p>
        </p:txBody>
      </p:sp>
      <p:sp>
        <p:nvSpPr>
          <p:cNvPr id="15" name="Content Placeholder 5"/>
          <p:cNvSpPr>
            <a:spLocks noGrp="1"/>
          </p:cNvSpPr>
          <p:nvPr>
            <p:ph sz="quarter" idx="11"/>
          </p:nvPr>
        </p:nvSpPr>
        <p:spPr>
          <a:xfrm>
            <a:off x="856488" y="1542288"/>
            <a:ext cx="7543800" cy="3505200"/>
          </a:xfrm>
        </p:spPr>
        <p:txBody>
          <a:bodyPr/>
          <a:lstStyle/>
          <a:p>
            <a:pPr marL="228600" indent="-228600"/>
            <a:r>
              <a:rPr lang="en-US" dirty="0"/>
              <a:t>What SEC Code is used for an automated enrollment?</a:t>
            </a:r>
          </a:p>
          <a:p>
            <a:pPr marL="228600" indent="-228600"/>
            <a:endParaRPr lang="en-US" dirty="0"/>
          </a:p>
          <a:p>
            <a:pPr marL="228600" indent="-228600"/>
            <a:r>
              <a:rPr lang="en-US" dirty="0"/>
              <a:t>What type of transaction takes place in an anonymous environment?</a:t>
            </a:r>
          </a:p>
          <a:p>
            <a:pPr marL="228600" indent="-228600"/>
            <a:endParaRPr lang="en-US" dirty="0"/>
          </a:p>
          <a:p>
            <a:pPr marL="228600" indent="-228600"/>
            <a:r>
              <a:rPr lang="en-US" dirty="0"/>
              <a:t>What SEC Code is used for a direct payment?</a:t>
            </a:r>
          </a:p>
          <a:p>
            <a:pPr marL="228600" indent="-228600"/>
            <a:endParaRPr lang="en-US" dirty="0"/>
          </a:p>
          <a:p>
            <a:pPr marL="228600" indent="-228600"/>
            <a:r>
              <a:rPr lang="en-US" dirty="0"/>
              <a:t>Are recurring TEL transactions allowed?</a:t>
            </a:r>
          </a:p>
          <a:p>
            <a:pPr marL="228600" indent="-228600"/>
            <a:endParaRPr lang="en-US" dirty="0"/>
          </a:p>
          <a:p>
            <a:pPr marL="228600" indent="-228600"/>
            <a:r>
              <a:rPr lang="en-US" dirty="0"/>
              <a:t>What governs government payments?</a:t>
            </a:r>
          </a:p>
          <a:p>
            <a:endParaRPr lang="en-US" dirty="0"/>
          </a:p>
          <a:p>
            <a:endParaRPr lang="en-US" dirty="0"/>
          </a:p>
          <a:p>
            <a:endParaRPr lang="en-US" dirty="0"/>
          </a:p>
        </p:txBody>
      </p:sp>
    </p:spTree>
    <p:extLst>
      <p:ext uri="{BB962C8B-B14F-4D97-AF65-F5344CB8AC3E}">
        <p14:creationId xmlns:p14="http://schemas.microsoft.com/office/powerpoint/2010/main" val="26483885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028" y="974379"/>
            <a:ext cx="4673016" cy="4634921"/>
          </a:xfrm>
          <a:prstGeom prst="rect">
            <a:avLst/>
          </a:prstGeom>
        </p:spPr>
      </p:pic>
      <p:sp>
        <p:nvSpPr>
          <p:cNvPr id="3" name="Slide Number Placeholder 2"/>
          <p:cNvSpPr>
            <a:spLocks noGrp="1"/>
          </p:cNvSpPr>
          <p:nvPr>
            <p:ph type="sldNum" sz="quarter" idx="10"/>
          </p:nvPr>
        </p:nvSpPr>
        <p:spPr/>
        <p:txBody>
          <a:bodyPr/>
          <a:lstStyle/>
          <a:p>
            <a:fld id="{4784ADC4-4FE8-430B-9291-3CE4154BBE82}" type="slidenum">
              <a:rPr lang="en-US" smtClean="0"/>
              <a:pPr/>
              <a:t>24</a:t>
            </a:fld>
            <a:endParaRPr lang="en-US" dirty="0"/>
          </a:p>
        </p:txBody>
      </p:sp>
      <p:sp>
        <p:nvSpPr>
          <p:cNvPr id="298" name="Title 1"/>
          <p:cNvSpPr>
            <a:spLocks noGrp="1"/>
          </p:cNvSpPr>
          <p:nvPr>
            <p:ph type="title"/>
          </p:nvPr>
        </p:nvSpPr>
        <p:spPr>
          <a:xfrm>
            <a:off x="838200" y="762000"/>
            <a:ext cx="7543800" cy="655638"/>
          </a:xfrm>
        </p:spPr>
        <p:txBody>
          <a:bodyPr/>
          <a:lstStyle/>
          <a:p>
            <a:r>
              <a:rPr lang="en-US" dirty="0" smtClean="0"/>
              <a:t>Regulations </a:t>
            </a:r>
            <a:r>
              <a:rPr lang="en-US" dirty="0" smtClean="0"/>
              <a:t>Governing Consumer </a:t>
            </a:r>
            <a:r>
              <a:rPr lang="en-US" dirty="0" smtClean="0"/>
              <a:t>and </a:t>
            </a:r>
            <a:r>
              <a:rPr lang="en-US" dirty="0" smtClean="0"/>
              <a:t>Corporate Transactions</a:t>
            </a:r>
            <a:endParaRPr lang="en-US" dirty="0"/>
          </a:p>
        </p:txBody>
      </p:sp>
      <p:sp>
        <p:nvSpPr>
          <p:cNvPr id="299" name="Content Placeholder 5"/>
          <p:cNvSpPr>
            <a:spLocks noGrp="1"/>
          </p:cNvSpPr>
          <p:nvPr>
            <p:ph sz="quarter" idx="11"/>
          </p:nvPr>
        </p:nvSpPr>
        <p:spPr>
          <a:xfrm>
            <a:off x="856488" y="1542288"/>
            <a:ext cx="7543800" cy="3505200"/>
          </a:xfrm>
        </p:spPr>
        <p:txBody>
          <a:bodyPr/>
          <a:lstStyle/>
          <a:p>
            <a:pPr marL="228600" indent="-228600"/>
            <a:r>
              <a:rPr lang="en-US" dirty="0"/>
              <a:t>2012 </a:t>
            </a:r>
            <a:r>
              <a:rPr lang="en-US" i="1" dirty="0"/>
              <a:t>NACHA Operating Rules</a:t>
            </a:r>
          </a:p>
          <a:p>
            <a:pPr marL="228600" indent="-228600"/>
            <a:endParaRPr lang="en-US" dirty="0"/>
          </a:p>
          <a:p>
            <a:pPr marL="228600" indent="-228600"/>
            <a:r>
              <a:rPr lang="en-US" dirty="0"/>
              <a:t>Regulation E </a:t>
            </a:r>
          </a:p>
          <a:p>
            <a:pPr marL="685800" lvl="2" indent="-285750">
              <a:buClr>
                <a:srgbClr val="00A0C8"/>
              </a:buClr>
              <a:buFont typeface="Calibri" pitchFamily="34" charset="0"/>
              <a:buChar char="—"/>
            </a:pPr>
            <a:r>
              <a:rPr lang="en-US" dirty="0"/>
              <a:t>Regulation </a:t>
            </a:r>
            <a:r>
              <a:rPr lang="en-US" dirty="0" smtClean="0"/>
              <a:t>E </a:t>
            </a:r>
            <a:r>
              <a:rPr lang="en-US" dirty="0"/>
              <a:t>provides a 60-day return time frame for </a:t>
            </a:r>
            <a:r>
              <a:rPr lang="en-US" i="1" dirty="0"/>
              <a:t>unauthorized transactions </a:t>
            </a:r>
            <a:r>
              <a:rPr lang="en-US" dirty="0"/>
              <a:t>on both consumers and corporates that are participating in ARC, BOC and POP Entries</a:t>
            </a:r>
          </a:p>
          <a:p>
            <a:pPr marL="228600" lvl="1" indent="-228600"/>
            <a:endParaRPr lang="en-US" dirty="0"/>
          </a:p>
          <a:p>
            <a:pPr marL="228600" indent="-228600"/>
            <a:r>
              <a:rPr lang="en-US" dirty="0"/>
              <a:t>OFAC screening for International Transactions (IAT)</a:t>
            </a:r>
          </a:p>
          <a:p>
            <a:endParaRPr lang="en-US" dirty="0"/>
          </a:p>
          <a:p>
            <a:endParaRPr lang="en-US" dirty="0"/>
          </a:p>
          <a:p>
            <a:endParaRPr lang="en-US" dirty="0"/>
          </a:p>
        </p:txBody>
      </p:sp>
    </p:spTree>
    <p:extLst>
      <p:ext uri="{BB962C8B-B14F-4D97-AF65-F5344CB8AC3E}">
        <p14:creationId xmlns:p14="http://schemas.microsoft.com/office/powerpoint/2010/main" val="34398807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25</a:t>
            </a:fld>
            <a:endParaRPr lang="en-US" dirty="0"/>
          </a:p>
        </p:txBody>
      </p:sp>
      <p:sp>
        <p:nvSpPr>
          <p:cNvPr id="2352" name="Title 1"/>
          <p:cNvSpPr>
            <a:spLocks noGrp="1"/>
          </p:cNvSpPr>
          <p:nvPr>
            <p:ph type="title"/>
          </p:nvPr>
        </p:nvSpPr>
        <p:spPr>
          <a:xfrm>
            <a:off x="838200" y="762000"/>
            <a:ext cx="7543800" cy="655638"/>
          </a:xfrm>
        </p:spPr>
        <p:txBody>
          <a:bodyPr/>
          <a:lstStyle/>
          <a:p>
            <a:r>
              <a:rPr lang="en-US" dirty="0" smtClean="0"/>
              <a:t>Consumer and </a:t>
            </a:r>
            <a:r>
              <a:rPr lang="en-US" dirty="0" smtClean="0"/>
              <a:t>Corporate </a:t>
            </a:r>
            <a:r>
              <a:rPr lang="en-US" dirty="0" smtClean="0"/>
              <a:t>SEC </a:t>
            </a:r>
            <a:r>
              <a:rPr lang="en-US" dirty="0" smtClean="0"/>
              <a:t>Codes</a:t>
            </a:r>
            <a:endParaRPr lang="en-US" dirty="0"/>
          </a:p>
        </p:txBody>
      </p:sp>
      <p:sp>
        <p:nvSpPr>
          <p:cNvPr id="2404" name="Content Placeholder 5"/>
          <p:cNvSpPr>
            <a:spLocks noGrp="1"/>
          </p:cNvSpPr>
          <p:nvPr>
            <p:ph sz="quarter" idx="11"/>
          </p:nvPr>
        </p:nvSpPr>
        <p:spPr>
          <a:xfrm>
            <a:off x="856488" y="1542288"/>
            <a:ext cx="7543800" cy="3505200"/>
          </a:xfrm>
        </p:spPr>
        <p:txBody>
          <a:bodyPr/>
          <a:lstStyle/>
          <a:p>
            <a:pPr marL="228600" indent="-228600"/>
            <a:r>
              <a:rPr lang="en-US" dirty="0"/>
              <a:t>ARC –</a:t>
            </a:r>
            <a:r>
              <a:rPr lang="en-US" dirty="0" smtClean="0"/>
              <a:t> </a:t>
            </a:r>
            <a:r>
              <a:rPr lang="en-US" dirty="0"/>
              <a:t>Accounts Receivable Conversion</a:t>
            </a:r>
          </a:p>
          <a:p>
            <a:pPr marL="228600" indent="-228600"/>
            <a:endParaRPr lang="en-US" dirty="0"/>
          </a:p>
          <a:p>
            <a:pPr marL="228600" indent="-228600"/>
            <a:r>
              <a:rPr lang="en-US" dirty="0"/>
              <a:t>POP – </a:t>
            </a:r>
            <a:r>
              <a:rPr lang="en-US" dirty="0" smtClean="0"/>
              <a:t>Point </a:t>
            </a:r>
            <a:r>
              <a:rPr lang="en-US" dirty="0"/>
              <a:t>of Purchase</a:t>
            </a:r>
          </a:p>
          <a:p>
            <a:pPr marL="228600" indent="-228600"/>
            <a:endParaRPr lang="en-US" dirty="0"/>
          </a:p>
          <a:p>
            <a:pPr marL="228600" indent="-228600"/>
            <a:r>
              <a:rPr lang="en-US" dirty="0"/>
              <a:t>BOC – </a:t>
            </a:r>
            <a:r>
              <a:rPr lang="en-US" dirty="0" smtClean="0"/>
              <a:t>Back </a:t>
            </a:r>
            <a:r>
              <a:rPr lang="en-US" dirty="0"/>
              <a:t>Office Conversion</a:t>
            </a:r>
          </a:p>
          <a:p>
            <a:pPr marL="228600" indent="-228600"/>
            <a:endParaRPr lang="en-US" dirty="0"/>
          </a:p>
          <a:p>
            <a:pPr marL="228600" indent="-228600"/>
            <a:r>
              <a:rPr lang="en-US" dirty="0"/>
              <a:t>TRC, TRX – </a:t>
            </a:r>
            <a:r>
              <a:rPr lang="en-US" dirty="0" smtClean="0"/>
              <a:t>Truncated </a:t>
            </a:r>
            <a:r>
              <a:rPr lang="en-US" dirty="0"/>
              <a:t>Checks</a:t>
            </a:r>
          </a:p>
          <a:p>
            <a:pPr marL="228600" indent="-228600"/>
            <a:endParaRPr lang="en-US" dirty="0"/>
          </a:p>
          <a:p>
            <a:pPr marL="228600" indent="-228600"/>
            <a:r>
              <a:rPr lang="en-US" dirty="0"/>
              <a:t>XCK – </a:t>
            </a:r>
            <a:r>
              <a:rPr lang="en-US" dirty="0" smtClean="0"/>
              <a:t>Destroyed </a:t>
            </a:r>
            <a:r>
              <a:rPr lang="en-US" dirty="0"/>
              <a:t>Check Entry</a:t>
            </a:r>
          </a:p>
          <a:p>
            <a:pPr marL="228600" indent="-228600"/>
            <a:endParaRPr lang="en-US" dirty="0"/>
          </a:p>
          <a:p>
            <a:pPr marL="228600" indent="-228600"/>
            <a:r>
              <a:rPr lang="en-US" dirty="0" smtClean="0"/>
              <a:t>IAT</a:t>
            </a:r>
            <a:r>
              <a:rPr lang="en-US" dirty="0"/>
              <a:t> – </a:t>
            </a:r>
            <a:r>
              <a:rPr lang="en-US" dirty="0" smtClean="0"/>
              <a:t>International </a:t>
            </a:r>
            <a:r>
              <a:rPr lang="en-US" dirty="0"/>
              <a:t>ACH Transaction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7180134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26</a:t>
            </a:fld>
            <a:endParaRPr lang="en-US" dirty="0"/>
          </a:p>
        </p:txBody>
      </p:sp>
      <p:sp>
        <p:nvSpPr>
          <p:cNvPr id="23" name="Title 1"/>
          <p:cNvSpPr>
            <a:spLocks noGrp="1"/>
          </p:cNvSpPr>
          <p:nvPr>
            <p:ph type="title"/>
          </p:nvPr>
        </p:nvSpPr>
        <p:spPr>
          <a:xfrm>
            <a:off x="838200" y="762000"/>
            <a:ext cx="7543800" cy="655638"/>
          </a:xfrm>
        </p:spPr>
        <p:txBody>
          <a:bodyPr/>
          <a:lstStyle/>
          <a:p>
            <a:r>
              <a:rPr lang="en-US" dirty="0" smtClean="0"/>
              <a:t>ARC ― Accounts Receivable </a:t>
            </a:r>
            <a:r>
              <a:rPr lang="en-US" dirty="0" smtClean="0"/>
              <a:t>Entry</a:t>
            </a:r>
            <a:endParaRPr lang="en-US" dirty="0"/>
          </a:p>
        </p:txBody>
      </p:sp>
      <p:sp>
        <p:nvSpPr>
          <p:cNvPr id="26" name="Content Placeholder 5"/>
          <p:cNvSpPr>
            <a:spLocks noGrp="1"/>
          </p:cNvSpPr>
          <p:nvPr>
            <p:ph sz="quarter" idx="11"/>
          </p:nvPr>
        </p:nvSpPr>
        <p:spPr>
          <a:xfrm>
            <a:off x="856488" y="1542288"/>
            <a:ext cx="7543800" cy="3505200"/>
          </a:xfrm>
        </p:spPr>
        <p:txBody>
          <a:bodyPr/>
          <a:lstStyle/>
          <a:p>
            <a:pPr marL="228600" indent="-228600">
              <a:spcBef>
                <a:spcPct val="40000"/>
              </a:spcBef>
            </a:pPr>
            <a:r>
              <a:rPr lang="en-US" dirty="0"/>
              <a:t>Originators can convert consumer or corporate Checks </a:t>
            </a:r>
            <a:r>
              <a:rPr lang="en-US" i="1" dirty="0"/>
              <a:t>(that do not contain an auxiliary on-us field)</a:t>
            </a:r>
            <a:r>
              <a:rPr lang="en-US" dirty="0"/>
              <a:t> received 1.) via U.S. mail, 2.) at a drop box location, or 3.) in person for payment of a bill at a manned location and then converted to be collected via the ACH</a:t>
            </a:r>
          </a:p>
          <a:p>
            <a:pPr lvl="1">
              <a:spcBef>
                <a:spcPct val="40000"/>
              </a:spcBef>
              <a:buClr>
                <a:srgbClr val="00A0C8"/>
              </a:buClr>
              <a:buFont typeface="Calibri" pitchFamily="34" charset="0"/>
              <a:buChar char="―"/>
            </a:pPr>
            <a:r>
              <a:rPr lang="en-US" dirty="0"/>
              <a:t>Must be $25,000 or less</a:t>
            </a:r>
          </a:p>
          <a:p>
            <a:pPr lvl="1">
              <a:spcBef>
                <a:spcPct val="40000"/>
              </a:spcBef>
              <a:buClr>
                <a:srgbClr val="00A0C8"/>
              </a:buClr>
              <a:buFont typeface="Calibri" pitchFamily="34" charset="0"/>
              <a:buChar char="―"/>
            </a:pPr>
            <a:r>
              <a:rPr lang="en-US" dirty="0"/>
              <a:t>Ineligible items are HELOC, credit card checks, and others </a:t>
            </a:r>
          </a:p>
          <a:p>
            <a:pPr marL="228600" indent="-228600">
              <a:spcBef>
                <a:spcPct val="40000"/>
              </a:spcBef>
            </a:pPr>
            <a:r>
              <a:rPr lang="en-US" dirty="0"/>
              <a:t>Originator must provide notice to the Receiver in advance (sample wording is provided in </a:t>
            </a:r>
            <a:r>
              <a:rPr lang="en-US" i="1" dirty="0"/>
              <a:t>Rules</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1881985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27</a:t>
            </a:fld>
            <a:endParaRPr lang="en-US" dirty="0"/>
          </a:p>
        </p:txBody>
      </p:sp>
      <p:sp>
        <p:nvSpPr>
          <p:cNvPr id="15" name="Title 1"/>
          <p:cNvSpPr>
            <a:spLocks noGrp="1"/>
          </p:cNvSpPr>
          <p:nvPr>
            <p:ph type="title"/>
          </p:nvPr>
        </p:nvSpPr>
        <p:spPr>
          <a:xfrm>
            <a:off x="838200" y="762000"/>
            <a:ext cx="7543800" cy="655638"/>
          </a:xfrm>
        </p:spPr>
        <p:txBody>
          <a:bodyPr/>
          <a:lstStyle/>
          <a:p>
            <a:r>
              <a:rPr lang="en-US" dirty="0" smtClean="0"/>
              <a:t>ARC ― Accounts Receivable </a:t>
            </a:r>
            <a:r>
              <a:rPr lang="en-US" dirty="0" smtClean="0"/>
              <a:t>Entry</a:t>
            </a:r>
            <a:endParaRPr lang="en-US" dirty="0"/>
          </a:p>
        </p:txBody>
      </p:sp>
      <p:sp>
        <p:nvSpPr>
          <p:cNvPr id="16" name="Content Placeholder 5"/>
          <p:cNvSpPr>
            <a:spLocks noGrp="1"/>
          </p:cNvSpPr>
          <p:nvPr>
            <p:ph sz="quarter" idx="11"/>
          </p:nvPr>
        </p:nvSpPr>
        <p:spPr>
          <a:xfrm>
            <a:off x="856488" y="1542288"/>
            <a:ext cx="7543800" cy="3505200"/>
          </a:xfrm>
        </p:spPr>
        <p:txBody>
          <a:bodyPr/>
          <a:lstStyle/>
          <a:p>
            <a:r>
              <a:rPr lang="en-US" dirty="0"/>
              <a:t>ODFI warranties include:</a:t>
            </a:r>
          </a:p>
          <a:p>
            <a:pPr lvl="1">
              <a:buClr>
                <a:srgbClr val="00A0C8"/>
              </a:buClr>
              <a:buFont typeface="Calibri" pitchFamily="34" charset="0"/>
              <a:buChar char="―"/>
            </a:pPr>
            <a:r>
              <a:rPr lang="en-US" dirty="0"/>
              <a:t>Entry information is accurate</a:t>
            </a:r>
          </a:p>
          <a:p>
            <a:pPr lvl="1">
              <a:buClr>
                <a:srgbClr val="00A0C8"/>
              </a:buClr>
              <a:buFont typeface="Calibri" pitchFamily="34" charset="0"/>
              <a:buChar char="―"/>
            </a:pPr>
            <a:r>
              <a:rPr lang="en-US" dirty="0"/>
              <a:t>Eligible Source Document may not be presented for payment</a:t>
            </a:r>
          </a:p>
          <a:p>
            <a:pPr lvl="1">
              <a:buClr>
                <a:srgbClr val="00A0C8"/>
              </a:buClr>
              <a:buFont typeface="Calibri" pitchFamily="34" charset="0"/>
              <a:buChar char="―"/>
            </a:pPr>
            <a:r>
              <a:rPr lang="en-US" dirty="0"/>
              <a:t>Copy of front of source document kept for two years by Originator &amp; will provide copy to ODFI upon request</a:t>
            </a:r>
          </a:p>
          <a:p>
            <a:pPr lvl="1">
              <a:buClr>
                <a:srgbClr val="00A0C8"/>
              </a:buClr>
              <a:buFont typeface="Calibri" pitchFamily="34" charset="0"/>
              <a:buChar char="―"/>
            </a:pPr>
            <a:r>
              <a:rPr lang="en-US" dirty="0"/>
              <a:t>Secure storage of payment information</a:t>
            </a:r>
          </a:p>
          <a:p>
            <a:pPr lvl="2">
              <a:buClr>
                <a:srgbClr val="00A0C8"/>
              </a:buClr>
              <a:buFont typeface="Calibri" pitchFamily="34" charset="0"/>
              <a:buChar char="―"/>
            </a:pPr>
            <a:r>
              <a:rPr lang="en-US" dirty="0"/>
              <a:t>Originator has employed commercially reasonable methods to store all source documents until destruction and all banking information related to ARC Entries</a:t>
            </a:r>
          </a:p>
          <a:p>
            <a:pPr marL="0" indent="0">
              <a:spcBef>
                <a:spcPct val="40000"/>
              </a:spcBef>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0619881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28</a:t>
            </a:fld>
            <a:endParaRPr lang="en-US" dirty="0"/>
          </a:p>
        </p:txBody>
      </p:sp>
      <p:sp>
        <p:nvSpPr>
          <p:cNvPr id="8" name="Title 1"/>
          <p:cNvSpPr>
            <a:spLocks noGrp="1"/>
          </p:cNvSpPr>
          <p:nvPr>
            <p:ph type="title"/>
          </p:nvPr>
        </p:nvSpPr>
        <p:spPr>
          <a:xfrm>
            <a:off x="838200" y="762000"/>
            <a:ext cx="7543800" cy="655638"/>
          </a:xfrm>
        </p:spPr>
        <p:txBody>
          <a:bodyPr/>
          <a:lstStyle/>
          <a:p>
            <a:r>
              <a:rPr lang="en-US" dirty="0" smtClean="0"/>
              <a:t>ARC ― Accounts Receivable </a:t>
            </a:r>
            <a:r>
              <a:rPr lang="en-US" dirty="0" smtClean="0"/>
              <a:t>Entry</a:t>
            </a:r>
            <a:endParaRPr lang="en-US" dirty="0"/>
          </a:p>
        </p:txBody>
      </p:sp>
      <p:sp>
        <p:nvSpPr>
          <p:cNvPr id="9" name="Content Placeholder 5"/>
          <p:cNvSpPr>
            <a:spLocks noGrp="1"/>
          </p:cNvSpPr>
          <p:nvPr>
            <p:ph sz="quarter" idx="11"/>
          </p:nvPr>
        </p:nvSpPr>
        <p:spPr>
          <a:xfrm>
            <a:off x="856488" y="1542288"/>
            <a:ext cx="7543800" cy="3505200"/>
          </a:xfrm>
        </p:spPr>
        <p:txBody>
          <a:bodyPr/>
          <a:lstStyle/>
          <a:p>
            <a:pPr marL="228600" indent="-228600"/>
            <a:r>
              <a:rPr lang="en-US" dirty="0"/>
              <a:t>Risks for ODFI</a:t>
            </a:r>
          </a:p>
          <a:p>
            <a:pPr marL="685800" lvl="1" indent="-228600">
              <a:buClr>
                <a:srgbClr val="00A0C8"/>
              </a:buClr>
              <a:buFont typeface="Calibri" pitchFamily="34" charset="0"/>
              <a:buChar char="—"/>
            </a:pPr>
            <a:r>
              <a:rPr lang="en-US" dirty="0"/>
              <a:t>Originators are responsible for verifying the Receiver's account information but not account owner</a:t>
            </a:r>
          </a:p>
          <a:p>
            <a:pPr marL="685800" lvl="1" indent="-228600">
              <a:buClr>
                <a:srgbClr val="00A0C8"/>
              </a:buClr>
              <a:buFont typeface="Calibri" pitchFamily="34" charset="0"/>
              <a:buChar char="—"/>
            </a:pPr>
            <a:r>
              <a:rPr lang="en-US" dirty="0"/>
              <a:t>Secure storage of copy of item</a:t>
            </a:r>
          </a:p>
          <a:p>
            <a:pPr lvl="1"/>
            <a:endParaRPr lang="en-US" dirty="0"/>
          </a:p>
          <a:p>
            <a:pPr marL="228600" indent="-228600"/>
            <a:r>
              <a:rPr lang="en-US" dirty="0"/>
              <a:t>Risks for RDFI</a:t>
            </a:r>
          </a:p>
          <a:p>
            <a:pPr lvl="1">
              <a:buClr>
                <a:srgbClr val="00A0C8"/>
              </a:buClr>
              <a:buFont typeface="Calibri" pitchFamily="34" charset="0"/>
              <a:buChar char="—"/>
            </a:pPr>
            <a:r>
              <a:rPr lang="en-US" dirty="0"/>
              <a:t>Unauthorized transactions posting to consumer’s account</a:t>
            </a:r>
          </a:p>
          <a:p>
            <a:pPr lvl="1">
              <a:buClr>
                <a:srgbClr val="00A0C8"/>
              </a:buClr>
              <a:buFont typeface="Calibri" pitchFamily="34" charset="0"/>
              <a:buChar char="—"/>
            </a:pPr>
            <a:r>
              <a:rPr lang="en-US" dirty="0"/>
              <a:t>A depository institution could be presented with an invalid ACH transaction, a “duplicate” in the form of the original Check, an image presentment, or an IRD, depending on how the original item was processed and who came into possession of what instrument or information</a:t>
            </a:r>
          </a:p>
          <a:p>
            <a:pPr marL="0" indent="0">
              <a:spcBef>
                <a:spcPct val="40000"/>
              </a:spcBef>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629453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29</a:t>
            </a:fld>
            <a:endParaRPr lang="en-US" dirty="0"/>
          </a:p>
        </p:txBody>
      </p:sp>
      <p:sp>
        <p:nvSpPr>
          <p:cNvPr id="8" name="Title 1"/>
          <p:cNvSpPr>
            <a:spLocks noGrp="1"/>
          </p:cNvSpPr>
          <p:nvPr>
            <p:ph type="title"/>
          </p:nvPr>
        </p:nvSpPr>
        <p:spPr>
          <a:xfrm>
            <a:off x="838200" y="762000"/>
            <a:ext cx="7543800" cy="655638"/>
          </a:xfrm>
        </p:spPr>
        <p:txBody>
          <a:bodyPr/>
          <a:lstStyle/>
          <a:p>
            <a:r>
              <a:rPr lang="en-US" dirty="0" smtClean="0"/>
              <a:t>BOC ― Back Office Conversion </a:t>
            </a:r>
            <a:r>
              <a:rPr lang="en-US" dirty="0" smtClean="0"/>
              <a:t>Entry</a:t>
            </a:r>
            <a:endParaRPr lang="en-US" dirty="0"/>
          </a:p>
        </p:txBody>
      </p:sp>
      <p:sp>
        <p:nvSpPr>
          <p:cNvPr id="9" name="Content Placeholder 5"/>
          <p:cNvSpPr>
            <a:spLocks noGrp="1"/>
          </p:cNvSpPr>
          <p:nvPr>
            <p:ph sz="quarter" idx="11"/>
          </p:nvPr>
        </p:nvSpPr>
        <p:spPr>
          <a:xfrm>
            <a:off x="856488" y="1542288"/>
            <a:ext cx="7543800" cy="3505200"/>
          </a:xfrm>
        </p:spPr>
        <p:txBody>
          <a:bodyPr/>
          <a:lstStyle/>
          <a:p>
            <a:pPr marL="228600" indent="-228600">
              <a:spcBef>
                <a:spcPct val="40000"/>
              </a:spcBef>
            </a:pPr>
            <a:r>
              <a:rPr lang="en-US" dirty="0"/>
              <a:t>Originators can decide whether to convert consumer or corporate Checks </a:t>
            </a:r>
            <a:r>
              <a:rPr lang="en-US" i="1" dirty="0"/>
              <a:t>(that do not contain an auxiliary on-us field)</a:t>
            </a:r>
            <a:r>
              <a:rPr lang="en-US" dirty="0"/>
              <a:t> received in person for purchases or payments and initiate a one-time ACH debit (or) process as a Check</a:t>
            </a:r>
          </a:p>
          <a:p>
            <a:pPr lvl="1">
              <a:spcBef>
                <a:spcPct val="40000"/>
              </a:spcBef>
              <a:buClr>
                <a:srgbClr val="00A0C8"/>
              </a:buClr>
              <a:buFont typeface="Calibri" pitchFamily="34" charset="0"/>
              <a:buChar char="—"/>
            </a:pPr>
            <a:r>
              <a:rPr lang="en-US" dirty="0"/>
              <a:t>If converted to an ACH debit, the </a:t>
            </a:r>
            <a:r>
              <a:rPr lang="en-US" dirty="0" smtClean="0"/>
              <a:t>Check:</a:t>
            </a:r>
            <a:endParaRPr lang="en-US" dirty="0"/>
          </a:p>
          <a:p>
            <a:pPr lvl="2">
              <a:spcBef>
                <a:spcPct val="40000"/>
              </a:spcBef>
              <a:buClr>
                <a:srgbClr val="00A0C8"/>
              </a:buClr>
              <a:buFont typeface="Calibri" pitchFamily="34" charset="0"/>
              <a:buChar char="—"/>
            </a:pPr>
            <a:r>
              <a:rPr lang="en-US" dirty="0"/>
              <a:t>Must be $</a:t>
            </a:r>
            <a:r>
              <a:rPr lang="en-US" dirty="0" smtClean="0"/>
              <a:t>25,000 </a:t>
            </a:r>
            <a:r>
              <a:rPr lang="en-US" dirty="0"/>
              <a:t>or less</a:t>
            </a:r>
          </a:p>
          <a:p>
            <a:pPr lvl="2">
              <a:spcBef>
                <a:spcPct val="40000"/>
              </a:spcBef>
              <a:buClr>
                <a:srgbClr val="00A0C8"/>
              </a:buClr>
              <a:buFont typeface="Calibri" pitchFamily="34" charset="0"/>
              <a:buChar char="—"/>
            </a:pPr>
            <a:r>
              <a:rPr lang="en-US" dirty="0"/>
              <a:t>Ineligible items are HELOC, credit card Checks, and others </a:t>
            </a:r>
          </a:p>
          <a:p>
            <a:pPr>
              <a:spcBef>
                <a:spcPct val="40000"/>
              </a:spcBef>
            </a:pPr>
            <a:r>
              <a:rPr lang="en-US" dirty="0"/>
              <a:t>Based on notice equals authorization and use of the Check as a source document</a:t>
            </a:r>
          </a:p>
          <a:p>
            <a:pPr>
              <a:spcBef>
                <a:spcPct val="40000"/>
              </a:spcBef>
            </a:pPr>
            <a:r>
              <a:rPr lang="en-US" dirty="0"/>
              <a:t>The Check will be not be returned to the Receiver</a:t>
            </a:r>
          </a:p>
          <a:p>
            <a:pPr>
              <a:spcBef>
                <a:spcPct val="40000"/>
              </a:spcBef>
            </a:pPr>
            <a:r>
              <a:rPr lang="en-US" dirty="0"/>
              <a:t>A copy of the authorization notice must be given to the Receiver at the point of purchase/manned bill payment location</a:t>
            </a:r>
          </a:p>
          <a:p>
            <a:pPr marL="0" indent="0">
              <a:spcBef>
                <a:spcPct val="40000"/>
              </a:spcBef>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213007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Slide Number Placeholder 2"/>
          <p:cNvSpPr>
            <a:spLocks noGrp="1"/>
          </p:cNvSpPr>
          <p:nvPr>
            <p:ph type="sldNum" sz="quarter" idx="10"/>
          </p:nvPr>
        </p:nvSpPr>
        <p:spPr/>
        <p:txBody>
          <a:bodyPr/>
          <a:lstStyle/>
          <a:p>
            <a:fld id="{4784ADC4-4FE8-430B-9291-3CE4154BBE82}" type="slidenum">
              <a:rPr lang="en-US" smtClean="0"/>
              <a:pPr/>
              <a:t>3</a:t>
            </a:fld>
            <a:endParaRPr lang="en-US" dirty="0"/>
          </a:p>
        </p:txBody>
      </p:sp>
      <p:sp>
        <p:nvSpPr>
          <p:cNvPr id="4" name="Content Placeholder 3"/>
          <p:cNvSpPr>
            <a:spLocks noGrp="1"/>
          </p:cNvSpPr>
          <p:nvPr>
            <p:ph sz="quarter" idx="11"/>
          </p:nvPr>
        </p:nvSpPr>
        <p:spPr>
          <a:xfrm>
            <a:off x="838200" y="1524000"/>
            <a:ext cx="7543800" cy="4343400"/>
          </a:xfrm>
        </p:spPr>
        <p:txBody>
          <a:bodyPr>
            <a:normAutofit/>
          </a:bodyPr>
          <a:lstStyle/>
          <a:p>
            <a:pPr marL="228600" indent="-228600">
              <a:lnSpc>
                <a:spcPct val="150000"/>
              </a:lnSpc>
              <a:spcBef>
                <a:spcPts val="100"/>
              </a:spcBef>
              <a:spcAft>
                <a:spcPts val="300"/>
              </a:spcAft>
              <a:buClr>
                <a:srgbClr val="00A0C8"/>
              </a:buClr>
              <a:buSzPct val="100000"/>
            </a:pPr>
            <a:r>
              <a:rPr lang="en-US" dirty="0" smtClean="0">
                <a:solidFill>
                  <a:srgbClr val="000000"/>
                </a:solidFill>
                <a:cs typeface="Calibri" pitchFamily="34" charset="0"/>
              </a:rPr>
              <a:t>ACH – a brief overview</a:t>
            </a:r>
            <a:endParaRPr lang="en-US" dirty="0">
              <a:solidFill>
                <a:srgbClr val="000000"/>
              </a:solidFill>
              <a:cs typeface="Calibri" pitchFamily="34" charset="0"/>
            </a:endParaRPr>
          </a:p>
          <a:p>
            <a:pPr marL="228600" indent="-228600">
              <a:lnSpc>
                <a:spcPct val="150000"/>
              </a:lnSpc>
              <a:spcBef>
                <a:spcPts val="100"/>
              </a:spcBef>
              <a:spcAft>
                <a:spcPts val="300"/>
              </a:spcAft>
              <a:buClr>
                <a:srgbClr val="00A0C8"/>
              </a:buClr>
              <a:buSzPct val="100000"/>
            </a:pPr>
            <a:r>
              <a:rPr lang="en-US" dirty="0" smtClean="0">
                <a:solidFill>
                  <a:schemeClr val="tx1">
                    <a:lumMod val="95000"/>
                    <a:lumOff val="5000"/>
                  </a:schemeClr>
                </a:solidFill>
                <a:cs typeface="Calibri" pitchFamily="34" charset="0"/>
              </a:rPr>
              <a:t>Standard entry class codes</a:t>
            </a:r>
          </a:p>
          <a:p>
            <a:pPr marL="685800" lvl="2">
              <a:lnSpc>
                <a:spcPct val="150000"/>
              </a:lnSpc>
              <a:spcBef>
                <a:spcPts val="100"/>
              </a:spcBef>
              <a:spcAft>
                <a:spcPts val="300"/>
              </a:spcAft>
              <a:buClr>
                <a:srgbClr val="00A0C8"/>
              </a:buClr>
              <a:buSzPct val="100000"/>
              <a:buFont typeface="Calibri" pitchFamily="34" charset="0"/>
              <a:buChar char="—"/>
            </a:pPr>
            <a:r>
              <a:rPr lang="en-US" dirty="0" smtClean="0">
                <a:solidFill>
                  <a:schemeClr val="tx1">
                    <a:lumMod val="95000"/>
                    <a:lumOff val="5000"/>
                  </a:schemeClr>
                </a:solidFill>
                <a:cs typeface="Calibri" pitchFamily="34" charset="0"/>
              </a:rPr>
              <a:t>Definitions</a:t>
            </a:r>
          </a:p>
          <a:p>
            <a:pPr marL="685800" lvl="2">
              <a:lnSpc>
                <a:spcPct val="150000"/>
              </a:lnSpc>
              <a:spcBef>
                <a:spcPts val="100"/>
              </a:spcBef>
              <a:spcAft>
                <a:spcPts val="300"/>
              </a:spcAft>
              <a:buClr>
                <a:srgbClr val="00A0C8"/>
              </a:buClr>
              <a:buSzPct val="100000"/>
              <a:buFont typeface="Calibri" pitchFamily="34" charset="0"/>
              <a:buChar char="—"/>
            </a:pPr>
            <a:r>
              <a:rPr lang="en-US" dirty="0" smtClean="0">
                <a:solidFill>
                  <a:schemeClr val="tx1">
                    <a:lumMod val="95000"/>
                    <a:lumOff val="5000"/>
                  </a:schemeClr>
                </a:solidFill>
                <a:cs typeface="Calibri" pitchFamily="34" charset="0"/>
              </a:rPr>
              <a:t>Benefits of usage</a:t>
            </a:r>
          </a:p>
          <a:p>
            <a:pPr marL="685800" lvl="2">
              <a:lnSpc>
                <a:spcPct val="150000"/>
              </a:lnSpc>
              <a:spcBef>
                <a:spcPts val="100"/>
              </a:spcBef>
              <a:spcAft>
                <a:spcPts val="300"/>
              </a:spcAft>
              <a:buClr>
                <a:srgbClr val="00A0C8"/>
              </a:buClr>
              <a:buSzPct val="100000"/>
              <a:buFont typeface="Calibri" pitchFamily="34" charset="0"/>
              <a:buChar char="—"/>
            </a:pPr>
            <a:r>
              <a:rPr lang="en-US" dirty="0" smtClean="0">
                <a:solidFill>
                  <a:schemeClr val="tx1">
                    <a:lumMod val="95000"/>
                    <a:lumOff val="5000"/>
                  </a:schemeClr>
                </a:solidFill>
                <a:cs typeface="Calibri" pitchFamily="34" charset="0"/>
              </a:rPr>
              <a:t>Examples</a:t>
            </a:r>
          </a:p>
          <a:p>
            <a:pPr marL="685800" lvl="2">
              <a:lnSpc>
                <a:spcPct val="150000"/>
              </a:lnSpc>
              <a:spcBef>
                <a:spcPts val="100"/>
              </a:spcBef>
              <a:spcAft>
                <a:spcPts val="300"/>
              </a:spcAft>
              <a:buClr>
                <a:srgbClr val="00A0C8"/>
              </a:buClr>
              <a:buSzPct val="100000"/>
              <a:buFont typeface="Calibri" pitchFamily="34" charset="0"/>
              <a:buChar char="—"/>
            </a:pPr>
            <a:r>
              <a:rPr lang="en-US" dirty="0" smtClean="0">
                <a:solidFill>
                  <a:schemeClr val="tx1">
                    <a:lumMod val="95000"/>
                    <a:lumOff val="5000"/>
                  </a:schemeClr>
                </a:solidFill>
                <a:cs typeface="Calibri" pitchFamily="34" charset="0"/>
              </a:rPr>
              <a:t>Legal framework</a:t>
            </a:r>
            <a:endParaRPr lang="en-US" dirty="0">
              <a:solidFill>
                <a:schemeClr val="tx1">
                  <a:lumMod val="95000"/>
                  <a:lumOff val="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96" y="810909"/>
            <a:ext cx="5344884" cy="5301312"/>
          </a:xfrm>
          <a:prstGeom prst="rect">
            <a:avLst/>
          </a:prstGeom>
        </p:spPr>
      </p:pic>
    </p:spTree>
    <p:extLst>
      <p:ext uri="{BB962C8B-B14F-4D97-AF65-F5344CB8AC3E}">
        <p14:creationId xmlns:p14="http://schemas.microsoft.com/office/powerpoint/2010/main" val="26797748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30</a:t>
            </a:fld>
            <a:endParaRPr lang="en-US" dirty="0"/>
          </a:p>
        </p:txBody>
      </p:sp>
      <p:sp>
        <p:nvSpPr>
          <p:cNvPr id="31" name="Title 1"/>
          <p:cNvSpPr>
            <a:spLocks noGrp="1"/>
          </p:cNvSpPr>
          <p:nvPr>
            <p:ph type="title"/>
          </p:nvPr>
        </p:nvSpPr>
        <p:spPr>
          <a:xfrm>
            <a:off x="838200" y="762000"/>
            <a:ext cx="7543800" cy="655638"/>
          </a:xfrm>
        </p:spPr>
        <p:txBody>
          <a:bodyPr/>
          <a:lstStyle/>
          <a:p>
            <a:r>
              <a:rPr lang="en-US" dirty="0" smtClean="0"/>
              <a:t>BOC ― Back Office Conversion </a:t>
            </a:r>
            <a:r>
              <a:rPr lang="en-US" dirty="0" smtClean="0"/>
              <a:t>Entry</a:t>
            </a:r>
            <a:endParaRPr lang="en-US" dirty="0"/>
          </a:p>
        </p:txBody>
      </p:sp>
      <p:sp>
        <p:nvSpPr>
          <p:cNvPr id="32" name="Content Placeholder 5"/>
          <p:cNvSpPr>
            <a:spLocks noGrp="1"/>
          </p:cNvSpPr>
          <p:nvPr>
            <p:ph sz="quarter" idx="11"/>
          </p:nvPr>
        </p:nvSpPr>
        <p:spPr>
          <a:xfrm>
            <a:off x="856488" y="1542288"/>
            <a:ext cx="7543800" cy="3505200"/>
          </a:xfrm>
        </p:spPr>
        <p:txBody>
          <a:bodyPr/>
          <a:lstStyle/>
          <a:p>
            <a:pPr marL="228600" indent="-228600">
              <a:lnSpc>
                <a:spcPct val="90000"/>
              </a:lnSpc>
            </a:pPr>
            <a:r>
              <a:rPr lang="en-US" dirty="0"/>
              <a:t>Minimizing Risks associated with BOC</a:t>
            </a:r>
          </a:p>
          <a:p>
            <a:pPr marL="685800" lvl="1" indent="-228600">
              <a:lnSpc>
                <a:spcPct val="90000"/>
              </a:lnSpc>
              <a:buClr>
                <a:srgbClr val="00A0C8"/>
              </a:buClr>
              <a:buFont typeface="Calibri" pitchFamily="34" charset="0"/>
              <a:buChar char="—"/>
            </a:pPr>
            <a:r>
              <a:rPr lang="en-US" dirty="0"/>
              <a:t>Originator verifies the identity of the Receiver prior to accepting Check</a:t>
            </a:r>
          </a:p>
          <a:p>
            <a:pPr marL="685800" lvl="1" indent="-228600">
              <a:lnSpc>
                <a:spcPct val="90000"/>
              </a:lnSpc>
              <a:buClr>
                <a:srgbClr val="00A0C8"/>
              </a:buClr>
              <a:buFont typeface="Calibri" pitchFamily="34" charset="0"/>
              <a:buChar char="—"/>
            </a:pPr>
            <a:r>
              <a:rPr lang="en-US" dirty="0"/>
              <a:t>Originators must securely store all documents associated with the BOC Entry</a:t>
            </a:r>
          </a:p>
          <a:p>
            <a:pPr marL="685800" lvl="1" indent="-228600">
              <a:lnSpc>
                <a:spcPct val="90000"/>
              </a:lnSpc>
              <a:buClr>
                <a:srgbClr val="00A0C8"/>
              </a:buClr>
              <a:buFont typeface="Calibri" pitchFamily="34" charset="0"/>
              <a:buChar char="—"/>
            </a:pPr>
            <a:r>
              <a:rPr lang="en-US" dirty="0"/>
              <a:t>Originator provides Customer Service Telephone Number on the notice, and warrants that all Entry information captured is accurate</a:t>
            </a:r>
          </a:p>
          <a:p>
            <a:pPr marL="685800" lvl="1" indent="-228600">
              <a:lnSpc>
                <a:spcPct val="90000"/>
              </a:lnSpc>
              <a:buClr>
                <a:srgbClr val="00A0C8"/>
              </a:buClr>
              <a:buFont typeface="Calibri" pitchFamily="34" charset="0"/>
              <a:buChar char="—"/>
            </a:pPr>
            <a:r>
              <a:rPr lang="en-US" dirty="0"/>
              <a:t>ODFIs must keep specific information on the Originator</a:t>
            </a:r>
          </a:p>
          <a:p>
            <a:pPr lvl="2">
              <a:lnSpc>
                <a:spcPct val="90000"/>
              </a:lnSpc>
              <a:buClr>
                <a:srgbClr val="00A0C8"/>
              </a:buClr>
              <a:buFont typeface="Calibri" pitchFamily="34" charset="0"/>
              <a:buChar char="—"/>
            </a:pPr>
            <a:r>
              <a:rPr lang="en-US" dirty="0"/>
              <a:t>Company name</a:t>
            </a:r>
          </a:p>
          <a:p>
            <a:pPr lvl="2">
              <a:lnSpc>
                <a:spcPct val="90000"/>
              </a:lnSpc>
              <a:buClr>
                <a:srgbClr val="00A0C8"/>
              </a:buClr>
              <a:buFont typeface="Calibri" pitchFamily="34" charset="0"/>
              <a:buChar char="—"/>
            </a:pPr>
            <a:r>
              <a:rPr lang="en-US" dirty="0"/>
              <a:t>Address</a:t>
            </a:r>
          </a:p>
          <a:p>
            <a:pPr lvl="2">
              <a:lnSpc>
                <a:spcPct val="90000"/>
              </a:lnSpc>
              <a:buClr>
                <a:srgbClr val="00A0C8"/>
              </a:buClr>
              <a:buFont typeface="Calibri" pitchFamily="34" charset="0"/>
              <a:buChar char="—"/>
            </a:pPr>
            <a:r>
              <a:rPr lang="en-US" dirty="0"/>
              <a:t>Telephone number</a:t>
            </a:r>
          </a:p>
          <a:p>
            <a:pPr lvl="2">
              <a:lnSpc>
                <a:spcPct val="90000"/>
              </a:lnSpc>
              <a:buClr>
                <a:srgbClr val="00A0C8"/>
              </a:buClr>
              <a:buFont typeface="Calibri" pitchFamily="34" charset="0"/>
              <a:buChar char="—"/>
            </a:pPr>
            <a:r>
              <a:rPr lang="en-US" dirty="0"/>
              <a:t>Contact person</a:t>
            </a:r>
          </a:p>
          <a:p>
            <a:pPr lvl="2">
              <a:lnSpc>
                <a:spcPct val="90000"/>
              </a:lnSpc>
              <a:buClr>
                <a:srgbClr val="00A0C8"/>
              </a:buClr>
              <a:buFont typeface="Calibri" pitchFamily="34" charset="0"/>
              <a:buChar char="—"/>
            </a:pPr>
            <a:r>
              <a:rPr lang="en-US" dirty="0"/>
              <a:t>Taxpayer ID number</a:t>
            </a:r>
          </a:p>
          <a:p>
            <a:pPr lvl="2">
              <a:lnSpc>
                <a:spcPct val="90000"/>
              </a:lnSpc>
              <a:buClr>
                <a:srgbClr val="00A0C8"/>
              </a:buClr>
              <a:buFont typeface="Calibri" pitchFamily="34" charset="0"/>
              <a:buChar char="—"/>
            </a:pPr>
            <a:r>
              <a:rPr lang="en-US" dirty="0"/>
              <a:t>Description of the nature of the business</a:t>
            </a:r>
          </a:p>
          <a:p>
            <a:pPr lvl="1">
              <a:lnSpc>
                <a:spcPct val="90000"/>
              </a:lnSpc>
              <a:buClr>
                <a:srgbClr val="00A0C8"/>
              </a:buClr>
              <a:buFont typeface="Calibri" pitchFamily="34" charset="0"/>
              <a:buChar char="—"/>
            </a:pPr>
            <a:r>
              <a:rPr lang="en-US" dirty="0"/>
              <a:t>ODFI must provide the specific Originator information within two Banking Days of receipt of RDFI’s written request  </a:t>
            </a:r>
          </a:p>
          <a:p>
            <a:pPr marL="0" indent="0">
              <a:spcBef>
                <a:spcPct val="40000"/>
              </a:spcBef>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8442480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31</a:t>
            </a:fld>
            <a:endParaRPr lang="en-US" dirty="0"/>
          </a:p>
        </p:txBody>
      </p:sp>
      <p:sp>
        <p:nvSpPr>
          <p:cNvPr id="33" name="Title 1"/>
          <p:cNvSpPr>
            <a:spLocks noGrp="1"/>
          </p:cNvSpPr>
          <p:nvPr>
            <p:ph type="title"/>
          </p:nvPr>
        </p:nvSpPr>
        <p:spPr>
          <a:xfrm>
            <a:off x="838200" y="762000"/>
            <a:ext cx="7543800" cy="655638"/>
          </a:xfrm>
        </p:spPr>
        <p:txBody>
          <a:bodyPr/>
          <a:lstStyle/>
          <a:p>
            <a:r>
              <a:rPr lang="en-US" dirty="0" smtClean="0"/>
              <a:t>POP ― </a:t>
            </a:r>
            <a:r>
              <a:rPr lang="en-US" dirty="0" smtClean="0"/>
              <a:t>Point-of-Purchase Entry</a:t>
            </a:r>
            <a:endParaRPr lang="en-US" dirty="0"/>
          </a:p>
        </p:txBody>
      </p:sp>
      <p:sp>
        <p:nvSpPr>
          <p:cNvPr id="34" name="Content Placeholder 5"/>
          <p:cNvSpPr>
            <a:spLocks noGrp="1"/>
          </p:cNvSpPr>
          <p:nvPr>
            <p:ph sz="quarter" idx="11"/>
          </p:nvPr>
        </p:nvSpPr>
        <p:spPr>
          <a:xfrm>
            <a:off x="856488" y="1542288"/>
            <a:ext cx="7543800" cy="3505200"/>
          </a:xfrm>
        </p:spPr>
        <p:txBody>
          <a:bodyPr/>
          <a:lstStyle/>
          <a:p>
            <a:pPr marL="228600" indent="-228600">
              <a:spcBef>
                <a:spcPct val="40000"/>
              </a:spcBef>
            </a:pPr>
            <a:r>
              <a:rPr lang="en-US" dirty="0"/>
              <a:t>Originators can convert consumer or corporate Checks </a:t>
            </a:r>
            <a:r>
              <a:rPr lang="en-US" i="1" dirty="0"/>
              <a:t>(that do not contain an auxiliary on-us field)</a:t>
            </a:r>
            <a:r>
              <a:rPr lang="en-US" dirty="0"/>
              <a:t> received in person for purchases or a manned bill payment location and initiate a one-time ACH debit </a:t>
            </a:r>
          </a:p>
          <a:p>
            <a:pPr marL="685800" lvl="1" indent="-228600">
              <a:spcBef>
                <a:spcPct val="40000"/>
              </a:spcBef>
              <a:buClr>
                <a:srgbClr val="00A0C8"/>
              </a:buClr>
              <a:buFont typeface="Calibri" pitchFamily="34" charset="0"/>
              <a:buChar char="—"/>
            </a:pPr>
            <a:r>
              <a:rPr lang="en-US" dirty="0"/>
              <a:t>Must be $25,000 or less</a:t>
            </a:r>
          </a:p>
          <a:p>
            <a:pPr marL="685800" lvl="1" indent="-228600">
              <a:spcBef>
                <a:spcPct val="40000"/>
              </a:spcBef>
              <a:buClr>
                <a:srgbClr val="00A0C8"/>
              </a:buClr>
              <a:buFont typeface="Calibri" pitchFamily="34" charset="0"/>
              <a:buChar char="—"/>
            </a:pPr>
            <a:r>
              <a:rPr lang="en-US" dirty="0"/>
              <a:t>Ineligible items are HELOC, credit card Checks, and others </a:t>
            </a:r>
          </a:p>
          <a:p>
            <a:pPr marL="228600" indent="-228600">
              <a:spcBef>
                <a:spcPct val="40000"/>
              </a:spcBef>
            </a:pPr>
            <a:r>
              <a:rPr lang="en-US" dirty="0"/>
              <a:t>Based on written authorization and use of the Check as a source document</a:t>
            </a:r>
          </a:p>
          <a:p>
            <a:pPr marL="685800" lvl="1" indent="-228600">
              <a:spcBef>
                <a:spcPct val="40000"/>
              </a:spcBef>
              <a:buClr>
                <a:srgbClr val="00A0C8"/>
              </a:buClr>
              <a:buFont typeface="Calibri" pitchFamily="34" charset="0"/>
              <a:buChar char="—"/>
            </a:pPr>
            <a:r>
              <a:rPr lang="en-US" dirty="0"/>
              <a:t>The Check will be voided and returned to the Receiver at the point of purchase</a:t>
            </a:r>
          </a:p>
          <a:p>
            <a:pPr marL="685800" lvl="1" indent="-228600">
              <a:spcBef>
                <a:spcPct val="40000"/>
              </a:spcBef>
              <a:buClr>
                <a:srgbClr val="00A0C8"/>
              </a:buClr>
              <a:buFont typeface="Calibri" pitchFamily="34" charset="0"/>
              <a:buChar char="—"/>
            </a:pPr>
            <a:r>
              <a:rPr lang="en-US" dirty="0"/>
              <a:t>A copy of the written authorization and a receipt for purchases must be provided to the Receiver as </a:t>
            </a:r>
            <a:r>
              <a:rPr lang="en-US" dirty="0" smtClean="0"/>
              <a:t>well</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40582046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32</a:t>
            </a:fld>
            <a:endParaRPr lang="en-US" dirty="0"/>
          </a:p>
        </p:txBody>
      </p:sp>
      <p:sp>
        <p:nvSpPr>
          <p:cNvPr id="21" name="TextBox 20"/>
          <p:cNvSpPr txBox="1"/>
          <p:nvPr/>
        </p:nvSpPr>
        <p:spPr>
          <a:xfrm>
            <a:off x="497437" y="6871156"/>
            <a:ext cx="2957862" cy="215444"/>
          </a:xfrm>
          <a:prstGeom prst="rect">
            <a:avLst/>
          </a:prstGeom>
          <a:noFill/>
        </p:spPr>
        <p:txBody>
          <a:bodyPr wrap="none" rtlCol="0">
            <a:spAutoFit/>
          </a:bodyPr>
          <a:lstStyle/>
          <a:p>
            <a:r>
              <a:rPr lang="en-US" sz="800" dirty="0" smtClean="0"/>
              <a:t>Source:  BCG Report “The Future of Mobile Payments” 2012</a:t>
            </a:r>
            <a:endParaRPr lang="en-US" sz="800" dirty="0"/>
          </a:p>
        </p:txBody>
      </p:sp>
      <p:sp>
        <p:nvSpPr>
          <p:cNvPr id="34" name="Title 1"/>
          <p:cNvSpPr>
            <a:spLocks noGrp="1"/>
          </p:cNvSpPr>
          <p:nvPr>
            <p:ph type="title"/>
          </p:nvPr>
        </p:nvSpPr>
        <p:spPr>
          <a:xfrm>
            <a:off x="838200" y="762000"/>
            <a:ext cx="7543800" cy="655638"/>
          </a:xfrm>
        </p:spPr>
        <p:txBody>
          <a:bodyPr/>
          <a:lstStyle/>
          <a:p>
            <a:r>
              <a:rPr lang="en-US" dirty="0" smtClean="0"/>
              <a:t>POP ― </a:t>
            </a:r>
            <a:r>
              <a:rPr lang="en-US" dirty="0" smtClean="0"/>
              <a:t>Point-of-Purchase </a:t>
            </a:r>
            <a:r>
              <a:rPr lang="en-US" dirty="0"/>
              <a:t>E</a:t>
            </a:r>
            <a:r>
              <a:rPr lang="en-US" dirty="0" smtClean="0"/>
              <a:t>ntry</a:t>
            </a:r>
            <a:endParaRPr lang="en-US" dirty="0"/>
          </a:p>
        </p:txBody>
      </p:sp>
      <p:sp>
        <p:nvSpPr>
          <p:cNvPr id="35" name="Content Placeholder 5"/>
          <p:cNvSpPr>
            <a:spLocks noGrp="1"/>
          </p:cNvSpPr>
          <p:nvPr>
            <p:ph sz="quarter" idx="11"/>
          </p:nvPr>
        </p:nvSpPr>
        <p:spPr>
          <a:xfrm>
            <a:off x="856488" y="1542288"/>
            <a:ext cx="7543800" cy="3505200"/>
          </a:xfrm>
        </p:spPr>
        <p:txBody>
          <a:bodyPr/>
          <a:lstStyle/>
          <a:p>
            <a:pPr marL="228600" indent="-228600"/>
            <a:r>
              <a:rPr lang="en-US" dirty="0"/>
              <a:t>To minimize Risk, ODFIs warrant:</a:t>
            </a:r>
          </a:p>
          <a:p>
            <a:pPr lvl="1">
              <a:buClr>
                <a:srgbClr val="00A0C8"/>
              </a:buClr>
              <a:buFont typeface="Calibri" pitchFamily="34" charset="0"/>
              <a:buChar char="—"/>
            </a:pPr>
            <a:r>
              <a:rPr lang="en-US" dirty="0"/>
              <a:t>The Originator has provided each Receiver with receipt containing specific information, for each POP transaction</a:t>
            </a:r>
          </a:p>
          <a:p>
            <a:pPr lvl="1">
              <a:buClr>
                <a:srgbClr val="00A0C8"/>
              </a:buClr>
              <a:buFont typeface="Calibri" pitchFamily="34" charset="0"/>
              <a:buChar char="—"/>
            </a:pPr>
            <a:r>
              <a:rPr lang="en-US" dirty="0"/>
              <a:t>The source document used for POP Entry must be voided and returned to the Receiver at point of purchase</a:t>
            </a:r>
          </a:p>
          <a:p>
            <a:pPr lvl="1">
              <a:buClr>
                <a:srgbClr val="00A0C8"/>
              </a:buClr>
              <a:buFont typeface="Calibri" pitchFamily="34" charset="0"/>
              <a:buChar char="—"/>
            </a:pPr>
            <a:r>
              <a:rPr lang="en-US" dirty="0"/>
              <a:t>The source document used for POP Entry has not been used in any prior POP Entry by the Receiver</a:t>
            </a:r>
          </a:p>
          <a:p>
            <a:pPr marL="228600" indent="-228600"/>
            <a:r>
              <a:rPr lang="en-US" dirty="0"/>
              <a:t>The POP receipt must contain:</a:t>
            </a:r>
          </a:p>
          <a:p>
            <a:pPr marL="685800" lvl="1" indent="-228600">
              <a:buClr>
                <a:srgbClr val="00A0C8"/>
              </a:buClr>
              <a:buFont typeface="Calibri" pitchFamily="34" charset="0"/>
              <a:buChar char="—"/>
            </a:pPr>
            <a:r>
              <a:rPr lang="en-US" dirty="0"/>
              <a:t>Originator name and Merchant number</a:t>
            </a:r>
          </a:p>
          <a:p>
            <a:pPr marL="685800" lvl="1" indent="-228600">
              <a:buClr>
                <a:srgbClr val="00A0C8"/>
              </a:buClr>
              <a:buFont typeface="Calibri" pitchFamily="34" charset="0"/>
              <a:buChar char="—"/>
            </a:pPr>
            <a:r>
              <a:rPr lang="en-US" dirty="0"/>
              <a:t>Company or TPSP telephone number</a:t>
            </a:r>
          </a:p>
          <a:p>
            <a:pPr marL="685800" lvl="1" indent="-228600">
              <a:buClr>
                <a:srgbClr val="00A0C8"/>
              </a:buClr>
              <a:buFont typeface="Calibri" pitchFamily="34" charset="0"/>
              <a:buChar char="—"/>
            </a:pPr>
            <a:r>
              <a:rPr lang="en-US" dirty="0"/>
              <a:t>Date of Transaction</a:t>
            </a:r>
          </a:p>
          <a:p>
            <a:pPr marL="685800" lvl="1" indent="-228600">
              <a:buClr>
                <a:srgbClr val="00A0C8"/>
              </a:buClr>
              <a:buFont typeface="Calibri" pitchFamily="34" charset="0"/>
              <a:buChar char="—"/>
            </a:pPr>
            <a:r>
              <a:rPr lang="en-US" dirty="0"/>
              <a:t>Transaction Amount</a:t>
            </a:r>
          </a:p>
          <a:p>
            <a:pPr marL="685800" lvl="1" indent="-228600">
              <a:buClr>
                <a:srgbClr val="00A0C8"/>
              </a:buClr>
              <a:buFont typeface="Calibri" pitchFamily="34" charset="0"/>
              <a:buChar char="—"/>
            </a:pPr>
            <a:r>
              <a:rPr lang="en-US" dirty="0"/>
              <a:t>Check Serial Number of Eligible Source Document</a:t>
            </a:r>
          </a:p>
          <a:p>
            <a:pPr marL="685800" lvl="1" indent="-228600">
              <a:buClr>
                <a:srgbClr val="00A0C8"/>
              </a:buClr>
              <a:buFont typeface="Calibri" pitchFamily="34" charset="0"/>
              <a:buChar char="—"/>
            </a:pPr>
            <a:r>
              <a:rPr lang="en-US" dirty="0"/>
              <a:t>Terminal City and Terminal State (as defined in </a:t>
            </a:r>
            <a:r>
              <a:rPr lang="en-US" dirty="0" err="1"/>
              <a:t>Reg</a:t>
            </a:r>
            <a:r>
              <a:rPr lang="en-US" dirty="0"/>
              <a:t> E)</a:t>
            </a:r>
          </a:p>
          <a:p>
            <a:endParaRPr lang="en-US" dirty="0"/>
          </a:p>
          <a:p>
            <a:endParaRPr lang="en-US" dirty="0"/>
          </a:p>
          <a:p>
            <a:endParaRPr lang="en-US" dirty="0"/>
          </a:p>
        </p:txBody>
      </p:sp>
    </p:spTree>
    <p:extLst>
      <p:ext uri="{BB962C8B-B14F-4D97-AF65-F5344CB8AC3E}">
        <p14:creationId xmlns:p14="http://schemas.microsoft.com/office/powerpoint/2010/main" val="25252370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33</a:t>
            </a:fld>
            <a:endParaRPr lang="en-US" dirty="0"/>
          </a:p>
        </p:txBody>
      </p:sp>
      <p:sp>
        <p:nvSpPr>
          <p:cNvPr id="9" name="Title 1"/>
          <p:cNvSpPr>
            <a:spLocks noGrp="1"/>
          </p:cNvSpPr>
          <p:nvPr>
            <p:ph type="title"/>
          </p:nvPr>
        </p:nvSpPr>
        <p:spPr>
          <a:xfrm>
            <a:off x="838200" y="762000"/>
            <a:ext cx="7543800" cy="655638"/>
          </a:xfrm>
        </p:spPr>
        <p:txBody>
          <a:bodyPr/>
          <a:lstStyle/>
          <a:p>
            <a:r>
              <a:rPr lang="en-US" dirty="0" smtClean="0"/>
              <a:t>TRC ― Truncated </a:t>
            </a:r>
            <a:r>
              <a:rPr lang="en-US" dirty="0" smtClean="0"/>
              <a:t>Entry</a:t>
            </a:r>
            <a:endParaRPr lang="en-US" dirty="0"/>
          </a:p>
        </p:txBody>
      </p:sp>
      <p:sp>
        <p:nvSpPr>
          <p:cNvPr id="10" name="Content Placeholder 5"/>
          <p:cNvSpPr>
            <a:spLocks noGrp="1"/>
          </p:cNvSpPr>
          <p:nvPr>
            <p:ph sz="quarter" idx="11"/>
          </p:nvPr>
        </p:nvSpPr>
        <p:spPr>
          <a:xfrm>
            <a:off x="856488" y="1542288"/>
            <a:ext cx="7543800" cy="3505200"/>
          </a:xfrm>
        </p:spPr>
        <p:txBody>
          <a:bodyPr/>
          <a:lstStyle/>
          <a:p>
            <a:pPr marL="228600" indent="-228600"/>
            <a:r>
              <a:rPr lang="en-US" dirty="0"/>
              <a:t>Identifies a single truncated Check being </a:t>
            </a:r>
            <a:r>
              <a:rPr lang="en-US" dirty="0" err="1"/>
              <a:t>safekept</a:t>
            </a:r>
            <a:r>
              <a:rPr lang="en-US" dirty="0"/>
              <a:t> by the Originator as defined by a Check truncation program and processed as an ACH debit Entry</a:t>
            </a:r>
          </a:p>
          <a:p>
            <a:endParaRPr lang="en-US" dirty="0"/>
          </a:p>
          <a:p>
            <a:endParaRPr lang="en-US" dirty="0"/>
          </a:p>
          <a:p>
            <a:endParaRPr lang="en-US" dirty="0"/>
          </a:p>
        </p:txBody>
      </p:sp>
    </p:spTree>
    <p:extLst>
      <p:ext uri="{BB962C8B-B14F-4D97-AF65-F5344CB8AC3E}">
        <p14:creationId xmlns:p14="http://schemas.microsoft.com/office/powerpoint/2010/main" val="21482990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34</a:t>
            </a:fld>
            <a:endParaRPr lang="en-US" dirty="0"/>
          </a:p>
        </p:txBody>
      </p:sp>
      <p:sp>
        <p:nvSpPr>
          <p:cNvPr id="10"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84ADC4-4FE8-430B-9291-3CE4154BBE82}" type="slidenum">
              <a:rPr lang="en-US" smtClean="0"/>
              <a:pPr/>
              <a:t>34</a:t>
            </a:fld>
            <a:endParaRPr lang="en-US" dirty="0"/>
          </a:p>
        </p:txBody>
      </p:sp>
      <p:sp>
        <p:nvSpPr>
          <p:cNvPr id="11" name="Title 1"/>
          <p:cNvSpPr>
            <a:spLocks noGrp="1"/>
          </p:cNvSpPr>
          <p:nvPr>
            <p:ph type="title"/>
          </p:nvPr>
        </p:nvSpPr>
        <p:spPr>
          <a:xfrm>
            <a:off x="838200" y="762000"/>
            <a:ext cx="7543800" cy="655638"/>
          </a:xfrm>
        </p:spPr>
        <p:txBody>
          <a:bodyPr/>
          <a:lstStyle/>
          <a:p>
            <a:r>
              <a:rPr lang="en-US" dirty="0" smtClean="0"/>
              <a:t>TRX ― Truncated Entries Exchange</a:t>
            </a:r>
            <a:endParaRPr lang="en-US" dirty="0"/>
          </a:p>
        </p:txBody>
      </p:sp>
      <p:sp>
        <p:nvSpPr>
          <p:cNvPr id="12" name="Content Placeholder 5"/>
          <p:cNvSpPr>
            <a:spLocks noGrp="1"/>
          </p:cNvSpPr>
          <p:nvPr>
            <p:ph sz="quarter" idx="11"/>
          </p:nvPr>
        </p:nvSpPr>
        <p:spPr>
          <a:xfrm>
            <a:off x="856488" y="1542288"/>
            <a:ext cx="7543800" cy="3505200"/>
          </a:xfrm>
        </p:spPr>
        <p:txBody>
          <a:bodyPr/>
          <a:lstStyle/>
          <a:p>
            <a:pPr marL="228600" indent="-228600"/>
            <a:r>
              <a:rPr lang="en-US" dirty="0"/>
              <a:t>Identifies truncated Checks being </a:t>
            </a:r>
            <a:r>
              <a:rPr lang="en-US" dirty="0" err="1"/>
              <a:t>safekept</a:t>
            </a:r>
            <a:r>
              <a:rPr lang="en-US" dirty="0"/>
              <a:t> by the Originator as defined by a Check truncation program</a:t>
            </a:r>
          </a:p>
          <a:p>
            <a:pPr marL="228600" indent="-228600"/>
            <a:endParaRPr lang="en-US" dirty="0"/>
          </a:p>
          <a:p>
            <a:pPr marL="228600" indent="-228600"/>
            <a:r>
              <a:rPr lang="en-US" dirty="0"/>
              <a:t>Allows financial institutions to use a single ACH Entry to carry information from multiple Checks</a:t>
            </a:r>
          </a:p>
          <a:p>
            <a:pPr marL="228600" indent="-228600"/>
            <a:endParaRPr lang="en-US" dirty="0"/>
          </a:p>
          <a:p>
            <a:pPr marL="228600" indent="-228600"/>
            <a:r>
              <a:rPr lang="en-US" dirty="0"/>
              <a:t>Must be accompanied by Addenda Records that relay information formatted in National Association for Check Safekeeping syntax</a:t>
            </a:r>
          </a:p>
          <a:p>
            <a:pPr marL="685800" lvl="1" indent="-228600">
              <a:buClr>
                <a:srgbClr val="00A0C8"/>
              </a:buClr>
              <a:buFont typeface="Calibri" pitchFamily="34" charset="0"/>
              <a:buChar char="—"/>
            </a:pPr>
            <a:r>
              <a:rPr lang="en-US" dirty="0"/>
              <a:t>TRX allows one Entry for multiple Checks, using up to 9,999 Addenda Records – one for </a:t>
            </a:r>
            <a:r>
              <a:rPr lang="en-US" dirty="0" smtClean="0"/>
              <a:t/>
            </a:r>
            <a:br>
              <a:rPr lang="en-US" dirty="0" smtClean="0"/>
            </a:br>
            <a:r>
              <a:rPr lang="en-US" dirty="0" smtClean="0"/>
              <a:t>each </a:t>
            </a:r>
            <a:r>
              <a:rPr lang="en-US" dirty="0"/>
              <a:t>truncated Check</a:t>
            </a:r>
          </a:p>
          <a:p>
            <a:endParaRPr lang="en-US" dirty="0"/>
          </a:p>
          <a:p>
            <a:endParaRPr lang="en-US" dirty="0"/>
          </a:p>
          <a:p>
            <a:endParaRPr lang="en-US" dirty="0"/>
          </a:p>
        </p:txBody>
      </p:sp>
    </p:spTree>
    <p:extLst>
      <p:ext uri="{BB962C8B-B14F-4D97-AF65-F5344CB8AC3E}">
        <p14:creationId xmlns:p14="http://schemas.microsoft.com/office/powerpoint/2010/main" val="26300522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35</a:t>
            </a:fld>
            <a:endParaRPr lang="en-US" dirty="0"/>
          </a:p>
        </p:txBody>
      </p:sp>
      <p:sp>
        <p:nvSpPr>
          <p:cNvPr id="7" name="Title 1"/>
          <p:cNvSpPr>
            <a:spLocks noGrp="1"/>
          </p:cNvSpPr>
          <p:nvPr>
            <p:ph type="title"/>
          </p:nvPr>
        </p:nvSpPr>
        <p:spPr>
          <a:xfrm>
            <a:off x="838200" y="762000"/>
            <a:ext cx="7543800" cy="655638"/>
          </a:xfrm>
        </p:spPr>
        <p:txBody>
          <a:bodyPr/>
          <a:lstStyle/>
          <a:p>
            <a:r>
              <a:rPr lang="en-US" dirty="0" smtClean="0"/>
              <a:t>XCK ― Destroyed Check </a:t>
            </a:r>
            <a:r>
              <a:rPr lang="en-US" dirty="0" smtClean="0"/>
              <a:t>Entry</a:t>
            </a:r>
            <a:endParaRPr lang="en-US" dirty="0"/>
          </a:p>
        </p:txBody>
      </p:sp>
      <p:sp>
        <p:nvSpPr>
          <p:cNvPr id="8" name="Content Placeholder 5"/>
          <p:cNvSpPr>
            <a:spLocks noGrp="1"/>
          </p:cNvSpPr>
          <p:nvPr>
            <p:ph sz="quarter" idx="11"/>
          </p:nvPr>
        </p:nvSpPr>
        <p:spPr>
          <a:xfrm>
            <a:off x="856488" y="1542288"/>
            <a:ext cx="7543800" cy="3505200"/>
          </a:xfrm>
        </p:spPr>
        <p:txBody>
          <a:bodyPr/>
          <a:lstStyle/>
          <a:p>
            <a:pPr marL="228600" indent="-228600"/>
            <a:r>
              <a:rPr lang="en-US" dirty="0"/>
              <a:t>Used to identify debit Entry initiated by an ODFI when Check(s) contained in  a cash letter has been lost, destroyed or otherwise unavailable while in transit for presentment to a paying bank </a:t>
            </a:r>
          </a:p>
          <a:p>
            <a:pPr marL="228600" indent="-228600"/>
            <a:r>
              <a:rPr lang="en-US" b="1" dirty="0">
                <a:solidFill>
                  <a:srgbClr val="558ED5"/>
                </a:solidFill>
              </a:rPr>
              <a:t>September 16, 2011 – Expanded usage of XCK</a:t>
            </a:r>
          </a:p>
          <a:p>
            <a:pPr marL="685800" lvl="1" indent="-228600">
              <a:buClr>
                <a:srgbClr val="00A0C8"/>
              </a:buClr>
              <a:buFont typeface="Calibri" pitchFamily="34" charset="0"/>
              <a:buChar char="—"/>
            </a:pPr>
            <a:r>
              <a:rPr lang="en-US" dirty="0"/>
              <a:t>Now also allows use of XCK to collect Checks that are damaged and cannot be imaged, or for which the image cannot be processed, such as:</a:t>
            </a:r>
          </a:p>
          <a:p>
            <a:pPr marL="1143000" lvl="3">
              <a:buClr>
                <a:srgbClr val="00A0C8"/>
              </a:buClr>
              <a:buFont typeface="Calibri" pitchFamily="34" charset="0"/>
              <a:buChar char="—"/>
            </a:pPr>
            <a:r>
              <a:rPr lang="en-US" dirty="0"/>
              <a:t>A Check missing part of the MICR line but can be repaired to create an ACH debit</a:t>
            </a:r>
          </a:p>
          <a:p>
            <a:pPr marL="1143000" lvl="3">
              <a:buClr>
                <a:srgbClr val="00A0C8"/>
              </a:buClr>
              <a:buFont typeface="Calibri" pitchFamily="34" charset="0"/>
              <a:buChar char="—"/>
            </a:pPr>
            <a:r>
              <a:rPr lang="en-US" dirty="0"/>
              <a:t>A Check that is unreadable, obscured, or mutilated and prevents automated </a:t>
            </a:r>
            <a:r>
              <a:rPr lang="en-US" dirty="0" smtClean="0"/>
              <a:t>check or </a:t>
            </a:r>
            <a:r>
              <a:rPr lang="en-US" dirty="0"/>
              <a:t>image processing, but has an intact MICR line</a:t>
            </a:r>
          </a:p>
          <a:p>
            <a:pPr marL="228600" indent="-228600"/>
            <a:r>
              <a:rPr lang="en-US" dirty="0"/>
              <a:t>RDFI may return XCK Entries (at its sole discretion) with Return Code R33 (60 calendar day return time frame)</a:t>
            </a:r>
          </a:p>
          <a:p>
            <a:pPr marL="228600" indent="-228600"/>
            <a:r>
              <a:rPr lang="en-US" dirty="0"/>
              <a:t>ODFI must provide a copy of the item to which the XCK relates to the RDFI within thirty days of receiving RDFI’s written request – if received within six years from the date the XCK was initiated</a:t>
            </a:r>
          </a:p>
          <a:p>
            <a:endParaRPr lang="en-US" dirty="0"/>
          </a:p>
          <a:p>
            <a:endParaRPr lang="en-US" dirty="0"/>
          </a:p>
          <a:p>
            <a:endParaRPr lang="en-US" dirty="0"/>
          </a:p>
        </p:txBody>
      </p:sp>
    </p:spTree>
    <p:extLst>
      <p:ext uri="{BB962C8B-B14F-4D97-AF65-F5344CB8AC3E}">
        <p14:creationId xmlns:p14="http://schemas.microsoft.com/office/powerpoint/2010/main" val="12424420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0" descr="C:\Users\savidge\AppData\Local\Microsoft\Windows\Temporary Internet Files\Content.IE5\312UNOW2\MC90043806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7688" y="4001285"/>
            <a:ext cx="2100453" cy="203680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0"/>
          </p:nvPr>
        </p:nvSpPr>
        <p:spPr/>
        <p:txBody>
          <a:bodyPr/>
          <a:lstStyle/>
          <a:p>
            <a:fld id="{4784ADC4-4FE8-430B-9291-3CE4154BBE82}" type="slidenum">
              <a:rPr lang="en-US" smtClean="0"/>
              <a:pPr/>
              <a:t>36</a:t>
            </a:fld>
            <a:endParaRPr lang="en-US" dirty="0"/>
          </a:p>
        </p:txBody>
      </p:sp>
      <p:sp>
        <p:nvSpPr>
          <p:cNvPr id="7" name="Title 1"/>
          <p:cNvSpPr>
            <a:spLocks noGrp="1"/>
          </p:cNvSpPr>
          <p:nvPr>
            <p:ph type="title"/>
          </p:nvPr>
        </p:nvSpPr>
        <p:spPr>
          <a:xfrm>
            <a:off x="838200" y="762000"/>
            <a:ext cx="7543800" cy="655638"/>
          </a:xfrm>
        </p:spPr>
        <p:txBody>
          <a:bodyPr/>
          <a:lstStyle/>
          <a:p>
            <a:r>
              <a:rPr lang="en-US" dirty="0" smtClean="0"/>
              <a:t>IAT ― International ACH Transaction</a:t>
            </a:r>
            <a:endParaRPr lang="en-US" dirty="0"/>
          </a:p>
        </p:txBody>
      </p:sp>
      <p:sp>
        <p:nvSpPr>
          <p:cNvPr id="8" name="Content Placeholder 5"/>
          <p:cNvSpPr>
            <a:spLocks noGrp="1"/>
          </p:cNvSpPr>
          <p:nvPr>
            <p:ph sz="quarter" idx="11"/>
          </p:nvPr>
        </p:nvSpPr>
        <p:spPr>
          <a:xfrm>
            <a:off x="856488" y="1542288"/>
            <a:ext cx="7543800" cy="3505200"/>
          </a:xfrm>
        </p:spPr>
        <p:txBody>
          <a:bodyPr/>
          <a:lstStyle/>
          <a:p>
            <a:pPr marL="228600" indent="-228600"/>
            <a:r>
              <a:rPr lang="en-US" dirty="0"/>
              <a:t>Implemented: September 18, 2009</a:t>
            </a:r>
          </a:p>
          <a:p>
            <a:pPr marL="228600" indent="-228600"/>
            <a:r>
              <a:rPr lang="en-US" dirty="0"/>
              <a:t>Identifies a debit or credit Entry that is part of a payment transaction involving a financial agency’s office that is not located in the territorial jurisdiction of the US</a:t>
            </a:r>
          </a:p>
          <a:p>
            <a:pPr marL="228600" indent="-228600"/>
            <a:r>
              <a:rPr lang="en-US" dirty="0"/>
              <a:t>IAT Entries are structured to comply with U.S. Law and:</a:t>
            </a:r>
            <a:endParaRPr lang="en-US" i="1" dirty="0"/>
          </a:p>
          <a:p>
            <a:pPr marL="685800" lvl="1" indent="-228600">
              <a:buClr>
                <a:srgbClr val="00A0C8"/>
              </a:buClr>
              <a:buFont typeface="Calibri" pitchFamily="34" charset="0"/>
              <a:buChar char="—"/>
            </a:pPr>
            <a:r>
              <a:rPr lang="en-US" dirty="0"/>
              <a:t>Carry the additional data requirements included in the Bank Secrecy Act’s “Travel Rule” as requested by OFAC</a:t>
            </a:r>
          </a:p>
          <a:p>
            <a:pPr lvl="2">
              <a:buClr>
                <a:srgbClr val="00A0C8"/>
              </a:buClr>
              <a:buFont typeface="Calibri" pitchFamily="34" charset="0"/>
              <a:buChar char="—"/>
            </a:pPr>
            <a:r>
              <a:rPr lang="en-US" dirty="0"/>
              <a:t>7 Distinct Mandatory Addenda Records – each supplying additional identification for the different parties to the transaction</a:t>
            </a:r>
          </a:p>
          <a:p>
            <a:pPr marL="685800" lvl="1" indent="-228600">
              <a:buClr>
                <a:srgbClr val="00A0C8"/>
              </a:buClr>
              <a:buFont typeface="Calibri" pitchFamily="34" charset="0"/>
              <a:buChar char="—"/>
            </a:pPr>
            <a:r>
              <a:rPr lang="en-US" dirty="0"/>
              <a:t>Also allows 2 Optional Remittance Addenda Records and up to 5 Optional Addenda Records to identify Foreign Correspondent FIs* </a:t>
            </a:r>
          </a:p>
          <a:p>
            <a:pPr marL="685800" lvl="1" indent="-228600">
              <a:buClr>
                <a:srgbClr val="00A0C8"/>
              </a:buClr>
              <a:buFont typeface="Calibri" pitchFamily="34" charset="0"/>
              <a:buChar char="—"/>
            </a:pPr>
            <a:r>
              <a:rPr lang="en-US" dirty="0"/>
              <a:t>May contain OFAC Screening Indicators to aid FIs in effective </a:t>
            </a:r>
            <a:r>
              <a:rPr lang="en-US" dirty="0" smtClean="0"/>
              <a:t>interdiction</a:t>
            </a:r>
            <a:br>
              <a:rPr lang="en-US" dirty="0" smtClean="0"/>
            </a:br>
            <a:r>
              <a:rPr lang="en-US" dirty="0" smtClean="0"/>
              <a:t>of unlawful </a:t>
            </a:r>
            <a:r>
              <a:rPr lang="en-US" dirty="0"/>
              <a:t>transactions (“1” suspect, “0” non suspect)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1489491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C:\Users\savidge\AppData\Local\Microsoft\Windows\Temporary Internet Files\Content.IE5\312UNOW2\MC900438068[1].PNG"/>
          <p:cNvPicPr>
            <a:picLocks noChangeAspect="1" noChangeArrowheads="1"/>
          </p:cNvPicPr>
          <p:nvPr/>
        </p:nvPicPr>
        <p:blipFill>
          <a:blip r:embed="rId2">
            <a:extLst>
              <a:ext uri="{BEBA8EAE-BF5A-486C-A8C5-ECC9F3942E4B}">
                <a14:imgProps xmlns:a14="http://schemas.microsoft.com/office/drawing/2010/main">
                  <a14:imgLayer r:embed="rId3">
                    <a14:imgEffect>
                      <a14:artisticGlowDiffused trans="27000"/>
                    </a14:imgEffect>
                  </a14:imgLayer>
                </a14:imgProps>
              </a:ext>
              <a:ext uri="{28A0092B-C50C-407E-A947-70E740481C1C}">
                <a14:useLocalDpi xmlns:a14="http://schemas.microsoft.com/office/drawing/2010/main" val="0"/>
              </a:ext>
            </a:extLst>
          </a:blip>
          <a:srcRect/>
          <a:stretch>
            <a:fillRect/>
          </a:stretch>
        </p:blipFill>
        <p:spPr bwMode="auto">
          <a:xfrm>
            <a:off x="6647688" y="4001285"/>
            <a:ext cx="2100453" cy="2036803"/>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0"/>
          </p:nvPr>
        </p:nvSpPr>
        <p:spPr/>
        <p:txBody>
          <a:bodyPr/>
          <a:lstStyle/>
          <a:p>
            <a:fld id="{4784ADC4-4FE8-430B-9291-3CE4154BBE82}" type="slidenum">
              <a:rPr lang="en-US" smtClean="0"/>
              <a:pPr/>
              <a:t>37</a:t>
            </a:fld>
            <a:endParaRPr lang="en-US" dirty="0"/>
          </a:p>
        </p:txBody>
      </p:sp>
      <p:sp>
        <p:nvSpPr>
          <p:cNvPr id="5" name="Title 1"/>
          <p:cNvSpPr>
            <a:spLocks noGrp="1"/>
          </p:cNvSpPr>
          <p:nvPr>
            <p:ph type="title"/>
          </p:nvPr>
        </p:nvSpPr>
        <p:spPr>
          <a:xfrm>
            <a:off x="838200" y="762000"/>
            <a:ext cx="7543800" cy="655638"/>
          </a:xfrm>
        </p:spPr>
        <p:txBody>
          <a:bodyPr/>
          <a:lstStyle/>
          <a:p>
            <a:r>
              <a:rPr lang="en-US" dirty="0" smtClean="0"/>
              <a:t>IAT ― International ACH Transaction</a:t>
            </a:r>
            <a:endParaRPr lang="en-US" dirty="0"/>
          </a:p>
        </p:txBody>
      </p:sp>
      <p:sp>
        <p:nvSpPr>
          <p:cNvPr id="6" name="Content Placeholder 5"/>
          <p:cNvSpPr>
            <a:spLocks noGrp="1"/>
          </p:cNvSpPr>
          <p:nvPr>
            <p:ph sz="quarter" idx="11"/>
          </p:nvPr>
        </p:nvSpPr>
        <p:spPr>
          <a:xfrm>
            <a:off x="856488" y="1542288"/>
            <a:ext cx="7543800" cy="3505200"/>
          </a:xfrm>
        </p:spPr>
        <p:txBody>
          <a:bodyPr/>
          <a:lstStyle/>
          <a:p>
            <a:pPr marL="228600" indent="-228600">
              <a:buClr>
                <a:srgbClr val="00A0C8"/>
              </a:buClr>
              <a:defRPr/>
            </a:pPr>
            <a:r>
              <a:rPr lang="en-US" dirty="0"/>
              <a:t>ACH Operators acting as a Gateway may process Outbound debit and credit Entries but must limit Inbound IAT Entries to credits only; whereas DFIs acting as a Gateway may process Inbound and Outbound debits and credits</a:t>
            </a:r>
          </a:p>
          <a:p>
            <a:pPr marL="685800" lvl="2">
              <a:buClr>
                <a:srgbClr val="00A0C8"/>
              </a:buClr>
              <a:buFont typeface="Calibri" pitchFamily="34" charset="0"/>
              <a:buChar char="—"/>
              <a:defRPr/>
            </a:pPr>
            <a:r>
              <a:rPr lang="en-US" dirty="0"/>
              <a:t>Gateways that identify suspect inbound debit Entries must not forward those Entries to the RDFI, but contact OFAC first</a:t>
            </a:r>
          </a:p>
          <a:p>
            <a:pPr>
              <a:buClr>
                <a:srgbClr val="00A0C8"/>
              </a:buClr>
              <a:defRPr/>
            </a:pPr>
            <a:endParaRPr lang="en-US" dirty="0"/>
          </a:p>
          <a:p>
            <a:pPr marL="228600" lvl="1" indent="-228600">
              <a:buClr>
                <a:srgbClr val="00A0C8"/>
              </a:buClr>
              <a:buFont typeface="Wingdings" pitchFamily="2" charset="2"/>
              <a:buChar char="§"/>
              <a:defRPr/>
            </a:pPr>
            <a:r>
              <a:rPr lang="en-US" dirty="0"/>
              <a:t>RDFIs receiving Inbound IATs must additionally screen all IAT Entries in their entirety (Receiver, Originator and Addenda information)</a:t>
            </a:r>
          </a:p>
          <a:p>
            <a:pPr>
              <a:buClr>
                <a:srgbClr val="00A0C8"/>
              </a:buClr>
              <a:defRPr/>
            </a:pPr>
            <a:endParaRPr lang="en-US" dirty="0"/>
          </a:p>
          <a:p>
            <a:pPr marL="228600" indent="-228600">
              <a:buClr>
                <a:srgbClr val="00A0C8"/>
              </a:buClr>
              <a:defRPr/>
            </a:pPr>
            <a:r>
              <a:rPr lang="en-US" dirty="0"/>
              <a:t>ODFIs – Review all parties to an Outbound IAT transaction for OFAC </a:t>
            </a:r>
            <a:r>
              <a:rPr lang="en-US" dirty="0" smtClean="0"/>
              <a:t>compliance</a:t>
            </a:r>
            <a:br>
              <a:rPr lang="en-US" dirty="0" smtClean="0"/>
            </a:br>
            <a:r>
              <a:rPr lang="en-US" dirty="0" smtClean="0"/>
              <a:t>prior </a:t>
            </a:r>
            <a:r>
              <a:rPr lang="en-US" dirty="0"/>
              <a:t>to origination to ACH Operator</a:t>
            </a:r>
          </a:p>
          <a:p>
            <a:pPr>
              <a:buClr>
                <a:srgbClr val="00A0C8"/>
              </a:buClr>
              <a:defRPr/>
            </a:pPr>
            <a:endParaRPr lang="en-US" dirty="0"/>
          </a:p>
          <a:p>
            <a:pPr marL="228600" indent="-228600">
              <a:buClr>
                <a:srgbClr val="00A0C8"/>
              </a:buClr>
              <a:defRPr/>
            </a:pPr>
            <a:r>
              <a:rPr lang="en-US" dirty="0"/>
              <a:t>Certain Rules Exceptions exist for Inbound and Outbound IAT Entries to the </a:t>
            </a:r>
            <a:r>
              <a:rPr lang="en-US" dirty="0" smtClean="0"/>
              <a:t/>
            </a:r>
            <a:br>
              <a:rPr lang="en-US" dirty="0" smtClean="0"/>
            </a:br>
            <a:r>
              <a:rPr lang="en-US" dirty="0" smtClean="0"/>
              <a:t>extent </a:t>
            </a:r>
            <a:r>
              <a:rPr lang="en-US" dirty="0"/>
              <a:t>that the laws and payment system rules of the foreign country apply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7458176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38</a:t>
            </a:fld>
            <a:endParaRPr lang="en-US" dirty="0"/>
          </a:p>
        </p:txBody>
      </p:sp>
      <p:sp>
        <p:nvSpPr>
          <p:cNvPr id="5" name="Title 1"/>
          <p:cNvSpPr>
            <a:spLocks noGrp="1"/>
          </p:cNvSpPr>
          <p:nvPr>
            <p:ph type="title"/>
          </p:nvPr>
        </p:nvSpPr>
        <p:spPr>
          <a:xfrm>
            <a:off x="838200" y="762000"/>
            <a:ext cx="7543800" cy="655638"/>
          </a:xfrm>
        </p:spPr>
        <p:txBody>
          <a:bodyPr/>
          <a:lstStyle/>
          <a:p>
            <a:r>
              <a:rPr lang="en-US" dirty="0" smtClean="0"/>
              <a:t>Corporate </a:t>
            </a:r>
            <a:r>
              <a:rPr lang="en-US" dirty="0" smtClean="0"/>
              <a:t>Codes</a:t>
            </a:r>
            <a:endParaRPr lang="en-US" dirty="0"/>
          </a:p>
        </p:txBody>
      </p:sp>
      <p:sp>
        <p:nvSpPr>
          <p:cNvPr id="6" name="Content Placeholder 5"/>
          <p:cNvSpPr>
            <a:spLocks noGrp="1"/>
          </p:cNvSpPr>
          <p:nvPr>
            <p:ph sz="quarter" idx="11"/>
          </p:nvPr>
        </p:nvSpPr>
        <p:spPr>
          <a:xfrm>
            <a:off x="856488" y="1542288"/>
            <a:ext cx="7543800" cy="3505200"/>
          </a:xfrm>
        </p:spPr>
        <p:txBody>
          <a:bodyPr/>
          <a:lstStyle/>
          <a:p>
            <a:pPr marL="228600" indent="-228600"/>
            <a:r>
              <a:rPr lang="en-US" dirty="0"/>
              <a:t>ACK, ATX – Acknowledgements</a:t>
            </a:r>
          </a:p>
          <a:p>
            <a:pPr marL="228600" indent="-228600"/>
            <a:endParaRPr lang="en-US" dirty="0"/>
          </a:p>
          <a:p>
            <a:pPr marL="228600" indent="-228600"/>
            <a:r>
              <a:rPr lang="en-US" dirty="0"/>
              <a:t>CCD – Corporate Credit or Debit</a:t>
            </a:r>
          </a:p>
          <a:p>
            <a:pPr marL="228600" indent="-228600"/>
            <a:endParaRPr lang="en-US" dirty="0"/>
          </a:p>
          <a:p>
            <a:pPr marL="228600" indent="-228600"/>
            <a:r>
              <a:rPr lang="en-US" dirty="0"/>
              <a:t>CTX – Corporate Trade Exchange</a:t>
            </a:r>
          </a:p>
          <a:p>
            <a:pPr marL="0" indent="0">
              <a:buNone/>
            </a:pPr>
            <a:endParaRPr lang="en-US" dirty="0"/>
          </a:p>
          <a:p>
            <a:endParaRPr lang="en-US" dirty="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96" y="810909"/>
            <a:ext cx="5344884" cy="5301312"/>
          </a:xfrm>
          <a:prstGeom prst="rect">
            <a:avLst/>
          </a:prstGeom>
        </p:spPr>
      </p:pic>
    </p:spTree>
    <p:extLst>
      <p:ext uri="{BB962C8B-B14F-4D97-AF65-F5344CB8AC3E}">
        <p14:creationId xmlns:p14="http://schemas.microsoft.com/office/powerpoint/2010/main" val="21339477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39</a:t>
            </a:fld>
            <a:endParaRPr lang="en-US" dirty="0"/>
          </a:p>
        </p:txBody>
      </p:sp>
      <p:sp>
        <p:nvSpPr>
          <p:cNvPr id="5" name="Title 1"/>
          <p:cNvSpPr>
            <a:spLocks noGrp="1"/>
          </p:cNvSpPr>
          <p:nvPr>
            <p:ph type="title"/>
          </p:nvPr>
        </p:nvSpPr>
        <p:spPr>
          <a:xfrm>
            <a:off x="838200" y="762000"/>
            <a:ext cx="7543800" cy="655638"/>
          </a:xfrm>
        </p:spPr>
        <p:txBody>
          <a:bodyPr/>
          <a:lstStyle/>
          <a:p>
            <a:r>
              <a:rPr lang="en-US" dirty="0" smtClean="0"/>
              <a:t>Rules and </a:t>
            </a:r>
            <a:r>
              <a:rPr lang="en-US" dirty="0" smtClean="0"/>
              <a:t>Regulations Governing Corporate Transactions</a:t>
            </a:r>
            <a:endParaRPr lang="en-US" dirty="0"/>
          </a:p>
        </p:txBody>
      </p:sp>
      <p:sp>
        <p:nvSpPr>
          <p:cNvPr id="6" name="Content Placeholder 5"/>
          <p:cNvSpPr>
            <a:spLocks noGrp="1"/>
          </p:cNvSpPr>
          <p:nvPr>
            <p:ph sz="quarter" idx="11"/>
          </p:nvPr>
        </p:nvSpPr>
        <p:spPr>
          <a:xfrm>
            <a:off x="856488" y="1542288"/>
            <a:ext cx="7543800" cy="3505200"/>
          </a:xfrm>
        </p:spPr>
        <p:txBody>
          <a:bodyPr/>
          <a:lstStyle/>
          <a:p>
            <a:pPr marL="228600" indent="-228600"/>
            <a:r>
              <a:rPr lang="en-US" i="1" dirty="0"/>
              <a:t>NACHA Operating Rules</a:t>
            </a:r>
          </a:p>
          <a:p>
            <a:pPr marL="228600" indent="-228600"/>
            <a:endParaRPr lang="en-US" dirty="0"/>
          </a:p>
          <a:p>
            <a:pPr marL="228600" indent="-228600"/>
            <a:r>
              <a:rPr lang="en-US" dirty="0"/>
              <a:t>UCC4A </a:t>
            </a:r>
            <a:r>
              <a:rPr lang="en-US" dirty="0" smtClean="0"/>
              <a:t/>
            </a:r>
            <a:br>
              <a:rPr lang="en-US" dirty="0" smtClean="0"/>
            </a:br>
            <a:r>
              <a:rPr lang="en-US" dirty="0" smtClean="0"/>
              <a:t>(</a:t>
            </a:r>
            <a:r>
              <a:rPr lang="en-US" dirty="0"/>
              <a:t>Default is </a:t>
            </a:r>
            <a:r>
              <a:rPr lang="en-US" dirty="0" smtClean="0"/>
              <a:t>New York </a:t>
            </a:r>
            <a:r>
              <a:rPr lang="en-US" dirty="0"/>
              <a:t>state law)</a:t>
            </a:r>
          </a:p>
          <a:p>
            <a:pPr marL="0" indent="0">
              <a:buNone/>
            </a:pPr>
            <a:endParaRPr lang="en-US" dirty="0"/>
          </a:p>
          <a:p>
            <a:endParaRPr lang="en-US" dirty="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028" y="974379"/>
            <a:ext cx="4673016" cy="4634921"/>
          </a:xfrm>
          <a:prstGeom prst="rect">
            <a:avLst/>
          </a:prstGeom>
        </p:spPr>
      </p:pic>
    </p:spTree>
    <p:extLst>
      <p:ext uri="{BB962C8B-B14F-4D97-AF65-F5344CB8AC3E}">
        <p14:creationId xmlns:p14="http://schemas.microsoft.com/office/powerpoint/2010/main" val="112014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028" y="974379"/>
            <a:ext cx="4673016" cy="4634921"/>
          </a:xfrm>
          <a:prstGeom prst="rect">
            <a:avLst/>
          </a:prstGeom>
        </p:spPr>
      </p:pic>
      <p:sp>
        <p:nvSpPr>
          <p:cNvPr id="2" name="Title 1"/>
          <p:cNvSpPr>
            <a:spLocks noGrp="1"/>
          </p:cNvSpPr>
          <p:nvPr>
            <p:ph type="title"/>
          </p:nvPr>
        </p:nvSpPr>
        <p:spPr/>
        <p:txBody>
          <a:bodyPr/>
          <a:lstStyle/>
          <a:p>
            <a:r>
              <a:rPr lang="en-US" dirty="0" smtClean="0"/>
              <a:t>Who are the ACH </a:t>
            </a:r>
            <a:r>
              <a:rPr lang="en-US" dirty="0" smtClean="0"/>
              <a:t>Participants</a:t>
            </a:r>
            <a:r>
              <a:rPr lang="en-US" dirty="0" smtClean="0"/>
              <a:t>?</a:t>
            </a:r>
            <a:endParaRPr lang="en-US" dirty="0"/>
          </a:p>
        </p:txBody>
      </p:sp>
      <p:sp>
        <p:nvSpPr>
          <p:cNvPr id="3" name="Slide Number Placeholder 2"/>
          <p:cNvSpPr>
            <a:spLocks noGrp="1"/>
          </p:cNvSpPr>
          <p:nvPr>
            <p:ph type="sldNum" sz="quarter" idx="10"/>
          </p:nvPr>
        </p:nvSpPr>
        <p:spPr/>
        <p:txBody>
          <a:bodyPr/>
          <a:lstStyle/>
          <a:p>
            <a:fld id="{4784ADC4-4FE8-430B-9291-3CE4154BBE82}" type="slidenum">
              <a:rPr lang="en-US" smtClean="0"/>
              <a:pPr/>
              <a:t>4</a:t>
            </a:fld>
            <a:endParaRPr lang="en-US" dirty="0"/>
          </a:p>
        </p:txBody>
      </p:sp>
      <p:sp>
        <p:nvSpPr>
          <p:cNvPr id="8" name="TextBox 7"/>
          <p:cNvSpPr txBox="1"/>
          <p:nvPr/>
        </p:nvSpPr>
        <p:spPr>
          <a:xfrm>
            <a:off x="859536" y="1524000"/>
            <a:ext cx="7370064" cy="3647152"/>
          </a:xfrm>
          <a:prstGeom prst="rect">
            <a:avLst/>
          </a:prstGeom>
          <a:noFill/>
        </p:spPr>
        <p:txBody>
          <a:bodyPr wrap="square" rtlCol="0">
            <a:spAutoFit/>
          </a:bodyPr>
          <a:lstStyle/>
          <a:p>
            <a:pPr marL="228600" indent="-228600">
              <a:lnSpc>
                <a:spcPct val="150000"/>
              </a:lnSpc>
              <a:buClr>
                <a:srgbClr val="00A0C8"/>
              </a:buClr>
              <a:buFont typeface="Wingdings" pitchFamily="2" charset="2"/>
              <a:buChar char="§"/>
            </a:pPr>
            <a:r>
              <a:rPr lang="en-US" sz="1400" dirty="0" smtClean="0"/>
              <a:t>Receiver</a:t>
            </a:r>
          </a:p>
          <a:p>
            <a:pPr marL="228600" indent="-228600">
              <a:lnSpc>
                <a:spcPct val="150000"/>
              </a:lnSpc>
              <a:buClr>
                <a:srgbClr val="00A0C8"/>
              </a:buClr>
              <a:buFont typeface="Wingdings" pitchFamily="2" charset="2"/>
              <a:buChar char="§"/>
            </a:pPr>
            <a:r>
              <a:rPr lang="en-US" sz="1400" dirty="0" smtClean="0"/>
              <a:t>Originator</a:t>
            </a:r>
          </a:p>
          <a:p>
            <a:pPr marL="228600" indent="-228600">
              <a:lnSpc>
                <a:spcPct val="150000"/>
              </a:lnSpc>
              <a:buClr>
                <a:srgbClr val="00A0C8"/>
              </a:buClr>
              <a:buFont typeface="Wingdings" pitchFamily="2" charset="2"/>
              <a:buChar char="§"/>
            </a:pPr>
            <a:r>
              <a:rPr lang="en-US" sz="1400" dirty="0" smtClean="0"/>
              <a:t>ODFI</a:t>
            </a:r>
          </a:p>
          <a:p>
            <a:pPr marL="228600" indent="-228600">
              <a:lnSpc>
                <a:spcPct val="150000"/>
              </a:lnSpc>
              <a:buClr>
                <a:srgbClr val="00A0C8"/>
              </a:buClr>
              <a:buFont typeface="Wingdings" pitchFamily="2" charset="2"/>
              <a:buChar char="§"/>
            </a:pPr>
            <a:r>
              <a:rPr lang="en-US" sz="1400" dirty="0" smtClean="0"/>
              <a:t>ACH Operator</a:t>
            </a:r>
          </a:p>
          <a:p>
            <a:pPr marL="742950" lvl="1" indent="-285750">
              <a:lnSpc>
                <a:spcPct val="150000"/>
              </a:lnSpc>
              <a:buClr>
                <a:srgbClr val="00A0C8"/>
              </a:buClr>
              <a:buFont typeface="Calibri" pitchFamily="34" charset="0"/>
              <a:buChar char="—"/>
            </a:pPr>
            <a:r>
              <a:rPr lang="en-US" sz="1400" dirty="0" smtClean="0"/>
              <a:t>Federal Reserve Bank (</a:t>
            </a:r>
            <a:r>
              <a:rPr lang="en-US" sz="1400" dirty="0" err="1" smtClean="0"/>
              <a:t>FedACH</a:t>
            </a:r>
            <a:r>
              <a:rPr lang="en-US" sz="1400" dirty="0" smtClean="0"/>
              <a:t>)	</a:t>
            </a:r>
          </a:p>
          <a:p>
            <a:pPr marL="742950" lvl="1" indent="-285750">
              <a:lnSpc>
                <a:spcPct val="150000"/>
              </a:lnSpc>
              <a:buClr>
                <a:srgbClr val="00A0C8"/>
              </a:buClr>
              <a:buFont typeface="Calibri" pitchFamily="34" charset="0"/>
              <a:buChar char="—"/>
            </a:pPr>
            <a:r>
              <a:rPr lang="en-US" sz="1400" dirty="0" smtClean="0"/>
              <a:t>Electronic Payments Network (EPN)</a:t>
            </a:r>
          </a:p>
          <a:p>
            <a:pPr marL="228600" indent="-228600">
              <a:lnSpc>
                <a:spcPct val="150000"/>
              </a:lnSpc>
              <a:buClr>
                <a:srgbClr val="00A0C8"/>
              </a:buClr>
              <a:buFont typeface="Wingdings" pitchFamily="2" charset="2"/>
              <a:buChar char="§"/>
            </a:pPr>
            <a:r>
              <a:rPr lang="en-US" sz="1400" dirty="0" smtClean="0"/>
              <a:t>RDFI</a:t>
            </a:r>
          </a:p>
          <a:p>
            <a:pPr marL="742950" lvl="1" indent="-285750">
              <a:lnSpc>
                <a:spcPct val="150000"/>
              </a:lnSpc>
              <a:buClr>
                <a:srgbClr val="00A0C8"/>
              </a:buClr>
              <a:buFont typeface="Calibri" pitchFamily="34" charset="0"/>
              <a:buChar char="—"/>
            </a:pPr>
            <a:r>
              <a:rPr lang="en-US" sz="1400" dirty="0" smtClean="0"/>
              <a:t>Optional </a:t>
            </a:r>
            <a:r>
              <a:rPr lang="en-US" sz="1400" dirty="0" smtClean="0"/>
              <a:t>Parties:</a:t>
            </a:r>
            <a:endParaRPr lang="en-US" sz="1400" dirty="0" smtClean="0"/>
          </a:p>
          <a:p>
            <a:pPr marL="1200150" lvl="2" indent="-285750">
              <a:lnSpc>
                <a:spcPct val="150000"/>
              </a:lnSpc>
              <a:buClr>
                <a:srgbClr val="00A0C8"/>
              </a:buClr>
              <a:buFont typeface="Calibri" pitchFamily="34" charset="0"/>
              <a:buChar char="—"/>
            </a:pPr>
            <a:r>
              <a:rPr lang="en-US" sz="1400" dirty="0" smtClean="0"/>
              <a:t>Third Party Service Provider (TPSP)</a:t>
            </a:r>
          </a:p>
          <a:p>
            <a:pPr marL="1600200" lvl="3" indent="-228600">
              <a:lnSpc>
                <a:spcPct val="150000"/>
              </a:lnSpc>
              <a:buClr>
                <a:srgbClr val="00A0C8"/>
              </a:buClr>
              <a:buFont typeface="Calibri" pitchFamily="34" charset="0"/>
              <a:buChar char="—"/>
            </a:pPr>
            <a:r>
              <a:rPr lang="en-US" sz="1400" dirty="0" smtClean="0"/>
              <a:t>Third Party Sender</a:t>
            </a:r>
          </a:p>
          <a:p>
            <a:pPr marL="1200150" lvl="2" indent="-285750">
              <a:lnSpc>
                <a:spcPct val="150000"/>
              </a:lnSpc>
              <a:buClr>
                <a:srgbClr val="00A0C8"/>
              </a:buClr>
              <a:buFont typeface="Calibri" pitchFamily="34" charset="0"/>
              <a:buChar char="—"/>
            </a:pPr>
            <a:r>
              <a:rPr lang="en-US" sz="1400" dirty="0" smtClean="0"/>
              <a:t>Correspondent Bank</a:t>
            </a:r>
            <a:endParaRPr lang="en-US" sz="1400" dirty="0"/>
          </a:p>
        </p:txBody>
      </p:sp>
    </p:spTree>
    <p:extLst>
      <p:ext uri="{BB962C8B-B14F-4D97-AF65-F5344CB8AC3E}">
        <p14:creationId xmlns:p14="http://schemas.microsoft.com/office/powerpoint/2010/main" val="20169117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40</a:t>
            </a:fld>
            <a:endParaRPr lang="en-US" dirty="0"/>
          </a:p>
        </p:txBody>
      </p:sp>
      <p:sp>
        <p:nvSpPr>
          <p:cNvPr id="7" name="Title 1"/>
          <p:cNvSpPr>
            <a:spLocks noGrp="1"/>
          </p:cNvSpPr>
          <p:nvPr>
            <p:ph type="title"/>
          </p:nvPr>
        </p:nvSpPr>
        <p:spPr>
          <a:xfrm>
            <a:off x="838200" y="762000"/>
            <a:ext cx="7543800" cy="655638"/>
          </a:xfrm>
        </p:spPr>
        <p:txBody>
          <a:bodyPr/>
          <a:lstStyle/>
          <a:p>
            <a:r>
              <a:rPr lang="en-US" dirty="0" smtClean="0"/>
              <a:t>ACK </a:t>
            </a:r>
            <a:r>
              <a:rPr lang="en-US" dirty="0"/>
              <a:t>― </a:t>
            </a:r>
            <a:r>
              <a:rPr lang="en-US" dirty="0" smtClean="0"/>
              <a:t>Acknowledgment Entry</a:t>
            </a:r>
            <a:endParaRPr lang="en-US" dirty="0"/>
          </a:p>
        </p:txBody>
      </p:sp>
      <p:sp>
        <p:nvSpPr>
          <p:cNvPr id="8" name="Content Placeholder 5"/>
          <p:cNvSpPr>
            <a:spLocks noGrp="1"/>
          </p:cNvSpPr>
          <p:nvPr>
            <p:ph sz="quarter" idx="11"/>
          </p:nvPr>
        </p:nvSpPr>
        <p:spPr>
          <a:xfrm>
            <a:off x="856488" y="1542288"/>
            <a:ext cx="7543800" cy="3505200"/>
          </a:xfrm>
        </p:spPr>
        <p:txBody>
          <a:bodyPr/>
          <a:lstStyle/>
          <a:p>
            <a:r>
              <a:rPr lang="en-US" dirty="0"/>
              <a:t>Identifies an acknowledgment of receipt by the RDFI of a corporate credit payment and (optional) related information originated using the </a:t>
            </a:r>
            <a:r>
              <a:rPr lang="en-US" b="1" dirty="0">
                <a:solidFill>
                  <a:srgbClr val="558ED5"/>
                </a:solidFill>
              </a:rPr>
              <a:t>CCD</a:t>
            </a:r>
            <a:r>
              <a:rPr lang="en-US" dirty="0">
                <a:solidFill>
                  <a:srgbClr val="558ED5"/>
                </a:solidFill>
              </a:rPr>
              <a:t> </a:t>
            </a:r>
            <a:r>
              <a:rPr lang="en-US" dirty="0"/>
              <a:t>format</a:t>
            </a:r>
          </a:p>
          <a:p>
            <a:pPr lvl="1">
              <a:buClr>
                <a:srgbClr val="00A0C8"/>
              </a:buClr>
              <a:buFont typeface="Calibri" pitchFamily="34" charset="0"/>
              <a:buChar char="—"/>
            </a:pPr>
            <a:r>
              <a:rPr lang="en-US" dirty="0"/>
              <a:t>May be accompanied by one Addenda Record which relays information about the financial EDI credit payment</a:t>
            </a:r>
          </a:p>
          <a:p>
            <a:pPr lvl="1"/>
            <a:endParaRPr lang="en-US" dirty="0"/>
          </a:p>
          <a:p>
            <a:r>
              <a:rPr lang="en-US" dirty="0"/>
              <a:t>Optional Entry and done by mutual agreement between the RDFI and the ODFI</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4870697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41</a:t>
            </a:fld>
            <a:endParaRPr lang="en-US" dirty="0"/>
          </a:p>
        </p:txBody>
      </p:sp>
      <p:sp>
        <p:nvSpPr>
          <p:cNvPr id="5" name="Title 1"/>
          <p:cNvSpPr>
            <a:spLocks noGrp="1"/>
          </p:cNvSpPr>
          <p:nvPr>
            <p:ph type="title"/>
          </p:nvPr>
        </p:nvSpPr>
        <p:spPr>
          <a:xfrm>
            <a:off x="838200" y="762000"/>
            <a:ext cx="7543800" cy="655638"/>
          </a:xfrm>
        </p:spPr>
        <p:txBody>
          <a:bodyPr/>
          <a:lstStyle/>
          <a:p>
            <a:r>
              <a:rPr lang="en-US" dirty="0" smtClean="0"/>
              <a:t>ATX </a:t>
            </a:r>
            <a:r>
              <a:rPr lang="en-US" dirty="0"/>
              <a:t>― </a:t>
            </a:r>
            <a:r>
              <a:rPr lang="en-US" dirty="0" smtClean="0"/>
              <a:t>Financial EDI Acknowledgment</a:t>
            </a:r>
            <a:endParaRPr lang="en-US" dirty="0"/>
          </a:p>
        </p:txBody>
      </p:sp>
      <p:sp>
        <p:nvSpPr>
          <p:cNvPr id="6" name="Content Placeholder 5"/>
          <p:cNvSpPr>
            <a:spLocks noGrp="1"/>
          </p:cNvSpPr>
          <p:nvPr>
            <p:ph sz="quarter" idx="11"/>
          </p:nvPr>
        </p:nvSpPr>
        <p:spPr>
          <a:xfrm>
            <a:off x="856488" y="1542288"/>
            <a:ext cx="7543800" cy="3505200"/>
          </a:xfrm>
        </p:spPr>
        <p:txBody>
          <a:bodyPr/>
          <a:lstStyle/>
          <a:p>
            <a:pPr marL="228600" indent="-228600"/>
            <a:r>
              <a:rPr lang="en-US" dirty="0"/>
              <a:t>Identifies an acknowledgment of receipt by the RDFI of a corporate credit payment and (optional) related information originated using the </a:t>
            </a:r>
            <a:r>
              <a:rPr lang="en-US" b="1" dirty="0">
                <a:solidFill>
                  <a:srgbClr val="558ED5"/>
                </a:solidFill>
              </a:rPr>
              <a:t>CTX</a:t>
            </a:r>
            <a:r>
              <a:rPr lang="en-US" dirty="0">
                <a:solidFill>
                  <a:srgbClr val="558ED5"/>
                </a:solidFill>
              </a:rPr>
              <a:t> </a:t>
            </a:r>
            <a:r>
              <a:rPr lang="en-US" dirty="0"/>
              <a:t>format</a:t>
            </a:r>
          </a:p>
          <a:p>
            <a:pPr marL="685800" lvl="1" indent="-228600">
              <a:buClr>
                <a:srgbClr val="00A0C8"/>
              </a:buClr>
              <a:buFont typeface="Calibri" pitchFamily="34" charset="0"/>
              <a:buChar char="—"/>
            </a:pPr>
            <a:r>
              <a:rPr lang="en-US" dirty="0"/>
              <a:t>May be accompanied by 1 one Addenda Record</a:t>
            </a:r>
          </a:p>
          <a:p>
            <a:pPr marL="228600" indent="-228600"/>
            <a:r>
              <a:rPr lang="en-US" dirty="0"/>
              <a:t>Optional Entry and done by mutual agreement between the RDFI and the ODFI</a:t>
            </a:r>
          </a:p>
          <a:p>
            <a:pPr marL="0" indent="0">
              <a:buNone/>
            </a:pPr>
            <a:endParaRPr lang="en-US" dirty="0"/>
          </a:p>
          <a:p>
            <a:endParaRPr lang="en-US" dirty="0"/>
          </a:p>
          <a:p>
            <a:endParaRPr lang="en-US" dirty="0"/>
          </a:p>
        </p:txBody>
      </p:sp>
      <p:pic>
        <p:nvPicPr>
          <p:cNvPr id="7" name="Picture 4"/>
          <p:cNvPicPr>
            <a:picLocks noChangeAspect="1" noChangeArrowheads="1"/>
          </p:cNvPicPr>
          <p:nvPr/>
        </p:nvPicPr>
        <p:blipFill>
          <a:blip r:embed="rId2" cstate="print"/>
          <a:srcRect/>
          <a:stretch>
            <a:fillRect/>
          </a:stretch>
        </p:blipFill>
        <p:spPr bwMode="auto">
          <a:xfrm>
            <a:off x="4087368" y="2778395"/>
            <a:ext cx="4154424" cy="3050905"/>
          </a:xfrm>
          <a:prstGeom prst="rect">
            <a:avLst/>
          </a:prstGeom>
          <a:noFill/>
          <a:ln w="9525">
            <a:noFill/>
            <a:miter lim="800000"/>
            <a:headEnd/>
            <a:tailEnd/>
          </a:ln>
        </p:spPr>
      </p:pic>
    </p:spTree>
    <p:extLst>
      <p:ext uri="{BB962C8B-B14F-4D97-AF65-F5344CB8AC3E}">
        <p14:creationId xmlns:p14="http://schemas.microsoft.com/office/powerpoint/2010/main" val="24986228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42</a:t>
            </a:fld>
            <a:endParaRPr lang="en-US" dirty="0"/>
          </a:p>
        </p:txBody>
      </p:sp>
      <p:sp>
        <p:nvSpPr>
          <p:cNvPr id="5" name="Title 1"/>
          <p:cNvSpPr>
            <a:spLocks noGrp="1"/>
          </p:cNvSpPr>
          <p:nvPr>
            <p:ph type="title"/>
          </p:nvPr>
        </p:nvSpPr>
        <p:spPr>
          <a:xfrm>
            <a:off x="838200" y="762000"/>
            <a:ext cx="7543800" cy="655638"/>
          </a:xfrm>
        </p:spPr>
        <p:txBody>
          <a:bodyPr/>
          <a:lstStyle/>
          <a:p>
            <a:r>
              <a:rPr lang="en-US" dirty="0" smtClean="0"/>
              <a:t>CCD </a:t>
            </a:r>
            <a:r>
              <a:rPr lang="en-US" dirty="0"/>
              <a:t>― </a:t>
            </a:r>
            <a:r>
              <a:rPr lang="en-US" dirty="0" smtClean="0"/>
              <a:t>Corporate Credit or Debit</a:t>
            </a:r>
            <a:endParaRPr lang="en-US" dirty="0"/>
          </a:p>
        </p:txBody>
      </p:sp>
      <p:sp>
        <p:nvSpPr>
          <p:cNvPr id="6" name="Content Placeholder 5"/>
          <p:cNvSpPr>
            <a:spLocks noGrp="1"/>
          </p:cNvSpPr>
          <p:nvPr>
            <p:ph sz="quarter" idx="11"/>
          </p:nvPr>
        </p:nvSpPr>
        <p:spPr>
          <a:xfrm>
            <a:off x="856488" y="1542288"/>
            <a:ext cx="7543800" cy="3505200"/>
          </a:xfrm>
        </p:spPr>
        <p:txBody>
          <a:bodyPr/>
          <a:lstStyle/>
          <a:p>
            <a:pPr marL="228600" indent="-228600"/>
            <a:r>
              <a:rPr lang="en-US" dirty="0"/>
              <a:t>Identifies debit and credit Entries initiated by an Originator to create a transfer of funds to or from the account of that organization or another organization</a:t>
            </a:r>
          </a:p>
          <a:p>
            <a:pPr marL="685800" lvl="1" indent="-228600">
              <a:buClr>
                <a:srgbClr val="00A0C8"/>
              </a:buClr>
              <a:buFont typeface="Calibri" pitchFamily="34" charset="0"/>
              <a:buChar char="—"/>
            </a:pPr>
            <a:r>
              <a:rPr lang="en-US" dirty="0"/>
              <a:t>May be accompanied by one Addenda Record (sometimes referred to as “CCD+”)</a:t>
            </a:r>
          </a:p>
          <a:p>
            <a:endParaRPr lang="en-US" dirty="0"/>
          </a:p>
          <a:p>
            <a:pPr marL="228600" indent="-228600"/>
            <a:r>
              <a:rPr lang="en-US" dirty="0"/>
              <a:t>Most common B to B payment type through ACH</a:t>
            </a:r>
          </a:p>
          <a:p>
            <a:pPr marL="228600" indent="-228600"/>
            <a:endParaRPr lang="en-US" dirty="0"/>
          </a:p>
          <a:p>
            <a:pPr marL="228600" indent="-228600"/>
            <a:r>
              <a:rPr lang="en-US" dirty="0"/>
              <a:t>Authorization/agreement rules indicate that the two parties must agree to follow </a:t>
            </a:r>
            <a:r>
              <a:rPr lang="en-US" i="1" dirty="0"/>
              <a:t>NACHA Operating Rules</a:t>
            </a:r>
          </a:p>
          <a:p>
            <a:pPr marL="228600" indent="-228600">
              <a:buFontTx/>
              <a:buNone/>
            </a:pPr>
            <a:endParaRPr lang="en-US" i="1" dirty="0"/>
          </a:p>
          <a:p>
            <a:pPr marL="228600" indent="-228600"/>
            <a:r>
              <a:rPr lang="en-US" dirty="0"/>
              <a:t>CCD+ has been selected by the Healthcare Industry for healthcare related EFTs (Electronic Funds Transfer) including the Addenda Record containing </a:t>
            </a:r>
            <a:r>
              <a:rPr lang="en-US" dirty="0" err="1"/>
              <a:t>Reassociation</a:t>
            </a:r>
            <a:r>
              <a:rPr lang="en-US" dirty="0"/>
              <a:t> data to match to Electronic Remittance Advices (ERA)</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0107116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43</a:t>
            </a:fld>
            <a:endParaRPr lang="en-US" dirty="0"/>
          </a:p>
        </p:txBody>
      </p:sp>
      <p:sp>
        <p:nvSpPr>
          <p:cNvPr id="7" name="Title 1"/>
          <p:cNvSpPr>
            <a:spLocks noGrp="1"/>
          </p:cNvSpPr>
          <p:nvPr>
            <p:ph type="title"/>
          </p:nvPr>
        </p:nvSpPr>
        <p:spPr>
          <a:xfrm>
            <a:off x="838200" y="762000"/>
            <a:ext cx="7543800" cy="655638"/>
          </a:xfrm>
        </p:spPr>
        <p:txBody>
          <a:bodyPr/>
          <a:lstStyle/>
          <a:p>
            <a:r>
              <a:rPr lang="en-US" dirty="0" smtClean="0"/>
              <a:t>CTX </a:t>
            </a:r>
            <a:r>
              <a:rPr lang="en-US" dirty="0"/>
              <a:t>― </a:t>
            </a:r>
            <a:r>
              <a:rPr lang="en-US" dirty="0" smtClean="0"/>
              <a:t>Corporate Trade Exchange</a:t>
            </a:r>
            <a:endParaRPr lang="en-US" dirty="0"/>
          </a:p>
        </p:txBody>
      </p:sp>
      <p:sp>
        <p:nvSpPr>
          <p:cNvPr id="8" name="Content Placeholder 5"/>
          <p:cNvSpPr>
            <a:spLocks noGrp="1"/>
          </p:cNvSpPr>
          <p:nvPr>
            <p:ph sz="quarter" idx="11"/>
          </p:nvPr>
        </p:nvSpPr>
        <p:spPr>
          <a:xfrm>
            <a:off x="856488" y="1542288"/>
            <a:ext cx="7543800" cy="3505200"/>
          </a:xfrm>
        </p:spPr>
        <p:txBody>
          <a:bodyPr/>
          <a:lstStyle/>
          <a:p>
            <a:pPr marL="228600" indent="-228600">
              <a:lnSpc>
                <a:spcPct val="90000"/>
              </a:lnSpc>
            </a:pPr>
            <a:r>
              <a:rPr lang="en-US" dirty="0"/>
              <a:t>Is also a “B2B” payment where both Originator and Receiver are companies</a:t>
            </a:r>
          </a:p>
          <a:p>
            <a:pPr marL="228600" indent="-228600">
              <a:lnSpc>
                <a:spcPct val="90000"/>
              </a:lnSpc>
            </a:pPr>
            <a:endParaRPr lang="en-US" dirty="0"/>
          </a:p>
          <a:p>
            <a:pPr marL="228600" indent="-228600">
              <a:lnSpc>
                <a:spcPct val="90000"/>
              </a:lnSpc>
            </a:pPr>
            <a:r>
              <a:rPr lang="en-US" dirty="0"/>
              <a:t>Identifies credit or debit Entries originated by an Originator to pay or collect an obligation of the Originator and destined for</a:t>
            </a:r>
            <a:r>
              <a:rPr lang="en-US" dirty="0">
                <a:solidFill>
                  <a:srgbClr val="FF3300"/>
                </a:solidFill>
              </a:rPr>
              <a:t> </a:t>
            </a:r>
            <a:r>
              <a:rPr lang="en-US" dirty="0"/>
              <a:t>the account of another organization</a:t>
            </a:r>
          </a:p>
          <a:p>
            <a:pPr marL="228600" indent="-228600">
              <a:lnSpc>
                <a:spcPct val="90000"/>
              </a:lnSpc>
            </a:pPr>
            <a:endParaRPr lang="en-US" dirty="0"/>
          </a:p>
          <a:p>
            <a:pPr marL="228600" indent="-228600">
              <a:lnSpc>
                <a:spcPct val="90000"/>
              </a:lnSpc>
            </a:pPr>
            <a:r>
              <a:rPr lang="en-US" dirty="0"/>
              <a:t>Authorization/agreement rules indicate that the two parties must agree to follow </a:t>
            </a:r>
            <a:r>
              <a:rPr lang="en-US" i="1" dirty="0"/>
              <a:t>NACHA Operating Rules</a:t>
            </a:r>
          </a:p>
          <a:p>
            <a:pPr marL="228600" indent="-228600">
              <a:lnSpc>
                <a:spcPct val="90000"/>
              </a:lnSpc>
            </a:pPr>
            <a:endParaRPr lang="en-US" dirty="0"/>
          </a:p>
          <a:p>
            <a:pPr marL="228600" indent="-228600">
              <a:lnSpc>
                <a:spcPct val="90000"/>
              </a:lnSpc>
            </a:pPr>
            <a:r>
              <a:rPr lang="en-US" dirty="0" smtClean="0"/>
              <a:t>A CTX payment can have up to 9,999 optional Addenda Records—containing extensive remittance details (EDI formats)—is commonly used by the U.S. government to pay vendor companies for good or services provided</a:t>
            </a:r>
          </a:p>
          <a:p>
            <a:pPr lvl="2">
              <a:lnSpc>
                <a:spcPct val="90000"/>
              </a:lnSpc>
              <a:buClr>
                <a:srgbClr val="00A0C8"/>
              </a:buClr>
              <a:buFont typeface="Calibri" pitchFamily="34" charset="0"/>
              <a:buChar char="—"/>
            </a:pPr>
            <a:r>
              <a:rPr lang="en-US" dirty="0" smtClean="0"/>
              <a:t>Use </a:t>
            </a:r>
            <a:r>
              <a:rPr lang="en-US" dirty="0"/>
              <a:t>of CTX by companies is on the rise</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4086511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44</a:t>
            </a:fld>
            <a:endParaRPr lang="en-US" dirty="0"/>
          </a:p>
        </p:txBody>
      </p:sp>
      <p:sp>
        <p:nvSpPr>
          <p:cNvPr id="5" name="Title 1"/>
          <p:cNvSpPr>
            <a:spLocks noGrp="1"/>
          </p:cNvSpPr>
          <p:nvPr>
            <p:ph type="title"/>
          </p:nvPr>
        </p:nvSpPr>
        <p:spPr>
          <a:xfrm>
            <a:off x="838200" y="762000"/>
            <a:ext cx="7543800" cy="655638"/>
          </a:xfrm>
        </p:spPr>
        <p:txBody>
          <a:bodyPr/>
          <a:lstStyle/>
          <a:p>
            <a:r>
              <a:rPr lang="en-US" dirty="0" smtClean="0"/>
              <a:t>CCD/CTX Risk</a:t>
            </a:r>
            <a:endParaRPr lang="en-US" dirty="0"/>
          </a:p>
        </p:txBody>
      </p:sp>
      <p:sp>
        <p:nvSpPr>
          <p:cNvPr id="6" name="Content Placeholder 5"/>
          <p:cNvSpPr>
            <a:spLocks noGrp="1"/>
          </p:cNvSpPr>
          <p:nvPr>
            <p:ph sz="quarter" idx="11"/>
          </p:nvPr>
        </p:nvSpPr>
        <p:spPr>
          <a:xfrm>
            <a:off x="856488" y="1542288"/>
            <a:ext cx="7543800" cy="3505200"/>
          </a:xfrm>
        </p:spPr>
        <p:txBody>
          <a:bodyPr/>
          <a:lstStyle/>
          <a:p>
            <a:pPr marL="228600" indent="-228600">
              <a:tabLst>
                <a:tab pos="228600" algn="l"/>
              </a:tabLst>
            </a:pPr>
            <a:r>
              <a:rPr lang="en-US" dirty="0"/>
              <a:t>There is risk associated with unauthorized transactions and CCD/CTX Entries</a:t>
            </a:r>
          </a:p>
          <a:p>
            <a:pPr marL="685800" lvl="1" indent="-228600">
              <a:buClr>
                <a:srgbClr val="00A0C8"/>
              </a:buClr>
              <a:buFont typeface="Calibri" pitchFamily="34" charset="0"/>
              <a:buChar char="—"/>
            </a:pPr>
            <a:r>
              <a:rPr lang="en-US" dirty="0"/>
              <a:t>The return time frame for these corporate unauthorized transactions is 2 days from Settlement Date (R29)</a:t>
            </a:r>
          </a:p>
          <a:p>
            <a:pPr lvl="2">
              <a:buClr>
                <a:srgbClr val="00A0C8"/>
              </a:buClr>
              <a:buFont typeface="Calibri" pitchFamily="34" charset="0"/>
              <a:buChar char="—"/>
            </a:pPr>
            <a:r>
              <a:rPr lang="en-US" dirty="0"/>
              <a:t>RDFIs need permission from an ODFI to return these Entries after the 2 day return time has passed (R31)</a:t>
            </a:r>
          </a:p>
          <a:p>
            <a:pPr marL="685800" lvl="1" indent="-228600">
              <a:buClr>
                <a:srgbClr val="00A0C8"/>
              </a:buClr>
              <a:buFont typeface="Calibri" pitchFamily="34" charset="0"/>
              <a:buChar char="—"/>
            </a:pPr>
            <a:r>
              <a:rPr lang="en-US" dirty="0"/>
              <a:t>Corporate customers of RDFIs need to closely monitor their accounts in order to promptly report any unauthorized transactions they become aware of</a:t>
            </a:r>
          </a:p>
          <a:p>
            <a:endParaRPr lang="en-US" dirty="0"/>
          </a:p>
          <a:p>
            <a:pPr marL="228600" indent="-228600"/>
            <a:r>
              <a:rPr lang="en-US" dirty="0"/>
              <a:t>Agreements must be in place between Originators and ODFIs before any transactions </a:t>
            </a:r>
            <a:r>
              <a:rPr lang="en-US" dirty="0" smtClean="0"/>
              <a:t>occur</a:t>
            </a:r>
            <a:endParaRPr lang="en-US" dirty="0"/>
          </a:p>
        </p:txBody>
      </p:sp>
    </p:spTree>
    <p:extLst>
      <p:ext uri="{BB962C8B-B14F-4D97-AF65-F5344CB8AC3E}">
        <p14:creationId xmlns:p14="http://schemas.microsoft.com/office/powerpoint/2010/main" val="4417922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45</a:t>
            </a:fld>
            <a:endParaRPr lang="en-US" dirty="0"/>
          </a:p>
        </p:txBody>
      </p:sp>
      <p:sp>
        <p:nvSpPr>
          <p:cNvPr id="5" name="Title 1"/>
          <p:cNvSpPr>
            <a:spLocks noGrp="1"/>
          </p:cNvSpPr>
          <p:nvPr>
            <p:ph type="title"/>
          </p:nvPr>
        </p:nvSpPr>
        <p:spPr>
          <a:xfrm>
            <a:off x="838200" y="762000"/>
            <a:ext cx="7543800" cy="655638"/>
          </a:xfrm>
        </p:spPr>
        <p:txBody>
          <a:bodyPr/>
          <a:lstStyle/>
          <a:p>
            <a:r>
              <a:rPr lang="en-US" dirty="0" smtClean="0"/>
              <a:t>Debit Card/POS Entries</a:t>
            </a:r>
            <a:endParaRPr lang="en-US" dirty="0"/>
          </a:p>
        </p:txBody>
      </p:sp>
      <p:sp>
        <p:nvSpPr>
          <p:cNvPr id="6" name="Content Placeholder 5"/>
          <p:cNvSpPr>
            <a:spLocks noGrp="1"/>
          </p:cNvSpPr>
          <p:nvPr>
            <p:ph sz="quarter" idx="11"/>
          </p:nvPr>
        </p:nvSpPr>
        <p:spPr>
          <a:xfrm>
            <a:off x="856488" y="1542288"/>
            <a:ext cx="7543800" cy="3505200"/>
          </a:xfrm>
        </p:spPr>
        <p:txBody>
          <a:bodyPr/>
          <a:lstStyle/>
          <a:p>
            <a:pPr marL="228600" indent="-228600"/>
            <a:r>
              <a:rPr lang="en-US" dirty="0"/>
              <a:t>MTE – Machine Transfer Entry</a:t>
            </a:r>
          </a:p>
          <a:p>
            <a:pPr marL="228600" indent="-228600"/>
            <a:endParaRPr lang="en-US" dirty="0"/>
          </a:p>
          <a:p>
            <a:pPr marL="228600" indent="-228600"/>
            <a:r>
              <a:rPr lang="en-US" dirty="0"/>
              <a:t>POS, SHR – Point of Sale Entry, Shared Entry</a:t>
            </a:r>
          </a:p>
        </p:txBody>
      </p:sp>
    </p:spTree>
    <p:extLst>
      <p:ext uri="{BB962C8B-B14F-4D97-AF65-F5344CB8AC3E}">
        <p14:creationId xmlns:p14="http://schemas.microsoft.com/office/powerpoint/2010/main" val="20899766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46</a:t>
            </a:fld>
            <a:endParaRPr lang="en-US" dirty="0"/>
          </a:p>
        </p:txBody>
      </p:sp>
      <p:sp>
        <p:nvSpPr>
          <p:cNvPr id="5" name="Title 1"/>
          <p:cNvSpPr>
            <a:spLocks noGrp="1"/>
          </p:cNvSpPr>
          <p:nvPr>
            <p:ph type="title"/>
          </p:nvPr>
        </p:nvSpPr>
        <p:spPr>
          <a:xfrm>
            <a:off x="838200" y="762000"/>
            <a:ext cx="7543800" cy="655638"/>
          </a:xfrm>
        </p:spPr>
        <p:txBody>
          <a:bodyPr/>
          <a:lstStyle/>
          <a:p>
            <a:r>
              <a:rPr lang="en-US" dirty="0" smtClean="0"/>
              <a:t>MTE </a:t>
            </a:r>
            <a:r>
              <a:rPr lang="en-US" dirty="0"/>
              <a:t>― </a:t>
            </a:r>
            <a:r>
              <a:rPr lang="en-US" dirty="0" smtClean="0"/>
              <a:t>Machine Transfer Entry</a:t>
            </a:r>
            <a:endParaRPr lang="en-US" dirty="0"/>
          </a:p>
        </p:txBody>
      </p:sp>
      <p:sp>
        <p:nvSpPr>
          <p:cNvPr id="6" name="Content Placeholder 5"/>
          <p:cNvSpPr>
            <a:spLocks noGrp="1"/>
          </p:cNvSpPr>
          <p:nvPr>
            <p:ph sz="quarter" idx="11"/>
          </p:nvPr>
        </p:nvSpPr>
        <p:spPr>
          <a:xfrm>
            <a:off x="856488" y="1542288"/>
            <a:ext cx="7543800" cy="3505200"/>
          </a:xfrm>
        </p:spPr>
        <p:txBody>
          <a:bodyPr/>
          <a:lstStyle/>
          <a:p>
            <a:pPr marL="228600" indent="-228600"/>
            <a:r>
              <a:rPr lang="en-US" dirty="0"/>
              <a:t>Identifies a credit or debit Entry that was initiated at an electronic terminal to effect a funds transfer to or from a deposit account of an Originator maintained with a RDFI</a:t>
            </a:r>
          </a:p>
          <a:p>
            <a:pPr lvl="1">
              <a:buClr>
                <a:srgbClr val="00A0C8"/>
              </a:buClr>
              <a:buFont typeface="Calibri" pitchFamily="34" charset="0"/>
              <a:buChar char="—"/>
            </a:pPr>
            <a:r>
              <a:rPr lang="en-US" dirty="0" smtClean="0"/>
              <a:t>Must </a:t>
            </a:r>
            <a:r>
              <a:rPr lang="en-US" dirty="0"/>
              <a:t>be accompanied by an Addenda Record to provide the terminal location, city, state and other required information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0509312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47</a:t>
            </a:fld>
            <a:endParaRPr lang="en-US" dirty="0"/>
          </a:p>
        </p:txBody>
      </p:sp>
      <p:sp>
        <p:nvSpPr>
          <p:cNvPr id="5" name="Title 1"/>
          <p:cNvSpPr>
            <a:spLocks noGrp="1"/>
          </p:cNvSpPr>
          <p:nvPr>
            <p:ph type="title"/>
          </p:nvPr>
        </p:nvSpPr>
        <p:spPr>
          <a:xfrm>
            <a:off x="838200" y="762000"/>
            <a:ext cx="7543800" cy="655638"/>
          </a:xfrm>
        </p:spPr>
        <p:txBody>
          <a:bodyPr/>
          <a:lstStyle/>
          <a:p>
            <a:r>
              <a:rPr lang="en-US" dirty="0" smtClean="0"/>
              <a:t>POS </a:t>
            </a:r>
            <a:r>
              <a:rPr lang="en-US" dirty="0"/>
              <a:t>― </a:t>
            </a:r>
            <a:r>
              <a:rPr lang="en-US" dirty="0" smtClean="0"/>
              <a:t>Point of Sale</a:t>
            </a:r>
            <a:endParaRPr lang="en-US" dirty="0"/>
          </a:p>
        </p:txBody>
      </p:sp>
      <p:sp>
        <p:nvSpPr>
          <p:cNvPr id="6" name="Content Placeholder 5"/>
          <p:cNvSpPr>
            <a:spLocks noGrp="1"/>
          </p:cNvSpPr>
          <p:nvPr>
            <p:ph sz="quarter" idx="11"/>
          </p:nvPr>
        </p:nvSpPr>
        <p:spPr>
          <a:xfrm>
            <a:off x="856488" y="1542288"/>
            <a:ext cx="7543800" cy="3505200"/>
          </a:xfrm>
        </p:spPr>
        <p:txBody>
          <a:bodyPr/>
          <a:lstStyle/>
          <a:p>
            <a:pPr marL="228600" indent="-228600">
              <a:buClr>
                <a:srgbClr val="00A0C8"/>
              </a:buClr>
            </a:pPr>
            <a:r>
              <a:rPr lang="en-US" dirty="0"/>
              <a:t>POS Entry identifies a debit initiated at an electronic terminal as defined in Regulation E</a:t>
            </a:r>
          </a:p>
          <a:p>
            <a:pPr marL="228600" indent="-228600">
              <a:buClr>
                <a:srgbClr val="00A0C8"/>
              </a:buClr>
            </a:pPr>
            <a:endParaRPr lang="en-US" dirty="0"/>
          </a:p>
          <a:p>
            <a:pPr marL="228600" indent="-228600">
              <a:buClr>
                <a:srgbClr val="00A0C8"/>
              </a:buClr>
            </a:pPr>
            <a:r>
              <a:rPr lang="en-US" dirty="0"/>
              <a:t>Usually initiated by the use of a </a:t>
            </a:r>
            <a:r>
              <a:rPr lang="en-US" u="sng" dirty="0"/>
              <a:t>merchant-issued</a:t>
            </a:r>
            <a:r>
              <a:rPr lang="en-US" dirty="0"/>
              <a:t> plastic card</a:t>
            </a:r>
          </a:p>
          <a:p>
            <a:pPr marL="228600" indent="-228600">
              <a:buClr>
                <a:srgbClr val="00A0C8"/>
              </a:buClr>
            </a:pPr>
            <a:endParaRPr lang="en-US" dirty="0"/>
          </a:p>
          <a:p>
            <a:pPr marL="228600" indent="-228600">
              <a:buClr>
                <a:srgbClr val="00A0C8"/>
              </a:buClr>
            </a:pPr>
            <a:r>
              <a:rPr lang="en-US" dirty="0"/>
              <a:t>Originated in a non-shared system in which no agreement other than the </a:t>
            </a:r>
            <a:r>
              <a:rPr lang="en-US" i="1" dirty="0"/>
              <a:t>NACHA Operating Rules </a:t>
            </a:r>
            <a:r>
              <a:rPr lang="en-US" dirty="0"/>
              <a:t>exist between the ODFI and the RDFI</a:t>
            </a:r>
          </a:p>
          <a:p>
            <a:pPr marL="228600" indent="-228600">
              <a:buClr>
                <a:srgbClr val="00A0C8"/>
              </a:buClr>
            </a:pPr>
            <a:endParaRPr lang="en-US" dirty="0"/>
          </a:p>
          <a:p>
            <a:pPr marL="228600" lvl="1" indent="-228600">
              <a:buClr>
                <a:srgbClr val="00A0C8"/>
              </a:buClr>
              <a:buFont typeface="Wingdings" pitchFamily="2" charset="2"/>
              <a:buChar char="§"/>
            </a:pPr>
            <a:r>
              <a:rPr lang="en-US" dirty="0"/>
              <a:t>Must be accompanied by an Addenda Record to provide the terminal location, city, </a:t>
            </a:r>
            <a:r>
              <a:rPr lang="en-US" dirty="0" smtClean="0"/>
              <a:t>state </a:t>
            </a:r>
            <a:r>
              <a:rPr lang="en-US" dirty="0"/>
              <a:t>and other required information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4354952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48</a:t>
            </a:fld>
            <a:endParaRPr lang="en-US" dirty="0"/>
          </a:p>
        </p:txBody>
      </p:sp>
      <p:sp>
        <p:nvSpPr>
          <p:cNvPr id="5" name="Title 1"/>
          <p:cNvSpPr>
            <a:spLocks noGrp="1"/>
          </p:cNvSpPr>
          <p:nvPr>
            <p:ph type="title"/>
          </p:nvPr>
        </p:nvSpPr>
        <p:spPr>
          <a:xfrm>
            <a:off x="838200" y="762000"/>
            <a:ext cx="7543800" cy="655638"/>
          </a:xfrm>
        </p:spPr>
        <p:txBody>
          <a:bodyPr/>
          <a:lstStyle/>
          <a:p>
            <a:r>
              <a:rPr lang="en-US" dirty="0" smtClean="0"/>
              <a:t>SHR </a:t>
            </a:r>
            <a:r>
              <a:rPr lang="en-US" dirty="0"/>
              <a:t>― </a:t>
            </a:r>
            <a:r>
              <a:rPr lang="en-US" dirty="0" smtClean="0"/>
              <a:t>Shared Network Transaction</a:t>
            </a:r>
            <a:endParaRPr lang="en-US" dirty="0"/>
          </a:p>
        </p:txBody>
      </p:sp>
      <p:sp>
        <p:nvSpPr>
          <p:cNvPr id="6" name="Content Placeholder 5"/>
          <p:cNvSpPr>
            <a:spLocks noGrp="1"/>
          </p:cNvSpPr>
          <p:nvPr>
            <p:ph sz="quarter" idx="11"/>
          </p:nvPr>
        </p:nvSpPr>
        <p:spPr>
          <a:xfrm>
            <a:off x="856488" y="1542288"/>
            <a:ext cx="7543800" cy="3505200"/>
          </a:xfrm>
        </p:spPr>
        <p:txBody>
          <a:bodyPr/>
          <a:lstStyle/>
          <a:p>
            <a:pPr marL="228600" indent="-228600"/>
            <a:r>
              <a:rPr lang="en-US" dirty="0"/>
              <a:t>Identifies debit Entries initiated at an electronic terminal as defined by Regulation E</a:t>
            </a:r>
          </a:p>
          <a:p>
            <a:pPr marL="228600" indent="-228600"/>
            <a:endParaRPr lang="en-US" dirty="0"/>
          </a:p>
          <a:p>
            <a:pPr marL="228600" indent="-228600"/>
            <a:r>
              <a:rPr lang="en-US" dirty="0"/>
              <a:t>Usually initiated by the use of a </a:t>
            </a:r>
            <a:r>
              <a:rPr lang="en-US" u="sng" dirty="0"/>
              <a:t>bank-issued</a:t>
            </a:r>
            <a:r>
              <a:rPr lang="en-US" dirty="0"/>
              <a:t> plastic card</a:t>
            </a:r>
          </a:p>
          <a:p>
            <a:pPr marL="228600" indent="-228600"/>
            <a:endParaRPr lang="en-US" dirty="0"/>
          </a:p>
          <a:p>
            <a:pPr marL="228600" indent="-228600"/>
            <a:r>
              <a:rPr lang="en-US" dirty="0"/>
              <a:t>Like a POS Entry, except that it originates in a shared system where an agreement, in addition to the </a:t>
            </a:r>
            <a:r>
              <a:rPr lang="en-US" i="1" dirty="0"/>
              <a:t>NACHA Operating Rules </a:t>
            </a:r>
            <a:r>
              <a:rPr lang="en-US" dirty="0"/>
              <a:t>exists between the ODFI and </a:t>
            </a:r>
            <a:r>
              <a:rPr lang="en-US" dirty="0" smtClean="0"/>
              <a:t>RDFI</a:t>
            </a:r>
          </a:p>
          <a:p>
            <a:pPr marL="228600" indent="-228600"/>
            <a:endParaRPr lang="en-US" dirty="0"/>
          </a:p>
          <a:p>
            <a:pPr marL="228600" indent="-228600"/>
            <a:r>
              <a:rPr lang="en-US" dirty="0" smtClean="0"/>
              <a:t>Must </a:t>
            </a:r>
            <a:r>
              <a:rPr lang="en-US" dirty="0"/>
              <a:t>be accompanied by an Addenda Record to provide the terminal location, city, </a:t>
            </a:r>
            <a:r>
              <a:rPr lang="en-US" dirty="0" smtClean="0"/>
              <a:t>state </a:t>
            </a:r>
            <a:r>
              <a:rPr lang="en-US" dirty="0"/>
              <a:t>and other required information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3904058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49</a:t>
            </a:fld>
            <a:endParaRPr lang="en-US" dirty="0"/>
          </a:p>
        </p:txBody>
      </p:sp>
      <p:sp>
        <p:nvSpPr>
          <p:cNvPr id="6" name="Title 1"/>
          <p:cNvSpPr>
            <a:spLocks noGrp="1"/>
          </p:cNvSpPr>
          <p:nvPr>
            <p:ph type="title"/>
          </p:nvPr>
        </p:nvSpPr>
        <p:spPr>
          <a:xfrm>
            <a:off x="838200" y="762000"/>
            <a:ext cx="7543800" cy="655638"/>
          </a:xfrm>
        </p:spPr>
        <p:txBody>
          <a:bodyPr/>
          <a:lstStyle/>
          <a:p>
            <a:r>
              <a:rPr lang="en-US" dirty="0" smtClean="0"/>
              <a:t>Other Codes</a:t>
            </a:r>
            <a:endParaRPr lang="en-US" dirty="0"/>
          </a:p>
        </p:txBody>
      </p:sp>
      <p:sp>
        <p:nvSpPr>
          <p:cNvPr id="7" name="Content Placeholder 5"/>
          <p:cNvSpPr>
            <a:spLocks noGrp="1"/>
          </p:cNvSpPr>
          <p:nvPr>
            <p:ph sz="quarter" idx="11"/>
          </p:nvPr>
        </p:nvSpPr>
        <p:spPr>
          <a:xfrm>
            <a:off x="856488" y="1542288"/>
            <a:ext cx="7543800" cy="3505200"/>
          </a:xfrm>
        </p:spPr>
        <p:txBody>
          <a:bodyPr/>
          <a:lstStyle/>
          <a:p>
            <a:pPr marL="228600" indent="-228600"/>
            <a:r>
              <a:rPr lang="en-US" dirty="0"/>
              <a:t>ADV – Statement of Activity – ACH format</a:t>
            </a:r>
          </a:p>
          <a:p>
            <a:pPr lvl="1">
              <a:buClr>
                <a:srgbClr val="00A0C8"/>
              </a:buClr>
              <a:buFont typeface="Calibri" pitchFamily="34" charset="0"/>
              <a:buChar char="—"/>
            </a:pPr>
            <a:r>
              <a:rPr lang="en-US" dirty="0"/>
              <a:t>To identify automated accounting advices of ACH Accounting information in machine-readable format and to facilitate the automation of accounting information for participating DFIs</a:t>
            </a:r>
          </a:p>
          <a:p>
            <a:pPr lvl="2">
              <a:buClr>
                <a:srgbClr val="00A0C8"/>
              </a:buClr>
              <a:buFont typeface="Calibri" pitchFamily="34" charset="0"/>
              <a:buChar char="—"/>
            </a:pPr>
            <a:r>
              <a:rPr lang="en-US" dirty="0"/>
              <a:t>Optional service provided by ACH Operators only</a:t>
            </a:r>
          </a:p>
          <a:p>
            <a:pPr lvl="2">
              <a:buClr>
                <a:srgbClr val="00A0C8"/>
              </a:buClr>
              <a:buFont typeface="Calibri" pitchFamily="34" charset="0"/>
              <a:buChar char="—"/>
            </a:pPr>
            <a:r>
              <a:rPr lang="en-US" dirty="0"/>
              <a:t>Must be requested</a:t>
            </a:r>
          </a:p>
          <a:p>
            <a:pPr lvl="2">
              <a:buClr>
                <a:srgbClr val="00A0C8"/>
              </a:buClr>
              <a:buFont typeface="Calibri" pitchFamily="34" charset="0"/>
              <a:buChar char="—"/>
            </a:pPr>
            <a:r>
              <a:rPr lang="en-US" dirty="0"/>
              <a:t>A Non-Monetary Entry</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292518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ACH Payment </a:t>
            </a:r>
            <a:r>
              <a:rPr lang="en-GB" dirty="0" smtClean="0"/>
              <a:t>Flow </a:t>
            </a:r>
            <a:r>
              <a:rPr lang="en-GB" dirty="0" smtClean="0"/>
              <a:t>— with </a:t>
            </a:r>
            <a:r>
              <a:rPr lang="en-GB" dirty="0" smtClean="0"/>
              <a:t>Optional Participants</a:t>
            </a:r>
            <a:endParaRPr lang="en-GB" dirty="0"/>
          </a:p>
        </p:txBody>
      </p:sp>
      <p:sp>
        <p:nvSpPr>
          <p:cNvPr id="3" name="Slide Number Placeholder 2"/>
          <p:cNvSpPr>
            <a:spLocks noGrp="1"/>
          </p:cNvSpPr>
          <p:nvPr>
            <p:ph type="sldNum" sz="quarter" idx="10"/>
          </p:nvPr>
        </p:nvSpPr>
        <p:spPr/>
        <p:txBody>
          <a:bodyPr/>
          <a:lstStyle/>
          <a:p>
            <a:fld id="{4784ADC4-4FE8-430B-9291-3CE4154BBE82}" type="slidenum">
              <a:rPr lang="en-US" smtClean="0"/>
              <a:pPr/>
              <a:t>5</a:t>
            </a:fld>
            <a:endParaRPr lang="en-US" dirty="0"/>
          </a:p>
        </p:txBody>
      </p:sp>
      <p:pic>
        <p:nvPicPr>
          <p:cNvPr id="5" name="Content Placeholder 4"/>
          <p:cNvPicPr>
            <a:picLocks noGrp="1" noChangeAspect="1"/>
          </p:cNvPicPr>
          <p:nvPr>
            <p:ph sz="quarter" idx="11"/>
          </p:nvPr>
        </p:nvPicPr>
        <p:blipFill>
          <a:blip r:embed="rId2" cstate="print">
            <a:extLst>
              <a:ext uri="{28A0092B-C50C-407E-A947-70E740481C1C}">
                <a14:useLocalDpi xmlns:a14="http://schemas.microsoft.com/office/drawing/2010/main" val="0"/>
              </a:ext>
            </a:extLst>
          </a:blip>
          <a:stretch>
            <a:fillRect/>
          </a:stretch>
        </p:blipFill>
        <p:spPr>
          <a:xfrm>
            <a:off x="1572769" y="1444748"/>
            <a:ext cx="5586988" cy="4167314"/>
          </a:xfrm>
        </p:spPr>
      </p:pic>
    </p:spTree>
    <p:extLst>
      <p:ext uri="{BB962C8B-B14F-4D97-AF65-F5344CB8AC3E}">
        <p14:creationId xmlns:p14="http://schemas.microsoft.com/office/powerpoint/2010/main" val="13162627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50</a:t>
            </a:fld>
            <a:endParaRPr lang="en-US" dirty="0"/>
          </a:p>
        </p:txBody>
      </p:sp>
      <p:sp>
        <p:nvSpPr>
          <p:cNvPr id="5" name="Title 1"/>
          <p:cNvSpPr>
            <a:spLocks noGrp="1"/>
          </p:cNvSpPr>
          <p:nvPr>
            <p:ph type="title"/>
          </p:nvPr>
        </p:nvSpPr>
        <p:spPr>
          <a:xfrm>
            <a:off x="838200" y="762000"/>
            <a:ext cx="7543800" cy="655638"/>
          </a:xfrm>
        </p:spPr>
        <p:txBody>
          <a:bodyPr/>
          <a:lstStyle/>
          <a:p>
            <a:r>
              <a:rPr lang="en-US" dirty="0" smtClean="0"/>
              <a:t>Other Codes</a:t>
            </a:r>
            <a:endParaRPr lang="en-US" dirty="0"/>
          </a:p>
        </p:txBody>
      </p:sp>
      <p:sp>
        <p:nvSpPr>
          <p:cNvPr id="6" name="Content Placeholder 5"/>
          <p:cNvSpPr>
            <a:spLocks noGrp="1"/>
          </p:cNvSpPr>
          <p:nvPr>
            <p:ph sz="quarter" idx="11"/>
          </p:nvPr>
        </p:nvSpPr>
        <p:spPr>
          <a:xfrm>
            <a:off x="856488" y="1542288"/>
            <a:ext cx="7543800" cy="3505200"/>
          </a:xfrm>
        </p:spPr>
        <p:txBody>
          <a:bodyPr/>
          <a:lstStyle/>
          <a:p>
            <a:pPr marL="228600" indent="-228600"/>
            <a:r>
              <a:rPr lang="en-US" dirty="0"/>
              <a:t>COR – Correction (NOC, Notification of Change)</a:t>
            </a:r>
          </a:p>
          <a:p>
            <a:pPr marL="685800" lvl="1" indent="-228600">
              <a:buClr>
                <a:srgbClr val="00A0C8"/>
              </a:buClr>
              <a:buFont typeface="Calibri" pitchFamily="34" charset="0"/>
              <a:buChar char="—"/>
            </a:pPr>
            <a:r>
              <a:rPr lang="en-US" dirty="0"/>
              <a:t>Identifies an automated Notification of Change or a refused Notification of Change</a:t>
            </a:r>
          </a:p>
          <a:p>
            <a:pPr marL="685800" lvl="1" indent="-228600">
              <a:buClr>
                <a:srgbClr val="00A0C8"/>
              </a:buClr>
              <a:buFont typeface="Calibri" pitchFamily="34" charset="0"/>
              <a:buChar char="—"/>
            </a:pPr>
            <a:endParaRPr lang="en-US" dirty="0"/>
          </a:p>
          <a:p>
            <a:pPr marL="685800" lvl="1" indent="-228600">
              <a:buClr>
                <a:srgbClr val="00A0C8"/>
              </a:buClr>
              <a:buFont typeface="Calibri" pitchFamily="34" charset="0"/>
              <a:buChar char="—"/>
            </a:pPr>
            <a:r>
              <a:rPr lang="en-US" dirty="0"/>
              <a:t>A COR Entry must be accompanied by an Addenda Record to specify Change Code and changed information</a:t>
            </a:r>
          </a:p>
          <a:p>
            <a:pPr marL="685800" lvl="1" indent="-228600">
              <a:buClr>
                <a:srgbClr val="00A0C8"/>
              </a:buClr>
              <a:buFont typeface="Calibri" pitchFamily="34" charset="0"/>
              <a:buChar char="—"/>
            </a:pPr>
            <a:endParaRPr lang="en-US" dirty="0"/>
          </a:p>
          <a:p>
            <a:pPr marL="685800" lvl="1" indent="-228600">
              <a:buClr>
                <a:srgbClr val="00A0C8"/>
              </a:buClr>
              <a:buFont typeface="Calibri" pitchFamily="34" charset="0"/>
              <a:buChar char="—"/>
            </a:pPr>
            <a:r>
              <a:rPr lang="en-US" dirty="0"/>
              <a:t>A </a:t>
            </a:r>
            <a:r>
              <a:rPr lang="en-US" dirty="0" smtClean="0"/>
              <a:t>Non-monetary </a:t>
            </a:r>
            <a:r>
              <a:rPr lang="en-US" dirty="0"/>
              <a:t>Entry</a:t>
            </a:r>
          </a:p>
          <a:p>
            <a:pPr marL="685800" lvl="1" indent="-228600">
              <a:buClr>
                <a:srgbClr val="00A0C8"/>
              </a:buClr>
              <a:buFont typeface="Calibri" pitchFamily="34" charset="0"/>
              <a:buChar char="—"/>
            </a:pPr>
            <a:endParaRPr lang="en-US" dirty="0"/>
          </a:p>
          <a:p>
            <a:pPr marL="685800" lvl="1" indent="-228600">
              <a:buClr>
                <a:srgbClr val="00A0C8"/>
              </a:buClr>
              <a:buFont typeface="Calibri" pitchFamily="34" charset="0"/>
              <a:buChar char="—"/>
            </a:pPr>
            <a:r>
              <a:rPr lang="en-US" dirty="0"/>
              <a:t>RDFI deadline: two Banking Days after Settlement Date to send an NOC, except in </a:t>
            </a:r>
            <a:r>
              <a:rPr lang="en-US" dirty="0" smtClean="0"/>
              <a:t>cases</a:t>
            </a:r>
            <a:br>
              <a:rPr lang="en-US" dirty="0" smtClean="0"/>
            </a:br>
            <a:r>
              <a:rPr lang="en-US" dirty="0" smtClean="0"/>
              <a:t>of </a:t>
            </a:r>
            <a:r>
              <a:rPr lang="en-US" dirty="0"/>
              <a:t>merger/acquisition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7657305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51</a:t>
            </a:fld>
            <a:endParaRPr lang="en-US" dirty="0"/>
          </a:p>
        </p:txBody>
      </p:sp>
      <p:sp>
        <p:nvSpPr>
          <p:cNvPr id="7" name="Title 1"/>
          <p:cNvSpPr>
            <a:spLocks noGrp="1"/>
          </p:cNvSpPr>
          <p:nvPr>
            <p:ph type="title"/>
          </p:nvPr>
        </p:nvSpPr>
        <p:spPr>
          <a:xfrm>
            <a:off x="838200" y="762000"/>
            <a:ext cx="7543800" cy="655638"/>
          </a:xfrm>
        </p:spPr>
        <p:txBody>
          <a:bodyPr/>
          <a:lstStyle/>
          <a:p>
            <a:r>
              <a:rPr lang="en-US" dirty="0" smtClean="0"/>
              <a:t>COR </a:t>
            </a:r>
            <a:r>
              <a:rPr lang="en-US" dirty="0"/>
              <a:t>― </a:t>
            </a:r>
            <a:r>
              <a:rPr lang="en-US" dirty="0" smtClean="0"/>
              <a:t>Notification of Change Entry</a:t>
            </a:r>
            <a:endParaRPr lang="en-US" dirty="0"/>
          </a:p>
        </p:txBody>
      </p:sp>
      <p:sp>
        <p:nvSpPr>
          <p:cNvPr id="8" name="Content Placeholder 5"/>
          <p:cNvSpPr>
            <a:spLocks noGrp="1"/>
          </p:cNvSpPr>
          <p:nvPr>
            <p:ph sz="quarter" idx="11"/>
          </p:nvPr>
        </p:nvSpPr>
        <p:spPr>
          <a:xfrm>
            <a:off x="856488" y="1542288"/>
            <a:ext cx="7543800" cy="3505200"/>
          </a:xfrm>
        </p:spPr>
        <p:txBody>
          <a:bodyPr/>
          <a:lstStyle/>
          <a:p>
            <a:pPr marL="228600" indent="-228600"/>
            <a:r>
              <a:rPr lang="en-US" dirty="0"/>
              <a:t>It is the responsibility of the ODFI to ensure the Originator makes the necessary changes before initiating the next live dollar transaction</a:t>
            </a:r>
          </a:p>
          <a:p>
            <a:pPr marL="228600" indent="-228600"/>
            <a:endParaRPr lang="en-US" dirty="0"/>
          </a:p>
          <a:p>
            <a:pPr marL="228600" indent="-228600"/>
            <a:r>
              <a:rPr lang="en-US" dirty="0"/>
              <a:t>In the event there is an error with the NOC received from the RDFI, it is the responsibility of the ODFI to return it back to the RDFI within 15 days (A Refused NOC)</a:t>
            </a:r>
          </a:p>
          <a:p>
            <a:pPr marL="228600" indent="-228600"/>
            <a:endParaRPr lang="en-US" dirty="0"/>
          </a:p>
          <a:p>
            <a:pPr marL="228600" indent="-228600"/>
            <a:r>
              <a:rPr lang="en-US" dirty="0"/>
              <a:t>The RDFI may make the changes listed in the Refused NOC and send a corrected NOC to the ODFI within 5 Banking Days</a:t>
            </a:r>
          </a:p>
          <a:p>
            <a:pPr marL="228600" indent="-228600"/>
            <a:endParaRPr lang="en-US" dirty="0"/>
          </a:p>
          <a:p>
            <a:pPr marL="228600" indent="-228600"/>
            <a:r>
              <a:rPr lang="en-US" dirty="0"/>
              <a:t>NOC, Refused NOC and Corrected NOC all use </a:t>
            </a:r>
            <a:r>
              <a:rPr lang="en-US" b="1" dirty="0">
                <a:solidFill>
                  <a:srgbClr val="558ED5"/>
                </a:solidFill>
              </a:rPr>
              <a:t>COR</a:t>
            </a:r>
            <a:r>
              <a:rPr lang="en-US" dirty="0">
                <a:solidFill>
                  <a:srgbClr val="558ED5"/>
                </a:solidFill>
              </a:rPr>
              <a:t> </a:t>
            </a:r>
            <a:r>
              <a:rPr lang="en-US" dirty="0"/>
              <a:t>Code</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520664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52</a:t>
            </a:fld>
            <a:endParaRPr lang="en-US" dirty="0"/>
          </a:p>
        </p:txBody>
      </p:sp>
      <p:sp>
        <p:nvSpPr>
          <p:cNvPr id="5" name="Title 1"/>
          <p:cNvSpPr>
            <a:spLocks noGrp="1"/>
          </p:cNvSpPr>
          <p:nvPr>
            <p:ph type="title"/>
          </p:nvPr>
        </p:nvSpPr>
        <p:spPr>
          <a:xfrm>
            <a:off x="838200" y="762000"/>
            <a:ext cx="7543800" cy="655638"/>
          </a:xfrm>
        </p:spPr>
        <p:txBody>
          <a:bodyPr/>
          <a:lstStyle/>
          <a:p>
            <a:r>
              <a:rPr lang="en-US" dirty="0" smtClean="0"/>
              <a:t>It’s Quiz Time—Again!</a:t>
            </a:r>
            <a:endParaRPr lang="en-US" dirty="0"/>
          </a:p>
        </p:txBody>
      </p:sp>
      <p:sp>
        <p:nvSpPr>
          <p:cNvPr id="6" name="Content Placeholder 5"/>
          <p:cNvSpPr>
            <a:spLocks noGrp="1"/>
          </p:cNvSpPr>
          <p:nvPr>
            <p:ph sz="quarter" idx="11"/>
          </p:nvPr>
        </p:nvSpPr>
        <p:spPr>
          <a:xfrm>
            <a:off x="856488" y="1542288"/>
            <a:ext cx="7543800" cy="3505200"/>
          </a:xfrm>
        </p:spPr>
        <p:txBody>
          <a:bodyPr/>
          <a:lstStyle/>
          <a:p>
            <a:pPr marL="228600" indent="-228600"/>
            <a:r>
              <a:rPr lang="en-US" dirty="0"/>
              <a:t>Which Standard Entry Class Code would be used when a check </a:t>
            </a:r>
            <a:r>
              <a:rPr lang="en-US" dirty="0" smtClean="0"/>
              <a:t>that</a:t>
            </a:r>
            <a:br>
              <a:rPr lang="en-US" dirty="0" smtClean="0"/>
            </a:br>
            <a:r>
              <a:rPr lang="en-US" dirty="0" smtClean="0"/>
              <a:t>is </a:t>
            </a:r>
            <a:r>
              <a:rPr lang="en-US" dirty="0"/>
              <a:t>mailed in </a:t>
            </a:r>
            <a:r>
              <a:rPr lang="en-US" dirty="0" smtClean="0"/>
              <a:t>as a </a:t>
            </a:r>
            <a:r>
              <a:rPr lang="en-US" dirty="0"/>
              <a:t>bill </a:t>
            </a:r>
            <a:r>
              <a:rPr lang="en-US" dirty="0" smtClean="0"/>
              <a:t>payment is </a:t>
            </a:r>
            <a:r>
              <a:rPr lang="en-US" dirty="0"/>
              <a:t>converted to an ACH Transaction?</a:t>
            </a:r>
          </a:p>
          <a:p>
            <a:pPr marL="228600" indent="-228600"/>
            <a:endParaRPr lang="en-US" dirty="0"/>
          </a:p>
          <a:p>
            <a:pPr marL="228600" indent="-228600"/>
            <a:r>
              <a:rPr lang="en-US" dirty="0"/>
              <a:t>Which Standard Entry Class Code would be used for a credit </a:t>
            </a:r>
            <a:r>
              <a:rPr lang="en-US" dirty="0" smtClean="0"/>
              <a:t>transaction</a:t>
            </a:r>
            <a:br>
              <a:rPr lang="en-US" dirty="0" smtClean="0"/>
            </a:br>
            <a:r>
              <a:rPr lang="en-US" dirty="0" smtClean="0"/>
              <a:t>to a </a:t>
            </a:r>
            <a:r>
              <a:rPr lang="en-US" dirty="0"/>
              <a:t>consumer’s account that came via ACH from a company in Europe?</a:t>
            </a:r>
          </a:p>
          <a:p>
            <a:pPr marL="228600" indent="-228600"/>
            <a:endParaRPr lang="en-US" dirty="0"/>
          </a:p>
          <a:p>
            <a:pPr marL="228600" indent="-228600"/>
            <a:r>
              <a:rPr lang="en-US" dirty="0"/>
              <a:t>What is the SEC Code for a Correcting Entry?</a:t>
            </a:r>
          </a:p>
          <a:p>
            <a:pPr marL="228600" indent="-228600"/>
            <a:endParaRPr lang="en-US" dirty="0"/>
          </a:p>
          <a:p>
            <a:pPr marL="228600" indent="-228600"/>
            <a:r>
              <a:rPr lang="en-US" dirty="0"/>
              <a:t>Explain the difference between a CCD and a CTX</a:t>
            </a:r>
          </a:p>
          <a:p>
            <a:pPr marL="228600" indent="-228600"/>
            <a:endParaRPr lang="en-US" dirty="0"/>
          </a:p>
          <a:p>
            <a:pPr marL="228600" indent="-228600"/>
            <a:r>
              <a:rPr lang="en-US" dirty="0"/>
              <a:t>When would you see an ACK SEC Code Entry?</a:t>
            </a:r>
          </a:p>
          <a:p>
            <a:pPr marL="0" indent="0">
              <a:buNone/>
            </a:pPr>
            <a:endParaRPr lang="en-US" dirty="0"/>
          </a:p>
          <a:p>
            <a:endParaRPr lang="en-US" dirty="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96" y="810909"/>
            <a:ext cx="5344884" cy="5301312"/>
          </a:xfrm>
          <a:prstGeom prst="rect">
            <a:avLst/>
          </a:prstGeom>
        </p:spPr>
      </p:pic>
    </p:spTree>
    <p:extLst>
      <p:ext uri="{BB962C8B-B14F-4D97-AF65-F5344CB8AC3E}">
        <p14:creationId xmlns:p14="http://schemas.microsoft.com/office/powerpoint/2010/main" val="29008433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53</a:t>
            </a:fld>
            <a:endParaRPr lang="en-US" dirty="0"/>
          </a:p>
        </p:txBody>
      </p:sp>
      <p:sp>
        <p:nvSpPr>
          <p:cNvPr id="5" name="Title 1"/>
          <p:cNvSpPr>
            <a:spLocks noGrp="1"/>
          </p:cNvSpPr>
          <p:nvPr>
            <p:ph type="title"/>
          </p:nvPr>
        </p:nvSpPr>
        <p:spPr>
          <a:xfrm>
            <a:off x="838200" y="762000"/>
            <a:ext cx="7543800" cy="655638"/>
          </a:xfrm>
        </p:spPr>
        <p:txBody>
          <a:bodyPr/>
          <a:lstStyle/>
          <a:p>
            <a:r>
              <a:rPr lang="en-US" dirty="0" smtClean="0"/>
              <a:t>Additional Resources</a:t>
            </a:r>
            <a:endParaRPr lang="en-US" dirty="0"/>
          </a:p>
        </p:txBody>
      </p:sp>
      <p:sp>
        <p:nvSpPr>
          <p:cNvPr id="6" name="Content Placeholder 5"/>
          <p:cNvSpPr>
            <a:spLocks noGrp="1"/>
          </p:cNvSpPr>
          <p:nvPr>
            <p:ph sz="quarter" idx="11"/>
          </p:nvPr>
        </p:nvSpPr>
        <p:spPr>
          <a:xfrm>
            <a:off x="856488" y="1542288"/>
            <a:ext cx="2636520" cy="1612392"/>
          </a:xfrm>
        </p:spPr>
        <p:txBody>
          <a:bodyPr/>
          <a:lstStyle/>
          <a:p>
            <a:r>
              <a:rPr lang="en-US" dirty="0" smtClean="0">
                <a:solidFill>
                  <a:schemeClr val="bg1">
                    <a:lumMod val="50000"/>
                  </a:schemeClr>
                </a:solidFill>
                <a:hlinkClick r:id="rId2"/>
              </a:rPr>
              <a:t>epaynetwork.com</a:t>
            </a:r>
            <a:endParaRPr lang="en-US" dirty="0">
              <a:solidFill>
                <a:schemeClr val="bg1">
                  <a:lumMod val="50000"/>
                </a:schemeClr>
              </a:solidFill>
            </a:endParaRPr>
          </a:p>
          <a:p>
            <a:r>
              <a:rPr lang="en-US" dirty="0" smtClean="0">
                <a:solidFill>
                  <a:schemeClr val="bg1">
                    <a:lumMod val="50000"/>
                  </a:schemeClr>
                </a:solidFill>
                <a:hlinkClick r:id="rId3"/>
              </a:rPr>
              <a:t>nacha.org</a:t>
            </a:r>
            <a:endParaRPr lang="en-US" dirty="0">
              <a:solidFill>
                <a:schemeClr val="bg1">
                  <a:lumMod val="50000"/>
                </a:schemeClr>
              </a:solidFill>
            </a:endParaRPr>
          </a:p>
          <a:p>
            <a:r>
              <a:rPr lang="en-US" dirty="0" smtClean="0">
                <a:solidFill>
                  <a:schemeClr val="bg1">
                    <a:lumMod val="50000"/>
                  </a:schemeClr>
                </a:solidFill>
                <a:hlinkClick r:id="rId4"/>
              </a:rPr>
              <a:t>achrulesonline.org</a:t>
            </a:r>
            <a:endParaRPr lang="en-US" dirty="0">
              <a:solidFill>
                <a:schemeClr val="bg1">
                  <a:lumMod val="50000"/>
                </a:schemeClr>
              </a:solidFill>
            </a:endParaRPr>
          </a:p>
          <a:p>
            <a:r>
              <a:rPr lang="en-US" dirty="0" smtClean="0">
                <a:solidFill>
                  <a:schemeClr val="bg1">
                    <a:lumMod val="50000"/>
                  </a:schemeClr>
                </a:solidFill>
                <a:hlinkClick r:id="rId5"/>
              </a:rPr>
              <a:t>paymentsuniversity.com</a:t>
            </a:r>
            <a:endParaRPr lang="en-US" dirty="0">
              <a:solidFill>
                <a:schemeClr val="bg1">
                  <a:lumMod val="50000"/>
                </a:schemeClr>
              </a:solidFill>
            </a:endParaRPr>
          </a:p>
          <a:p>
            <a:r>
              <a:rPr lang="en-US" dirty="0" smtClean="0">
                <a:solidFill>
                  <a:schemeClr val="bg1">
                    <a:lumMod val="50000"/>
                  </a:schemeClr>
                </a:solidFill>
                <a:hlinkClick r:id="rId6"/>
              </a:rPr>
              <a:t>electronicpayments.org</a:t>
            </a:r>
            <a:endParaRPr lang="en-US" dirty="0">
              <a:solidFill>
                <a:schemeClr val="bg1">
                  <a:lumMod val="50000"/>
                </a:schemeClr>
              </a:solidFill>
            </a:endParaRPr>
          </a:p>
          <a:p>
            <a:pPr marL="0" indent="0">
              <a:buNone/>
            </a:pPr>
            <a:endParaRPr lang="en-US" dirty="0"/>
          </a:p>
          <a:p>
            <a:endParaRPr lang="en-US" dirty="0"/>
          </a:p>
          <a:p>
            <a:endParaRPr lang="en-US" dirty="0"/>
          </a:p>
        </p:txBody>
      </p:sp>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25896" y="810909"/>
            <a:ext cx="5344884" cy="5301312"/>
          </a:xfrm>
          <a:prstGeom prst="rect">
            <a:avLst/>
          </a:prstGeom>
        </p:spPr>
      </p:pic>
    </p:spTree>
    <p:extLst>
      <p:ext uri="{BB962C8B-B14F-4D97-AF65-F5344CB8AC3E}">
        <p14:creationId xmlns:p14="http://schemas.microsoft.com/office/powerpoint/2010/main" val="30165795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7543800" cy="1176528"/>
          </a:xfrm>
        </p:spPr>
        <p:txBody>
          <a:bodyPr>
            <a:normAutofit/>
          </a:bodyPr>
          <a:lstStyle/>
          <a:p>
            <a:r>
              <a:rPr lang="en-US" sz="2400" dirty="0" smtClean="0"/>
              <a:t>Questions?</a:t>
            </a:r>
            <a:endParaRPr lang="en-US" sz="2400" dirty="0"/>
          </a:p>
        </p:txBody>
      </p:sp>
      <p:sp>
        <p:nvSpPr>
          <p:cNvPr id="3" name="Slide Number Placeholder 2"/>
          <p:cNvSpPr>
            <a:spLocks noGrp="1"/>
          </p:cNvSpPr>
          <p:nvPr>
            <p:ph type="sldNum" sz="quarter" idx="10"/>
          </p:nvPr>
        </p:nvSpPr>
        <p:spPr/>
        <p:txBody>
          <a:bodyPr/>
          <a:lstStyle/>
          <a:p>
            <a:fld id="{4784ADC4-4FE8-430B-9291-3CE4154BBE82}" type="slidenum">
              <a:rPr lang="en-US" smtClean="0"/>
              <a:pPr/>
              <a:t>54</a:t>
            </a:fld>
            <a:endParaRPr lang="en-US" dirty="0"/>
          </a:p>
        </p:txBody>
      </p:sp>
      <p:sp>
        <p:nvSpPr>
          <p:cNvPr id="4" name="Content Placeholder 3"/>
          <p:cNvSpPr>
            <a:spLocks noGrp="1"/>
          </p:cNvSpPr>
          <p:nvPr>
            <p:ph sz="quarter" idx="11"/>
          </p:nvPr>
        </p:nvSpPr>
        <p:spPr>
          <a:xfrm>
            <a:off x="838200" y="2532888"/>
            <a:ext cx="7543800" cy="2496312"/>
          </a:xfrm>
        </p:spPr>
        <p:txBody>
          <a:bodyPr>
            <a:normAutofit/>
          </a:bodyPr>
          <a:lstStyle/>
          <a:p>
            <a:pPr marL="0" indent="0">
              <a:buNone/>
            </a:pPr>
            <a:r>
              <a:rPr lang="en-US" sz="2400" dirty="0" smtClean="0">
                <a:solidFill>
                  <a:srgbClr val="003372"/>
                </a:solidFill>
              </a:rPr>
              <a:t>Thank you for your participation!</a:t>
            </a:r>
            <a:endParaRPr lang="en-US" sz="2400" dirty="0">
              <a:solidFill>
                <a:srgbClr val="003372"/>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96" y="810909"/>
            <a:ext cx="5344884" cy="5301312"/>
          </a:xfrm>
          <a:prstGeom prst="rect">
            <a:avLst/>
          </a:prstGeom>
        </p:spPr>
      </p:pic>
    </p:spTree>
    <p:extLst>
      <p:ext uri="{BB962C8B-B14F-4D97-AF65-F5344CB8AC3E}">
        <p14:creationId xmlns:p14="http://schemas.microsoft.com/office/powerpoint/2010/main" val="11883785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8"/>
          <p:cNvSpPr>
            <a:spLocks noGrp="1"/>
          </p:cNvSpPr>
          <p:nvPr>
            <p:ph type="sldNum" sz="quarter" idx="12"/>
          </p:nvPr>
        </p:nvSpPr>
        <p:spPr>
          <a:xfrm>
            <a:off x="6553200" y="6356350"/>
            <a:ext cx="2133600" cy="365125"/>
          </a:xfrm>
        </p:spPr>
        <p:txBody>
          <a:bodyPr/>
          <a:lstStyle/>
          <a:p>
            <a:fld id="{4784ADC4-4FE8-430B-9291-3CE4154BBE82}" type="slidenum">
              <a:rPr lang="en-US" smtClean="0">
                <a:solidFill>
                  <a:schemeClr val="tx1">
                    <a:lumMod val="75000"/>
                    <a:lumOff val="25000"/>
                  </a:schemeClr>
                </a:solidFill>
              </a:rPr>
              <a:pPr/>
              <a:t>55</a:t>
            </a:fld>
            <a:endParaRPr lang="en-US" dirty="0">
              <a:solidFill>
                <a:schemeClr val="tx1">
                  <a:lumMod val="75000"/>
                  <a:lumOff val="25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286000"/>
            <a:ext cx="5181600" cy="1524000"/>
          </a:xfrm>
          <a:prstGeom prst="rect">
            <a:avLst/>
          </a:prstGeom>
        </p:spPr>
      </p:pic>
    </p:spTree>
    <p:extLst>
      <p:ext uri="{BB962C8B-B14F-4D97-AF65-F5344CB8AC3E}">
        <p14:creationId xmlns:p14="http://schemas.microsoft.com/office/powerpoint/2010/main" val="2753762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84ADC4-4FE8-430B-9291-3CE4154BBE82}" type="slidenum">
              <a:rPr lang="en-US" smtClean="0"/>
              <a:pPr/>
              <a:t>6</a:t>
            </a:fld>
            <a:endParaRPr lang="en-US" dirty="0"/>
          </a:p>
        </p:txBody>
      </p:sp>
      <p:sp>
        <p:nvSpPr>
          <p:cNvPr id="6" name="Title 1"/>
          <p:cNvSpPr>
            <a:spLocks noGrp="1"/>
          </p:cNvSpPr>
          <p:nvPr>
            <p:ph type="title"/>
          </p:nvPr>
        </p:nvSpPr>
        <p:spPr>
          <a:xfrm>
            <a:off x="838200" y="762000"/>
            <a:ext cx="7543800" cy="655638"/>
          </a:xfrm>
        </p:spPr>
        <p:txBody>
          <a:bodyPr/>
          <a:lstStyle/>
          <a:p>
            <a:r>
              <a:rPr lang="en-GB" dirty="0" smtClean="0"/>
              <a:t>ACH Payment </a:t>
            </a:r>
            <a:r>
              <a:rPr lang="en-GB" dirty="0" smtClean="0"/>
              <a:t>Flow </a:t>
            </a:r>
            <a:r>
              <a:rPr lang="en-GB" dirty="0" smtClean="0"/>
              <a:t>— with </a:t>
            </a:r>
            <a:r>
              <a:rPr lang="en-GB" dirty="0" smtClean="0"/>
              <a:t>Optional Participants</a:t>
            </a:r>
            <a:endParaRPr lang="en-GB"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6193" y="1502027"/>
            <a:ext cx="5742431" cy="4283261"/>
          </a:xfrm>
          <a:prstGeom prst="rect">
            <a:avLst/>
          </a:prstGeom>
        </p:spPr>
      </p:pic>
    </p:spTree>
    <p:extLst>
      <p:ext uri="{BB962C8B-B14F-4D97-AF65-F5344CB8AC3E}">
        <p14:creationId xmlns:p14="http://schemas.microsoft.com/office/powerpoint/2010/main" val="2506878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216" y="1713101"/>
            <a:ext cx="5682996" cy="3389251"/>
          </a:xfrm>
          <a:prstGeom prst="rect">
            <a:avLst/>
          </a:prstGeom>
        </p:spPr>
      </p:pic>
      <p:sp>
        <p:nvSpPr>
          <p:cNvPr id="2" name="Title 1"/>
          <p:cNvSpPr>
            <a:spLocks noGrp="1"/>
          </p:cNvSpPr>
          <p:nvPr>
            <p:ph type="title"/>
          </p:nvPr>
        </p:nvSpPr>
        <p:spPr/>
        <p:txBody>
          <a:bodyPr>
            <a:normAutofit/>
          </a:bodyPr>
          <a:lstStyle/>
          <a:p>
            <a:r>
              <a:rPr lang="en-US" dirty="0" smtClean="0">
                <a:solidFill>
                  <a:srgbClr val="004785"/>
                </a:solidFill>
              </a:rPr>
              <a:t>Rules and </a:t>
            </a:r>
            <a:r>
              <a:rPr lang="en-US" dirty="0" smtClean="0">
                <a:solidFill>
                  <a:srgbClr val="004785"/>
                </a:solidFill>
              </a:rPr>
              <a:t>Regulations Governing </a:t>
            </a:r>
            <a:r>
              <a:rPr lang="en-US" dirty="0" smtClean="0">
                <a:solidFill>
                  <a:srgbClr val="004785"/>
                </a:solidFill>
              </a:rPr>
              <a:t>ACH </a:t>
            </a:r>
            <a:r>
              <a:rPr lang="en-US" dirty="0" smtClean="0">
                <a:solidFill>
                  <a:srgbClr val="004785"/>
                </a:solidFill>
              </a:rPr>
              <a:t>Transactions</a:t>
            </a:r>
            <a:endParaRPr lang="en-US" dirty="0"/>
          </a:p>
        </p:txBody>
      </p:sp>
      <p:sp>
        <p:nvSpPr>
          <p:cNvPr id="3" name="Slide Number Placeholder 2"/>
          <p:cNvSpPr>
            <a:spLocks noGrp="1"/>
          </p:cNvSpPr>
          <p:nvPr>
            <p:ph type="sldNum" sz="quarter" idx="10"/>
          </p:nvPr>
        </p:nvSpPr>
        <p:spPr/>
        <p:txBody>
          <a:bodyPr/>
          <a:lstStyle/>
          <a:p>
            <a:fld id="{4784ADC4-4FE8-430B-9291-3CE4154BBE82}" type="slidenum">
              <a:rPr lang="en-US" smtClean="0"/>
              <a:pPr/>
              <a:t>7</a:t>
            </a:fld>
            <a:endParaRPr lang="en-US" dirty="0"/>
          </a:p>
        </p:txBody>
      </p:sp>
      <p:sp>
        <p:nvSpPr>
          <p:cNvPr id="6" name="TextBox 5"/>
          <p:cNvSpPr txBox="1"/>
          <p:nvPr/>
        </p:nvSpPr>
        <p:spPr>
          <a:xfrm>
            <a:off x="2020824" y="1874520"/>
            <a:ext cx="2542032" cy="446276"/>
          </a:xfrm>
          <a:prstGeom prst="rect">
            <a:avLst/>
          </a:prstGeom>
          <a:noFill/>
        </p:spPr>
        <p:txBody>
          <a:bodyPr wrap="square" rtlCol="0">
            <a:spAutoFit/>
          </a:bodyPr>
          <a:lstStyle/>
          <a:p>
            <a:r>
              <a:rPr lang="en-US" sz="1100" dirty="0" smtClean="0"/>
              <a:t>2012 NACHA Operating </a:t>
            </a:r>
            <a:r>
              <a:rPr lang="en-US" sz="1100" dirty="0"/>
              <a:t>Rules</a:t>
            </a:r>
          </a:p>
          <a:p>
            <a:endParaRPr lang="en-US" sz="1100" dirty="0"/>
          </a:p>
        </p:txBody>
      </p:sp>
      <p:sp>
        <p:nvSpPr>
          <p:cNvPr id="7" name="TextBox 6"/>
          <p:cNvSpPr txBox="1"/>
          <p:nvPr/>
        </p:nvSpPr>
        <p:spPr>
          <a:xfrm>
            <a:off x="4901184" y="1865376"/>
            <a:ext cx="2340864" cy="446276"/>
          </a:xfrm>
          <a:prstGeom prst="rect">
            <a:avLst/>
          </a:prstGeom>
          <a:noFill/>
        </p:spPr>
        <p:txBody>
          <a:bodyPr wrap="square" rtlCol="0">
            <a:spAutoFit/>
          </a:bodyPr>
          <a:lstStyle/>
          <a:p>
            <a:pPr marL="0" lvl="1"/>
            <a:r>
              <a:rPr lang="en-US" sz="1100" dirty="0"/>
              <a:t>www.achrulesonline.org</a:t>
            </a:r>
          </a:p>
          <a:p>
            <a:endParaRPr lang="en-US" sz="1100" dirty="0"/>
          </a:p>
        </p:txBody>
      </p:sp>
      <p:sp>
        <p:nvSpPr>
          <p:cNvPr id="8" name="TextBox 7"/>
          <p:cNvSpPr txBox="1"/>
          <p:nvPr/>
        </p:nvSpPr>
        <p:spPr>
          <a:xfrm>
            <a:off x="2020824" y="2350008"/>
            <a:ext cx="2048256" cy="446276"/>
          </a:xfrm>
          <a:prstGeom prst="rect">
            <a:avLst/>
          </a:prstGeom>
          <a:noFill/>
        </p:spPr>
        <p:txBody>
          <a:bodyPr wrap="square" rtlCol="0">
            <a:spAutoFit/>
          </a:bodyPr>
          <a:lstStyle/>
          <a:p>
            <a:r>
              <a:rPr lang="en-US" sz="1100" dirty="0"/>
              <a:t>Regulation CC, D and E</a:t>
            </a:r>
          </a:p>
          <a:p>
            <a:endParaRPr lang="en-US" sz="1100" dirty="0"/>
          </a:p>
        </p:txBody>
      </p:sp>
      <p:sp>
        <p:nvSpPr>
          <p:cNvPr id="9" name="TextBox 8"/>
          <p:cNvSpPr txBox="1"/>
          <p:nvPr/>
        </p:nvSpPr>
        <p:spPr>
          <a:xfrm>
            <a:off x="4901184" y="2249424"/>
            <a:ext cx="3410712" cy="430887"/>
          </a:xfrm>
          <a:prstGeom prst="rect">
            <a:avLst/>
          </a:prstGeom>
          <a:noFill/>
        </p:spPr>
        <p:txBody>
          <a:bodyPr wrap="square" rtlCol="0">
            <a:spAutoFit/>
          </a:bodyPr>
          <a:lstStyle/>
          <a:p>
            <a:r>
              <a:rPr lang="en-US" sz="1100" dirty="0"/>
              <a:t>http://www.federalreserve.gov</a:t>
            </a:r>
            <a:r>
              <a:rPr lang="en-US" sz="1100" dirty="0" smtClean="0"/>
              <a:t>/</a:t>
            </a:r>
            <a:br>
              <a:rPr lang="en-US" sz="1100" dirty="0" smtClean="0"/>
            </a:br>
            <a:r>
              <a:rPr lang="en-US" sz="1100" dirty="0" err="1" smtClean="0"/>
              <a:t>bankinforeg</a:t>
            </a:r>
            <a:r>
              <a:rPr lang="en-US" sz="1100" dirty="0" smtClean="0"/>
              <a:t>/reglisting.htm</a:t>
            </a:r>
            <a:endParaRPr lang="en-US" sz="1100" dirty="0"/>
          </a:p>
        </p:txBody>
      </p:sp>
      <p:sp>
        <p:nvSpPr>
          <p:cNvPr id="10" name="TextBox 9"/>
          <p:cNvSpPr txBox="1"/>
          <p:nvPr/>
        </p:nvSpPr>
        <p:spPr>
          <a:xfrm>
            <a:off x="2020824" y="2825496"/>
            <a:ext cx="2267712" cy="261610"/>
          </a:xfrm>
          <a:prstGeom prst="rect">
            <a:avLst/>
          </a:prstGeom>
          <a:noFill/>
        </p:spPr>
        <p:txBody>
          <a:bodyPr wrap="square" rtlCol="0">
            <a:spAutoFit/>
          </a:bodyPr>
          <a:lstStyle/>
          <a:p>
            <a:r>
              <a:rPr lang="en-US" sz="1100" dirty="0"/>
              <a:t>31 CFR  Part </a:t>
            </a:r>
            <a:r>
              <a:rPr lang="en-US" sz="1100" dirty="0" smtClean="0"/>
              <a:t>210</a:t>
            </a:r>
            <a:endParaRPr lang="en-US" sz="1100" dirty="0"/>
          </a:p>
        </p:txBody>
      </p:sp>
      <p:sp>
        <p:nvSpPr>
          <p:cNvPr id="11" name="TextBox 10"/>
          <p:cNvSpPr txBox="1"/>
          <p:nvPr/>
        </p:nvSpPr>
        <p:spPr>
          <a:xfrm>
            <a:off x="4901184" y="2825496"/>
            <a:ext cx="2322576" cy="261610"/>
          </a:xfrm>
          <a:prstGeom prst="rect">
            <a:avLst/>
          </a:prstGeom>
          <a:noFill/>
        </p:spPr>
        <p:txBody>
          <a:bodyPr wrap="square" rtlCol="0">
            <a:spAutoFit/>
          </a:bodyPr>
          <a:lstStyle/>
          <a:p>
            <a:r>
              <a:rPr lang="en-US" sz="1100" dirty="0"/>
              <a:t>www.fms.treas.gov/greenbook</a:t>
            </a:r>
          </a:p>
        </p:txBody>
      </p:sp>
      <p:sp>
        <p:nvSpPr>
          <p:cNvPr id="12" name="TextBox 11"/>
          <p:cNvSpPr txBox="1"/>
          <p:nvPr/>
        </p:nvSpPr>
        <p:spPr>
          <a:xfrm>
            <a:off x="2020824" y="3313381"/>
            <a:ext cx="1975104" cy="261610"/>
          </a:xfrm>
          <a:prstGeom prst="rect">
            <a:avLst/>
          </a:prstGeom>
          <a:noFill/>
        </p:spPr>
        <p:txBody>
          <a:bodyPr wrap="square" rtlCol="0">
            <a:spAutoFit/>
          </a:bodyPr>
          <a:lstStyle/>
          <a:p>
            <a:r>
              <a:rPr lang="en-US" sz="1100" dirty="0"/>
              <a:t>Office of Foreign Assets Control</a:t>
            </a:r>
          </a:p>
        </p:txBody>
      </p:sp>
      <p:sp>
        <p:nvSpPr>
          <p:cNvPr id="13" name="TextBox 12"/>
          <p:cNvSpPr txBox="1"/>
          <p:nvPr/>
        </p:nvSpPr>
        <p:spPr>
          <a:xfrm>
            <a:off x="4901184" y="3219599"/>
            <a:ext cx="2002536" cy="430887"/>
          </a:xfrm>
          <a:prstGeom prst="rect">
            <a:avLst/>
          </a:prstGeom>
          <a:noFill/>
        </p:spPr>
        <p:txBody>
          <a:bodyPr wrap="square" rtlCol="0">
            <a:spAutoFit/>
          </a:bodyPr>
          <a:lstStyle/>
          <a:p>
            <a:pPr marL="0" lvl="1"/>
            <a:r>
              <a:rPr lang="en-US" sz="1100" dirty="0" smtClean="0"/>
              <a:t>www.treas.gov/offices/enforcement/ofac</a:t>
            </a:r>
            <a:endParaRPr lang="en-US" sz="1100" dirty="0"/>
          </a:p>
        </p:txBody>
      </p:sp>
      <p:sp>
        <p:nvSpPr>
          <p:cNvPr id="14" name="TextBox 13"/>
          <p:cNvSpPr txBox="1"/>
          <p:nvPr/>
        </p:nvSpPr>
        <p:spPr>
          <a:xfrm>
            <a:off x="2020824" y="3778814"/>
            <a:ext cx="1938528" cy="261610"/>
          </a:xfrm>
          <a:prstGeom prst="rect">
            <a:avLst/>
          </a:prstGeom>
          <a:noFill/>
        </p:spPr>
        <p:txBody>
          <a:bodyPr wrap="square" rtlCol="0">
            <a:spAutoFit/>
          </a:bodyPr>
          <a:lstStyle/>
          <a:p>
            <a:r>
              <a:rPr lang="en-US" sz="1100" dirty="0"/>
              <a:t>ODFI/Originator </a:t>
            </a:r>
            <a:r>
              <a:rPr lang="en-US" sz="1100" dirty="0" smtClean="0"/>
              <a:t>Agreements</a:t>
            </a:r>
            <a:endParaRPr lang="en-US" sz="1100" dirty="0"/>
          </a:p>
        </p:txBody>
      </p:sp>
      <p:sp>
        <p:nvSpPr>
          <p:cNvPr id="15" name="TextBox 14"/>
          <p:cNvSpPr txBox="1"/>
          <p:nvPr/>
        </p:nvSpPr>
        <p:spPr>
          <a:xfrm>
            <a:off x="4901184" y="3703320"/>
            <a:ext cx="2258568" cy="430887"/>
          </a:xfrm>
          <a:prstGeom prst="rect">
            <a:avLst/>
          </a:prstGeom>
          <a:noFill/>
        </p:spPr>
        <p:txBody>
          <a:bodyPr wrap="square" rtlCol="0">
            <a:spAutoFit/>
          </a:bodyPr>
          <a:lstStyle/>
          <a:p>
            <a:r>
              <a:rPr lang="en-US" sz="1100" dirty="0"/>
              <a:t>(NACHA Operating Guidelines Appendix C OG255-256</a:t>
            </a:r>
          </a:p>
        </p:txBody>
      </p:sp>
      <p:sp>
        <p:nvSpPr>
          <p:cNvPr id="16" name="TextBox 15"/>
          <p:cNvSpPr txBox="1"/>
          <p:nvPr/>
        </p:nvSpPr>
        <p:spPr>
          <a:xfrm>
            <a:off x="2020824" y="4262223"/>
            <a:ext cx="1581912" cy="261610"/>
          </a:xfrm>
          <a:prstGeom prst="rect">
            <a:avLst/>
          </a:prstGeom>
          <a:noFill/>
        </p:spPr>
        <p:txBody>
          <a:bodyPr wrap="square" rtlCol="0">
            <a:spAutoFit/>
          </a:bodyPr>
          <a:lstStyle/>
          <a:p>
            <a:r>
              <a:rPr lang="en-US" sz="1100" dirty="0" smtClean="0"/>
              <a:t>UCC4A</a:t>
            </a:r>
            <a:endParaRPr lang="en-US" sz="1100" dirty="0"/>
          </a:p>
        </p:txBody>
      </p:sp>
      <p:sp>
        <p:nvSpPr>
          <p:cNvPr id="18" name="TextBox 17"/>
          <p:cNvSpPr txBox="1"/>
          <p:nvPr/>
        </p:nvSpPr>
        <p:spPr>
          <a:xfrm>
            <a:off x="4901184" y="4280511"/>
            <a:ext cx="2002536" cy="261610"/>
          </a:xfrm>
          <a:prstGeom prst="rect">
            <a:avLst/>
          </a:prstGeom>
          <a:noFill/>
        </p:spPr>
        <p:txBody>
          <a:bodyPr wrap="square" rtlCol="0">
            <a:spAutoFit/>
          </a:bodyPr>
          <a:lstStyle/>
          <a:p>
            <a:r>
              <a:rPr lang="en-US" sz="1100" dirty="0" smtClean="0"/>
              <a:t>www.law.cornell.edu/ucc/4A</a:t>
            </a:r>
            <a:endParaRPr lang="en-US" sz="1100" dirty="0"/>
          </a:p>
        </p:txBody>
      </p:sp>
      <p:sp>
        <p:nvSpPr>
          <p:cNvPr id="19" name="TextBox 18"/>
          <p:cNvSpPr txBox="1"/>
          <p:nvPr/>
        </p:nvSpPr>
        <p:spPr>
          <a:xfrm>
            <a:off x="2020824" y="4718304"/>
            <a:ext cx="1828800" cy="446276"/>
          </a:xfrm>
          <a:prstGeom prst="rect">
            <a:avLst/>
          </a:prstGeom>
          <a:noFill/>
        </p:spPr>
        <p:txBody>
          <a:bodyPr wrap="square" rtlCol="0">
            <a:spAutoFit/>
          </a:bodyPr>
          <a:lstStyle/>
          <a:p>
            <a:r>
              <a:rPr lang="en-US" sz="1100" dirty="0"/>
              <a:t>State laws</a:t>
            </a:r>
          </a:p>
          <a:p>
            <a:endParaRPr lang="en-US" sz="1100" dirty="0"/>
          </a:p>
        </p:txBody>
      </p:sp>
    </p:spTree>
    <p:extLst>
      <p:ext uri="{BB962C8B-B14F-4D97-AF65-F5344CB8AC3E}">
        <p14:creationId xmlns:p14="http://schemas.microsoft.com/office/powerpoint/2010/main" val="1693992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a:t>
            </a:r>
            <a:r>
              <a:rPr lang="en-US" dirty="0" smtClean="0"/>
              <a:t>Entry Class </a:t>
            </a:r>
            <a:r>
              <a:rPr lang="en-US" dirty="0"/>
              <a:t>C</a:t>
            </a:r>
            <a:r>
              <a:rPr lang="en-US" dirty="0" smtClean="0"/>
              <a:t>ode</a:t>
            </a:r>
            <a:endParaRPr lang="en-US" dirty="0"/>
          </a:p>
        </p:txBody>
      </p:sp>
      <p:sp>
        <p:nvSpPr>
          <p:cNvPr id="5" name="Rectangle 4"/>
          <p:cNvSpPr/>
          <p:nvPr/>
        </p:nvSpPr>
        <p:spPr>
          <a:xfrm>
            <a:off x="859536" y="1589270"/>
            <a:ext cx="6409944" cy="1600438"/>
          </a:xfrm>
          <a:prstGeom prst="rect">
            <a:avLst/>
          </a:prstGeom>
        </p:spPr>
        <p:txBody>
          <a:bodyPr wrap="square">
            <a:spAutoFit/>
          </a:bodyPr>
          <a:lstStyle/>
          <a:p>
            <a:pPr marL="228600" indent="-228600">
              <a:buClr>
                <a:srgbClr val="00A0C8"/>
              </a:buClr>
              <a:buFont typeface="Wingdings" pitchFamily="2" charset="2"/>
              <a:buChar char="§"/>
            </a:pPr>
            <a:r>
              <a:rPr lang="en-US" sz="1400" dirty="0"/>
              <a:t>A Standard Entry Class (SEC) Code is the three character code that </a:t>
            </a:r>
            <a:r>
              <a:rPr lang="en-US" sz="1400" dirty="0" smtClean="0"/>
              <a:t>identifies</a:t>
            </a:r>
            <a:br>
              <a:rPr lang="en-US" sz="1400" dirty="0" smtClean="0"/>
            </a:br>
            <a:r>
              <a:rPr lang="en-US" sz="1400" dirty="0" smtClean="0"/>
              <a:t>the </a:t>
            </a:r>
            <a:r>
              <a:rPr lang="en-US" sz="1400" dirty="0"/>
              <a:t>payment type and formatting requirements</a:t>
            </a:r>
          </a:p>
          <a:p>
            <a:pPr marL="171450" indent="-171450">
              <a:buClr>
                <a:srgbClr val="00A0C8"/>
              </a:buClr>
              <a:buFont typeface="Wingdings" pitchFamily="2" charset="2"/>
              <a:buChar char="§"/>
            </a:pPr>
            <a:endParaRPr lang="en-US" sz="1400" dirty="0"/>
          </a:p>
          <a:p>
            <a:pPr marL="171450" indent="-171450">
              <a:buClr>
                <a:srgbClr val="00A0C8"/>
              </a:buClr>
              <a:buFont typeface="Wingdings" pitchFamily="2" charset="2"/>
              <a:buChar char="§"/>
            </a:pPr>
            <a:r>
              <a:rPr lang="en-US" sz="1400" dirty="0"/>
              <a:t>The SEC Code permits various kinds of ACH Entries to be distinguished</a:t>
            </a:r>
          </a:p>
          <a:p>
            <a:pPr marL="171450" indent="-171450">
              <a:buClr>
                <a:srgbClr val="00A0C8"/>
              </a:buClr>
              <a:buFont typeface="Wingdings" pitchFamily="2" charset="2"/>
              <a:buChar char="§"/>
            </a:pPr>
            <a:endParaRPr lang="en-US" sz="1400" dirty="0"/>
          </a:p>
          <a:p>
            <a:pPr marL="171450" indent="-171450">
              <a:buClr>
                <a:srgbClr val="00A0C8"/>
              </a:buClr>
              <a:buFont typeface="Wingdings" pitchFamily="2" charset="2"/>
              <a:buChar char="§"/>
            </a:pPr>
            <a:r>
              <a:rPr lang="en-US" sz="1400" dirty="0"/>
              <a:t>The SEC Code is found within the ACH Company/Batch Header record of </a:t>
            </a:r>
            <a:br>
              <a:rPr lang="en-US" sz="1400" dirty="0"/>
            </a:br>
            <a:r>
              <a:rPr lang="en-US" sz="1400" dirty="0" smtClean="0"/>
              <a:t>the </a:t>
            </a:r>
            <a:r>
              <a:rPr lang="en-US" sz="1400" dirty="0"/>
              <a:t>ACH File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028" y="974379"/>
            <a:ext cx="4673016" cy="4634921"/>
          </a:xfrm>
          <a:prstGeom prst="rect">
            <a:avLst/>
          </a:prstGeom>
        </p:spPr>
      </p:pic>
    </p:spTree>
    <p:extLst>
      <p:ext uri="{BB962C8B-B14F-4D97-AF65-F5344CB8AC3E}">
        <p14:creationId xmlns:p14="http://schemas.microsoft.com/office/powerpoint/2010/main" val="2450226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7543800" cy="655638"/>
          </a:xfrm>
        </p:spPr>
        <p:txBody>
          <a:bodyPr>
            <a:normAutofit/>
          </a:bodyPr>
          <a:lstStyle/>
          <a:p>
            <a:r>
              <a:rPr lang="en-US" dirty="0" smtClean="0"/>
              <a:t>All Standard </a:t>
            </a:r>
            <a:r>
              <a:rPr lang="en-US" dirty="0" smtClean="0"/>
              <a:t>Entry Class Codes </a:t>
            </a:r>
            <a:r>
              <a:rPr lang="en-US" dirty="0" smtClean="0"/>
              <a:t>(SEC)</a:t>
            </a:r>
            <a:br>
              <a:rPr lang="en-US" dirty="0" smtClean="0"/>
            </a:br>
            <a:endParaRPr lang="en-US" dirty="0"/>
          </a:p>
        </p:txBody>
      </p:sp>
      <p:sp>
        <p:nvSpPr>
          <p:cNvPr id="3" name="Slide Number Placeholder 2"/>
          <p:cNvSpPr>
            <a:spLocks noGrp="1"/>
          </p:cNvSpPr>
          <p:nvPr>
            <p:ph type="sldNum" sz="quarter" idx="10"/>
          </p:nvPr>
        </p:nvSpPr>
        <p:spPr/>
        <p:txBody>
          <a:bodyPr/>
          <a:lstStyle/>
          <a:p>
            <a:fld id="{4784ADC4-4FE8-430B-9291-3CE4154BBE82}" type="slidenum">
              <a:rPr lang="en-US" smtClean="0"/>
              <a:pPr/>
              <a:t>9</a:t>
            </a:fld>
            <a:endParaRPr lang="en-US" dirty="0"/>
          </a:p>
        </p:txBody>
      </p:sp>
      <p:sp>
        <p:nvSpPr>
          <p:cNvPr id="4" name="Content Placeholder 3"/>
          <p:cNvSpPr>
            <a:spLocks noGrp="1"/>
          </p:cNvSpPr>
          <p:nvPr>
            <p:ph sz="quarter" idx="11"/>
          </p:nvPr>
        </p:nvSpPr>
        <p:spPr>
          <a:xfrm>
            <a:off x="819912" y="1600200"/>
            <a:ext cx="3276600" cy="4315968"/>
          </a:xfrm>
        </p:spPr>
        <p:txBody>
          <a:bodyPr>
            <a:normAutofit/>
          </a:bodyPr>
          <a:lstStyle/>
          <a:p>
            <a:pPr marL="0" indent="0">
              <a:spcBef>
                <a:spcPts val="1200"/>
              </a:spcBef>
              <a:buNone/>
            </a:pPr>
            <a:r>
              <a:rPr lang="en-US" sz="1200" b="1" dirty="0"/>
              <a:t>Consumer </a:t>
            </a:r>
            <a:r>
              <a:rPr lang="en-US" sz="1200" b="1" dirty="0" smtClean="0"/>
              <a:t>Codes</a:t>
            </a:r>
          </a:p>
          <a:p>
            <a:pPr marL="228600" indent="-228600">
              <a:spcBef>
                <a:spcPts val="1200"/>
              </a:spcBef>
              <a:buClr>
                <a:srgbClr val="00A0C8"/>
              </a:buClr>
              <a:tabLst>
                <a:tab pos="347663" algn="l"/>
              </a:tabLst>
            </a:pPr>
            <a:r>
              <a:rPr lang="en-US" sz="1200" dirty="0" smtClean="0"/>
              <a:t>CIE </a:t>
            </a:r>
            <a:r>
              <a:rPr lang="en-US" sz="1200" dirty="0"/>
              <a:t>– Customer Initiated Entry</a:t>
            </a:r>
          </a:p>
          <a:p>
            <a:pPr marL="228600" indent="-228600">
              <a:spcBef>
                <a:spcPts val="1200"/>
              </a:spcBef>
              <a:buClr>
                <a:srgbClr val="00A0C8"/>
              </a:buClr>
            </a:pPr>
            <a:r>
              <a:rPr lang="en-US" sz="1200" dirty="0"/>
              <a:t>DNE – Death Notification Entry</a:t>
            </a:r>
          </a:p>
          <a:p>
            <a:pPr marL="228600" indent="-228600">
              <a:spcBef>
                <a:spcPts val="1200"/>
              </a:spcBef>
              <a:buClr>
                <a:srgbClr val="00A0C8"/>
              </a:buClr>
            </a:pPr>
            <a:r>
              <a:rPr lang="en-US" sz="1200" dirty="0"/>
              <a:t>ENR – Automated Enrollment</a:t>
            </a:r>
          </a:p>
          <a:p>
            <a:pPr marL="228600" indent="-228600">
              <a:spcBef>
                <a:spcPts val="1200"/>
              </a:spcBef>
              <a:buClr>
                <a:srgbClr val="00A0C8"/>
              </a:buClr>
            </a:pPr>
            <a:r>
              <a:rPr lang="en-US" sz="1200" dirty="0"/>
              <a:t>PPD – Preauthorized Pay/Deposit</a:t>
            </a:r>
          </a:p>
          <a:p>
            <a:pPr marL="228600" indent="-228600">
              <a:spcBef>
                <a:spcPts val="1200"/>
              </a:spcBef>
              <a:buClr>
                <a:srgbClr val="00A0C8"/>
              </a:buClr>
            </a:pPr>
            <a:r>
              <a:rPr lang="en-US" sz="1200" dirty="0"/>
              <a:t>RCK – Represented Check</a:t>
            </a:r>
          </a:p>
          <a:p>
            <a:pPr marL="228600" indent="-228600">
              <a:spcBef>
                <a:spcPts val="1200"/>
              </a:spcBef>
              <a:buClr>
                <a:srgbClr val="00A0C8"/>
              </a:buClr>
            </a:pPr>
            <a:r>
              <a:rPr lang="en-US" sz="1200" dirty="0"/>
              <a:t>TEL – Telephone Initiated Entry</a:t>
            </a:r>
          </a:p>
          <a:p>
            <a:pPr marL="228600" indent="-228600">
              <a:spcBef>
                <a:spcPts val="1200"/>
              </a:spcBef>
              <a:buClr>
                <a:srgbClr val="00A0C8"/>
              </a:buClr>
            </a:pPr>
            <a:r>
              <a:rPr lang="en-US" sz="1200" dirty="0"/>
              <a:t>WEB – Internet Initiated/Mobile Entry</a:t>
            </a:r>
          </a:p>
          <a:p>
            <a:pPr marL="228600" indent="-228600">
              <a:spcBef>
                <a:spcPts val="1200"/>
              </a:spcBef>
              <a:buNone/>
            </a:pPr>
            <a:r>
              <a:rPr lang="en-US" sz="1200" b="1" dirty="0" smtClean="0"/>
              <a:t>Other Codes</a:t>
            </a:r>
          </a:p>
          <a:p>
            <a:pPr marL="228600" indent="-228600">
              <a:spcBef>
                <a:spcPts val="1200"/>
              </a:spcBef>
              <a:buClr>
                <a:srgbClr val="00A0C8"/>
              </a:buClr>
            </a:pPr>
            <a:r>
              <a:rPr lang="en-US" sz="1200" dirty="0" smtClean="0"/>
              <a:t>ADV </a:t>
            </a:r>
            <a:r>
              <a:rPr lang="en-US" sz="1200" dirty="0"/>
              <a:t>– Statement of Activity – ACH format</a:t>
            </a:r>
          </a:p>
          <a:p>
            <a:pPr marL="228600" indent="-228600">
              <a:spcBef>
                <a:spcPts val="1200"/>
              </a:spcBef>
              <a:buClr>
                <a:srgbClr val="00A0C8"/>
              </a:buClr>
            </a:pPr>
            <a:r>
              <a:rPr lang="en-US" sz="1200" dirty="0"/>
              <a:t>COR – Correction (</a:t>
            </a:r>
            <a:r>
              <a:rPr lang="en-US" sz="1200" dirty="0" smtClean="0"/>
              <a:t>NOC)</a:t>
            </a:r>
          </a:p>
          <a:p>
            <a:pPr>
              <a:spcBef>
                <a:spcPts val="1200"/>
              </a:spcBef>
            </a:pPr>
            <a:endParaRPr lang="en-US" sz="1200" dirty="0"/>
          </a:p>
        </p:txBody>
      </p:sp>
      <p:sp>
        <p:nvSpPr>
          <p:cNvPr id="6" name="TextBox 5"/>
          <p:cNvSpPr txBox="1"/>
          <p:nvPr/>
        </p:nvSpPr>
        <p:spPr>
          <a:xfrm>
            <a:off x="841248" y="1106424"/>
            <a:ext cx="6568440" cy="307777"/>
          </a:xfrm>
          <a:prstGeom prst="rect">
            <a:avLst/>
          </a:prstGeom>
          <a:noFill/>
        </p:spPr>
        <p:txBody>
          <a:bodyPr wrap="square" rtlCol="0">
            <a:spAutoFit/>
          </a:bodyPr>
          <a:lstStyle/>
          <a:p>
            <a:r>
              <a:rPr lang="en-US" sz="1400" i="1" dirty="0">
                <a:solidFill>
                  <a:schemeClr val="tx2"/>
                </a:solidFill>
              </a:rPr>
              <a:t>Three character code that identifies the payment type and formatting requirements</a:t>
            </a:r>
          </a:p>
        </p:txBody>
      </p:sp>
      <p:sp>
        <p:nvSpPr>
          <p:cNvPr id="35" name="Content Placeholder 3"/>
          <p:cNvSpPr txBox="1">
            <a:spLocks/>
          </p:cNvSpPr>
          <p:nvPr/>
        </p:nvSpPr>
        <p:spPr>
          <a:xfrm>
            <a:off x="4017264" y="1600200"/>
            <a:ext cx="3276600" cy="3505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1"/>
              </a:buClr>
              <a:buFont typeface="Wingdings" pitchFamily="2" charset="2"/>
              <a:buChar char="§"/>
              <a:defRPr sz="1400" kern="1200" baseline="0">
                <a:solidFill>
                  <a:schemeClr val="tx1"/>
                </a:solidFill>
                <a:latin typeface="Calibri" pitchFamily="34" charset="0"/>
                <a:ea typeface="+mn-ea"/>
                <a:cs typeface="+mn-cs"/>
              </a:defRPr>
            </a:lvl1pPr>
            <a:lvl2pPr marL="742950" indent="-285750" algn="l" defTabSz="914400" rtl="0" eaLnBrk="1" latinLnBrk="0" hangingPunct="1">
              <a:spcBef>
                <a:spcPct val="20000"/>
              </a:spcBef>
              <a:buFont typeface="Arial" pitchFamily="34" charset="0"/>
              <a:buChar char="–"/>
              <a:defRPr sz="1400" kern="1200" baseline="0">
                <a:solidFill>
                  <a:schemeClr val="tx1"/>
                </a:solidFill>
                <a:latin typeface="Calibri" pitchFamily="34" charset="0"/>
                <a:ea typeface="+mn-ea"/>
                <a:cs typeface="+mn-cs"/>
              </a:defRPr>
            </a:lvl2pPr>
            <a:lvl3pPr marL="1143000" indent="-228600" algn="l" defTabSz="914400" rtl="0" eaLnBrk="1" latinLnBrk="0" hangingPunct="1">
              <a:spcBef>
                <a:spcPct val="20000"/>
              </a:spcBef>
              <a:buFont typeface="Arial" pitchFamily="34" charset="0"/>
              <a:buChar char="•"/>
              <a:defRPr sz="1400" kern="1200" baseline="0">
                <a:solidFill>
                  <a:schemeClr val="tx1"/>
                </a:solidFill>
                <a:latin typeface="Calibri"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baseline="0">
                <a:solidFill>
                  <a:schemeClr val="tx1"/>
                </a:solidFill>
                <a:latin typeface="Calibri"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Font typeface="Wingdings" pitchFamily="2" charset="2"/>
              <a:buNone/>
            </a:pPr>
            <a:r>
              <a:rPr lang="en-US" sz="1200" b="1" dirty="0" smtClean="0"/>
              <a:t>Consumer Codes</a:t>
            </a:r>
          </a:p>
          <a:p>
            <a:pPr marL="228600" indent="-228600">
              <a:spcBef>
                <a:spcPts val="1200"/>
              </a:spcBef>
              <a:buClr>
                <a:srgbClr val="00A0C8"/>
              </a:buClr>
            </a:pPr>
            <a:r>
              <a:rPr lang="en-US" sz="1200" dirty="0"/>
              <a:t>Corporate Codes</a:t>
            </a:r>
          </a:p>
          <a:p>
            <a:pPr marL="228600" indent="-228600">
              <a:spcBef>
                <a:spcPts val="1200"/>
              </a:spcBef>
              <a:buClr>
                <a:srgbClr val="00A0C8"/>
              </a:buClr>
            </a:pPr>
            <a:r>
              <a:rPr lang="en-US" sz="1200" dirty="0"/>
              <a:t>ACK, ATX - Acknowledgements</a:t>
            </a:r>
          </a:p>
          <a:p>
            <a:pPr marL="228600" indent="-228600">
              <a:spcBef>
                <a:spcPts val="1200"/>
              </a:spcBef>
              <a:buClr>
                <a:srgbClr val="00A0C8"/>
              </a:buClr>
            </a:pPr>
            <a:r>
              <a:rPr lang="en-US" sz="1200" dirty="0"/>
              <a:t>CCD – Corporate Credit or Debit</a:t>
            </a:r>
          </a:p>
          <a:p>
            <a:pPr marL="228600" indent="-228600">
              <a:spcBef>
                <a:spcPts val="1200"/>
              </a:spcBef>
              <a:buClr>
                <a:srgbClr val="00A0C8"/>
              </a:buClr>
            </a:pPr>
            <a:r>
              <a:rPr lang="en-US" sz="1200" dirty="0"/>
              <a:t>CTX – Corporate Trade Exchange</a:t>
            </a:r>
          </a:p>
          <a:p>
            <a:pPr marL="228600" indent="-228600">
              <a:spcBef>
                <a:spcPts val="1200"/>
              </a:spcBef>
              <a:buClr>
                <a:srgbClr val="558ED5"/>
              </a:buClr>
              <a:buNone/>
            </a:pPr>
            <a:r>
              <a:rPr lang="en-US" sz="1200" b="1" dirty="0" smtClean="0"/>
              <a:t>Consumer/Corporate </a:t>
            </a:r>
            <a:r>
              <a:rPr lang="en-US" sz="1200" b="1" dirty="0"/>
              <a:t>Codes</a:t>
            </a:r>
          </a:p>
          <a:p>
            <a:pPr marL="228600" indent="-228600">
              <a:spcBef>
                <a:spcPts val="1200"/>
              </a:spcBef>
              <a:buClr>
                <a:srgbClr val="00A0C8"/>
              </a:buClr>
            </a:pPr>
            <a:r>
              <a:rPr lang="en-US" sz="1200" dirty="0"/>
              <a:t>ARC – Accounts Receivable Entry</a:t>
            </a:r>
          </a:p>
          <a:p>
            <a:pPr marL="228600" indent="-228600">
              <a:spcBef>
                <a:spcPts val="1200"/>
              </a:spcBef>
              <a:buClr>
                <a:srgbClr val="00A0C8"/>
              </a:buClr>
            </a:pPr>
            <a:r>
              <a:rPr lang="en-US" sz="1200" dirty="0"/>
              <a:t>POP – Point of Purchase</a:t>
            </a:r>
          </a:p>
          <a:p>
            <a:pPr marL="228600" indent="-228600">
              <a:spcBef>
                <a:spcPts val="1200"/>
              </a:spcBef>
              <a:buClr>
                <a:srgbClr val="00A0C8"/>
              </a:buClr>
            </a:pPr>
            <a:r>
              <a:rPr lang="en-US" sz="1200" dirty="0"/>
              <a:t>BOC – Back Office Conversion</a:t>
            </a:r>
          </a:p>
          <a:p>
            <a:pPr marL="228600" indent="-228600">
              <a:spcBef>
                <a:spcPts val="1200"/>
              </a:spcBef>
              <a:buClr>
                <a:srgbClr val="00A0C8"/>
              </a:buClr>
            </a:pPr>
            <a:r>
              <a:rPr lang="en-US" sz="1200" dirty="0"/>
              <a:t>TRC, TRX -  Truncated Checks</a:t>
            </a:r>
          </a:p>
          <a:p>
            <a:pPr marL="228600" indent="-228600">
              <a:spcBef>
                <a:spcPts val="1200"/>
              </a:spcBef>
              <a:buClr>
                <a:srgbClr val="00A0C8"/>
              </a:buClr>
            </a:pPr>
            <a:r>
              <a:rPr lang="en-US" sz="1200" dirty="0"/>
              <a:t>XCK – Destroyed Check Entry</a:t>
            </a:r>
          </a:p>
          <a:p>
            <a:pPr marL="228600" indent="-228600">
              <a:spcBef>
                <a:spcPts val="1200"/>
              </a:spcBef>
              <a:buClr>
                <a:srgbClr val="00A0C8"/>
              </a:buClr>
            </a:pPr>
            <a:r>
              <a:rPr lang="en-US" sz="1200" dirty="0"/>
              <a:t>IAT – International ACH </a:t>
            </a:r>
            <a:r>
              <a:rPr lang="en-US" sz="1200" dirty="0" smtClean="0"/>
              <a:t>Transactions</a:t>
            </a:r>
            <a:endParaRPr lang="en-US" sz="1200" dirty="0"/>
          </a:p>
        </p:txBody>
      </p:sp>
      <p:sp>
        <p:nvSpPr>
          <p:cNvPr id="7" name="TextBox 6"/>
          <p:cNvSpPr txBox="1"/>
          <p:nvPr/>
        </p:nvSpPr>
        <p:spPr>
          <a:xfrm>
            <a:off x="6620256" y="1600200"/>
            <a:ext cx="2505456" cy="1123384"/>
          </a:xfrm>
          <a:prstGeom prst="rect">
            <a:avLst/>
          </a:prstGeom>
          <a:noFill/>
        </p:spPr>
        <p:txBody>
          <a:bodyPr wrap="square" rtlCol="0">
            <a:spAutoFit/>
          </a:bodyPr>
          <a:lstStyle/>
          <a:p>
            <a:pPr>
              <a:spcBef>
                <a:spcPts val="1200"/>
              </a:spcBef>
              <a:buClr>
                <a:srgbClr val="558ED5"/>
              </a:buClr>
            </a:pPr>
            <a:r>
              <a:rPr lang="en-US" sz="1200" b="1" dirty="0"/>
              <a:t>Debit Card/POS Entries</a:t>
            </a:r>
          </a:p>
          <a:p>
            <a:pPr marL="171450" indent="-171450">
              <a:spcBef>
                <a:spcPts val="1200"/>
              </a:spcBef>
              <a:buClr>
                <a:srgbClr val="00A0C8"/>
              </a:buClr>
              <a:buFont typeface="Wingdings" pitchFamily="2" charset="2"/>
              <a:buChar char="§"/>
            </a:pPr>
            <a:r>
              <a:rPr lang="en-US" sz="1200" dirty="0"/>
              <a:t>MTE – Machine Transfer Entry</a:t>
            </a:r>
          </a:p>
          <a:p>
            <a:pPr marL="171450" indent="-171450">
              <a:spcBef>
                <a:spcPts val="1200"/>
              </a:spcBef>
              <a:buClr>
                <a:srgbClr val="00A0C8"/>
              </a:buClr>
              <a:buFont typeface="Wingdings" pitchFamily="2" charset="2"/>
              <a:buChar char="§"/>
            </a:pPr>
            <a:r>
              <a:rPr lang="en-US" sz="1200" dirty="0"/>
              <a:t>POS, SHR – Point of Sale, Shared</a:t>
            </a:r>
          </a:p>
          <a:p>
            <a:endParaRPr lang="en-US" sz="1100" dirty="0"/>
          </a:p>
        </p:txBody>
      </p:sp>
    </p:spTree>
    <p:extLst>
      <p:ext uri="{BB962C8B-B14F-4D97-AF65-F5344CB8AC3E}">
        <p14:creationId xmlns:p14="http://schemas.microsoft.com/office/powerpoint/2010/main" val="2832552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CH">
      <a:dk1>
        <a:sysClr val="windowText" lastClr="000000"/>
      </a:dk1>
      <a:lt1>
        <a:sysClr val="window" lastClr="FFFFFF"/>
      </a:lt1>
      <a:dk2>
        <a:srgbClr val="1F497D"/>
      </a:dk2>
      <a:lt2>
        <a:srgbClr val="EEECE1"/>
      </a:lt2>
      <a:accent1>
        <a:srgbClr val="00A0C8"/>
      </a:accent1>
      <a:accent2>
        <a:srgbClr val="1E9D8B"/>
      </a:accent2>
      <a:accent3>
        <a:srgbClr val="FFCB4F"/>
      </a:accent3>
      <a:accent4>
        <a:srgbClr val="593160"/>
      </a:accent4>
      <a:accent5>
        <a:srgbClr val="B7D2E3"/>
      </a:accent5>
      <a:accent6>
        <a:srgbClr val="AAC9B6"/>
      </a:accent6>
      <a:hlink>
        <a:srgbClr val="AA9C8F"/>
      </a:hlink>
      <a:folHlink>
        <a:srgbClr val="9A9B9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100"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3144</TotalTime>
  <Words>3494</Words>
  <Application>Microsoft Office PowerPoint</Application>
  <PresentationFormat>On-screen Show (4:3)</PresentationFormat>
  <Paragraphs>541</Paragraphs>
  <Slides>55</Slides>
  <Notes>1</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Understanding SEC Codes: From ARC to XCK </vt:lpstr>
      <vt:lpstr>Presented by:</vt:lpstr>
      <vt:lpstr>Agenda</vt:lpstr>
      <vt:lpstr>Who are the ACH Participants?</vt:lpstr>
      <vt:lpstr>ACH Payment Flow — with Optional Participants</vt:lpstr>
      <vt:lpstr>ACH Payment Flow — with Optional Participants</vt:lpstr>
      <vt:lpstr>Rules and Regulations Governing ACH Transactions</vt:lpstr>
      <vt:lpstr>Standard Entry Class Code</vt:lpstr>
      <vt:lpstr>All Standard Entry Class Codes (SEC) </vt:lpstr>
      <vt:lpstr>Rules and Regulations Governing Consumer ACH Transactions</vt:lpstr>
      <vt:lpstr>Consumer Codes</vt:lpstr>
      <vt:lpstr>CIE ― Customer Initiated Entry</vt:lpstr>
      <vt:lpstr>DNE ― Death Notification Entry</vt:lpstr>
      <vt:lpstr>DNE ― Benefits</vt:lpstr>
      <vt:lpstr>ENR ― Automated Enrollment</vt:lpstr>
      <vt:lpstr>PPD ― Prearranged Payment and Deposit Entries</vt:lpstr>
      <vt:lpstr>RCK Entries ― Re-presented Check Entries</vt:lpstr>
      <vt:lpstr>RCK Entries ― Re-presented Check Entries</vt:lpstr>
      <vt:lpstr>TEL ― Telephone-initiated Entries</vt:lpstr>
      <vt:lpstr>TEL ― Telephone-initiated Entries</vt:lpstr>
      <vt:lpstr>Web ― Internet-initiated/Mobile Entries</vt:lpstr>
      <vt:lpstr>Web ― Internet-initiated/Mobile Entries</vt:lpstr>
      <vt:lpstr>It’s Quiz Time!</vt:lpstr>
      <vt:lpstr>Regulations Governing Consumer and Corporate Transactions</vt:lpstr>
      <vt:lpstr>Consumer and Corporate SEC Codes</vt:lpstr>
      <vt:lpstr>ARC ― Accounts Receivable Entry</vt:lpstr>
      <vt:lpstr>ARC ― Accounts Receivable Entry</vt:lpstr>
      <vt:lpstr>ARC ― Accounts Receivable Entry</vt:lpstr>
      <vt:lpstr>BOC ― Back Office Conversion Entry</vt:lpstr>
      <vt:lpstr>BOC ― Back Office Conversion Entry</vt:lpstr>
      <vt:lpstr>POP ― Point-of-Purchase Entry</vt:lpstr>
      <vt:lpstr>POP ― Point-of-Purchase Entry</vt:lpstr>
      <vt:lpstr>TRC ― Truncated Entry</vt:lpstr>
      <vt:lpstr>TRX ― Truncated Entries Exchange</vt:lpstr>
      <vt:lpstr>XCK ― Destroyed Check Entry</vt:lpstr>
      <vt:lpstr>IAT ― International ACH Transaction</vt:lpstr>
      <vt:lpstr>IAT ― International ACH Transaction</vt:lpstr>
      <vt:lpstr>Corporate Codes</vt:lpstr>
      <vt:lpstr>Rules and Regulations Governing Corporate Transactions</vt:lpstr>
      <vt:lpstr>ACK ― Acknowledgment Entry</vt:lpstr>
      <vt:lpstr>ATX ― Financial EDI Acknowledgment</vt:lpstr>
      <vt:lpstr>CCD ― Corporate Credit or Debit</vt:lpstr>
      <vt:lpstr>CTX ― Corporate Trade Exchange</vt:lpstr>
      <vt:lpstr>CCD/CTX Risk</vt:lpstr>
      <vt:lpstr>Debit Card/POS Entries</vt:lpstr>
      <vt:lpstr>MTE ― Machine Transfer Entry</vt:lpstr>
      <vt:lpstr>POS ― Point of Sale</vt:lpstr>
      <vt:lpstr>SHR ― Shared Network Transaction</vt:lpstr>
      <vt:lpstr>Other Codes</vt:lpstr>
      <vt:lpstr>Other Codes</vt:lpstr>
      <vt:lpstr>COR ― Notification of Change Entry</vt:lpstr>
      <vt:lpstr>It’s Quiz Time—Again!</vt:lpstr>
      <vt:lpstr>Additional Resources</vt:lpstr>
      <vt:lpstr>Questions?</vt:lpstr>
      <vt:lpstr>PowerPoint Presentation</vt:lpstr>
    </vt:vector>
  </TitlesOfParts>
  <Company>The Clearing House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savidge</dc:creator>
  <cp:lastModifiedBy>Erin.Willis</cp:lastModifiedBy>
  <cp:revision>211</cp:revision>
  <cp:lastPrinted>2012-07-11T18:34:51Z</cp:lastPrinted>
  <dcterms:created xsi:type="dcterms:W3CDTF">2012-07-02T15:06:46Z</dcterms:created>
  <dcterms:modified xsi:type="dcterms:W3CDTF">2012-07-17T19:58:33Z</dcterms:modified>
</cp:coreProperties>
</file>