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xlsx" ContentType="application/vnd.openxmlformats-officedocument.spreadsheetml.sheet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24"/>
  </p:notesMasterIdLst>
  <p:sldIdLst>
    <p:sldId id="281" r:id="rId5"/>
    <p:sldId id="282" r:id="rId6"/>
    <p:sldId id="283" r:id="rId7"/>
    <p:sldId id="289" r:id="rId8"/>
    <p:sldId id="288" r:id="rId9"/>
    <p:sldId id="290" r:id="rId10"/>
    <p:sldId id="285" r:id="rId11"/>
    <p:sldId id="305" r:id="rId12"/>
    <p:sldId id="309" r:id="rId13"/>
    <p:sldId id="310" r:id="rId14"/>
    <p:sldId id="311" r:id="rId15"/>
    <p:sldId id="287" r:id="rId16"/>
    <p:sldId id="275" r:id="rId17"/>
    <p:sldId id="272" r:id="rId18"/>
    <p:sldId id="278" r:id="rId19"/>
    <p:sldId id="307" r:id="rId20"/>
    <p:sldId id="312" r:id="rId21"/>
    <p:sldId id="313" r:id="rId22"/>
    <p:sldId id="308" r:id="rId23"/>
  </p:sldIdLst>
  <p:sldSz cx="17337088" cy="9752013"/>
  <p:notesSz cx="6858000" cy="9144000"/>
  <p:defaultTextStyle>
    <a:defPPr>
      <a:defRPr lang="en-US"/>
    </a:defPPr>
    <a:lvl1pPr marL="0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1pPr>
    <a:lvl2pPr marL="651281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2pPr>
    <a:lvl3pPr marL="1302563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3pPr>
    <a:lvl4pPr marL="1953844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4pPr>
    <a:lvl5pPr marL="2605126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5pPr>
    <a:lvl6pPr marL="3256407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6pPr>
    <a:lvl7pPr marL="3907688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7pPr>
    <a:lvl8pPr marL="4558970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8pPr>
    <a:lvl9pPr marL="5210251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70" userDrawn="1">
          <p15:clr>
            <a:srgbClr val="A4A3A4"/>
          </p15:clr>
        </p15:guide>
        <p15:guide id="2" pos="312" userDrawn="1">
          <p15:clr>
            <a:srgbClr val="A4A3A4"/>
          </p15:clr>
        </p15:guide>
        <p15:guide id="3" orient="horz" pos="1121" userDrawn="1">
          <p15:clr>
            <a:srgbClr val="A4A3A4"/>
          </p15:clr>
        </p15:guide>
        <p15:guide id="4" orient="horz" pos="4591" userDrawn="1">
          <p15:clr>
            <a:srgbClr val="A4A3A4"/>
          </p15:clr>
        </p15:guide>
        <p15:guide id="5" orient="horz" pos="2391" userDrawn="1">
          <p15:clr>
            <a:srgbClr val="A4A3A4"/>
          </p15:clr>
        </p15:guide>
        <p15:guide id="6" orient="horz" pos="3412" userDrawn="1">
          <p15:clr>
            <a:srgbClr val="A4A3A4"/>
          </p15:clr>
        </p15:guide>
        <p15:guide id="7" orient="horz" pos="4455" userDrawn="1">
          <p15:clr>
            <a:srgbClr val="A4A3A4"/>
          </p15:clr>
        </p15:guide>
        <p15:guide id="8" orient="horz" pos="3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20611"/>
    <a:srgbClr val="101112"/>
    <a:srgbClr val="CCFF66"/>
    <a:srgbClr val="FFFF99"/>
    <a:srgbClr val="B6192F"/>
    <a:srgbClr val="1F8A80"/>
    <a:srgbClr val="212E37"/>
    <a:srgbClr val="510715"/>
    <a:srgbClr val="44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5280" autoAdjust="0"/>
  </p:normalViewPr>
  <p:slideViewPr>
    <p:cSldViewPr snapToGrid="0" snapToObjects="1">
      <p:cViewPr varScale="1">
        <p:scale>
          <a:sx n="84" d="100"/>
          <a:sy n="84" d="100"/>
        </p:scale>
        <p:origin x="-640" y="-120"/>
      </p:cViewPr>
      <p:guideLst>
        <p:guide orient="horz" pos="5770"/>
        <p:guide orient="horz" pos="1121"/>
        <p:guide orient="horz" pos="4591"/>
        <p:guide orient="horz" pos="2391"/>
        <p:guide orient="horz" pos="3412"/>
        <p:guide orient="horz" pos="4455"/>
        <p:guide orient="horz" pos="347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icnas2.cc.ic.ac.uk\jpb16\Desktop\Retail\Colour_schem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nan%20Amiendiartha\Dropbox\Imperial\Material\Retail%20and%20Marketing%20Analytics\Assignment%202\Impact%20data.xlsx" TargetMode="External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nan%20Amiendiartha\Dropbox\Imperial\Material\Retail%20and%20Marketing%20Analytics\Assignment%202\Impact%20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nan%20Amiendiartha\Dropbox\Imperial\Material\Retail%20and%20Marketing%20Analytics\Assignment%202\Impact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icnas2.cc.ic.ac.uk\jpb16\Desktop\Retail\Colour_schem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icnas2.cc.ic.ac.uk\jpb16\Desktop\Retail\Colour_schem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hannesbarth:Dropbox:Imperial:Retail:data_desc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hannesbarth:Downloads:data_desc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nan%20Amiendiartha\Dropbox\Imperial\Material\Retail%20and%20Marketing%20Analytics\Assignment%202\Impact%20data.xlsx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v>2011</c:v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191-4FA8-93E4-EA5204FAA131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191-4FA8-93E4-EA5204FAA131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191-4FA8-93E4-EA5204FAA131}"/>
              </c:ext>
            </c:extLst>
          </c:dPt>
          <c:dPt>
            <c:idx val="3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191-4FA8-93E4-EA5204FAA131}"/>
              </c:ext>
            </c:extLst>
          </c:dPt>
          <c:dPt>
            <c:idx val="4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191-4FA8-93E4-EA5204FAA131}"/>
              </c:ext>
            </c:extLst>
          </c:dPt>
          <c:dPt>
            <c:idx val="5"/>
            <c:bubble3D val="0"/>
            <c:spPr>
              <a:solidFill>
                <a:srgbClr val="FAC2CD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B191-4FA8-93E4-EA5204FAA131}"/>
              </c:ext>
            </c:extLst>
          </c:dPt>
          <c:dPt>
            <c:idx val="6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B191-4FA8-93E4-EA5204FAA131}"/>
              </c:ext>
            </c:extLst>
          </c:dPt>
          <c:dPt>
            <c:idx val="7"/>
            <c:bubble3D val="0"/>
            <c:spPr>
              <a:solidFill>
                <a:srgbClr val="FDE7EB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B191-4FA8-93E4-EA5204FAA131}"/>
              </c:ext>
            </c:extLst>
          </c:dPt>
          <c:cat>
            <c:strRef>
              <c:f>'[data_desc (Version 1).xlsx]Blatt1'!$A$3:$A$10</c:f>
              <c:strCache>
                <c:ptCount val="8"/>
                <c:pt idx="0">
                  <c:v>Autogrill S.p.A.</c:v>
                </c:pt>
                <c:pt idx="1">
                  <c:v>McDonald's Corporation</c:v>
                </c:pt>
                <c:pt idx="2">
                  <c:v>Others Multiples</c:v>
                </c:pt>
                <c:pt idx="3">
                  <c:v>Cremonini S.p.A.</c:v>
                </c:pt>
                <c:pt idx="4">
                  <c:v>CAMST Soc. Coop. a r.l.</c:v>
                </c:pt>
                <c:pt idx="5">
                  <c:v>Elior Group</c:v>
                </c:pt>
                <c:pt idx="6">
                  <c:v>CIR Food Cooperativa Italiana di Ristorazione s.c.</c:v>
                </c:pt>
                <c:pt idx="7">
                  <c:v>Gruppo Api (Festival)</c:v>
                </c:pt>
              </c:strCache>
            </c:strRef>
          </c:cat>
          <c:val>
            <c:numRef>
              <c:f>'[data_desc (Version 1).xlsx]Blatt1'!$B$3:$B$10</c:f>
              <c:numCache>
                <c:formatCode>General</c:formatCode>
                <c:ptCount val="8"/>
                <c:pt idx="0">
                  <c:v>525.0</c:v>
                </c:pt>
                <c:pt idx="1">
                  <c:v>431.0</c:v>
                </c:pt>
                <c:pt idx="2">
                  <c:v>349.0</c:v>
                </c:pt>
                <c:pt idx="3">
                  <c:v>221.0</c:v>
                </c:pt>
                <c:pt idx="4">
                  <c:v>199.0</c:v>
                </c:pt>
                <c:pt idx="5">
                  <c:v>155.0</c:v>
                </c:pt>
                <c:pt idx="6">
                  <c:v>115.0</c:v>
                </c:pt>
                <c:pt idx="7">
                  <c:v>88.0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B191-4FA8-93E4-EA5204FAA131}"/>
            </c:ext>
          </c:extLst>
        </c:ser>
        <c:ser>
          <c:idx val="1"/>
          <c:order val="1"/>
          <c:tx>
            <c:v>2015</c:v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B191-4FA8-93E4-EA5204FAA131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B191-4FA8-93E4-EA5204FAA131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B191-4FA8-93E4-EA5204FAA131}"/>
              </c:ext>
            </c:extLst>
          </c:dPt>
          <c:dPt>
            <c:idx val="3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B191-4FA8-93E4-EA5204FAA131}"/>
              </c:ext>
            </c:extLst>
          </c:dPt>
          <c:dPt>
            <c:idx val="4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B191-4FA8-93E4-EA5204FAA131}"/>
              </c:ext>
            </c:extLst>
          </c:dPt>
          <c:dPt>
            <c:idx val="5"/>
            <c:bubble3D val="0"/>
            <c:spPr>
              <a:solidFill>
                <a:srgbClr val="FAC2CD"/>
              </a:solidFill>
              <a:ln w="19050"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B191-4FA8-93E4-EA5204FAA131}"/>
              </c:ext>
            </c:extLst>
          </c:dPt>
          <c:dPt>
            <c:idx val="6"/>
            <c:bubble3D val="0"/>
            <c:spPr>
              <a:solidFill>
                <a:srgbClr val="FBD1D9"/>
              </a:solidFill>
              <a:ln w="19050"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B191-4FA8-93E4-EA5204FAA131}"/>
              </c:ext>
            </c:extLst>
          </c:dPt>
          <c:dPt>
            <c:idx val="7"/>
            <c:bubble3D val="0"/>
            <c:spPr>
              <a:solidFill>
                <a:srgbClr val="FDE7EB"/>
              </a:solidFill>
              <a:ln w="19050">
                <a:solidFill>
                  <a:schemeClr val="tx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B191-4FA8-93E4-EA5204FAA131}"/>
              </c:ext>
            </c:extLst>
          </c:dPt>
          <c:cat>
            <c:strRef>
              <c:f>'[data_desc (Version 1).xlsx]Blatt1'!$A$3:$A$10</c:f>
              <c:strCache>
                <c:ptCount val="8"/>
                <c:pt idx="0">
                  <c:v>Autogrill S.p.A.</c:v>
                </c:pt>
                <c:pt idx="1">
                  <c:v>McDonald's Corporation</c:v>
                </c:pt>
                <c:pt idx="2">
                  <c:v>Others Multiples</c:v>
                </c:pt>
                <c:pt idx="3">
                  <c:v>Cremonini S.p.A.</c:v>
                </c:pt>
                <c:pt idx="4">
                  <c:v>CAMST Soc. Coop. a r.l.</c:v>
                </c:pt>
                <c:pt idx="5">
                  <c:v>Elior Group</c:v>
                </c:pt>
                <c:pt idx="6">
                  <c:v>CIR Food Cooperativa Italiana di Ristorazione s.c.</c:v>
                </c:pt>
                <c:pt idx="7">
                  <c:v>Gruppo Api (Festival)</c:v>
                </c:pt>
              </c:strCache>
            </c:strRef>
          </c:cat>
          <c:val>
            <c:numRef>
              <c:f>'[data_desc (Version 1).xlsx]Blatt1'!$F$3:$F$10</c:f>
              <c:numCache>
                <c:formatCode>General</c:formatCode>
                <c:ptCount val="8"/>
                <c:pt idx="0">
                  <c:v>520.0</c:v>
                </c:pt>
                <c:pt idx="1">
                  <c:v>531.0</c:v>
                </c:pt>
                <c:pt idx="2">
                  <c:v>138.0</c:v>
                </c:pt>
                <c:pt idx="3">
                  <c:v>202.0</c:v>
                </c:pt>
                <c:pt idx="4">
                  <c:v>235.0</c:v>
                </c:pt>
                <c:pt idx="5">
                  <c:v>180.0</c:v>
                </c:pt>
                <c:pt idx="6">
                  <c:v>110.0</c:v>
                </c:pt>
                <c:pt idx="7">
                  <c:v>85.0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1-B191-4FA8-93E4-EA5204FAA1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5967046358795"/>
          <c:y val="0.0607426337001567"/>
          <c:w val="0.338427367928194"/>
          <c:h val="0.8663662058596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172863502316435"/>
          <c:y val="0.0300764311655554"/>
          <c:w val="0.963180635283869"/>
          <c:h val="0.896957470280005"/>
        </c:manualLayout>
      </c:layout>
      <c:bubbleChart>
        <c:varyColors val="0"/>
        <c:ser>
          <c:idx val="0"/>
          <c:order val="0"/>
          <c:tx>
            <c:v>10s</c:v>
          </c:tx>
          <c:spPr>
            <a:solidFill>
              <a:schemeClr val="accent1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Sheet1!$C$2:$C$5</c:f>
              <c:numCache>
                <c:formatCode>General</c:formatCode>
                <c:ptCount val="4"/>
                <c:pt idx="0">
                  <c:v>0.001192678</c:v>
                </c:pt>
                <c:pt idx="1">
                  <c:v>0.004370785</c:v>
                </c:pt>
                <c:pt idx="2">
                  <c:v>0.008674126</c:v>
                </c:pt>
                <c:pt idx="3">
                  <c:v>-0.003412529</c:v>
                </c:pt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0.00689621</c:v>
                </c:pt>
                <c:pt idx="1">
                  <c:v>-0.004658322</c:v>
                </c:pt>
                <c:pt idx="2">
                  <c:v>0.001542208</c:v>
                </c:pt>
                <c:pt idx="3">
                  <c:v>-0.00216608</c:v>
                </c:pt>
              </c:numCache>
            </c:numRef>
          </c:yVal>
          <c:bubbleSize>
            <c:numRef>
              <c:f>Sheet1!$E$2:$E$5</c:f>
              <c:numCache>
                <c:formatCode>General</c:formatCode>
                <c:ptCount val="4"/>
                <c:pt idx="0">
                  <c:v>515539.03</c:v>
                </c:pt>
                <c:pt idx="1">
                  <c:v>49223.12</c:v>
                </c:pt>
                <c:pt idx="2">
                  <c:v>953508.5699999999</c:v>
                </c:pt>
                <c:pt idx="3">
                  <c:v>763125.22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5CB-4254-AE3E-BB5EB159DFF2}"/>
            </c:ext>
          </c:extLst>
        </c:ser>
        <c:ser>
          <c:idx val="1"/>
          <c:order val="1"/>
          <c:tx>
            <c:v>15s</c:v>
          </c:tx>
          <c:spPr>
            <a:solidFill>
              <a:schemeClr val="accent4">
                <a:alpha val="80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Sheet1!$C$6:$C$9</c:f>
              <c:numCache>
                <c:formatCode>General</c:formatCode>
                <c:ptCount val="4"/>
                <c:pt idx="0">
                  <c:v>-0.019154496</c:v>
                </c:pt>
                <c:pt idx="1">
                  <c:v>0.05985939</c:v>
                </c:pt>
                <c:pt idx="2">
                  <c:v>0.001319933</c:v>
                </c:pt>
                <c:pt idx="3">
                  <c:v>-0.029754405</c:v>
                </c:pt>
              </c:numCache>
            </c:numRef>
          </c:xVal>
          <c:yVal>
            <c:numRef>
              <c:f>Sheet1!$D$6:$D$9</c:f>
              <c:numCache>
                <c:formatCode>General</c:formatCode>
                <c:ptCount val="4"/>
                <c:pt idx="0">
                  <c:v>-0.027171432</c:v>
                </c:pt>
                <c:pt idx="1">
                  <c:v>0.038434895</c:v>
                </c:pt>
                <c:pt idx="2">
                  <c:v>-0.005903688</c:v>
                </c:pt>
                <c:pt idx="3">
                  <c:v>0.003867733</c:v>
                </c:pt>
              </c:numCache>
            </c:numRef>
          </c:yVal>
          <c:bubbleSize>
            <c:numRef>
              <c:f>Sheet1!$E$6:$E$9</c:f>
              <c:numCache>
                <c:formatCode>General</c:formatCode>
                <c:ptCount val="4"/>
                <c:pt idx="0">
                  <c:v>4.20639669E6</c:v>
                </c:pt>
                <c:pt idx="1">
                  <c:v>577598.14</c:v>
                </c:pt>
                <c:pt idx="2">
                  <c:v>4.09637744E6</c:v>
                </c:pt>
                <c:pt idx="3">
                  <c:v>7.79246846E6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5CB-4254-AE3E-BB5EB159DFF2}"/>
            </c:ext>
          </c:extLst>
        </c:ser>
        <c:ser>
          <c:idx val="2"/>
          <c:order val="2"/>
          <c:tx>
            <c:v>20s</c:v>
          </c:tx>
          <c:spPr>
            <a:solidFill>
              <a:schemeClr val="bg2">
                <a:lumMod val="75000"/>
                <a:alpha val="80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Sheet1!$C$10:$C$13</c:f>
              <c:numCache>
                <c:formatCode>General</c:formatCode>
                <c:ptCount val="4"/>
                <c:pt idx="0">
                  <c:v>-0.009284797</c:v>
                </c:pt>
                <c:pt idx="1">
                  <c:v>-0.017792083</c:v>
                </c:pt>
                <c:pt idx="2">
                  <c:v>-0.034884396</c:v>
                </c:pt>
                <c:pt idx="3">
                  <c:v>0.076321324</c:v>
                </c:pt>
              </c:numCache>
            </c:numRef>
          </c:xVal>
          <c:yVal>
            <c:numRef>
              <c:f>Sheet1!$D$10:$D$13</c:f>
              <c:numCache>
                <c:formatCode>General</c:formatCode>
                <c:ptCount val="4"/>
                <c:pt idx="0">
                  <c:v>-0.014258954</c:v>
                </c:pt>
                <c:pt idx="1">
                  <c:v>0.00886618</c:v>
                </c:pt>
                <c:pt idx="2">
                  <c:v>-0.008316529</c:v>
                </c:pt>
                <c:pt idx="3">
                  <c:v>0.03044779</c:v>
                </c:pt>
              </c:numCache>
            </c:numRef>
          </c:yVal>
          <c:bubbleSize>
            <c:numRef>
              <c:f>Sheet1!$E$10:$E$13</c:f>
              <c:numCache>
                <c:formatCode>General</c:formatCode>
                <c:ptCount val="4"/>
                <c:pt idx="0">
                  <c:v>5.33123437E6</c:v>
                </c:pt>
                <c:pt idx="1">
                  <c:v>743970.93</c:v>
                </c:pt>
                <c:pt idx="2">
                  <c:v>3.23259796E6</c:v>
                </c:pt>
                <c:pt idx="3">
                  <c:v>7.5109558E6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5CB-4254-AE3E-BB5EB159DFF2}"/>
            </c:ext>
          </c:extLst>
        </c:ser>
        <c:ser>
          <c:idx val="3"/>
          <c:order val="3"/>
          <c:tx>
            <c:v>30s</c:v>
          </c:tx>
          <c:spPr>
            <a:solidFill>
              <a:srgbClr val="CCFF66">
                <a:alpha val="80000"/>
              </a:srgbClr>
            </a:solidFill>
            <a:ln w="25400">
              <a:noFill/>
            </a:ln>
            <a:effectLst/>
          </c:spPr>
          <c:invertIfNegative val="0"/>
          <c:xVal>
            <c:numRef>
              <c:f>Sheet1!$C$14:$C$17</c:f>
              <c:numCache>
                <c:formatCode>General</c:formatCode>
                <c:ptCount val="4"/>
                <c:pt idx="0">
                  <c:v>-0.042297849</c:v>
                </c:pt>
                <c:pt idx="1">
                  <c:v>0.041140826</c:v>
                </c:pt>
                <c:pt idx="2">
                  <c:v>0.034682981</c:v>
                </c:pt>
                <c:pt idx="3">
                  <c:v>-0.020629571</c:v>
                </c:pt>
              </c:numCache>
            </c:numRef>
          </c:xVal>
          <c:yVal>
            <c:numRef>
              <c:f>Sheet1!$D$14:$D$17</c:f>
              <c:numCache>
                <c:formatCode>General</c:formatCode>
                <c:ptCount val="4"/>
                <c:pt idx="0">
                  <c:v>-0.014683751</c:v>
                </c:pt>
                <c:pt idx="1">
                  <c:v>0.020585651</c:v>
                </c:pt>
                <c:pt idx="2">
                  <c:v>-0.014510926</c:v>
                </c:pt>
                <c:pt idx="3">
                  <c:v>0.017027099</c:v>
                </c:pt>
              </c:numCache>
            </c:numRef>
          </c:yVal>
          <c:bubbleSize>
            <c:numRef>
              <c:f>Sheet1!$E$14:$E$17</c:f>
              <c:numCache>
                <c:formatCode>General</c:formatCode>
                <c:ptCount val="4"/>
                <c:pt idx="0">
                  <c:v>1.9704385E6</c:v>
                </c:pt>
                <c:pt idx="1">
                  <c:v>325685.38</c:v>
                </c:pt>
                <c:pt idx="2">
                  <c:v>1.36617557E6</c:v>
                </c:pt>
                <c:pt idx="3">
                  <c:v>3.46790408E6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5CB-4254-AE3E-BB5EB159DFF2}"/>
            </c:ext>
          </c:extLst>
        </c:ser>
        <c:ser>
          <c:idx val="4"/>
          <c:order val="4"/>
          <c:tx>
            <c:v>45s</c:v>
          </c:tx>
          <c:spPr>
            <a:solidFill>
              <a:schemeClr val="bg1">
                <a:alpha val="80000"/>
              </a:schemeClr>
            </a:solidFill>
            <a:ln w="254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alpha val="80000"/>
                </a:schemeClr>
              </a:solidFill>
              <a:ln w="1270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5CB-4254-AE3E-BB5EB159DFF2}"/>
              </c:ext>
            </c:extLst>
          </c:dPt>
          <c:xVal>
            <c:numRef>
              <c:f>Sheet1!$C$18:$C$21</c:f>
              <c:numCache>
                <c:formatCode>General</c:formatCode>
                <c:ptCount val="4"/>
                <c:pt idx="0">
                  <c:v>0.175170399</c:v>
                </c:pt>
                <c:pt idx="1">
                  <c:v>0.026030173</c:v>
                </c:pt>
                <c:pt idx="2">
                  <c:v>-0.062885092</c:v>
                </c:pt>
                <c:pt idx="3">
                  <c:v>-0.09705119</c:v>
                </c:pt>
              </c:numCache>
            </c:numRef>
          </c:xVal>
          <c:yVal>
            <c:numRef>
              <c:f>Sheet1!$D$18:$D$21</c:f>
              <c:numCache>
                <c:formatCode>General</c:formatCode>
                <c:ptCount val="4"/>
                <c:pt idx="0">
                  <c:v>0.080086088</c:v>
                </c:pt>
                <c:pt idx="1">
                  <c:v>0.027924576</c:v>
                </c:pt>
                <c:pt idx="2">
                  <c:v>-0.134963046</c:v>
                </c:pt>
                <c:pt idx="3">
                  <c:v>0.023440894</c:v>
                </c:pt>
              </c:numCache>
            </c:numRef>
          </c:yVal>
          <c:bubbleSize>
            <c:numRef>
              <c:f>Sheet1!$E$18:$E$21</c:f>
              <c:numCache>
                <c:formatCode>General</c:formatCode>
                <c:ptCount val="4"/>
                <c:pt idx="0">
                  <c:v>88133.39</c:v>
                </c:pt>
                <c:pt idx="1">
                  <c:v>23688.44</c:v>
                </c:pt>
                <c:pt idx="2">
                  <c:v>21698.12</c:v>
                </c:pt>
                <c:pt idx="3">
                  <c:v>568344.1999999995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6-B5CB-4254-AE3E-BB5EB159D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70"/>
        <c:showNegBubbles val="0"/>
        <c:axId val="2119665656"/>
        <c:axId val="2119669368"/>
      </c:bubbleChart>
      <c:valAx>
        <c:axId val="2119665656"/>
        <c:scaling>
          <c:orientation val="minMax"/>
          <c:max val="0.02"/>
          <c:min val="-0.1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669368"/>
        <c:crosses val="autoZero"/>
        <c:crossBetween val="midCat"/>
        <c:majorUnit val="0.04"/>
      </c:valAx>
      <c:valAx>
        <c:axId val="2119669368"/>
        <c:scaling>
          <c:orientation val="minMax"/>
          <c:max val="0.01"/>
          <c:min val="-0.06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665656"/>
        <c:crosses val="autoZero"/>
        <c:crossBetween val="midCat"/>
        <c:majorUnit val="0.02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0569470106372086"/>
          <c:y val="0.563579368678421"/>
          <c:w val="0.111001769310925"/>
          <c:h val="0.2975464966335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172863502316435"/>
          <c:y val="0.0300764311655554"/>
          <c:w val="0.963180635283869"/>
          <c:h val="0.896957470280005"/>
        </c:manualLayout>
      </c:layout>
      <c:bubbleChart>
        <c:varyColors val="0"/>
        <c:ser>
          <c:idx val="0"/>
          <c:order val="0"/>
          <c:tx>
            <c:v>10s</c:v>
          </c:tx>
          <c:spPr>
            <a:solidFill>
              <a:schemeClr val="accent1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Sheet1!$C$2:$C$5</c:f>
              <c:numCache>
                <c:formatCode>General</c:formatCode>
                <c:ptCount val="4"/>
                <c:pt idx="0">
                  <c:v>0.001192678</c:v>
                </c:pt>
                <c:pt idx="1">
                  <c:v>0.004370785</c:v>
                </c:pt>
                <c:pt idx="2">
                  <c:v>0.008674126</c:v>
                </c:pt>
                <c:pt idx="3">
                  <c:v>-0.003412529</c:v>
                </c:pt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0.00689621</c:v>
                </c:pt>
                <c:pt idx="1">
                  <c:v>-0.004658322</c:v>
                </c:pt>
                <c:pt idx="2">
                  <c:v>0.001542208</c:v>
                </c:pt>
                <c:pt idx="3">
                  <c:v>-0.00216608</c:v>
                </c:pt>
              </c:numCache>
            </c:numRef>
          </c:yVal>
          <c:bubbleSize>
            <c:numRef>
              <c:f>Sheet1!$E$2:$E$5</c:f>
              <c:numCache>
                <c:formatCode>General</c:formatCode>
                <c:ptCount val="4"/>
                <c:pt idx="0">
                  <c:v>515539.03</c:v>
                </c:pt>
                <c:pt idx="1">
                  <c:v>49223.12</c:v>
                </c:pt>
                <c:pt idx="2">
                  <c:v>953508.5699999997</c:v>
                </c:pt>
                <c:pt idx="3">
                  <c:v>763125.22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5CB-4254-AE3E-BB5EB159DFF2}"/>
            </c:ext>
          </c:extLst>
        </c:ser>
        <c:ser>
          <c:idx val="1"/>
          <c:order val="1"/>
          <c:tx>
            <c:v>15s</c:v>
          </c:tx>
          <c:spPr>
            <a:solidFill>
              <a:schemeClr val="accent4">
                <a:alpha val="80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Sheet1!$C$6:$C$9</c:f>
              <c:numCache>
                <c:formatCode>General</c:formatCode>
                <c:ptCount val="4"/>
                <c:pt idx="0">
                  <c:v>-0.019154496</c:v>
                </c:pt>
                <c:pt idx="1">
                  <c:v>0.05985939</c:v>
                </c:pt>
                <c:pt idx="2">
                  <c:v>0.001319933</c:v>
                </c:pt>
                <c:pt idx="3">
                  <c:v>-0.029754405</c:v>
                </c:pt>
              </c:numCache>
            </c:numRef>
          </c:xVal>
          <c:yVal>
            <c:numRef>
              <c:f>Sheet1!$D$6:$D$9</c:f>
              <c:numCache>
                <c:formatCode>General</c:formatCode>
                <c:ptCount val="4"/>
                <c:pt idx="0">
                  <c:v>-0.027171432</c:v>
                </c:pt>
                <c:pt idx="1">
                  <c:v>0.038434895</c:v>
                </c:pt>
                <c:pt idx="2">
                  <c:v>-0.005903688</c:v>
                </c:pt>
                <c:pt idx="3">
                  <c:v>0.003867733</c:v>
                </c:pt>
              </c:numCache>
            </c:numRef>
          </c:yVal>
          <c:bubbleSize>
            <c:numRef>
              <c:f>Sheet1!$E$6:$E$9</c:f>
              <c:numCache>
                <c:formatCode>General</c:formatCode>
                <c:ptCount val="4"/>
                <c:pt idx="0">
                  <c:v>4.20639669E6</c:v>
                </c:pt>
                <c:pt idx="1">
                  <c:v>577598.14</c:v>
                </c:pt>
                <c:pt idx="2">
                  <c:v>4.09637744E6</c:v>
                </c:pt>
                <c:pt idx="3">
                  <c:v>7.79246846E6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5CB-4254-AE3E-BB5EB159DFF2}"/>
            </c:ext>
          </c:extLst>
        </c:ser>
        <c:ser>
          <c:idx val="2"/>
          <c:order val="2"/>
          <c:tx>
            <c:v>20s</c:v>
          </c:tx>
          <c:spPr>
            <a:solidFill>
              <a:schemeClr val="bg2">
                <a:lumMod val="75000"/>
                <a:alpha val="80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Sheet1!$C$10:$C$13</c:f>
              <c:numCache>
                <c:formatCode>General</c:formatCode>
                <c:ptCount val="4"/>
                <c:pt idx="0">
                  <c:v>-0.009284797</c:v>
                </c:pt>
                <c:pt idx="1">
                  <c:v>-0.017792083</c:v>
                </c:pt>
                <c:pt idx="2">
                  <c:v>-0.034884396</c:v>
                </c:pt>
                <c:pt idx="3">
                  <c:v>0.076321324</c:v>
                </c:pt>
              </c:numCache>
            </c:numRef>
          </c:xVal>
          <c:yVal>
            <c:numRef>
              <c:f>Sheet1!$D$10:$D$13</c:f>
              <c:numCache>
                <c:formatCode>General</c:formatCode>
                <c:ptCount val="4"/>
                <c:pt idx="0">
                  <c:v>-0.014258954</c:v>
                </c:pt>
                <c:pt idx="1">
                  <c:v>0.00886618</c:v>
                </c:pt>
                <c:pt idx="2">
                  <c:v>-0.008316529</c:v>
                </c:pt>
                <c:pt idx="3">
                  <c:v>0.03044779</c:v>
                </c:pt>
              </c:numCache>
            </c:numRef>
          </c:yVal>
          <c:bubbleSize>
            <c:numRef>
              <c:f>Sheet1!$E$10:$E$13</c:f>
              <c:numCache>
                <c:formatCode>General</c:formatCode>
                <c:ptCount val="4"/>
                <c:pt idx="0">
                  <c:v>5.33123437E6</c:v>
                </c:pt>
                <c:pt idx="1">
                  <c:v>743970.93</c:v>
                </c:pt>
                <c:pt idx="2">
                  <c:v>3.23259796E6</c:v>
                </c:pt>
                <c:pt idx="3">
                  <c:v>7.5109558E6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5CB-4254-AE3E-BB5EB159DFF2}"/>
            </c:ext>
          </c:extLst>
        </c:ser>
        <c:ser>
          <c:idx val="3"/>
          <c:order val="3"/>
          <c:tx>
            <c:v>30s</c:v>
          </c:tx>
          <c:spPr>
            <a:solidFill>
              <a:srgbClr val="CCFF66">
                <a:alpha val="80000"/>
              </a:srgbClr>
            </a:solidFill>
            <a:ln w="25400">
              <a:noFill/>
            </a:ln>
            <a:effectLst/>
          </c:spPr>
          <c:invertIfNegative val="0"/>
          <c:xVal>
            <c:numRef>
              <c:f>Sheet1!$C$14:$C$17</c:f>
              <c:numCache>
                <c:formatCode>General</c:formatCode>
                <c:ptCount val="4"/>
                <c:pt idx="0">
                  <c:v>-0.042297849</c:v>
                </c:pt>
                <c:pt idx="1">
                  <c:v>0.041140826</c:v>
                </c:pt>
                <c:pt idx="2">
                  <c:v>0.034682981</c:v>
                </c:pt>
                <c:pt idx="3">
                  <c:v>-0.020629571</c:v>
                </c:pt>
              </c:numCache>
            </c:numRef>
          </c:xVal>
          <c:yVal>
            <c:numRef>
              <c:f>Sheet1!$D$14:$D$17</c:f>
              <c:numCache>
                <c:formatCode>General</c:formatCode>
                <c:ptCount val="4"/>
                <c:pt idx="0">
                  <c:v>-0.014683751</c:v>
                </c:pt>
                <c:pt idx="1">
                  <c:v>0.020585651</c:v>
                </c:pt>
                <c:pt idx="2">
                  <c:v>-0.014510926</c:v>
                </c:pt>
                <c:pt idx="3">
                  <c:v>0.017027099</c:v>
                </c:pt>
              </c:numCache>
            </c:numRef>
          </c:yVal>
          <c:bubbleSize>
            <c:numRef>
              <c:f>Sheet1!$E$14:$E$17</c:f>
              <c:numCache>
                <c:formatCode>General</c:formatCode>
                <c:ptCount val="4"/>
                <c:pt idx="0">
                  <c:v>1.9704385E6</c:v>
                </c:pt>
                <c:pt idx="1">
                  <c:v>325685.38</c:v>
                </c:pt>
                <c:pt idx="2">
                  <c:v>1.36617557E6</c:v>
                </c:pt>
                <c:pt idx="3">
                  <c:v>3.46790408E6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5CB-4254-AE3E-BB5EB159DFF2}"/>
            </c:ext>
          </c:extLst>
        </c:ser>
        <c:ser>
          <c:idx val="4"/>
          <c:order val="4"/>
          <c:tx>
            <c:v>45s</c:v>
          </c:tx>
          <c:spPr>
            <a:solidFill>
              <a:schemeClr val="bg1">
                <a:alpha val="80000"/>
              </a:schemeClr>
            </a:solidFill>
            <a:ln w="254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alpha val="80000"/>
                </a:schemeClr>
              </a:solidFill>
              <a:ln w="1270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5CB-4254-AE3E-BB5EB159DFF2}"/>
              </c:ext>
            </c:extLst>
          </c:dPt>
          <c:xVal>
            <c:numRef>
              <c:f>Sheet1!$C$18:$C$21</c:f>
              <c:numCache>
                <c:formatCode>General</c:formatCode>
                <c:ptCount val="4"/>
                <c:pt idx="0">
                  <c:v>0.175170399</c:v>
                </c:pt>
                <c:pt idx="1">
                  <c:v>0.026030173</c:v>
                </c:pt>
                <c:pt idx="2">
                  <c:v>-0.062885092</c:v>
                </c:pt>
                <c:pt idx="3">
                  <c:v>-0.09705119</c:v>
                </c:pt>
              </c:numCache>
            </c:numRef>
          </c:xVal>
          <c:yVal>
            <c:numRef>
              <c:f>Sheet1!$D$18:$D$21</c:f>
              <c:numCache>
                <c:formatCode>General</c:formatCode>
                <c:ptCount val="4"/>
                <c:pt idx="0">
                  <c:v>0.080086088</c:v>
                </c:pt>
                <c:pt idx="1">
                  <c:v>0.027924576</c:v>
                </c:pt>
                <c:pt idx="2">
                  <c:v>-0.134963046</c:v>
                </c:pt>
                <c:pt idx="3">
                  <c:v>0.023440894</c:v>
                </c:pt>
              </c:numCache>
            </c:numRef>
          </c:yVal>
          <c:bubbleSize>
            <c:numRef>
              <c:f>Sheet1!$E$18:$E$21</c:f>
              <c:numCache>
                <c:formatCode>General</c:formatCode>
                <c:ptCount val="4"/>
                <c:pt idx="0">
                  <c:v>88133.39</c:v>
                </c:pt>
                <c:pt idx="1">
                  <c:v>23688.44</c:v>
                </c:pt>
                <c:pt idx="2">
                  <c:v>21698.12</c:v>
                </c:pt>
                <c:pt idx="3">
                  <c:v>568344.1999999991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6-B5CB-4254-AE3E-BB5EB159D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70"/>
        <c:showNegBubbles val="0"/>
        <c:axId val="-2130878120"/>
        <c:axId val="-2131108776"/>
      </c:bubbleChart>
      <c:valAx>
        <c:axId val="-2130878120"/>
        <c:scaling>
          <c:orientation val="minMax"/>
          <c:max val="0.02"/>
          <c:min val="-0.1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1108776"/>
        <c:crosses val="autoZero"/>
        <c:crossBetween val="midCat"/>
        <c:majorUnit val="0.04"/>
      </c:valAx>
      <c:valAx>
        <c:axId val="-2131108776"/>
        <c:scaling>
          <c:orientation val="minMax"/>
          <c:max val="0.01"/>
          <c:min val="-0.06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0878120"/>
        <c:crosses val="autoZero"/>
        <c:crossBetween val="midCat"/>
        <c:majorUnit val="0.02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0569470106372086"/>
          <c:y val="0.563579368678421"/>
          <c:w val="0.111001769310925"/>
          <c:h val="0.2975464966335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172863502316435"/>
          <c:y val="0.0300764311655554"/>
          <c:w val="0.963180635283869"/>
          <c:h val="0.896957470280005"/>
        </c:manualLayout>
      </c:layout>
      <c:bubbleChart>
        <c:varyColors val="0"/>
        <c:ser>
          <c:idx val="0"/>
          <c:order val="0"/>
          <c:tx>
            <c:v>10s</c:v>
          </c:tx>
          <c:spPr>
            <a:solidFill>
              <a:schemeClr val="accent1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Sheet1!$C$2:$C$5</c:f>
              <c:numCache>
                <c:formatCode>General</c:formatCode>
                <c:ptCount val="4"/>
                <c:pt idx="0">
                  <c:v>0.001192678</c:v>
                </c:pt>
                <c:pt idx="1">
                  <c:v>0.004370785</c:v>
                </c:pt>
                <c:pt idx="2">
                  <c:v>0.008674126</c:v>
                </c:pt>
                <c:pt idx="3">
                  <c:v>-0.003412529</c:v>
                </c:pt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0.00689621</c:v>
                </c:pt>
                <c:pt idx="1">
                  <c:v>-0.004658322</c:v>
                </c:pt>
                <c:pt idx="2">
                  <c:v>0.001542208</c:v>
                </c:pt>
                <c:pt idx="3">
                  <c:v>-0.00216608</c:v>
                </c:pt>
              </c:numCache>
            </c:numRef>
          </c:yVal>
          <c:bubbleSize>
            <c:numRef>
              <c:f>Sheet1!$E$2:$E$5</c:f>
              <c:numCache>
                <c:formatCode>General</c:formatCode>
                <c:ptCount val="4"/>
                <c:pt idx="0">
                  <c:v>515539.03</c:v>
                </c:pt>
                <c:pt idx="1">
                  <c:v>49223.12</c:v>
                </c:pt>
                <c:pt idx="2">
                  <c:v>953508.5699999997</c:v>
                </c:pt>
                <c:pt idx="3">
                  <c:v>763125.22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5CB-4254-AE3E-BB5EB159DFF2}"/>
            </c:ext>
          </c:extLst>
        </c:ser>
        <c:ser>
          <c:idx val="1"/>
          <c:order val="1"/>
          <c:tx>
            <c:v>15s</c:v>
          </c:tx>
          <c:spPr>
            <a:solidFill>
              <a:schemeClr val="accent4">
                <a:alpha val="80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Sheet1!$C$6:$C$9</c:f>
              <c:numCache>
                <c:formatCode>General</c:formatCode>
                <c:ptCount val="4"/>
                <c:pt idx="0">
                  <c:v>-0.019154496</c:v>
                </c:pt>
                <c:pt idx="1">
                  <c:v>0.05985939</c:v>
                </c:pt>
                <c:pt idx="2">
                  <c:v>0.001319933</c:v>
                </c:pt>
                <c:pt idx="3">
                  <c:v>-0.029754405</c:v>
                </c:pt>
              </c:numCache>
            </c:numRef>
          </c:xVal>
          <c:yVal>
            <c:numRef>
              <c:f>Sheet1!$D$6:$D$9</c:f>
              <c:numCache>
                <c:formatCode>General</c:formatCode>
                <c:ptCount val="4"/>
                <c:pt idx="0">
                  <c:v>-0.027171432</c:v>
                </c:pt>
                <c:pt idx="1">
                  <c:v>0.038434895</c:v>
                </c:pt>
                <c:pt idx="2">
                  <c:v>-0.005903688</c:v>
                </c:pt>
                <c:pt idx="3">
                  <c:v>0.003867733</c:v>
                </c:pt>
              </c:numCache>
            </c:numRef>
          </c:yVal>
          <c:bubbleSize>
            <c:numRef>
              <c:f>Sheet1!$E$6:$E$9</c:f>
              <c:numCache>
                <c:formatCode>General</c:formatCode>
                <c:ptCount val="4"/>
                <c:pt idx="0">
                  <c:v>4.20639669E6</c:v>
                </c:pt>
                <c:pt idx="1">
                  <c:v>577598.14</c:v>
                </c:pt>
                <c:pt idx="2">
                  <c:v>4.09637744E6</c:v>
                </c:pt>
                <c:pt idx="3">
                  <c:v>7.79246846E6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5CB-4254-AE3E-BB5EB159DFF2}"/>
            </c:ext>
          </c:extLst>
        </c:ser>
        <c:ser>
          <c:idx val="2"/>
          <c:order val="2"/>
          <c:tx>
            <c:v>20s</c:v>
          </c:tx>
          <c:spPr>
            <a:solidFill>
              <a:schemeClr val="bg2">
                <a:lumMod val="75000"/>
                <a:alpha val="80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Sheet1!$C$10:$C$13</c:f>
              <c:numCache>
                <c:formatCode>General</c:formatCode>
                <c:ptCount val="4"/>
                <c:pt idx="0">
                  <c:v>-0.009284797</c:v>
                </c:pt>
                <c:pt idx="1">
                  <c:v>-0.017792083</c:v>
                </c:pt>
                <c:pt idx="2">
                  <c:v>-0.034884396</c:v>
                </c:pt>
                <c:pt idx="3">
                  <c:v>0.076321324</c:v>
                </c:pt>
              </c:numCache>
            </c:numRef>
          </c:xVal>
          <c:yVal>
            <c:numRef>
              <c:f>Sheet1!$D$10:$D$13</c:f>
              <c:numCache>
                <c:formatCode>General</c:formatCode>
                <c:ptCount val="4"/>
                <c:pt idx="0">
                  <c:v>-0.014258954</c:v>
                </c:pt>
                <c:pt idx="1">
                  <c:v>0.00886618</c:v>
                </c:pt>
                <c:pt idx="2">
                  <c:v>-0.008316529</c:v>
                </c:pt>
                <c:pt idx="3">
                  <c:v>0.03044779</c:v>
                </c:pt>
              </c:numCache>
            </c:numRef>
          </c:yVal>
          <c:bubbleSize>
            <c:numRef>
              <c:f>Sheet1!$E$10:$E$13</c:f>
              <c:numCache>
                <c:formatCode>General</c:formatCode>
                <c:ptCount val="4"/>
                <c:pt idx="0">
                  <c:v>5.33123437E6</c:v>
                </c:pt>
                <c:pt idx="1">
                  <c:v>743970.93</c:v>
                </c:pt>
                <c:pt idx="2">
                  <c:v>3.23259796E6</c:v>
                </c:pt>
                <c:pt idx="3">
                  <c:v>7.5109558E6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5CB-4254-AE3E-BB5EB159DFF2}"/>
            </c:ext>
          </c:extLst>
        </c:ser>
        <c:ser>
          <c:idx val="3"/>
          <c:order val="3"/>
          <c:tx>
            <c:v>30s</c:v>
          </c:tx>
          <c:spPr>
            <a:solidFill>
              <a:srgbClr val="CCFF66">
                <a:alpha val="80000"/>
              </a:srgbClr>
            </a:solidFill>
            <a:ln w="25400">
              <a:noFill/>
            </a:ln>
            <a:effectLst/>
          </c:spPr>
          <c:invertIfNegative val="0"/>
          <c:xVal>
            <c:numRef>
              <c:f>Sheet1!$C$14:$C$17</c:f>
              <c:numCache>
                <c:formatCode>General</c:formatCode>
                <c:ptCount val="4"/>
                <c:pt idx="0">
                  <c:v>-0.042297849</c:v>
                </c:pt>
                <c:pt idx="1">
                  <c:v>0.041140826</c:v>
                </c:pt>
                <c:pt idx="2">
                  <c:v>0.034682981</c:v>
                </c:pt>
                <c:pt idx="3">
                  <c:v>-0.020629571</c:v>
                </c:pt>
              </c:numCache>
            </c:numRef>
          </c:xVal>
          <c:yVal>
            <c:numRef>
              <c:f>Sheet1!$D$14:$D$17</c:f>
              <c:numCache>
                <c:formatCode>General</c:formatCode>
                <c:ptCount val="4"/>
                <c:pt idx="0">
                  <c:v>-0.014683751</c:v>
                </c:pt>
                <c:pt idx="1">
                  <c:v>0.020585651</c:v>
                </c:pt>
                <c:pt idx="2">
                  <c:v>-0.014510926</c:v>
                </c:pt>
                <c:pt idx="3">
                  <c:v>0.017027099</c:v>
                </c:pt>
              </c:numCache>
            </c:numRef>
          </c:yVal>
          <c:bubbleSize>
            <c:numRef>
              <c:f>Sheet1!$E$14:$E$17</c:f>
              <c:numCache>
                <c:formatCode>General</c:formatCode>
                <c:ptCount val="4"/>
                <c:pt idx="0">
                  <c:v>1.9704385E6</c:v>
                </c:pt>
                <c:pt idx="1">
                  <c:v>325685.38</c:v>
                </c:pt>
                <c:pt idx="2">
                  <c:v>1.36617557E6</c:v>
                </c:pt>
                <c:pt idx="3">
                  <c:v>3.46790408E6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5CB-4254-AE3E-BB5EB159DFF2}"/>
            </c:ext>
          </c:extLst>
        </c:ser>
        <c:ser>
          <c:idx val="4"/>
          <c:order val="4"/>
          <c:tx>
            <c:v>45s</c:v>
          </c:tx>
          <c:spPr>
            <a:solidFill>
              <a:schemeClr val="bg1">
                <a:alpha val="80000"/>
              </a:schemeClr>
            </a:solidFill>
            <a:ln w="254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alpha val="80000"/>
                </a:schemeClr>
              </a:solidFill>
              <a:ln w="1270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5CB-4254-AE3E-BB5EB159DFF2}"/>
              </c:ext>
            </c:extLst>
          </c:dPt>
          <c:xVal>
            <c:numRef>
              <c:f>Sheet1!$C$18:$C$21</c:f>
              <c:numCache>
                <c:formatCode>General</c:formatCode>
                <c:ptCount val="4"/>
                <c:pt idx="0">
                  <c:v>0.175170399</c:v>
                </c:pt>
                <c:pt idx="1">
                  <c:v>0.026030173</c:v>
                </c:pt>
                <c:pt idx="2">
                  <c:v>-0.062885092</c:v>
                </c:pt>
                <c:pt idx="3">
                  <c:v>-0.09705119</c:v>
                </c:pt>
              </c:numCache>
            </c:numRef>
          </c:xVal>
          <c:yVal>
            <c:numRef>
              <c:f>Sheet1!$D$18:$D$21</c:f>
              <c:numCache>
                <c:formatCode>General</c:formatCode>
                <c:ptCount val="4"/>
                <c:pt idx="0">
                  <c:v>0.080086088</c:v>
                </c:pt>
                <c:pt idx="1">
                  <c:v>0.027924576</c:v>
                </c:pt>
                <c:pt idx="2">
                  <c:v>-0.134963046</c:v>
                </c:pt>
                <c:pt idx="3">
                  <c:v>0.023440894</c:v>
                </c:pt>
              </c:numCache>
            </c:numRef>
          </c:yVal>
          <c:bubbleSize>
            <c:numRef>
              <c:f>Sheet1!$E$18:$E$21</c:f>
              <c:numCache>
                <c:formatCode>General</c:formatCode>
                <c:ptCount val="4"/>
                <c:pt idx="0">
                  <c:v>88133.39</c:v>
                </c:pt>
                <c:pt idx="1">
                  <c:v>23688.44</c:v>
                </c:pt>
                <c:pt idx="2">
                  <c:v>21698.12</c:v>
                </c:pt>
                <c:pt idx="3">
                  <c:v>568344.1999999991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6-B5CB-4254-AE3E-BB5EB159D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70"/>
        <c:showNegBubbles val="0"/>
        <c:axId val="-2135502296"/>
        <c:axId val="-2134140056"/>
      </c:bubbleChart>
      <c:valAx>
        <c:axId val="-2135502296"/>
        <c:scaling>
          <c:orientation val="minMax"/>
          <c:max val="0.02"/>
          <c:min val="-0.1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140056"/>
        <c:crosses val="autoZero"/>
        <c:crossBetween val="midCat"/>
        <c:majorUnit val="0.04"/>
      </c:valAx>
      <c:valAx>
        <c:axId val="-2134140056"/>
        <c:scaling>
          <c:orientation val="minMax"/>
          <c:max val="0.01"/>
          <c:min val="-0.06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502296"/>
        <c:crosses val="autoZero"/>
        <c:crossBetween val="midCat"/>
        <c:majorUnit val="0.02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0569470106372086"/>
          <c:y val="0.563579368678421"/>
          <c:w val="0.111001769310925"/>
          <c:h val="0.2975464966335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[Colour_scheme.xlsx]Sheet1!$A$3:$A$10</c:f>
              <c:strCache>
                <c:ptCount val="8"/>
                <c:pt idx="0">
                  <c:v>Autogrill S.p.A.</c:v>
                </c:pt>
                <c:pt idx="1">
                  <c:v>McDonald's Corporation</c:v>
                </c:pt>
                <c:pt idx="2">
                  <c:v>Others Multiples</c:v>
                </c:pt>
                <c:pt idx="3">
                  <c:v>Cremonini S.p.A.</c:v>
                </c:pt>
                <c:pt idx="4">
                  <c:v>CAMST Soc. Coop. a r.l.</c:v>
                </c:pt>
                <c:pt idx="5">
                  <c:v>Elior Group</c:v>
                </c:pt>
                <c:pt idx="6">
                  <c:v>CIR Food Cooperativa Italiana di Ristorazione s.c.</c:v>
                </c:pt>
                <c:pt idx="7">
                  <c:v>Gruppo Api (Festival)</c:v>
                </c:pt>
              </c:strCache>
            </c:strRef>
          </c:cat>
          <c:val>
            <c:numRef>
              <c:f>[Colour_scheme.xlsx]Sheet1!$G$3:$G$10</c:f>
              <c:numCache>
                <c:formatCode>0%</c:formatCode>
                <c:ptCount val="8"/>
                <c:pt idx="0">
                  <c:v>-0.00190476190476191</c:v>
                </c:pt>
                <c:pt idx="1">
                  <c:v>0.0464037122969838</c:v>
                </c:pt>
                <c:pt idx="2">
                  <c:v>-0.120916905444126</c:v>
                </c:pt>
                <c:pt idx="3">
                  <c:v>-0.0171945701357466</c:v>
                </c:pt>
                <c:pt idx="4">
                  <c:v>0.0361809045226131</c:v>
                </c:pt>
                <c:pt idx="5">
                  <c:v>0.032258064516129</c:v>
                </c:pt>
                <c:pt idx="6">
                  <c:v>-0.00869565217391304</c:v>
                </c:pt>
                <c:pt idx="7">
                  <c:v>-0.00681818181818182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09-448C-917A-CC59C2512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17296504"/>
        <c:axId val="2117300120"/>
      </c:barChart>
      <c:catAx>
        <c:axId val="2117296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300120"/>
        <c:crosses val="autoZero"/>
        <c:auto val="1"/>
        <c:lblAlgn val="ctr"/>
        <c:lblOffset val="100"/>
        <c:noMultiLvlLbl val="0"/>
      </c:catAx>
      <c:valAx>
        <c:axId val="211730012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296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[Colour_scheme.xlsx]Sheet1!$A$3:$A$10</c:f>
              <c:strCache>
                <c:ptCount val="8"/>
                <c:pt idx="0">
                  <c:v>Autogrill S.p.A.</c:v>
                </c:pt>
                <c:pt idx="1">
                  <c:v>McDonald's Corporation</c:v>
                </c:pt>
                <c:pt idx="2">
                  <c:v>Others Multiples</c:v>
                </c:pt>
                <c:pt idx="3">
                  <c:v>Cremonini S.p.A.</c:v>
                </c:pt>
                <c:pt idx="4">
                  <c:v>CAMST Soc. Coop. a r.l.</c:v>
                </c:pt>
                <c:pt idx="5">
                  <c:v>Elior Group</c:v>
                </c:pt>
                <c:pt idx="6">
                  <c:v>CIR Food Cooperativa Italiana di Ristorazione s.c.</c:v>
                </c:pt>
                <c:pt idx="7">
                  <c:v>Gruppo Api (Festival)</c:v>
                </c:pt>
              </c:strCache>
            </c:strRef>
          </c:cat>
          <c:val>
            <c:numRef>
              <c:f>[Colour_scheme.xlsx]Sheet1!$L$3:$L$10</c:f>
              <c:numCache>
                <c:formatCode>0%</c:formatCode>
                <c:ptCount val="8"/>
                <c:pt idx="0">
                  <c:v>-0.0490091763750089</c:v>
                </c:pt>
                <c:pt idx="1">
                  <c:v>0.182904099839626</c:v>
                </c:pt>
                <c:pt idx="2">
                  <c:v>-0.6203477784239</c:v>
                </c:pt>
                <c:pt idx="3">
                  <c:v>-0.122410573917244</c:v>
                </c:pt>
                <c:pt idx="4">
                  <c:v>0.133827723857106</c:v>
                </c:pt>
                <c:pt idx="5">
                  <c:v>0.114995444572725</c:v>
                </c:pt>
                <c:pt idx="6">
                  <c:v>-0.0816100323688422</c:v>
                </c:pt>
                <c:pt idx="7">
                  <c:v>-0.0725969076865117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7D-4CBE-9160-FD4071ABFC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17564440"/>
        <c:axId val="2117567960"/>
      </c:barChart>
      <c:catAx>
        <c:axId val="2117564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567960"/>
        <c:crosses val="autoZero"/>
        <c:auto val="1"/>
        <c:lblAlgn val="ctr"/>
        <c:lblOffset val="100"/>
        <c:noMultiLvlLbl val="0"/>
      </c:catAx>
      <c:valAx>
        <c:axId val="211756796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5644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Sales</c:v>
          </c:tx>
          <c:spPr>
            <a:ln>
              <a:solidFill>
                <a:schemeClr val="bg2"/>
              </a:solidFill>
            </a:ln>
          </c:spPr>
          <c:marker>
            <c:symbol val="none"/>
          </c:marker>
          <c:cat>
            <c:strRef>
              <c:f>data_desc!$B$48:$B$54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data_desc!$C$48:$C$54</c:f>
              <c:numCache>
                <c:formatCode>General</c:formatCode>
                <c:ptCount val="7"/>
                <c:pt idx="0">
                  <c:v>1.886968E6</c:v>
                </c:pt>
                <c:pt idx="1">
                  <c:v>1.882995E6</c:v>
                </c:pt>
                <c:pt idx="2">
                  <c:v>1.943982E6</c:v>
                </c:pt>
                <c:pt idx="3">
                  <c:v>1.973779E6</c:v>
                </c:pt>
                <c:pt idx="4">
                  <c:v>2.350366E6</c:v>
                </c:pt>
                <c:pt idx="5">
                  <c:v>3.092192E6</c:v>
                </c:pt>
                <c:pt idx="6">
                  <c:v>2.816087E6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B46-478B-BDD8-77EA230FE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13976"/>
        <c:axId val="2116693544"/>
      </c:lineChart>
      <c:lineChart>
        <c:grouping val="standard"/>
        <c:varyColors val="0"/>
        <c:ser>
          <c:idx val="1"/>
          <c:order val="1"/>
          <c:tx>
            <c:v>Visits</c:v>
          </c:tx>
          <c:spPr>
            <a:ln>
              <a:solidFill>
                <a:schemeClr val="bg2">
                  <a:lumMod val="40000"/>
                  <a:lumOff val="60000"/>
                </a:schemeClr>
              </a:solidFill>
            </a:ln>
          </c:spPr>
          <c:marker>
            <c:symbol val="none"/>
          </c:marker>
          <c:cat>
            <c:strRef>
              <c:f>data_desc!$B$48:$B$54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data_desc!$D$48:$D$54</c:f>
              <c:numCache>
                <c:formatCode>General</c:formatCode>
                <c:ptCount val="7"/>
                <c:pt idx="0">
                  <c:v>271315.0</c:v>
                </c:pt>
                <c:pt idx="1">
                  <c:v>272170.0</c:v>
                </c:pt>
                <c:pt idx="2">
                  <c:v>278631.0</c:v>
                </c:pt>
                <c:pt idx="3">
                  <c:v>281130.0</c:v>
                </c:pt>
                <c:pt idx="4">
                  <c:v>323962.1</c:v>
                </c:pt>
                <c:pt idx="5">
                  <c:v>398428.0</c:v>
                </c:pt>
                <c:pt idx="6">
                  <c:v>348252.0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B46-478B-BDD8-77EA230FE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93480"/>
        <c:axId val="2116709864"/>
      </c:lineChart>
      <c:catAx>
        <c:axId val="2116713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crossAx val="2116693544"/>
        <c:crosses val="autoZero"/>
        <c:auto val="1"/>
        <c:lblAlgn val="ctr"/>
        <c:lblOffset val="100"/>
        <c:noMultiLvlLbl val="0"/>
      </c:catAx>
      <c:valAx>
        <c:axId val="2116693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chemeClr val="accent5"/>
            </a:solidFill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en-US"/>
          </a:p>
        </c:txPr>
        <c:crossAx val="2116713976"/>
        <c:crosses val="autoZero"/>
        <c:crossBetween val="between"/>
      </c:valAx>
      <c:valAx>
        <c:axId val="211670986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accent6">
                    <a:lumMod val="25000"/>
                  </a:schemeClr>
                </a:solidFill>
              </a:defRPr>
            </a:pPr>
            <a:endParaRPr lang="en-US"/>
          </a:p>
        </c:txPr>
        <c:crossAx val="2116793480"/>
        <c:crosses val="max"/>
        <c:crossBetween val="between"/>
      </c:valAx>
      <c:catAx>
        <c:axId val="2116793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670986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513848206474191"/>
          <c:y val="0.495123578302712"/>
          <c:w val="0.158374015748031"/>
          <c:h val="0.17641951006124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820160636447"/>
          <c:y val="0.148672164504307"/>
          <c:w val="0.658359678727105"/>
          <c:h val="0.691367832118977"/>
        </c:manualLayout>
      </c:layout>
      <c:doughnutChart>
        <c:varyColors val="1"/>
        <c:ser>
          <c:idx val="1"/>
          <c:order val="0"/>
          <c:tx>
            <c:v>2015</c:v>
          </c:tx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468-4A78-B8B3-A87267A434A9}"/>
              </c:ext>
            </c:extLst>
          </c:dPt>
          <c:dPt>
            <c:idx val="1"/>
            <c:bubble3D val="0"/>
            <c:spPr>
              <a:solidFill>
                <a:srgbClr val="ED194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468-4A78-B8B3-A87267A434A9}"/>
              </c:ext>
            </c:extLst>
          </c:dPt>
          <c:dPt>
            <c:idx val="2"/>
            <c:bubble3D val="0"/>
            <c:spPr>
              <a:solidFill>
                <a:srgbClr val="F4758D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468-4A78-B8B3-A87267A434A9}"/>
              </c:ext>
            </c:extLst>
          </c:dPt>
          <c:dPt>
            <c:idx val="3"/>
            <c:bubble3D val="0"/>
            <c:spPr>
              <a:solidFill>
                <a:srgbClr val="F8A3B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468-4A78-B8B3-A87267A434A9}"/>
              </c:ext>
            </c:extLst>
          </c:dPt>
          <c:dPt>
            <c:idx val="4"/>
            <c:bubble3D val="0"/>
            <c:spPr>
              <a:solidFill>
                <a:srgbClr val="790A1F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468-4A78-B8B3-A87267A434A9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68-4A78-B8B3-A87267A434A9}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68-4A78-B8B3-A87267A434A9}"/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468-4A78-B8B3-A87267A434A9}"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468-4A78-B8B3-A87267A434A9}"/>
                </c:ext>
              </c:extLst>
            </c:dLbl>
            <c:dLbl>
              <c:idx val="4"/>
              <c:layout>
                <c:manualLayout>
                  <c:x val="0.0828744533269692"/>
                  <c:y val="0.029575359436348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468-4A78-B8B3-A87267A434A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data_desc!$B$2:$B$6</c:f>
              <c:strCache>
                <c:ptCount val="5"/>
                <c:pt idx="0">
                  <c:v>internet</c:v>
                </c:pt>
                <c:pt idx="1">
                  <c:v>print</c:v>
                </c:pt>
                <c:pt idx="2">
                  <c:v>radio</c:v>
                </c:pt>
                <c:pt idx="3">
                  <c:v>special</c:v>
                </c:pt>
                <c:pt idx="4">
                  <c:v>tv</c:v>
                </c:pt>
              </c:strCache>
            </c:strRef>
          </c:cat>
          <c:val>
            <c:numRef>
              <c:f>data_desc!$D$2:$D$6</c:f>
              <c:numCache>
                <c:formatCode>_(* #,##0.00_);_(* \(#,##0.00\);_(* "-"??_);_(@_)</c:formatCode>
                <c:ptCount val="5"/>
                <c:pt idx="0">
                  <c:v>2.55350509E6</c:v>
                </c:pt>
                <c:pt idx="1">
                  <c:v>408865.0</c:v>
                </c:pt>
                <c:pt idx="2">
                  <c:v>573951.4</c:v>
                </c:pt>
                <c:pt idx="3">
                  <c:v>310100.94</c:v>
                </c:pt>
                <c:pt idx="4">
                  <c:v>1.854650273E7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468-4A78-B8B3-A87267A434A9}"/>
            </c:ext>
          </c:extLst>
        </c:ser>
        <c:ser>
          <c:idx val="0"/>
          <c:order val="1"/>
          <c:tx>
            <c:v>2016</c:v>
          </c:tx>
          <c:dPt>
            <c:idx val="0"/>
            <c:bubble3D val="0"/>
            <c:spPr>
              <a:solidFill>
                <a:srgbClr val="B60E2E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6468-4A78-B8B3-A87267A434A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6468-4A78-B8B3-A87267A434A9}"/>
              </c:ext>
            </c:extLst>
          </c:dPt>
          <c:dPt>
            <c:idx val="2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6468-4A78-B8B3-A87267A434A9}"/>
              </c:ext>
            </c:extLst>
          </c:dPt>
          <c:dPt>
            <c:idx val="3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6468-4A78-B8B3-A87267A434A9}"/>
              </c:ext>
            </c:extLst>
          </c:dPt>
          <c:dPt>
            <c:idx val="4"/>
            <c:bubble3D val="0"/>
            <c:spPr>
              <a:solidFill>
                <a:schemeClr val="bg2">
                  <a:lumMod val="5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6468-4A78-B8B3-A87267A434A9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468-4A78-B8B3-A87267A434A9}"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468-4A78-B8B3-A87267A434A9}"/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468-4A78-B8B3-A87267A434A9}"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468-4A78-B8B3-A87267A434A9}"/>
                </c:ext>
              </c:extLst>
            </c:dLbl>
            <c:dLbl>
              <c:idx val="4"/>
              <c:layout>
                <c:manualLayout>
                  <c:x val="0.0910451223179217"/>
                  <c:y val="0.033272368236295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468-4A78-B8B3-A87267A434A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val>
            <c:numRef>
              <c:f>data_desc!$D$7:$D$11</c:f>
              <c:numCache>
                <c:formatCode>_(* #,##0.00_);_(* \(#,##0.00\);_(* "-"??_);_(@_)</c:formatCode>
                <c:ptCount val="5"/>
                <c:pt idx="0">
                  <c:v>2.3652107E6</c:v>
                </c:pt>
                <c:pt idx="1">
                  <c:v>68171.36</c:v>
                </c:pt>
                <c:pt idx="2">
                  <c:v>553019.24</c:v>
                </c:pt>
                <c:pt idx="3">
                  <c:v>232612.52</c:v>
                </c:pt>
                <c:pt idx="4">
                  <c:v>1.812978168E7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5-6468-4A78-B8B3-A87267A43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730818642796043"/>
          <c:y val="0.284954062888253"/>
          <c:w val="0.142893428942072"/>
          <c:h val="0.43009187422349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4560368332467"/>
          <c:y val="0.0262419466152022"/>
          <c:w val="0.939963544076192"/>
          <c:h val="0.9475161067695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10s</c:v>
                </c:pt>
                <c:pt idx="1">
                  <c:v>15s</c:v>
                </c:pt>
                <c:pt idx="2">
                  <c:v>20s</c:v>
                </c:pt>
                <c:pt idx="3">
                  <c:v>30s</c:v>
                </c:pt>
                <c:pt idx="4">
                  <c:v>45s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-0.002185962</c:v>
                </c:pt>
                <c:pt idx="1">
                  <c:v>0.003327152</c:v>
                </c:pt>
                <c:pt idx="2">
                  <c:v>0.011520358</c:v>
                </c:pt>
                <c:pt idx="3">
                  <c:v>-0.002080522</c:v>
                </c:pt>
                <c:pt idx="4">
                  <c:v>-0.005330606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548-4C6B-A823-BBF4F1740A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2"/>
        <c:overlap val="-27"/>
        <c:axId val="2118031048"/>
        <c:axId val="2118040424"/>
      </c:barChart>
      <c:catAx>
        <c:axId val="2118031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040424"/>
        <c:crosses val="autoZero"/>
        <c:auto val="1"/>
        <c:lblAlgn val="ctr"/>
        <c:lblOffset val="100"/>
        <c:noMultiLvlLbl val="0"/>
      </c:catAx>
      <c:valAx>
        <c:axId val="2118040424"/>
        <c:scaling>
          <c:orientation val="minMax"/>
          <c:max val="0.016"/>
          <c:min val="-0.006"/>
        </c:scaling>
        <c:delete val="1"/>
        <c:axPos val="l"/>
        <c:numFmt formatCode="General" sourceLinked="1"/>
        <c:majorTickMark val="out"/>
        <c:minorTickMark val="none"/>
        <c:tickLblPos val="nextTo"/>
        <c:crossAx val="2118031048"/>
        <c:crosses val="autoZero"/>
        <c:crossBetween val="between"/>
        <c:majorUnit val="0.002"/>
        <c:minorUnit val="0.0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27471577766227"/>
          <c:y val="0.0246243465162014"/>
          <c:w val="0.937234614261474"/>
          <c:h val="0.8942577328291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579-49E5-949A-A4DA247F7079}"/>
              </c:ext>
            </c:extLst>
          </c:dPt>
          <c:dLbls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82C-4B78-BBB2-7B33E28048E4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10s</c:v>
                </c:pt>
                <c:pt idx="1">
                  <c:v>15s</c:v>
                </c:pt>
                <c:pt idx="2">
                  <c:v>20s</c:v>
                </c:pt>
                <c:pt idx="3">
                  <c:v>30s</c:v>
                </c:pt>
                <c:pt idx="4">
                  <c:v>45s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0.001873768</c:v>
                </c:pt>
                <c:pt idx="1">
                  <c:v>0.001862794</c:v>
                </c:pt>
                <c:pt idx="2">
                  <c:v>0.006494098</c:v>
                </c:pt>
                <c:pt idx="3">
                  <c:v>-0.000791296</c:v>
                </c:pt>
                <c:pt idx="4">
                  <c:v>0.014948953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79-49E5-949A-A4DA247F70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2"/>
        <c:overlap val="-27"/>
        <c:axId val="2118074520"/>
        <c:axId val="2118077944"/>
      </c:barChart>
      <c:catAx>
        <c:axId val="211807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077944"/>
        <c:crosses val="autoZero"/>
        <c:auto val="1"/>
        <c:lblAlgn val="ctr"/>
        <c:lblOffset val="100"/>
        <c:noMultiLvlLbl val="0"/>
      </c:catAx>
      <c:valAx>
        <c:axId val="2118077944"/>
        <c:scaling>
          <c:orientation val="minMax"/>
          <c:max val="0.016"/>
          <c:min val="-0.006"/>
        </c:scaling>
        <c:delete val="1"/>
        <c:axPos val="l"/>
        <c:numFmt formatCode="#,##0.000" sourceLinked="0"/>
        <c:majorTickMark val="out"/>
        <c:minorTickMark val="none"/>
        <c:tickLblPos val="nextTo"/>
        <c:crossAx val="2118074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4051-4C75-B810-FDCFAB3E4EFE}"/>
              </c:ext>
            </c:extLst>
          </c:dPt>
          <c:dLbls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10s</c:v>
                </c:pt>
                <c:pt idx="1">
                  <c:v>15s</c:v>
                </c:pt>
                <c:pt idx="2">
                  <c:v>20s</c:v>
                </c:pt>
                <c:pt idx="3">
                  <c:v>30s</c:v>
                </c:pt>
                <c:pt idx="4">
                  <c:v>45s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-0.001695958</c:v>
                </c:pt>
                <c:pt idx="1">
                  <c:v>0.003814286</c:v>
                </c:pt>
                <c:pt idx="2">
                  <c:v>0.013218612</c:v>
                </c:pt>
                <c:pt idx="3">
                  <c:v>-0.002287452</c:v>
                </c:pt>
                <c:pt idx="4">
                  <c:v>-0.001421346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1AA-4586-B4FA-8731FC36FC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2"/>
        <c:overlap val="-27"/>
        <c:axId val="2118465672"/>
        <c:axId val="2118475416"/>
      </c:barChart>
      <c:catAx>
        <c:axId val="2118465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475416"/>
        <c:crosses val="autoZero"/>
        <c:auto val="1"/>
        <c:lblAlgn val="ctr"/>
        <c:lblOffset val="100"/>
        <c:noMultiLvlLbl val="0"/>
      </c:catAx>
      <c:valAx>
        <c:axId val="2118475416"/>
        <c:scaling>
          <c:orientation val="minMax"/>
          <c:max val="0.016"/>
          <c:min val="-0.006"/>
        </c:scaling>
        <c:delete val="1"/>
        <c:axPos val="l"/>
        <c:numFmt formatCode="General" sourceLinked="1"/>
        <c:majorTickMark val="out"/>
        <c:minorTickMark val="none"/>
        <c:tickLblPos val="nextTo"/>
        <c:crossAx val="2118465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172863502316435"/>
          <c:y val="0.0300764311655554"/>
          <c:w val="0.963180635283869"/>
          <c:h val="0.879832278146491"/>
        </c:manualLayout>
      </c:layout>
      <c:bubbleChart>
        <c:varyColors val="0"/>
        <c:ser>
          <c:idx val="0"/>
          <c:order val="0"/>
          <c:tx>
            <c:v>10s</c:v>
          </c:tx>
          <c:spPr>
            <a:solidFill>
              <a:schemeClr val="accent1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Sheet1!$C$2:$C$5</c:f>
              <c:numCache>
                <c:formatCode>General</c:formatCode>
                <c:ptCount val="4"/>
                <c:pt idx="0">
                  <c:v>0.001192678</c:v>
                </c:pt>
                <c:pt idx="1">
                  <c:v>0.004370785</c:v>
                </c:pt>
                <c:pt idx="2">
                  <c:v>0.008674126</c:v>
                </c:pt>
                <c:pt idx="3">
                  <c:v>-0.003412529</c:v>
                </c:pt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0.00689621</c:v>
                </c:pt>
                <c:pt idx="1">
                  <c:v>-0.004658322</c:v>
                </c:pt>
                <c:pt idx="2">
                  <c:v>0.001542208</c:v>
                </c:pt>
                <c:pt idx="3">
                  <c:v>-0.00216608</c:v>
                </c:pt>
              </c:numCache>
            </c:numRef>
          </c:yVal>
          <c:bubbleSize>
            <c:numRef>
              <c:f>Sheet1!$E$2:$E$5</c:f>
              <c:numCache>
                <c:formatCode>General</c:formatCode>
                <c:ptCount val="4"/>
                <c:pt idx="0">
                  <c:v>515539.03</c:v>
                </c:pt>
                <c:pt idx="1">
                  <c:v>49223.12</c:v>
                </c:pt>
                <c:pt idx="2">
                  <c:v>953508.5699999999</c:v>
                </c:pt>
                <c:pt idx="3">
                  <c:v>763125.22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4BC-43F0-8FAC-55F2F87F2183}"/>
            </c:ext>
          </c:extLst>
        </c:ser>
        <c:ser>
          <c:idx val="1"/>
          <c:order val="1"/>
          <c:tx>
            <c:v>15s</c:v>
          </c:tx>
          <c:spPr>
            <a:solidFill>
              <a:schemeClr val="accent4">
                <a:alpha val="80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Sheet1!$C$6:$C$9</c:f>
              <c:numCache>
                <c:formatCode>General</c:formatCode>
                <c:ptCount val="4"/>
                <c:pt idx="0">
                  <c:v>-0.019154496</c:v>
                </c:pt>
                <c:pt idx="1">
                  <c:v>0.05985939</c:v>
                </c:pt>
                <c:pt idx="2">
                  <c:v>0.001319933</c:v>
                </c:pt>
                <c:pt idx="3">
                  <c:v>-0.029754405</c:v>
                </c:pt>
              </c:numCache>
            </c:numRef>
          </c:xVal>
          <c:yVal>
            <c:numRef>
              <c:f>Sheet1!$D$6:$D$9</c:f>
              <c:numCache>
                <c:formatCode>General</c:formatCode>
                <c:ptCount val="4"/>
                <c:pt idx="0">
                  <c:v>-0.027171432</c:v>
                </c:pt>
                <c:pt idx="1">
                  <c:v>0.038434895</c:v>
                </c:pt>
                <c:pt idx="2">
                  <c:v>-0.005903688</c:v>
                </c:pt>
                <c:pt idx="3">
                  <c:v>0.003867733</c:v>
                </c:pt>
              </c:numCache>
            </c:numRef>
          </c:yVal>
          <c:bubbleSize>
            <c:numRef>
              <c:f>Sheet1!$E$6:$E$9</c:f>
              <c:numCache>
                <c:formatCode>General</c:formatCode>
                <c:ptCount val="4"/>
                <c:pt idx="0">
                  <c:v>4.20639669E6</c:v>
                </c:pt>
                <c:pt idx="1">
                  <c:v>577598.14</c:v>
                </c:pt>
                <c:pt idx="2">
                  <c:v>4.09637744E6</c:v>
                </c:pt>
                <c:pt idx="3">
                  <c:v>7.79246846E6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4BC-43F0-8FAC-55F2F87F2183}"/>
            </c:ext>
          </c:extLst>
        </c:ser>
        <c:ser>
          <c:idx val="2"/>
          <c:order val="2"/>
          <c:tx>
            <c:v>20s</c:v>
          </c:tx>
          <c:spPr>
            <a:solidFill>
              <a:schemeClr val="bg2">
                <a:lumMod val="75000"/>
                <a:alpha val="80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Sheet1!$C$10:$C$13</c:f>
              <c:numCache>
                <c:formatCode>General</c:formatCode>
                <c:ptCount val="4"/>
                <c:pt idx="0">
                  <c:v>-0.009284797</c:v>
                </c:pt>
                <c:pt idx="1">
                  <c:v>-0.017792083</c:v>
                </c:pt>
                <c:pt idx="2">
                  <c:v>-0.034884396</c:v>
                </c:pt>
                <c:pt idx="3">
                  <c:v>0.076321324</c:v>
                </c:pt>
              </c:numCache>
            </c:numRef>
          </c:xVal>
          <c:yVal>
            <c:numRef>
              <c:f>Sheet1!$D$10:$D$13</c:f>
              <c:numCache>
                <c:formatCode>General</c:formatCode>
                <c:ptCount val="4"/>
                <c:pt idx="0">
                  <c:v>-0.014258954</c:v>
                </c:pt>
                <c:pt idx="1">
                  <c:v>0.00886618</c:v>
                </c:pt>
                <c:pt idx="2">
                  <c:v>-0.008316529</c:v>
                </c:pt>
                <c:pt idx="3">
                  <c:v>0.03044779</c:v>
                </c:pt>
              </c:numCache>
            </c:numRef>
          </c:yVal>
          <c:bubbleSize>
            <c:numRef>
              <c:f>Sheet1!$E$10:$E$13</c:f>
              <c:numCache>
                <c:formatCode>General</c:formatCode>
                <c:ptCount val="4"/>
                <c:pt idx="0">
                  <c:v>5.33123437E6</c:v>
                </c:pt>
                <c:pt idx="1">
                  <c:v>743970.93</c:v>
                </c:pt>
                <c:pt idx="2">
                  <c:v>3.23259796E6</c:v>
                </c:pt>
                <c:pt idx="3">
                  <c:v>7.5109558E6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4BC-43F0-8FAC-55F2F87F2183}"/>
            </c:ext>
          </c:extLst>
        </c:ser>
        <c:ser>
          <c:idx val="3"/>
          <c:order val="3"/>
          <c:tx>
            <c:v>30s</c:v>
          </c:tx>
          <c:spPr>
            <a:solidFill>
              <a:srgbClr val="CCFF66">
                <a:alpha val="80000"/>
              </a:srgbClr>
            </a:solidFill>
            <a:ln w="25400">
              <a:noFill/>
            </a:ln>
            <a:effectLst/>
          </c:spPr>
          <c:invertIfNegative val="0"/>
          <c:xVal>
            <c:numRef>
              <c:f>Sheet1!$C$14:$C$17</c:f>
              <c:numCache>
                <c:formatCode>General</c:formatCode>
                <c:ptCount val="4"/>
                <c:pt idx="0">
                  <c:v>-0.042297849</c:v>
                </c:pt>
                <c:pt idx="1">
                  <c:v>0.041140826</c:v>
                </c:pt>
                <c:pt idx="2">
                  <c:v>0.034682981</c:v>
                </c:pt>
                <c:pt idx="3">
                  <c:v>-0.020629571</c:v>
                </c:pt>
              </c:numCache>
            </c:numRef>
          </c:xVal>
          <c:yVal>
            <c:numRef>
              <c:f>Sheet1!$D$14:$D$17</c:f>
              <c:numCache>
                <c:formatCode>General</c:formatCode>
                <c:ptCount val="4"/>
                <c:pt idx="0">
                  <c:v>-0.014683751</c:v>
                </c:pt>
                <c:pt idx="1">
                  <c:v>0.020585651</c:v>
                </c:pt>
                <c:pt idx="2">
                  <c:v>-0.014510926</c:v>
                </c:pt>
                <c:pt idx="3">
                  <c:v>0.017027099</c:v>
                </c:pt>
              </c:numCache>
            </c:numRef>
          </c:yVal>
          <c:bubbleSize>
            <c:numRef>
              <c:f>Sheet1!$E$14:$E$17</c:f>
              <c:numCache>
                <c:formatCode>General</c:formatCode>
                <c:ptCount val="4"/>
                <c:pt idx="0">
                  <c:v>1.9704385E6</c:v>
                </c:pt>
                <c:pt idx="1">
                  <c:v>325685.38</c:v>
                </c:pt>
                <c:pt idx="2">
                  <c:v>1.36617557E6</c:v>
                </c:pt>
                <c:pt idx="3">
                  <c:v>3.46790408E6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4BC-43F0-8FAC-55F2F87F2183}"/>
            </c:ext>
          </c:extLst>
        </c:ser>
        <c:ser>
          <c:idx val="4"/>
          <c:order val="4"/>
          <c:tx>
            <c:v>45s</c:v>
          </c:tx>
          <c:spPr>
            <a:solidFill>
              <a:schemeClr val="bg1">
                <a:alpha val="80000"/>
              </a:schemeClr>
            </a:solidFill>
            <a:ln w="254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alpha val="80000"/>
                </a:schemeClr>
              </a:solidFill>
              <a:ln w="1270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4BC-43F0-8FAC-55F2F87F2183}"/>
              </c:ext>
            </c:extLst>
          </c:dPt>
          <c:xVal>
            <c:numRef>
              <c:f>Sheet1!$C$18:$C$21</c:f>
              <c:numCache>
                <c:formatCode>General</c:formatCode>
                <c:ptCount val="4"/>
                <c:pt idx="0">
                  <c:v>0.175170399</c:v>
                </c:pt>
                <c:pt idx="1">
                  <c:v>0.026030173</c:v>
                </c:pt>
                <c:pt idx="2">
                  <c:v>-0.062885092</c:v>
                </c:pt>
                <c:pt idx="3">
                  <c:v>-0.09705119</c:v>
                </c:pt>
              </c:numCache>
            </c:numRef>
          </c:xVal>
          <c:yVal>
            <c:numRef>
              <c:f>Sheet1!$D$18:$D$21</c:f>
              <c:numCache>
                <c:formatCode>General</c:formatCode>
                <c:ptCount val="4"/>
                <c:pt idx="0">
                  <c:v>0.080086088</c:v>
                </c:pt>
                <c:pt idx="1">
                  <c:v>0.027924576</c:v>
                </c:pt>
                <c:pt idx="2">
                  <c:v>-0.134963046</c:v>
                </c:pt>
                <c:pt idx="3">
                  <c:v>0.023440894</c:v>
                </c:pt>
              </c:numCache>
            </c:numRef>
          </c:yVal>
          <c:bubbleSize>
            <c:numRef>
              <c:f>Sheet1!$E$18:$E$21</c:f>
              <c:numCache>
                <c:formatCode>General</c:formatCode>
                <c:ptCount val="4"/>
                <c:pt idx="0">
                  <c:v>88133.39</c:v>
                </c:pt>
                <c:pt idx="1">
                  <c:v>23688.44</c:v>
                </c:pt>
                <c:pt idx="2">
                  <c:v>21698.12</c:v>
                </c:pt>
                <c:pt idx="3">
                  <c:v>568344.1999999995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4-D4BC-43F0-8FAC-55F2F87F2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70"/>
        <c:showNegBubbles val="0"/>
        <c:axId val="2117105928"/>
        <c:axId val="2117102216"/>
      </c:bubbleChart>
      <c:valAx>
        <c:axId val="2117105928"/>
        <c:scaling>
          <c:orientation val="minMax"/>
          <c:max val="0.18"/>
          <c:min val="-0.1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102216"/>
        <c:crosses val="autoZero"/>
        <c:crossBetween val="midCat"/>
        <c:majorUnit val="0.04"/>
      </c:valAx>
      <c:valAx>
        <c:axId val="2117102216"/>
        <c:scaling>
          <c:orientation val="minMax"/>
          <c:max val="0.1"/>
          <c:min val="-0.05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105928"/>
        <c:crosses val="autoZero"/>
        <c:crossBetween val="midCat"/>
        <c:majorUnit val="0.02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5014353842351"/>
          <c:y val="0.296426076329628"/>
          <c:w val="0.0389486828612446"/>
          <c:h val="0.2444583423847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FE346-E604-1B4E-9B2B-E45689E64B9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3BD7F-CC90-B745-910D-0DE8F44E1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1pPr>
    <a:lvl2pPr marL="651281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2pPr>
    <a:lvl3pPr marL="1302563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3pPr>
    <a:lvl4pPr marL="1953844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4pPr>
    <a:lvl5pPr marL="2605126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5pPr>
    <a:lvl6pPr marL="3256407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6pPr>
    <a:lvl7pPr marL="3907688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7pPr>
    <a:lvl8pPr marL="4558970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8pPr>
    <a:lvl9pPr marL="5210251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BD7F-CC90-B745-910D-0DE8F44E1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6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Log(sales) and log(visits)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BD7F-CC90-B745-910D-0DE8F44E17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19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Log(sales) and log(visits)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BD7F-CC90-B745-910D-0DE8F44E17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27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Log(sales) and log(visits)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BD7F-CC90-B745-910D-0DE8F44E17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BD7F-CC90-B745-910D-0DE8F44E17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BD7F-CC90-B745-910D-0DE8F44E1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BD7F-CC90-B745-910D-0DE8F44E17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BD7F-CC90-B745-910D-0DE8F44E1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3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BD7F-CC90-B745-910D-0DE8F44E1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BD7F-CC90-B745-910D-0DE8F44E1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Log(sales) and log(visits)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BD7F-CC90-B745-910D-0DE8F44E17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1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Log(sales) and log(visits)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BD7F-CC90-B745-910D-0DE8F44E17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19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Log(sales) and log(visits)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BD7F-CC90-B745-910D-0DE8F44E17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1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70672" y="8838000"/>
            <a:ext cx="3253506" cy="587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44" y="8586001"/>
            <a:ext cx="4131665" cy="790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70672" y="8838000"/>
            <a:ext cx="3253506" cy="587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44" y="8586001"/>
            <a:ext cx="4131665" cy="79067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12471" y="8588198"/>
            <a:ext cx="182743" cy="790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08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08660" y="309282"/>
            <a:ext cx="16318059" cy="489372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0"/>
          </p:nvPr>
        </p:nvSpPr>
        <p:spPr>
          <a:xfrm>
            <a:off x="507845" y="828138"/>
            <a:ext cx="16318874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304554" y="4273267"/>
            <a:ext cx="14727980" cy="1205478"/>
            <a:chOff x="1459002" y="2969225"/>
            <a:chExt cx="14727980" cy="1205478"/>
          </a:xfrm>
          <a:solidFill>
            <a:schemeClr val="tx1">
              <a:lumMod val="5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1282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6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62510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6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53738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7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44966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7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6194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8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27422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9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18650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9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09878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0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01106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59002" y="2994277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50230" y="2994277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41458" y="2994277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32686" y="2994277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23914" y="2994277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15142" y="2994277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3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06370" y="2994277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3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97598" y="2969225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88826" y="2994277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80054" y="2994277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4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892334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283562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1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674790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2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66018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2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457246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3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848474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3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239702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4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630930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5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022158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5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413386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6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804614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7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195842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8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587070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8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978298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9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369526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19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760754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20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151982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21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5543210" y="3039722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934432" y="2994277"/>
              <a:ext cx="252550" cy="113498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9135564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08660" y="309282"/>
            <a:ext cx="16318059" cy="489372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0"/>
          </p:nvPr>
        </p:nvSpPr>
        <p:spPr>
          <a:xfrm>
            <a:off x="507845" y="828138"/>
            <a:ext cx="16318874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3679424" y="1487424"/>
            <a:ext cx="0" cy="7699248"/>
          </a:xfrm>
          <a:prstGeom prst="line">
            <a:avLst/>
          </a:prstGeom>
          <a:ln w="34925">
            <a:solidFill>
              <a:schemeClr val="tx2">
                <a:lumMod val="60000"/>
                <a:lumOff val="40000"/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3594080" y="1773048"/>
            <a:ext cx="0" cy="712800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ck Arc 6"/>
          <p:cNvSpPr>
            <a:spLocks noChangeAspect="1"/>
          </p:cNvSpPr>
          <p:nvPr userDrawn="1"/>
        </p:nvSpPr>
        <p:spPr>
          <a:xfrm rot="10800000">
            <a:off x="14216472" y="1468848"/>
            <a:ext cx="2458848" cy="2458848"/>
          </a:xfrm>
          <a:prstGeom prst="blockArc">
            <a:avLst>
              <a:gd name="adj1" fmla="val 10800000"/>
              <a:gd name="adj2" fmla="val 9920963"/>
              <a:gd name="adj3" fmla="val 975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Block Arc 7"/>
          <p:cNvSpPr>
            <a:spLocks noChangeAspect="1"/>
          </p:cNvSpPr>
          <p:nvPr userDrawn="1"/>
        </p:nvSpPr>
        <p:spPr>
          <a:xfrm rot="10800000">
            <a:off x="14216472" y="4089048"/>
            <a:ext cx="2458848" cy="2458848"/>
          </a:xfrm>
          <a:prstGeom prst="blockArc">
            <a:avLst>
              <a:gd name="adj1" fmla="val 10800000"/>
              <a:gd name="adj2" fmla="val 9920963"/>
              <a:gd name="adj3" fmla="val 975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Block Arc 8"/>
          <p:cNvSpPr>
            <a:spLocks noChangeAspect="1"/>
          </p:cNvSpPr>
          <p:nvPr userDrawn="1"/>
        </p:nvSpPr>
        <p:spPr>
          <a:xfrm rot="10800000">
            <a:off x="14216473" y="6709248"/>
            <a:ext cx="2458848" cy="2458848"/>
          </a:xfrm>
          <a:prstGeom prst="blockArc">
            <a:avLst>
              <a:gd name="adj1" fmla="val 10800000"/>
              <a:gd name="adj2" fmla="val 9920963"/>
              <a:gd name="adj3" fmla="val 975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14586360" y="1891181"/>
            <a:ext cx="1719072" cy="16141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91600" indent="0">
              <a:buNone/>
              <a:defRPr sz="1200"/>
            </a:lvl2pPr>
            <a:lvl3pPr marL="11113" indent="0">
              <a:buFont typeface="Arial" panose="020B0604020202020204" pitchFamily="34" charset="0"/>
              <a:buNone/>
              <a:defRPr sz="1200"/>
            </a:lvl3pPr>
            <a:lvl4pPr marL="11113" indent="0">
              <a:buFont typeface="Arial" panose="020B0604020202020204" pitchFamily="34" charset="0"/>
              <a:buNone/>
              <a:defRPr sz="1200"/>
            </a:lvl4pPr>
            <a:lvl5pPr marL="11113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4586360" y="4478209"/>
            <a:ext cx="1719072" cy="16141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91600" indent="0">
              <a:buNone/>
              <a:defRPr sz="1200"/>
            </a:lvl2pPr>
            <a:lvl3pPr marL="11113" indent="0">
              <a:buFont typeface="Arial" panose="020B0604020202020204" pitchFamily="34" charset="0"/>
              <a:buNone/>
              <a:defRPr sz="1200"/>
            </a:lvl3pPr>
            <a:lvl4pPr marL="11113" indent="0">
              <a:buFont typeface="Arial" panose="020B0604020202020204" pitchFamily="34" charset="0"/>
              <a:buNone/>
              <a:defRPr sz="1200"/>
            </a:lvl4pPr>
            <a:lvl5pPr marL="11113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4586361" y="7098409"/>
            <a:ext cx="1719072" cy="16141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91600" indent="0">
              <a:buNone/>
              <a:defRPr sz="1200"/>
            </a:lvl2pPr>
            <a:lvl3pPr marL="11113" indent="0">
              <a:buFont typeface="Arial" panose="020B0604020202020204" pitchFamily="34" charset="0"/>
              <a:buNone/>
              <a:defRPr sz="1200"/>
            </a:lvl3pPr>
            <a:lvl4pPr marL="11113" indent="0">
              <a:buFont typeface="Arial" panose="020B0604020202020204" pitchFamily="34" charset="0"/>
              <a:buNone/>
              <a:defRPr sz="1200"/>
            </a:lvl4pPr>
            <a:lvl5pPr marL="11113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11561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_Results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60" y="309282"/>
            <a:ext cx="16318059" cy="489372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507845" y="828138"/>
            <a:ext cx="16318874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679424" y="1487424"/>
            <a:ext cx="0" cy="7699248"/>
          </a:xfrm>
          <a:prstGeom prst="line">
            <a:avLst/>
          </a:prstGeom>
          <a:ln w="34925">
            <a:solidFill>
              <a:schemeClr val="tx2">
                <a:lumMod val="60000"/>
                <a:lumOff val="40000"/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3594080" y="1773048"/>
            <a:ext cx="0" cy="712800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/>
          <p:cNvSpPr>
            <a:spLocks noChangeAspect="1"/>
          </p:cNvSpPr>
          <p:nvPr userDrawn="1"/>
        </p:nvSpPr>
        <p:spPr>
          <a:xfrm rot="10800000">
            <a:off x="14216472" y="1468848"/>
            <a:ext cx="2458848" cy="2458848"/>
          </a:xfrm>
          <a:prstGeom prst="blockArc">
            <a:avLst>
              <a:gd name="adj1" fmla="val 10800000"/>
              <a:gd name="adj2" fmla="val 9920963"/>
              <a:gd name="adj3" fmla="val 975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>
            <a:spLocks noChangeAspect="1"/>
          </p:cNvSpPr>
          <p:nvPr userDrawn="1"/>
        </p:nvSpPr>
        <p:spPr>
          <a:xfrm rot="10800000">
            <a:off x="14216472" y="4089048"/>
            <a:ext cx="2458848" cy="2458848"/>
          </a:xfrm>
          <a:prstGeom prst="blockArc">
            <a:avLst>
              <a:gd name="adj1" fmla="val 10800000"/>
              <a:gd name="adj2" fmla="val 9920963"/>
              <a:gd name="adj3" fmla="val 975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>
            <a:spLocks noChangeAspect="1"/>
          </p:cNvSpPr>
          <p:nvPr userDrawn="1"/>
        </p:nvSpPr>
        <p:spPr>
          <a:xfrm rot="10800000">
            <a:off x="14216473" y="6709248"/>
            <a:ext cx="2458848" cy="2458848"/>
          </a:xfrm>
          <a:prstGeom prst="blockArc">
            <a:avLst>
              <a:gd name="adj1" fmla="val 10800000"/>
              <a:gd name="adj2" fmla="val 9920963"/>
              <a:gd name="adj3" fmla="val 975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14586360" y="1891181"/>
            <a:ext cx="1719072" cy="16141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91600" indent="0">
              <a:buNone/>
              <a:defRPr sz="1200"/>
            </a:lvl2pPr>
            <a:lvl3pPr marL="11113" indent="0">
              <a:buFont typeface="Arial" panose="020B0604020202020204" pitchFamily="34" charset="0"/>
              <a:buNone/>
              <a:defRPr sz="1200"/>
            </a:lvl3pPr>
            <a:lvl4pPr marL="11113" indent="0">
              <a:buFont typeface="Arial" panose="020B0604020202020204" pitchFamily="34" charset="0"/>
              <a:buNone/>
              <a:defRPr sz="1200"/>
            </a:lvl4pPr>
            <a:lvl5pPr marL="11113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4586360" y="4478209"/>
            <a:ext cx="1719072" cy="16141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91600" indent="0">
              <a:buNone/>
              <a:defRPr sz="1200"/>
            </a:lvl2pPr>
            <a:lvl3pPr marL="11113" indent="0">
              <a:buFont typeface="Arial" panose="020B0604020202020204" pitchFamily="34" charset="0"/>
              <a:buNone/>
              <a:defRPr sz="1200"/>
            </a:lvl3pPr>
            <a:lvl4pPr marL="11113" indent="0">
              <a:buFont typeface="Arial" panose="020B0604020202020204" pitchFamily="34" charset="0"/>
              <a:buNone/>
              <a:defRPr sz="1200"/>
            </a:lvl4pPr>
            <a:lvl5pPr marL="11113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4586361" y="7098409"/>
            <a:ext cx="1719072" cy="16141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91600" indent="0">
              <a:buNone/>
              <a:defRPr sz="1200"/>
            </a:lvl2pPr>
            <a:lvl3pPr marL="11113" indent="0">
              <a:buFont typeface="Arial" panose="020B0604020202020204" pitchFamily="34" charset="0"/>
              <a:buNone/>
              <a:defRPr sz="1200"/>
            </a:lvl3pPr>
            <a:lvl4pPr marL="11113" indent="0">
              <a:buFont typeface="Arial" panose="020B0604020202020204" pitchFamily="34" charset="0"/>
              <a:buNone/>
              <a:defRPr sz="1200"/>
            </a:lvl4pPr>
            <a:lvl5pPr marL="11113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508000" y="1487488"/>
            <a:ext cx="13006388" cy="7680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76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_Results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60" y="309282"/>
            <a:ext cx="16318059" cy="489372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507845" y="828138"/>
            <a:ext cx="16318874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679424" y="1487424"/>
            <a:ext cx="0" cy="7699248"/>
          </a:xfrm>
          <a:prstGeom prst="line">
            <a:avLst/>
          </a:prstGeom>
          <a:ln w="34925">
            <a:solidFill>
              <a:schemeClr val="tx2">
                <a:lumMod val="60000"/>
                <a:lumOff val="40000"/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3594080" y="1773048"/>
            <a:ext cx="0" cy="712800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  <a:alpha val="3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/>
          <p:cNvSpPr>
            <a:spLocks noChangeAspect="1"/>
          </p:cNvSpPr>
          <p:nvPr userDrawn="1"/>
        </p:nvSpPr>
        <p:spPr>
          <a:xfrm rot="10800000">
            <a:off x="14216472" y="1468848"/>
            <a:ext cx="2458848" cy="2458848"/>
          </a:xfrm>
          <a:prstGeom prst="blockArc">
            <a:avLst>
              <a:gd name="adj1" fmla="val 10800000"/>
              <a:gd name="adj2" fmla="val 9920963"/>
              <a:gd name="adj3" fmla="val 975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>
            <a:spLocks noChangeAspect="1"/>
          </p:cNvSpPr>
          <p:nvPr userDrawn="1"/>
        </p:nvSpPr>
        <p:spPr>
          <a:xfrm rot="10800000">
            <a:off x="14216472" y="4089048"/>
            <a:ext cx="2458848" cy="2458848"/>
          </a:xfrm>
          <a:prstGeom prst="blockArc">
            <a:avLst>
              <a:gd name="adj1" fmla="val 10800000"/>
              <a:gd name="adj2" fmla="val 9920963"/>
              <a:gd name="adj3" fmla="val 975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>
            <a:spLocks noChangeAspect="1"/>
          </p:cNvSpPr>
          <p:nvPr userDrawn="1"/>
        </p:nvSpPr>
        <p:spPr>
          <a:xfrm rot="10800000">
            <a:off x="14216473" y="6709248"/>
            <a:ext cx="2458848" cy="2458848"/>
          </a:xfrm>
          <a:prstGeom prst="blockArc">
            <a:avLst>
              <a:gd name="adj1" fmla="val 10800000"/>
              <a:gd name="adj2" fmla="val 9920963"/>
              <a:gd name="adj3" fmla="val 975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14586360" y="1891181"/>
            <a:ext cx="1719072" cy="16141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91600" indent="0">
              <a:buNone/>
              <a:defRPr sz="1200"/>
            </a:lvl2pPr>
            <a:lvl3pPr marL="11113" indent="0">
              <a:buFont typeface="Arial" panose="020B0604020202020204" pitchFamily="34" charset="0"/>
              <a:buNone/>
              <a:defRPr sz="1200"/>
            </a:lvl3pPr>
            <a:lvl4pPr marL="11113" indent="0">
              <a:buFont typeface="Arial" panose="020B0604020202020204" pitchFamily="34" charset="0"/>
              <a:buNone/>
              <a:defRPr sz="1200"/>
            </a:lvl4pPr>
            <a:lvl5pPr marL="11113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4586360" y="4478209"/>
            <a:ext cx="1719072" cy="16141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91600" indent="0">
              <a:buNone/>
              <a:defRPr sz="1200"/>
            </a:lvl2pPr>
            <a:lvl3pPr marL="11113" indent="0">
              <a:buFont typeface="Arial" panose="020B0604020202020204" pitchFamily="34" charset="0"/>
              <a:buNone/>
              <a:defRPr sz="1200"/>
            </a:lvl3pPr>
            <a:lvl4pPr marL="11113" indent="0">
              <a:buFont typeface="Arial" panose="020B0604020202020204" pitchFamily="34" charset="0"/>
              <a:buNone/>
              <a:defRPr sz="1200"/>
            </a:lvl4pPr>
            <a:lvl5pPr marL="11113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4586361" y="7098409"/>
            <a:ext cx="1719072" cy="16141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91600" indent="0">
              <a:buNone/>
              <a:defRPr sz="1200"/>
            </a:lvl2pPr>
            <a:lvl3pPr marL="11113" indent="0">
              <a:buFont typeface="Arial" panose="020B0604020202020204" pitchFamily="34" charset="0"/>
              <a:buNone/>
              <a:defRPr sz="1200"/>
            </a:lvl3pPr>
            <a:lvl4pPr marL="11113" indent="0">
              <a:buFont typeface="Arial" panose="020B0604020202020204" pitchFamily="34" charset="0"/>
              <a:buNone/>
              <a:defRPr sz="1200"/>
            </a:lvl4pPr>
            <a:lvl5pPr marL="11113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19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_Results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60" y="309282"/>
            <a:ext cx="16318059" cy="489372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507845" y="828138"/>
            <a:ext cx="16318874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899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Empt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19472" y="0"/>
            <a:ext cx="12545632" cy="9752013"/>
          </a:xfrm>
        </p:spPr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471" y="273890"/>
            <a:ext cx="4131665" cy="79067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85471" y="9333551"/>
            <a:ext cx="46742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tx1"/>
                </a:solidFill>
              </a:rPr>
              <a:t>Imperial means Intelligent Business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07845" y="3650589"/>
            <a:ext cx="4009291" cy="1180142"/>
          </a:xfrm>
        </p:spPr>
        <p:txBody>
          <a:bodyPr anchor="t"/>
          <a:lstStyle>
            <a:lvl1pPr algn="l">
              <a:defRPr sz="3400">
                <a:solidFill>
                  <a:srgbClr val="282828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7845" y="5079264"/>
            <a:ext cx="4009291" cy="2199360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rgbClr val="282828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85471" y="271508"/>
            <a:ext cx="182743" cy="790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28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660" y="309282"/>
            <a:ext cx="16318059" cy="48731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660" y="1688051"/>
            <a:ext cx="7891627" cy="69318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8051" y="9333551"/>
            <a:ext cx="46742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tx1"/>
                </a:solidFill>
              </a:rPr>
              <a:t>Imperial means Intelligent Business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006" y="9333551"/>
            <a:ext cx="46742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30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noProof="0" dirty="0">
                <a:solidFill>
                  <a:schemeClr val="tx1"/>
                </a:solidFill>
              </a:rPr>
              <a:t>Imperial College Business School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60604" y="9282752"/>
            <a:ext cx="1066115" cy="27699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>
              <a:defRPr sz="1200"/>
            </a:lvl1pPr>
          </a:lstStyle>
          <a:p>
            <a:pPr lvl="0"/>
            <a:fld id="{1CF308DF-A0FB-984D-BFF5-BCA52FB96EDD}" type="slidenum">
              <a:rPr lang="en-GB" sz="1200" noProof="0" smtClean="0"/>
              <a:pPr lvl="0"/>
              <a:t>‹#›</a:t>
            </a:fld>
            <a:endParaRPr lang="en-GB" sz="1200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658051" y="9333551"/>
            <a:ext cx="46742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tx1"/>
                </a:solidFill>
              </a:rPr>
              <a:t>Imperial means Intelligent Business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11006" y="9333551"/>
            <a:ext cx="46742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30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noProof="0" dirty="0">
                <a:solidFill>
                  <a:schemeClr val="tx1"/>
                </a:solidFill>
              </a:rPr>
              <a:t>Imperial College Business School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5760604" y="9282752"/>
            <a:ext cx="1066115" cy="27699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>
              <a:defRPr sz="1200"/>
            </a:lvl1pPr>
          </a:lstStyle>
          <a:p>
            <a:pPr lvl="0"/>
            <a:fld id="{1CF308DF-A0FB-984D-BFF5-BCA52FB96EDD}" type="slidenum">
              <a:rPr lang="en-GB" sz="1200" noProof="0" smtClean="0"/>
              <a:pPr lvl="0"/>
              <a:t>‹#›</a:t>
            </a:fld>
            <a:endParaRPr lang="en-GB" sz="1200" noProof="0" dirty="0"/>
          </a:p>
        </p:txBody>
      </p:sp>
    </p:spTree>
    <p:extLst>
      <p:ext uri="{BB962C8B-B14F-4D97-AF65-F5344CB8AC3E}">
        <p14:creationId xmlns:p14="http://schemas.microsoft.com/office/powerpoint/2010/main" val="284565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9" r:id="rId2"/>
    <p:sldLayoutId id="2147483829" r:id="rId3"/>
    <p:sldLayoutId id="2147483826" r:id="rId4"/>
    <p:sldLayoutId id="2147483828" r:id="rId5"/>
    <p:sldLayoutId id="2147483830" r:id="rId6"/>
    <p:sldLayoutId id="2147483816" r:id="rId7"/>
  </p:sldLayoutIdLst>
  <p:hf sldNum="0" hdr="0" dt="0"/>
  <p:txStyles>
    <p:titleStyle>
      <a:lvl1pPr algn="l" defTabSz="1300277" rtl="0" eaLnBrk="1" latinLnBrk="0" hangingPunct="1">
        <a:lnSpc>
          <a:spcPts val="3800"/>
        </a:lnSpc>
        <a:spcBef>
          <a:spcPct val="0"/>
        </a:spcBef>
        <a:buNone/>
        <a:defRPr sz="3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91600" indent="-291600" algn="l" defTabSz="1300277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83200" indent="-291600" algn="l" defTabSz="1300277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.HelveticaNeueDeskInterface-Regular" charset="0"/>
        <a:buChar char="–"/>
        <a:tabLst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113" indent="0" algn="l" defTabSz="1300277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charset="0"/>
        <a:buNone/>
        <a:tabLst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113" indent="0" algn="l" defTabSz="1300277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charset="0"/>
        <a:buNone/>
        <a:tabLst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1113" indent="0" algn="l" defTabSz="1300277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charset="0"/>
        <a:buNone/>
        <a:tabLst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3575761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900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3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7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096">
          <p15:clr>
            <a:srgbClr val="F26B43"/>
          </p15:clr>
        </p15:guide>
        <p15:guide id="2" pos="7952">
          <p15:clr>
            <a:srgbClr val="F26B43"/>
          </p15:clr>
        </p15:guide>
        <p15:guide id="3" pos="4783">
          <p15:clr>
            <a:srgbClr val="F26B43"/>
          </p15:clr>
        </p15:guide>
        <p15:guide id="0" orient="horz" pos="3071" userDrawn="1">
          <p15:clr>
            <a:srgbClr val="F26B43"/>
          </p15:clr>
        </p15:guide>
        <p15:guide id="4" pos="5460" userDrawn="1">
          <p15:clr>
            <a:srgbClr val="F26B43"/>
          </p15:clr>
        </p15:guide>
        <p15:guide id="5" pos="10600" userDrawn="1">
          <p15:clr>
            <a:srgbClr val="F26B43"/>
          </p15:clr>
        </p15:guide>
        <p15:guide id="6" pos="63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78"/>
          <a:stretch/>
        </p:blipFill>
        <p:spPr>
          <a:xfrm>
            <a:off x="4567775" y="275942"/>
            <a:ext cx="9180150" cy="9200129"/>
          </a:xfrm>
          <a:prstGeom prst="ellipse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70059" y="4145036"/>
            <a:ext cx="4009291" cy="1461939"/>
          </a:xfrm>
        </p:spPr>
        <p:txBody>
          <a:bodyPr/>
          <a:lstStyle/>
          <a:p>
            <a:r>
              <a:rPr lang="en-GB" sz="4000" b="1" dirty="0">
                <a:solidFill>
                  <a:srgbClr val="FFFFFF"/>
                </a:solidFill>
              </a:rPr>
              <a:t>RETAIL &amp; MARKETING</a:t>
            </a:r>
            <a:r>
              <a:rPr lang="en-GB" b="1" dirty="0">
                <a:solidFill>
                  <a:srgbClr val="FFFFFF"/>
                </a:solidFill>
              </a:rPr>
              <a:t/>
            </a:r>
            <a:br>
              <a:rPr lang="en-GB" b="1" dirty="0">
                <a:solidFill>
                  <a:srgbClr val="FFFFFF"/>
                </a:solidFill>
              </a:rPr>
            </a:b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Group 6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70059" y="5993664"/>
            <a:ext cx="4009291" cy="32783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21</a:t>
            </a:r>
            <a:r>
              <a:rPr lang="en-GB" sz="2000" b="1" baseline="30000" dirty="0" smtClean="0">
                <a:solidFill>
                  <a:schemeClr val="bg1"/>
                </a:solidFill>
              </a:rPr>
              <a:t>st</a:t>
            </a:r>
            <a:r>
              <a:rPr lang="en-GB" sz="2000" b="1" dirty="0" smtClean="0">
                <a:solidFill>
                  <a:schemeClr val="bg1"/>
                </a:solidFill>
              </a:rPr>
              <a:t>  </a:t>
            </a:r>
            <a:r>
              <a:rPr lang="en-GB" sz="2000" b="1" dirty="0">
                <a:solidFill>
                  <a:schemeClr val="bg1"/>
                </a:solidFill>
              </a:rPr>
              <a:t>March 2017</a:t>
            </a:r>
          </a:p>
          <a:p>
            <a:pPr>
              <a:lnSpc>
                <a:spcPct val="100000"/>
              </a:lnSpc>
            </a:pPr>
            <a:endParaRPr lang="en-GB" sz="20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chemeClr val="bg1"/>
                </a:solidFill>
              </a:rPr>
              <a:t>Dinan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Amiendiartha</a:t>
            </a:r>
            <a:endParaRPr lang="en-GB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bg1"/>
                </a:solidFill>
              </a:rPr>
              <a:t>Lara Al </a:t>
            </a:r>
            <a:r>
              <a:rPr lang="en-GB" sz="1800" dirty="0" err="1">
                <a:solidFill>
                  <a:schemeClr val="bg1"/>
                </a:solidFill>
              </a:rPr>
              <a:t>Daoud</a:t>
            </a:r>
            <a:endParaRPr lang="en-GB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chemeClr val="bg1"/>
                </a:solidFill>
              </a:rPr>
              <a:t>Salkha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Baraba</a:t>
            </a:r>
            <a:endParaRPr lang="en-GB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bg1"/>
                </a:solidFill>
              </a:rPr>
              <a:t>Johannes Barth</a:t>
            </a:r>
          </a:p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chemeClr val="bg1"/>
                </a:solidFill>
              </a:rPr>
              <a:t>Akos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Furton</a:t>
            </a:r>
            <a:endParaRPr lang="en-GB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bg1"/>
                </a:solidFill>
              </a:rPr>
              <a:t>Steven </a:t>
            </a:r>
            <a:r>
              <a:rPr lang="en-GB" sz="1800" dirty="0" err="1">
                <a:solidFill>
                  <a:schemeClr val="bg1"/>
                </a:solidFill>
              </a:rPr>
              <a:t>Locorotondo</a:t>
            </a:r>
            <a:endParaRPr lang="en-GB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GB" sz="24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9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Advertisement mix is based on conscious decisions and an objective driven approach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95148" y="2124946"/>
            <a:ext cx="3729774" cy="654545"/>
            <a:chOff x="2961928" y="1770232"/>
            <a:chExt cx="4102751" cy="720000"/>
          </a:xfrm>
        </p:grpSpPr>
        <p:sp>
          <p:nvSpPr>
            <p:cNvPr id="26" name="Oval 25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73384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Considerations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788938" y="2879594"/>
            <a:ext cx="3480859" cy="526232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bg2"/>
              </a:buClr>
            </a:pPr>
            <a:r>
              <a:rPr lang="en-GB" sz="1800" dirty="0">
                <a:solidFill>
                  <a:schemeClr val="bg1"/>
                </a:solidFill>
              </a:rPr>
              <a:t>Select </a:t>
            </a:r>
            <a:r>
              <a:rPr lang="en-GB" sz="1800" dirty="0" smtClean="0">
                <a:solidFill>
                  <a:schemeClr val="bg1"/>
                </a:solidFill>
              </a:rPr>
              <a:t>appropriate </a:t>
            </a:r>
            <a:r>
              <a:rPr lang="en-GB" sz="1800" dirty="0" smtClean="0">
                <a:solidFill>
                  <a:schemeClr val="bg1"/>
                </a:solidFill>
              </a:rPr>
              <a:t>promotion </a:t>
            </a:r>
            <a:r>
              <a:rPr lang="en-GB" sz="1800" dirty="0">
                <a:solidFill>
                  <a:schemeClr val="bg1"/>
                </a:solidFill>
              </a:rPr>
              <a:t>channel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66917" y="2124946"/>
            <a:ext cx="3729774" cy="654545"/>
            <a:chOff x="2961928" y="1770232"/>
            <a:chExt cx="4102751" cy="720000"/>
          </a:xfrm>
        </p:grpSpPr>
        <p:sp>
          <p:nvSpPr>
            <p:cNvPr id="30" name="Oval 29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II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73384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Promotion Channel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838686" y="2124946"/>
            <a:ext cx="3729774" cy="654545"/>
            <a:chOff x="2961928" y="1770232"/>
            <a:chExt cx="4102751" cy="720000"/>
          </a:xfrm>
        </p:grpSpPr>
        <p:sp>
          <p:nvSpPr>
            <p:cNvPr id="34" name="Oval 33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III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73384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Promotion Mix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418432" y="7070027"/>
            <a:ext cx="2377474" cy="904409"/>
          </a:xfrm>
          <a:prstGeom prst="rect">
            <a:avLst/>
          </a:prstGeom>
          <a:noFill/>
          <a:ln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418432" y="5955684"/>
            <a:ext cx="2377474" cy="904409"/>
          </a:xfrm>
          <a:prstGeom prst="rect">
            <a:avLst/>
          </a:prstGeom>
          <a:noFill/>
          <a:ln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Print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18432" y="3726998"/>
            <a:ext cx="2377474" cy="904409"/>
          </a:xfrm>
          <a:prstGeom prst="rect">
            <a:avLst/>
          </a:prstGeom>
          <a:noFill/>
          <a:ln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Television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418432" y="4841341"/>
            <a:ext cx="2377474" cy="904409"/>
          </a:xfrm>
          <a:prstGeom prst="rect">
            <a:avLst/>
          </a:prstGeom>
          <a:noFill/>
          <a:ln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Radio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8895387" y="2957707"/>
            <a:ext cx="3581905" cy="1554247"/>
            <a:chOff x="8825666" y="2957707"/>
            <a:chExt cx="3581905" cy="1554247"/>
          </a:xfrm>
        </p:grpSpPr>
        <p:sp>
          <p:nvSpPr>
            <p:cNvPr id="43" name="Rectangle 42"/>
            <p:cNvSpPr/>
            <p:nvPr/>
          </p:nvSpPr>
          <p:spPr>
            <a:xfrm>
              <a:off x="9283560" y="296650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Short ads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83560" y="351312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Focused </a:t>
              </a:r>
              <a:r>
                <a:rPr lang="en-GB" sz="1800" dirty="0" smtClean="0">
                  <a:solidFill>
                    <a:schemeClr val="bg1"/>
                  </a:solidFill>
                </a:rPr>
                <a:t>channels 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283560" y="405974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Short term </a:t>
              </a:r>
              <a:r>
                <a:rPr lang="en-GB" sz="1800" dirty="0" smtClean="0">
                  <a:solidFill>
                    <a:schemeClr val="bg1"/>
                  </a:solidFill>
                </a:rPr>
                <a:t>impact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0800000">
              <a:off x="8825666" y="2957707"/>
              <a:ext cx="473814" cy="1541257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600" b="1" dirty="0">
                  <a:solidFill>
                    <a:schemeClr val="bg1"/>
                  </a:solidFill>
                </a:rPr>
                <a:t>Promotion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895387" y="4721143"/>
            <a:ext cx="3581905" cy="1554247"/>
            <a:chOff x="8825666" y="2957707"/>
            <a:chExt cx="3581905" cy="1554247"/>
          </a:xfrm>
        </p:grpSpPr>
        <p:sp>
          <p:nvSpPr>
            <p:cNvPr id="48" name="Rectangle 47"/>
            <p:cNvSpPr/>
            <p:nvPr/>
          </p:nvSpPr>
          <p:spPr>
            <a:xfrm>
              <a:off x="9283560" y="296650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Medium </a:t>
              </a:r>
              <a:r>
                <a:rPr lang="en-GB" sz="1800" dirty="0" smtClean="0">
                  <a:solidFill>
                    <a:schemeClr val="bg1"/>
                  </a:solidFill>
                </a:rPr>
                <a:t>length ads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83560" y="351312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Wider use of channels 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283560" y="405974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Short term </a:t>
              </a:r>
              <a:r>
                <a:rPr lang="en-GB" sz="1800" dirty="0" smtClean="0">
                  <a:solidFill>
                    <a:schemeClr val="bg1"/>
                  </a:solidFill>
                </a:rPr>
                <a:t>impact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8825666" y="2957707"/>
              <a:ext cx="473814" cy="1541257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600" b="1" dirty="0">
                  <a:solidFill>
                    <a:schemeClr val="bg1"/>
                  </a:solidFill>
                </a:rPr>
                <a:t>Product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895387" y="6484578"/>
            <a:ext cx="3581905" cy="1554247"/>
            <a:chOff x="8825666" y="2957707"/>
            <a:chExt cx="3581905" cy="1554247"/>
          </a:xfrm>
        </p:grpSpPr>
        <p:sp>
          <p:nvSpPr>
            <p:cNvPr id="56" name="Rectangle 55"/>
            <p:cNvSpPr/>
            <p:nvPr/>
          </p:nvSpPr>
          <p:spPr>
            <a:xfrm>
              <a:off x="9283560" y="296650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Long ads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283560" y="351312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Focused use of channels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283560" y="405974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Long term </a:t>
              </a:r>
              <a:r>
                <a:rPr lang="en-GB" sz="1800" dirty="0" smtClean="0">
                  <a:solidFill>
                    <a:schemeClr val="bg1"/>
                  </a:solidFill>
                </a:rPr>
                <a:t>impact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0800000">
              <a:off x="8825666" y="2957707"/>
              <a:ext cx="473814" cy="1541257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b="1" dirty="0">
                  <a:solidFill>
                    <a:schemeClr val="bg1"/>
                  </a:solidFill>
                </a:rPr>
                <a:t>Brand</a:t>
              </a:r>
            </a:p>
          </p:txBody>
        </p:sp>
      </p:grpSp>
      <p:sp>
        <p:nvSpPr>
          <p:cNvPr id="82" name="Rectangle 81"/>
          <p:cNvSpPr/>
          <p:nvPr/>
        </p:nvSpPr>
        <p:spPr>
          <a:xfrm>
            <a:off x="695148" y="2879594"/>
            <a:ext cx="3480859" cy="526232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bg2"/>
              </a:buClr>
            </a:pPr>
            <a:endParaRPr lang="en-GB" sz="1800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Target</a:t>
            </a:r>
          </a:p>
          <a:p>
            <a:pPr lvl="1">
              <a:buClr>
                <a:schemeClr val="bg2"/>
              </a:buClr>
            </a:pPr>
            <a:r>
              <a:rPr lang="en-GB" sz="1800" dirty="0" smtClean="0">
                <a:solidFill>
                  <a:schemeClr val="bg1"/>
                </a:solidFill>
              </a:rPr>
              <a:t>A</a:t>
            </a:r>
            <a:r>
              <a:rPr lang="en-GB" sz="1800" dirty="0" smtClean="0">
                <a:solidFill>
                  <a:schemeClr val="bg1"/>
                </a:solidFill>
              </a:rPr>
              <a:t>udience demographic</a:t>
            </a:r>
            <a:endParaRPr lang="en-GB" sz="1800" dirty="0">
              <a:solidFill>
                <a:schemeClr val="bg1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GB" sz="1800" dirty="0">
                <a:solidFill>
                  <a:schemeClr val="bg1"/>
                </a:solidFill>
              </a:rPr>
              <a:t>New vs existing customer</a:t>
            </a:r>
          </a:p>
          <a:p>
            <a:pPr marL="1108481" lvl="1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Objective</a:t>
            </a:r>
          </a:p>
          <a:p>
            <a:pPr lvl="1">
              <a:buClr>
                <a:schemeClr val="bg2"/>
              </a:buClr>
            </a:pPr>
            <a:r>
              <a:rPr lang="en-GB" sz="1800" dirty="0">
                <a:solidFill>
                  <a:schemeClr val="bg1"/>
                </a:solidFill>
              </a:rPr>
              <a:t>Retention</a:t>
            </a:r>
          </a:p>
          <a:p>
            <a:pPr lvl="1">
              <a:buClr>
                <a:schemeClr val="bg2"/>
              </a:buClr>
            </a:pPr>
            <a:r>
              <a:rPr lang="en-GB" sz="1800" dirty="0" smtClean="0">
                <a:solidFill>
                  <a:schemeClr val="bg1"/>
                </a:solidFill>
              </a:rPr>
              <a:t>Acquisition</a:t>
            </a:r>
          </a:p>
          <a:p>
            <a:pPr lvl="1">
              <a:buClr>
                <a:schemeClr val="bg2"/>
              </a:buClr>
            </a:pPr>
            <a:r>
              <a:rPr lang="en-GB" sz="1800" dirty="0" smtClean="0">
                <a:solidFill>
                  <a:schemeClr val="bg1"/>
                </a:solidFill>
              </a:rPr>
              <a:t>Product </a:t>
            </a:r>
            <a:r>
              <a:rPr lang="en-GB" sz="1800" dirty="0">
                <a:solidFill>
                  <a:schemeClr val="bg1"/>
                </a:solidFill>
              </a:rPr>
              <a:t>Launch</a:t>
            </a:r>
          </a:p>
          <a:p>
            <a:pPr lvl="1">
              <a:buClr>
                <a:schemeClr val="bg2"/>
              </a:buClr>
            </a:pPr>
            <a:endParaRPr lang="en-GB" sz="1800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Strategy</a:t>
            </a:r>
          </a:p>
          <a:p>
            <a:pPr lvl="1">
              <a:buClr>
                <a:schemeClr val="bg2"/>
              </a:buClr>
            </a:pPr>
            <a:r>
              <a:rPr lang="en-GB" sz="1800" dirty="0">
                <a:solidFill>
                  <a:schemeClr val="bg1"/>
                </a:solidFill>
              </a:rPr>
              <a:t>Advertise products or </a:t>
            </a:r>
            <a:r>
              <a:rPr lang="en-GB" sz="1800" dirty="0" smtClean="0">
                <a:solidFill>
                  <a:schemeClr val="bg1"/>
                </a:solidFill>
              </a:rPr>
              <a:t>promotions</a:t>
            </a:r>
            <a:endParaRPr lang="en-GB" sz="1800" dirty="0">
              <a:solidFill>
                <a:schemeClr val="bg1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GB" sz="1800" dirty="0">
                <a:solidFill>
                  <a:schemeClr val="bg1"/>
                </a:solidFill>
              </a:rPr>
              <a:t>B</a:t>
            </a:r>
            <a:r>
              <a:rPr lang="en-GB" sz="1800" dirty="0" smtClean="0">
                <a:solidFill>
                  <a:schemeClr val="bg1"/>
                </a:solidFill>
              </a:rPr>
              <a:t>rand </a:t>
            </a:r>
            <a:r>
              <a:rPr lang="en-GB" sz="1800" dirty="0">
                <a:solidFill>
                  <a:schemeClr val="bg1"/>
                </a:solidFill>
              </a:rPr>
              <a:t>awareness</a:t>
            </a:r>
          </a:p>
          <a:p>
            <a:pPr lvl="1">
              <a:buClr>
                <a:schemeClr val="bg2"/>
              </a:buClr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838686" y="2879594"/>
            <a:ext cx="3729774" cy="526232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bg2"/>
              </a:buClr>
            </a:pP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5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Advertisement mix is based on conscious decisions and an objective driven approach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95148" y="2124946"/>
            <a:ext cx="3729774" cy="654545"/>
            <a:chOff x="2961928" y="1770232"/>
            <a:chExt cx="4102751" cy="720000"/>
          </a:xfrm>
        </p:grpSpPr>
        <p:sp>
          <p:nvSpPr>
            <p:cNvPr id="26" name="Oval 25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73384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Considerations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788938" y="2879594"/>
            <a:ext cx="3480859" cy="526232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bg2"/>
              </a:buClr>
            </a:pPr>
            <a:r>
              <a:rPr lang="en-GB" sz="1800" dirty="0">
                <a:solidFill>
                  <a:schemeClr val="bg1"/>
                </a:solidFill>
              </a:rPr>
              <a:t>Select </a:t>
            </a:r>
            <a:r>
              <a:rPr lang="en-GB" sz="1800" dirty="0" smtClean="0">
                <a:solidFill>
                  <a:schemeClr val="bg1"/>
                </a:solidFill>
              </a:rPr>
              <a:t>appropriate </a:t>
            </a:r>
            <a:r>
              <a:rPr lang="en-GB" sz="1800" dirty="0" smtClean="0">
                <a:solidFill>
                  <a:schemeClr val="bg1"/>
                </a:solidFill>
              </a:rPr>
              <a:t>promotion </a:t>
            </a:r>
            <a:r>
              <a:rPr lang="en-GB" sz="1800" dirty="0">
                <a:solidFill>
                  <a:schemeClr val="bg1"/>
                </a:solidFill>
              </a:rPr>
              <a:t>channel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66917" y="2124946"/>
            <a:ext cx="3729774" cy="654545"/>
            <a:chOff x="2961928" y="1770232"/>
            <a:chExt cx="4102751" cy="720000"/>
          </a:xfrm>
        </p:grpSpPr>
        <p:sp>
          <p:nvSpPr>
            <p:cNvPr id="30" name="Oval 29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II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73384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Promotion Channel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838686" y="2124946"/>
            <a:ext cx="3729774" cy="654545"/>
            <a:chOff x="2961928" y="1770232"/>
            <a:chExt cx="4102751" cy="720000"/>
          </a:xfrm>
        </p:grpSpPr>
        <p:sp>
          <p:nvSpPr>
            <p:cNvPr id="34" name="Oval 33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III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73384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Promotion Mix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2910456" y="2124946"/>
            <a:ext cx="3729774" cy="654545"/>
            <a:chOff x="2961928" y="1770232"/>
            <a:chExt cx="4102751" cy="720000"/>
          </a:xfrm>
        </p:grpSpPr>
        <p:sp>
          <p:nvSpPr>
            <p:cNvPr id="53" name="Oval 52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IV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73384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Ultimate Objective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418432" y="7070027"/>
            <a:ext cx="2377474" cy="904409"/>
          </a:xfrm>
          <a:prstGeom prst="rect">
            <a:avLst/>
          </a:prstGeom>
          <a:noFill/>
          <a:ln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418432" y="5955684"/>
            <a:ext cx="2377474" cy="904409"/>
          </a:xfrm>
          <a:prstGeom prst="rect">
            <a:avLst/>
          </a:prstGeom>
          <a:noFill/>
          <a:ln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Print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18432" y="3726998"/>
            <a:ext cx="2377474" cy="904409"/>
          </a:xfrm>
          <a:prstGeom prst="rect">
            <a:avLst/>
          </a:prstGeom>
          <a:noFill/>
          <a:ln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Television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418432" y="4841341"/>
            <a:ext cx="2377474" cy="904409"/>
          </a:xfrm>
          <a:prstGeom prst="rect">
            <a:avLst/>
          </a:prstGeom>
          <a:noFill/>
          <a:ln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374911" y="2971768"/>
            <a:ext cx="2908555" cy="1541257"/>
          </a:xfrm>
          <a:prstGeom prst="rect">
            <a:avLst/>
          </a:prstGeom>
          <a:noFill/>
          <a:ln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buClr>
                <a:schemeClr val="bg2"/>
              </a:buClr>
            </a:pPr>
            <a:r>
              <a:rPr lang="en-GB" sz="1600" b="1" dirty="0">
                <a:solidFill>
                  <a:schemeClr val="bg1"/>
                </a:solidFill>
              </a:rPr>
              <a:t>Acquisition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3374910" y="4786213"/>
            <a:ext cx="2908555" cy="1541257"/>
          </a:xfrm>
          <a:prstGeom prst="rect">
            <a:avLst/>
          </a:prstGeom>
          <a:noFill/>
          <a:ln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buClr>
                <a:schemeClr val="bg2"/>
              </a:buClr>
            </a:pPr>
            <a:r>
              <a:rPr lang="en-GB" sz="1600" b="1" dirty="0">
                <a:solidFill>
                  <a:schemeClr val="bg1"/>
                </a:solidFill>
              </a:rPr>
              <a:t>Retention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74909" y="6493380"/>
            <a:ext cx="2908555" cy="1541257"/>
          </a:xfrm>
          <a:prstGeom prst="rect">
            <a:avLst/>
          </a:prstGeom>
          <a:noFill/>
          <a:ln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buClr>
                <a:schemeClr val="bg2"/>
              </a:buClr>
            </a:pPr>
            <a:r>
              <a:rPr lang="en-GB" sz="1600" b="1" dirty="0">
                <a:solidFill>
                  <a:schemeClr val="bg1"/>
                </a:solidFill>
              </a:rPr>
              <a:t>Up &amp; Cross selling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95148" y="2879594"/>
            <a:ext cx="3480859" cy="526232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Target</a:t>
            </a:r>
          </a:p>
          <a:p>
            <a:pPr lvl="1">
              <a:buClr>
                <a:schemeClr val="bg2"/>
              </a:buClr>
            </a:pPr>
            <a:r>
              <a:rPr lang="en-GB" sz="1800" dirty="0" smtClean="0">
                <a:solidFill>
                  <a:schemeClr val="bg1"/>
                </a:solidFill>
              </a:rPr>
              <a:t>A</a:t>
            </a:r>
            <a:r>
              <a:rPr lang="en-GB" sz="1800" dirty="0" smtClean="0">
                <a:solidFill>
                  <a:schemeClr val="bg1"/>
                </a:solidFill>
              </a:rPr>
              <a:t>udience demographic</a:t>
            </a:r>
            <a:endParaRPr lang="en-GB" sz="1800" dirty="0">
              <a:solidFill>
                <a:schemeClr val="bg1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GB" sz="1800" dirty="0">
                <a:solidFill>
                  <a:schemeClr val="bg1"/>
                </a:solidFill>
              </a:rPr>
              <a:t>New vs existing customer</a:t>
            </a:r>
          </a:p>
          <a:p>
            <a:pPr marL="1108481" lvl="1" indent="-45720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Objective</a:t>
            </a:r>
          </a:p>
          <a:p>
            <a:pPr lvl="1">
              <a:buClr>
                <a:schemeClr val="bg2"/>
              </a:buClr>
            </a:pPr>
            <a:r>
              <a:rPr lang="en-GB" sz="1800" dirty="0">
                <a:solidFill>
                  <a:schemeClr val="bg1"/>
                </a:solidFill>
              </a:rPr>
              <a:t>Retention</a:t>
            </a:r>
          </a:p>
          <a:p>
            <a:pPr lvl="1">
              <a:buClr>
                <a:schemeClr val="bg2"/>
              </a:buClr>
            </a:pPr>
            <a:r>
              <a:rPr lang="en-GB" sz="1800" dirty="0" smtClean="0">
                <a:solidFill>
                  <a:schemeClr val="bg1"/>
                </a:solidFill>
              </a:rPr>
              <a:t>Acquisition</a:t>
            </a:r>
          </a:p>
          <a:p>
            <a:pPr lvl="1">
              <a:buClr>
                <a:schemeClr val="bg2"/>
              </a:buClr>
            </a:pPr>
            <a:r>
              <a:rPr lang="en-GB" sz="1800" dirty="0" smtClean="0">
                <a:solidFill>
                  <a:schemeClr val="bg1"/>
                </a:solidFill>
              </a:rPr>
              <a:t>Product </a:t>
            </a:r>
            <a:r>
              <a:rPr lang="en-GB" sz="1800" dirty="0">
                <a:solidFill>
                  <a:schemeClr val="bg1"/>
                </a:solidFill>
              </a:rPr>
              <a:t>Launch</a:t>
            </a:r>
          </a:p>
          <a:p>
            <a:pPr lvl="1">
              <a:buClr>
                <a:schemeClr val="bg2"/>
              </a:buClr>
            </a:pPr>
            <a:endParaRPr lang="en-GB" sz="1800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Strategy</a:t>
            </a:r>
          </a:p>
          <a:p>
            <a:pPr lvl="1">
              <a:buClr>
                <a:schemeClr val="bg2"/>
              </a:buClr>
            </a:pPr>
            <a:r>
              <a:rPr lang="en-GB" sz="1800" dirty="0">
                <a:solidFill>
                  <a:schemeClr val="bg1"/>
                </a:solidFill>
              </a:rPr>
              <a:t>Advertise products or </a:t>
            </a:r>
            <a:r>
              <a:rPr lang="en-GB" sz="1800" dirty="0" smtClean="0">
                <a:solidFill>
                  <a:schemeClr val="bg1"/>
                </a:solidFill>
              </a:rPr>
              <a:t>promotions</a:t>
            </a:r>
            <a:endParaRPr lang="en-GB" sz="1800" dirty="0">
              <a:solidFill>
                <a:schemeClr val="bg1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GB" sz="1800" dirty="0">
                <a:solidFill>
                  <a:schemeClr val="bg1"/>
                </a:solidFill>
              </a:rPr>
              <a:t>B</a:t>
            </a:r>
            <a:r>
              <a:rPr lang="en-GB" sz="1800" dirty="0" smtClean="0">
                <a:solidFill>
                  <a:schemeClr val="bg1"/>
                </a:solidFill>
              </a:rPr>
              <a:t>rand awareness</a:t>
            </a: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895387" y="2957707"/>
            <a:ext cx="3581905" cy="1554247"/>
            <a:chOff x="8825666" y="2957707"/>
            <a:chExt cx="3581905" cy="1554247"/>
          </a:xfrm>
        </p:grpSpPr>
        <p:sp>
          <p:nvSpPr>
            <p:cNvPr id="64" name="Rectangle 63"/>
            <p:cNvSpPr/>
            <p:nvPr/>
          </p:nvSpPr>
          <p:spPr>
            <a:xfrm>
              <a:off x="9283560" y="296650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Short ads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283560" y="351312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Focused </a:t>
              </a:r>
              <a:r>
                <a:rPr lang="en-GB" sz="1800" dirty="0" smtClean="0">
                  <a:solidFill>
                    <a:schemeClr val="bg1"/>
                  </a:solidFill>
                </a:rPr>
                <a:t>channels 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283560" y="405974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Short term </a:t>
              </a:r>
              <a:r>
                <a:rPr lang="en-GB" sz="1800" dirty="0" smtClean="0">
                  <a:solidFill>
                    <a:schemeClr val="bg1"/>
                  </a:solidFill>
                </a:rPr>
                <a:t>impact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0800000">
              <a:off x="8825666" y="2957707"/>
              <a:ext cx="473814" cy="1541257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600" b="1" dirty="0">
                  <a:solidFill>
                    <a:schemeClr val="bg1"/>
                  </a:solidFill>
                </a:rPr>
                <a:t>Promotion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895387" y="4721143"/>
            <a:ext cx="3581905" cy="1554247"/>
            <a:chOff x="8825666" y="2957707"/>
            <a:chExt cx="3581905" cy="1554247"/>
          </a:xfrm>
        </p:grpSpPr>
        <p:sp>
          <p:nvSpPr>
            <p:cNvPr id="69" name="Rectangle 68"/>
            <p:cNvSpPr/>
            <p:nvPr/>
          </p:nvSpPr>
          <p:spPr>
            <a:xfrm>
              <a:off x="9283560" y="296650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Medium </a:t>
              </a:r>
              <a:r>
                <a:rPr lang="en-GB" sz="1800" dirty="0" smtClean="0">
                  <a:solidFill>
                    <a:schemeClr val="bg1"/>
                  </a:solidFill>
                </a:rPr>
                <a:t>length ads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283560" y="351312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Wider use of channels 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283560" y="405974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Short term </a:t>
              </a:r>
              <a:r>
                <a:rPr lang="en-GB" sz="1800" dirty="0" smtClean="0">
                  <a:solidFill>
                    <a:schemeClr val="bg1"/>
                  </a:solidFill>
                </a:rPr>
                <a:t>impact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rot="10800000">
              <a:off x="8825666" y="2957707"/>
              <a:ext cx="473814" cy="1541257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600" b="1" dirty="0">
                  <a:solidFill>
                    <a:schemeClr val="bg1"/>
                  </a:solidFill>
                </a:rPr>
                <a:t>Product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895387" y="6484578"/>
            <a:ext cx="3581905" cy="1554247"/>
            <a:chOff x="8825666" y="2957707"/>
            <a:chExt cx="3581905" cy="1554247"/>
          </a:xfrm>
        </p:grpSpPr>
        <p:sp>
          <p:nvSpPr>
            <p:cNvPr id="74" name="Rectangle 73"/>
            <p:cNvSpPr/>
            <p:nvPr/>
          </p:nvSpPr>
          <p:spPr>
            <a:xfrm>
              <a:off x="9283560" y="296650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Long ads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283560" y="351312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Focused use of channels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283560" y="4059749"/>
              <a:ext cx="3124011" cy="452205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dirty="0">
                  <a:solidFill>
                    <a:schemeClr val="bg1"/>
                  </a:solidFill>
                </a:rPr>
                <a:t>Long term </a:t>
              </a:r>
              <a:r>
                <a:rPr lang="en-GB" sz="1800" dirty="0" smtClean="0">
                  <a:solidFill>
                    <a:schemeClr val="bg1"/>
                  </a:solidFill>
                </a:rPr>
                <a:t>impact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0800000">
              <a:off x="8825666" y="2957707"/>
              <a:ext cx="473814" cy="1541257"/>
            </a:xfrm>
            <a:prstGeom prst="rect">
              <a:avLst/>
            </a:prstGeom>
            <a:noFill/>
            <a:ln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>
                <a:buClr>
                  <a:schemeClr val="bg2"/>
                </a:buClr>
              </a:pPr>
              <a:r>
                <a:rPr lang="en-GB" sz="1800" b="1" dirty="0">
                  <a:solidFill>
                    <a:schemeClr val="bg1"/>
                  </a:solidFill>
                </a:rPr>
                <a:t>Brand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8838686" y="2879594"/>
            <a:ext cx="3729774" cy="526232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bg2"/>
              </a:buClr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2910456" y="2879594"/>
            <a:ext cx="3729774" cy="526232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bg2"/>
              </a:buClr>
            </a:pP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5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STATISTICAL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Methodology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to determine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campaign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effectiveness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37077" y="1867902"/>
            <a:ext cx="4680000" cy="6016971"/>
            <a:chOff x="537077" y="2030740"/>
            <a:chExt cx="4680000" cy="6016971"/>
          </a:xfrm>
        </p:grpSpPr>
        <p:sp>
          <p:nvSpPr>
            <p:cNvPr id="38" name="Rectangle 37"/>
            <p:cNvSpPr/>
            <p:nvPr/>
          </p:nvSpPr>
          <p:spPr>
            <a:xfrm>
              <a:off x="537077" y="2785388"/>
              <a:ext cx="4680000" cy="5262323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endParaRPr lang="en-GB"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37078" y="2030740"/>
              <a:ext cx="4294208" cy="654545"/>
              <a:chOff x="2961928" y="1770232"/>
              <a:chExt cx="4723628" cy="7200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961928" y="1770232"/>
                <a:ext cx="720000" cy="720000"/>
              </a:xfrm>
              <a:prstGeom prst="ellipse">
                <a:avLst/>
              </a:prstGeom>
              <a:noFill/>
              <a:ln w="38100">
                <a:solidFill>
                  <a:srgbClr val="4F53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73385" y="1976345"/>
                <a:ext cx="3812171" cy="338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500"/>
                  </a:spcAft>
                </a:pPr>
                <a:r>
                  <a:rPr lang="en-GB" sz="2000" b="1" dirty="0">
                    <a:solidFill>
                      <a:schemeClr val="bg1"/>
                    </a:solidFill>
                  </a:rPr>
                  <a:t>Manipulation and Cleaning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6296379" y="1862005"/>
            <a:ext cx="4680000" cy="6016971"/>
            <a:chOff x="5845797" y="2024843"/>
            <a:chExt cx="4680000" cy="6016971"/>
          </a:xfrm>
        </p:grpSpPr>
        <p:sp>
          <p:nvSpPr>
            <p:cNvPr id="43" name="Rectangle 42"/>
            <p:cNvSpPr/>
            <p:nvPr/>
          </p:nvSpPr>
          <p:spPr>
            <a:xfrm>
              <a:off x="5845797" y="2779491"/>
              <a:ext cx="4680000" cy="5262323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Clr>
                  <a:schemeClr val="bg2"/>
                </a:buClr>
              </a:pPr>
              <a:endParaRPr lang="en-GB"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845798" y="2024843"/>
              <a:ext cx="3729774" cy="654545"/>
              <a:chOff x="2961928" y="1770232"/>
              <a:chExt cx="4102751" cy="7200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2961928" y="1770232"/>
                <a:ext cx="720000" cy="720000"/>
              </a:xfrm>
              <a:prstGeom prst="ellipse">
                <a:avLst/>
              </a:prstGeom>
              <a:noFill/>
              <a:ln w="38100">
                <a:solidFill>
                  <a:srgbClr val="4F53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</a:rPr>
                  <a:t>II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873384" y="1976344"/>
                <a:ext cx="3191295" cy="338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500"/>
                  </a:spcAft>
                </a:pPr>
                <a:r>
                  <a:rPr lang="en-GB" sz="2000" b="1" dirty="0">
                    <a:solidFill>
                      <a:schemeClr val="bg1"/>
                    </a:solidFill>
                  </a:rPr>
                  <a:t>Models</a:t>
                </a: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12055681" y="1867902"/>
            <a:ext cx="4680000" cy="6016971"/>
            <a:chOff x="12055681" y="2030740"/>
            <a:chExt cx="4680000" cy="6016971"/>
          </a:xfrm>
        </p:grpSpPr>
        <p:sp>
          <p:nvSpPr>
            <p:cNvPr id="48" name="Rectangle 47"/>
            <p:cNvSpPr/>
            <p:nvPr/>
          </p:nvSpPr>
          <p:spPr>
            <a:xfrm>
              <a:off x="12055681" y="2785388"/>
              <a:ext cx="4680000" cy="5262323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Clr>
                  <a:schemeClr val="bg2"/>
                </a:buClr>
                <a:buFont typeface="Arial" panose="020B0604020202020204" pitchFamily="34" charset="0"/>
                <a:buChar char="•"/>
              </a:pPr>
              <a:endParaRPr lang="en-GB"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2055682" y="2030740"/>
              <a:ext cx="3729774" cy="654545"/>
              <a:chOff x="2961928" y="1770232"/>
              <a:chExt cx="4102751" cy="7200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961928" y="1770232"/>
                <a:ext cx="720000" cy="720000"/>
              </a:xfrm>
              <a:prstGeom prst="ellipse">
                <a:avLst/>
              </a:prstGeom>
              <a:noFill/>
              <a:ln w="38100">
                <a:solidFill>
                  <a:srgbClr val="4F53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</a:rPr>
                  <a:t>III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873384" y="1976344"/>
                <a:ext cx="3191295" cy="338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500"/>
                  </a:spcAft>
                </a:pPr>
                <a:r>
                  <a:rPr lang="en-GB" sz="2000" b="1" dirty="0">
                    <a:solidFill>
                      <a:schemeClr val="bg1"/>
                    </a:solidFill>
                  </a:rPr>
                  <a:t>Analysis</a:t>
                </a: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1191624" y="2945089"/>
            <a:ext cx="3837576" cy="4975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4400" indent="-284400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Dates and time</a:t>
            </a:r>
          </a:p>
          <a:p>
            <a:pPr marL="284400" indent="-284400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Aggregate sales and investment by </a:t>
            </a:r>
            <a:r>
              <a:rPr lang="en-US" sz="2000" dirty="0" smtClean="0">
                <a:solidFill>
                  <a:schemeClr val="bg1"/>
                </a:solidFill>
              </a:rPr>
              <a:t>day</a:t>
            </a:r>
          </a:p>
          <a:p>
            <a:pPr marL="284400" indent="-284400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Calculate transaction </a:t>
            </a:r>
            <a:r>
              <a:rPr lang="en-US" sz="2000" dirty="0" smtClean="0">
                <a:solidFill>
                  <a:schemeClr val="bg1"/>
                </a:solidFill>
              </a:rPr>
              <a:t>amounts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4400" indent="-284400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Replace ‘</a:t>
            </a:r>
            <a:r>
              <a:rPr lang="en-US" sz="2000" dirty="0" smtClean="0">
                <a:solidFill>
                  <a:schemeClr val="bg1"/>
                </a:solidFill>
              </a:rPr>
              <a:t>gift’ </a:t>
            </a:r>
            <a:r>
              <a:rPr lang="en-US" sz="2000" dirty="0">
                <a:solidFill>
                  <a:schemeClr val="bg1"/>
                </a:solidFill>
              </a:rPr>
              <a:t>campaigns with market </a:t>
            </a:r>
            <a:r>
              <a:rPr lang="en-US" sz="2000" dirty="0" smtClean="0">
                <a:solidFill>
                  <a:schemeClr val="bg1"/>
                </a:solidFill>
              </a:rPr>
              <a:t>value</a:t>
            </a:r>
            <a:endParaRPr lang="en-US" sz="2000" dirty="0">
              <a:solidFill>
                <a:schemeClr val="bg1"/>
              </a:solidFill>
            </a:endParaRPr>
          </a:p>
          <a:p>
            <a:pPr marL="284400" indent="-284400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 </a:t>
            </a:r>
            <a:r>
              <a:rPr lang="en-US" sz="2000" dirty="0" err="1">
                <a:solidFill>
                  <a:schemeClr val="bg1"/>
                </a:solidFill>
              </a:rPr>
              <a:t>adstock</a:t>
            </a:r>
            <a:r>
              <a:rPr lang="en-US" sz="2000" dirty="0">
                <a:solidFill>
                  <a:schemeClr val="bg1"/>
                </a:solidFill>
              </a:rPr>
              <a:t> variables</a:t>
            </a:r>
          </a:p>
          <a:p>
            <a:pPr marL="284400" indent="-284400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Separate advertisements into air time</a:t>
            </a:r>
            <a:endParaRPr lang="en-US" sz="2000" dirty="0">
              <a:solidFill>
                <a:schemeClr val="bg1"/>
              </a:solidFill>
            </a:endParaRPr>
          </a:p>
          <a:p>
            <a:pPr marL="284400" indent="-284400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50926" y="2936124"/>
            <a:ext cx="3837576" cy="45140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4400" indent="-284400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Derive ‘forgetfulness rate’ to best match the sales patterns</a:t>
            </a:r>
          </a:p>
          <a:p>
            <a:pPr marL="284400" indent="-284400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Define controlled factors</a:t>
            </a:r>
            <a:endParaRPr lang="en-US" sz="2000" dirty="0">
              <a:solidFill>
                <a:schemeClr val="bg1"/>
              </a:solidFill>
            </a:endParaRPr>
          </a:p>
          <a:p>
            <a:pPr marL="284400" indent="-284400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Linear regression models with different functional forms</a:t>
            </a:r>
          </a:p>
          <a:p>
            <a:pPr marL="284400" indent="-284400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4400" indent="-284400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4400" indent="-284400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4400" indent="-284400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710228" y="2936124"/>
            <a:ext cx="3837576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4400" indent="-284400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Impact matrix</a:t>
            </a:r>
          </a:p>
          <a:p>
            <a:pPr marL="284400" indent="-284400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Cost-benefit </a:t>
            </a:r>
            <a:r>
              <a:rPr lang="en-US" sz="2000" dirty="0" smtClean="0">
                <a:solidFill>
                  <a:schemeClr val="bg1"/>
                </a:solidFill>
              </a:rPr>
              <a:t>analysis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 rot="5400000">
            <a:off x="3122617" y="4711112"/>
            <a:ext cx="5268218" cy="10793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Isosceles Triangle 57"/>
          <p:cNvSpPr/>
          <p:nvPr/>
        </p:nvSpPr>
        <p:spPr>
          <a:xfrm rot="5400000">
            <a:off x="8884870" y="4708164"/>
            <a:ext cx="5262321" cy="10793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4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HIGH LEVEL RESULT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Television has the biggest overall impact among the different channels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84613"/>
              </p:ext>
            </p:extLst>
          </p:nvPr>
        </p:nvGraphicFramePr>
        <p:xfrm>
          <a:off x="1187533" y="1807735"/>
          <a:ext cx="14369967" cy="6256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4538">
                  <a:extLst>
                    <a:ext uri="{9D8B030D-6E8A-4147-A177-3AD203B41FA5}">
                      <a16:colId xmlns:a16="http://schemas.microsoft.com/office/drawing/2014/main" xmlns="" val="1929716492"/>
                    </a:ext>
                  </a:extLst>
                </a:gridCol>
                <a:gridCol w="3776430">
                  <a:extLst>
                    <a:ext uri="{9D8B030D-6E8A-4147-A177-3AD203B41FA5}">
                      <a16:colId xmlns:a16="http://schemas.microsoft.com/office/drawing/2014/main" xmlns="" val="3767384546"/>
                    </a:ext>
                  </a:extLst>
                </a:gridCol>
                <a:gridCol w="2954825">
                  <a:extLst>
                    <a:ext uri="{9D8B030D-6E8A-4147-A177-3AD203B41FA5}">
                      <a16:colId xmlns:a16="http://schemas.microsoft.com/office/drawing/2014/main" xmlns="" val="2392024651"/>
                    </a:ext>
                  </a:extLst>
                </a:gridCol>
                <a:gridCol w="2954825">
                  <a:extLst>
                    <a:ext uri="{9D8B030D-6E8A-4147-A177-3AD203B41FA5}">
                      <a16:colId xmlns:a16="http://schemas.microsoft.com/office/drawing/2014/main" xmlns="" val="149635984"/>
                    </a:ext>
                  </a:extLst>
                </a:gridCol>
                <a:gridCol w="2079349">
                  <a:extLst>
                    <a:ext uri="{9D8B030D-6E8A-4147-A177-3AD203B41FA5}">
                      <a16:colId xmlns:a16="http://schemas.microsoft.com/office/drawing/2014/main" xmlns="" val="786830932"/>
                    </a:ext>
                  </a:extLst>
                </a:gridCol>
              </a:tblGrid>
              <a:tr h="118277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1597990"/>
                  </a:ext>
                </a:extLst>
              </a:tr>
              <a:tr h="1182773">
                <a:tc>
                  <a:txBody>
                    <a:bodyPr/>
                    <a:lstStyle/>
                    <a:p>
                      <a:r>
                        <a:rPr lang="en-US" sz="2000" b="0" spc="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7344411"/>
                  </a:ext>
                </a:extLst>
              </a:tr>
              <a:tr h="1182773">
                <a:tc>
                  <a:txBody>
                    <a:bodyPr/>
                    <a:lstStyle/>
                    <a:p>
                      <a:r>
                        <a:rPr lang="en-US" sz="2000" b="0" spc="0" dirty="0">
                          <a:solidFill>
                            <a:schemeClr val="bg1"/>
                          </a:solidFill>
                        </a:rPr>
                        <a:t>Number of visits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0117398"/>
                  </a:ext>
                </a:extLst>
              </a:tr>
              <a:tr h="1182773">
                <a:tc>
                  <a:txBody>
                    <a:bodyPr/>
                    <a:lstStyle/>
                    <a:p>
                      <a:r>
                        <a:rPr lang="en-US" sz="2000" b="0" spc="0" dirty="0">
                          <a:solidFill>
                            <a:schemeClr val="bg1"/>
                          </a:solidFill>
                        </a:rPr>
                        <a:t>Purchase amount per visit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4F53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8595452"/>
                  </a:ext>
                </a:extLst>
              </a:tr>
              <a:tr h="1525673">
                <a:tc>
                  <a:txBody>
                    <a:bodyPr/>
                    <a:lstStyle/>
                    <a:p>
                      <a:r>
                        <a:rPr lang="en-US" sz="2000" b="1" spc="0" dirty="0">
                          <a:solidFill>
                            <a:schemeClr val="bg1"/>
                          </a:solidFill>
                        </a:rPr>
                        <a:t>Overall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0570339"/>
                  </a:ext>
                </a:extLst>
              </a:tr>
            </a:tbl>
          </a:graphicData>
        </a:graphic>
      </p:graphicFrame>
      <p:sp>
        <p:nvSpPr>
          <p:cNvPr id="117" name="Oval 116"/>
          <p:cNvSpPr/>
          <p:nvPr/>
        </p:nvSpPr>
        <p:spPr>
          <a:xfrm>
            <a:off x="4808511" y="3214422"/>
            <a:ext cx="560006" cy="560006"/>
          </a:xfrm>
          <a:prstGeom prst="ellipse">
            <a:avLst/>
          </a:prstGeom>
          <a:solidFill>
            <a:srgbClr val="92979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8" name="Partial Circle 117"/>
          <p:cNvSpPr/>
          <p:nvPr/>
        </p:nvSpPr>
        <p:spPr>
          <a:xfrm>
            <a:off x="7084200" y="3215358"/>
            <a:ext cx="559312" cy="559312"/>
          </a:xfrm>
          <a:prstGeom prst="pie">
            <a:avLst/>
          </a:prstGeom>
          <a:solidFill>
            <a:srgbClr val="92979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9" name="Partial Circle 118"/>
          <p:cNvSpPr/>
          <p:nvPr/>
        </p:nvSpPr>
        <p:spPr>
          <a:xfrm>
            <a:off x="11604326" y="3318040"/>
            <a:ext cx="559312" cy="559312"/>
          </a:xfrm>
          <a:prstGeom prst="pie">
            <a:avLst>
              <a:gd name="adj1" fmla="val 5396763"/>
              <a:gd name="adj2" fmla="val 16200000"/>
            </a:avLst>
          </a:prstGeom>
          <a:solidFill>
            <a:schemeClr val="tx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0" name="Partial Circle 119"/>
          <p:cNvSpPr/>
          <p:nvPr/>
        </p:nvSpPr>
        <p:spPr>
          <a:xfrm>
            <a:off x="9344263" y="3318040"/>
            <a:ext cx="559312" cy="559312"/>
          </a:xfrm>
          <a:prstGeom prst="pie">
            <a:avLst>
              <a:gd name="adj1" fmla="val 10765933"/>
              <a:gd name="adj2" fmla="val 16200000"/>
            </a:avLst>
          </a:prstGeom>
          <a:solidFill>
            <a:schemeClr val="tx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8" name="Partial Circle 127"/>
          <p:cNvSpPr/>
          <p:nvPr/>
        </p:nvSpPr>
        <p:spPr>
          <a:xfrm>
            <a:off x="11622579" y="4482790"/>
            <a:ext cx="559312" cy="559312"/>
          </a:xfrm>
          <a:prstGeom prst="pie">
            <a:avLst>
              <a:gd name="adj1" fmla="val 10765933"/>
              <a:gd name="adj2" fmla="val 16200000"/>
            </a:avLst>
          </a:prstGeom>
          <a:solidFill>
            <a:srgbClr val="92979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0" name="Partial Circle 129"/>
          <p:cNvSpPr/>
          <p:nvPr/>
        </p:nvSpPr>
        <p:spPr>
          <a:xfrm>
            <a:off x="9358532" y="4482790"/>
            <a:ext cx="559312" cy="559312"/>
          </a:xfrm>
          <a:prstGeom prst="pie">
            <a:avLst>
              <a:gd name="adj1" fmla="val 10765933"/>
              <a:gd name="adj2" fmla="val 16200000"/>
            </a:avLst>
          </a:prstGeom>
          <a:solidFill>
            <a:srgbClr val="92979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1" name="Partial Circle 130"/>
          <p:cNvSpPr/>
          <p:nvPr/>
        </p:nvSpPr>
        <p:spPr>
          <a:xfrm>
            <a:off x="4830438" y="4482790"/>
            <a:ext cx="559312" cy="559312"/>
          </a:xfrm>
          <a:prstGeom prst="pie">
            <a:avLst/>
          </a:prstGeom>
          <a:solidFill>
            <a:srgbClr val="92979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2" name="Partial Circle 131"/>
          <p:cNvSpPr/>
          <p:nvPr/>
        </p:nvSpPr>
        <p:spPr>
          <a:xfrm>
            <a:off x="4867642" y="5709100"/>
            <a:ext cx="559312" cy="559312"/>
          </a:xfrm>
          <a:prstGeom prst="pie">
            <a:avLst>
              <a:gd name="adj1" fmla="val 5396763"/>
              <a:gd name="adj2" fmla="val 16200000"/>
            </a:avLst>
          </a:prstGeom>
          <a:solidFill>
            <a:srgbClr val="92979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3" name="Partial Circle 132"/>
          <p:cNvSpPr/>
          <p:nvPr/>
        </p:nvSpPr>
        <p:spPr>
          <a:xfrm>
            <a:off x="7120136" y="5713523"/>
            <a:ext cx="559312" cy="559312"/>
          </a:xfrm>
          <a:prstGeom prst="pie">
            <a:avLst>
              <a:gd name="adj1" fmla="val 10765933"/>
              <a:gd name="adj2" fmla="val 16200000"/>
            </a:avLst>
          </a:prstGeom>
          <a:solidFill>
            <a:srgbClr val="92979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1" name="Partial Circle 140"/>
          <p:cNvSpPr/>
          <p:nvPr/>
        </p:nvSpPr>
        <p:spPr>
          <a:xfrm>
            <a:off x="11620677" y="5713523"/>
            <a:ext cx="559312" cy="559312"/>
          </a:xfrm>
          <a:prstGeom prst="pie">
            <a:avLst>
              <a:gd name="adj1" fmla="val 10765933"/>
              <a:gd name="adj2" fmla="val 16200000"/>
            </a:avLst>
          </a:prstGeom>
          <a:solidFill>
            <a:srgbClr val="92979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2" name="Partial Circle 141"/>
          <p:cNvSpPr/>
          <p:nvPr/>
        </p:nvSpPr>
        <p:spPr>
          <a:xfrm>
            <a:off x="9344263" y="5713523"/>
            <a:ext cx="559312" cy="559312"/>
          </a:xfrm>
          <a:prstGeom prst="pie">
            <a:avLst/>
          </a:prstGeom>
          <a:solidFill>
            <a:srgbClr val="92979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9" name="Partial Circle 158"/>
          <p:cNvSpPr/>
          <p:nvPr/>
        </p:nvSpPr>
        <p:spPr>
          <a:xfrm>
            <a:off x="13886625" y="4482790"/>
            <a:ext cx="559312" cy="559312"/>
          </a:xfrm>
          <a:prstGeom prst="pie">
            <a:avLst>
              <a:gd name="adj1" fmla="val 10765933"/>
              <a:gd name="adj2" fmla="val 16200000"/>
            </a:avLst>
          </a:prstGeom>
          <a:solidFill>
            <a:schemeClr val="tx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0" name="Partial Circle 159"/>
          <p:cNvSpPr/>
          <p:nvPr/>
        </p:nvSpPr>
        <p:spPr>
          <a:xfrm>
            <a:off x="13877616" y="5625588"/>
            <a:ext cx="559312" cy="559312"/>
          </a:xfrm>
          <a:prstGeom prst="pie">
            <a:avLst>
              <a:gd name="adj1" fmla="val 10765933"/>
              <a:gd name="adj2" fmla="val 16200000"/>
            </a:avLst>
          </a:prstGeom>
          <a:solidFill>
            <a:schemeClr val="tx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1" name="Partial Circle 160"/>
          <p:cNvSpPr/>
          <p:nvPr/>
        </p:nvSpPr>
        <p:spPr>
          <a:xfrm>
            <a:off x="13908459" y="3224973"/>
            <a:ext cx="559312" cy="559312"/>
          </a:xfrm>
          <a:prstGeom prst="pie">
            <a:avLst>
              <a:gd name="adj1" fmla="val 10765933"/>
              <a:gd name="adj2" fmla="val 16200000"/>
            </a:avLst>
          </a:prstGeom>
          <a:solidFill>
            <a:schemeClr val="tx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4108318" y="2374990"/>
            <a:ext cx="3729773" cy="654545"/>
            <a:chOff x="2961928" y="1770232"/>
            <a:chExt cx="4102750" cy="720000"/>
          </a:xfrm>
        </p:grpSpPr>
        <p:sp>
          <p:nvSpPr>
            <p:cNvPr id="171" name="Oval 170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73383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Television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545529" y="2374990"/>
            <a:ext cx="3729774" cy="654545"/>
            <a:chOff x="2961928" y="1770232"/>
            <a:chExt cx="4102751" cy="720000"/>
          </a:xfrm>
        </p:grpSpPr>
        <p:sp>
          <p:nvSpPr>
            <p:cNvPr id="186" name="Oval 185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II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873384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Radio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559413" y="2374990"/>
            <a:ext cx="3729774" cy="654545"/>
            <a:chOff x="2961928" y="1770232"/>
            <a:chExt cx="4102751" cy="720000"/>
          </a:xfrm>
        </p:grpSpPr>
        <p:sp>
          <p:nvSpPr>
            <p:cNvPr id="189" name="Oval 188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III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873384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Internet</a:t>
              </a: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0790310" y="2388437"/>
            <a:ext cx="3729774" cy="654545"/>
            <a:chOff x="2961928" y="1770232"/>
            <a:chExt cx="4102751" cy="720000"/>
          </a:xfrm>
        </p:grpSpPr>
        <p:sp>
          <p:nvSpPr>
            <p:cNvPr id="192" name="Oval 191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IV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873384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Print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13130097" y="2373544"/>
            <a:ext cx="3729774" cy="654545"/>
            <a:chOff x="2961928" y="1770232"/>
            <a:chExt cx="4102751" cy="720000"/>
          </a:xfrm>
        </p:grpSpPr>
        <p:sp>
          <p:nvSpPr>
            <p:cNvPr id="233" name="Oval 232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873384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Special</a:t>
              </a:r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3960569" y="1969215"/>
            <a:ext cx="2388190" cy="610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6" name="Partial Circle 35"/>
          <p:cNvSpPr/>
          <p:nvPr/>
        </p:nvSpPr>
        <p:spPr>
          <a:xfrm>
            <a:off x="7064811" y="4482790"/>
            <a:ext cx="559312" cy="559312"/>
          </a:xfrm>
          <a:prstGeom prst="pie">
            <a:avLst>
              <a:gd name="adj1" fmla="val 5396763"/>
              <a:gd name="adj2" fmla="val 16200000"/>
            </a:avLst>
          </a:prstGeom>
          <a:solidFill>
            <a:srgbClr val="92979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Partial Circle 36"/>
          <p:cNvSpPr/>
          <p:nvPr/>
        </p:nvSpPr>
        <p:spPr>
          <a:xfrm>
            <a:off x="4666833" y="6798548"/>
            <a:ext cx="975662" cy="975662"/>
          </a:xfrm>
          <a:prstGeom prst="pie">
            <a:avLst/>
          </a:prstGeom>
          <a:solidFill>
            <a:schemeClr val="tx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8" name="Partial Circle 37"/>
          <p:cNvSpPr/>
          <p:nvPr/>
        </p:nvSpPr>
        <p:spPr>
          <a:xfrm>
            <a:off x="6946446" y="6769727"/>
            <a:ext cx="918701" cy="918701"/>
          </a:xfrm>
          <a:prstGeom prst="pie">
            <a:avLst>
              <a:gd name="adj1" fmla="val 5396763"/>
              <a:gd name="adj2" fmla="val 16200000"/>
            </a:avLst>
          </a:prstGeom>
          <a:solidFill>
            <a:schemeClr val="tx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Partial Circle 39"/>
          <p:cNvSpPr/>
          <p:nvPr/>
        </p:nvSpPr>
        <p:spPr>
          <a:xfrm>
            <a:off x="11454011" y="6733475"/>
            <a:ext cx="918701" cy="918701"/>
          </a:xfrm>
          <a:prstGeom prst="pie">
            <a:avLst>
              <a:gd name="adj1" fmla="val 8088373"/>
              <a:gd name="adj2" fmla="val 16200000"/>
            </a:avLst>
          </a:prstGeom>
          <a:solidFill>
            <a:schemeClr val="tx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Partial Circle 40"/>
          <p:cNvSpPr/>
          <p:nvPr/>
        </p:nvSpPr>
        <p:spPr>
          <a:xfrm>
            <a:off x="9192935" y="6793917"/>
            <a:ext cx="918701" cy="918701"/>
          </a:xfrm>
          <a:prstGeom prst="pie">
            <a:avLst>
              <a:gd name="adj1" fmla="val 5396763"/>
              <a:gd name="adj2" fmla="val 16200000"/>
            </a:avLst>
          </a:prstGeom>
          <a:solidFill>
            <a:schemeClr val="tx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Partial Circle 41"/>
          <p:cNvSpPr/>
          <p:nvPr/>
        </p:nvSpPr>
        <p:spPr>
          <a:xfrm>
            <a:off x="13696522" y="6791118"/>
            <a:ext cx="921500" cy="921500"/>
          </a:xfrm>
          <a:prstGeom prst="pie">
            <a:avLst>
              <a:gd name="adj1" fmla="val 10765933"/>
              <a:gd name="adj2" fmla="val 16200000"/>
            </a:avLst>
          </a:prstGeom>
          <a:solidFill>
            <a:schemeClr val="tx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9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FF"/>
                </a:solidFill>
              </a:rPr>
              <a:t>DEEP DIVE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Medium length and long ads positively impact purchases and number of visits respectively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469316" y="2434158"/>
            <a:ext cx="3729774" cy="654545"/>
            <a:chOff x="2961928" y="1770232"/>
            <a:chExt cx="4102751" cy="720000"/>
          </a:xfrm>
        </p:grpSpPr>
        <p:sp>
          <p:nvSpPr>
            <p:cNvPr id="99" name="Oval 98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73384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Impact on Sales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802395" y="2434159"/>
            <a:ext cx="3729774" cy="654545"/>
            <a:chOff x="2961928" y="1770232"/>
            <a:chExt cx="4102751" cy="720000"/>
          </a:xfrm>
        </p:grpSpPr>
        <p:sp>
          <p:nvSpPr>
            <p:cNvPr id="103" name="Oval 102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II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73384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Impact on Visits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1885034" y="2396239"/>
            <a:ext cx="3729774" cy="802929"/>
            <a:chOff x="2961928" y="1770232"/>
            <a:chExt cx="4102751" cy="883222"/>
          </a:xfrm>
        </p:grpSpPr>
        <p:sp>
          <p:nvSpPr>
            <p:cNvPr id="106" name="Oval 105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III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73384" y="1976345"/>
              <a:ext cx="3191295" cy="677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Impact on Purchase per Visit</a:t>
              </a:r>
            </a:p>
          </p:txBody>
        </p:sp>
      </p:grp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443622362"/>
              </p:ext>
            </p:extLst>
          </p:nvPr>
        </p:nvGraphicFramePr>
        <p:xfrm>
          <a:off x="843240" y="3645650"/>
          <a:ext cx="4653839" cy="5323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6" name="Chart 265"/>
          <p:cNvGraphicFramePr/>
          <p:nvPr>
            <p:extLst>
              <p:ext uri="{D42A27DB-BD31-4B8C-83A1-F6EECF244321}">
                <p14:modId xmlns:p14="http://schemas.microsoft.com/office/powerpoint/2010/main" val="2656488359"/>
              </p:ext>
            </p:extLst>
          </p:nvPr>
        </p:nvGraphicFramePr>
        <p:xfrm>
          <a:off x="6038302" y="3645650"/>
          <a:ext cx="4653839" cy="567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7" name="Chart 266"/>
          <p:cNvGraphicFramePr/>
          <p:nvPr>
            <p:extLst>
              <p:ext uri="{D42A27DB-BD31-4B8C-83A1-F6EECF244321}">
                <p14:modId xmlns:p14="http://schemas.microsoft.com/office/powerpoint/2010/main" val="3520814432"/>
              </p:ext>
            </p:extLst>
          </p:nvPr>
        </p:nvGraphicFramePr>
        <p:xfrm>
          <a:off x="11367833" y="3645649"/>
          <a:ext cx="4653839" cy="532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8" name="Rectangle 267"/>
          <p:cNvSpPr/>
          <p:nvPr/>
        </p:nvSpPr>
        <p:spPr>
          <a:xfrm>
            <a:off x="843240" y="1922930"/>
            <a:ext cx="4653838" cy="7094085"/>
          </a:xfrm>
          <a:prstGeom prst="rect">
            <a:avLst/>
          </a:prstGeom>
          <a:noFill/>
          <a:ln w="38100"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051748" y="1922930"/>
            <a:ext cx="4653838" cy="7094085"/>
          </a:xfrm>
          <a:prstGeom prst="rect">
            <a:avLst/>
          </a:prstGeom>
          <a:noFill/>
          <a:ln w="38100"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1387490" y="1922929"/>
            <a:ext cx="4653838" cy="70940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4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FF"/>
                </a:solidFill>
              </a:rPr>
              <a:t>DEEP DIVE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507844" y="839115"/>
            <a:ext cx="16318874" cy="474561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Multiple formats deliver questionable returns on investment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79347" y="-332352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daytime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xmlns="" id="{978EDB8C-30B1-4175-8E0B-A9D29388CC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074391"/>
              </p:ext>
            </p:extLst>
          </p:nvPr>
        </p:nvGraphicFramePr>
        <p:xfrm>
          <a:off x="927846" y="1602773"/>
          <a:ext cx="15506301" cy="7415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378225" y="4724492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primetime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98066" y="4316052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morning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68289" y="5003442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primetime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114771" y="2366787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daytime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23436" y="6667201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night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52007" y="5126553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morning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344935" y="6291777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Positive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69963" y="1806441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Positive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39597" y="4591562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morning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3683" y="6280464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Negative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69963" y="8086978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Negative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45308" y="7689750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daytime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60148" y="4757221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primetime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70936" y="5598552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primetime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60148" y="1493842"/>
            <a:ext cx="29085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Impact on Purchase per Visit</a:t>
            </a:r>
          </a:p>
        </p:txBody>
      </p:sp>
      <p:sp>
        <p:nvSpPr>
          <p:cNvPr id="43" name="TextBox 42"/>
          <p:cNvSpPr txBox="1"/>
          <p:nvPr/>
        </p:nvSpPr>
        <p:spPr>
          <a:xfrm rot="16200000">
            <a:off x="-431229" y="5975237"/>
            <a:ext cx="27181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Impact on Visits</a:t>
            </a:r>
          </a:p>
        </p:txBody>
      </p:sp>
    </p:spTree>
    <p:extLst>
      <p:ext uri="{BB962C8B-B14F-4D97-AF65-F5344CB8AC3E}">
        <p14:creationId xmlns:p14="http://schemas.microsoft.com/office/powerpoint/2010/main" val="164542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Three step approach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91057" y="1584244"/>
            <a:ext cx="562365" cy="6870711"/>
            <a:chOff x="591057" y="1584244"/>
            <a:chExt cx="562365" cy="6870711"/>
          </a:xfrm>
          <a:solidFill>
            <a:schemeClr val="tx1"/>
          </a:solidFill>
        </p:grpSpPr>
        <p:sp>
          <p:nvSpPr>
            <p:cNvPr id="66" name="Rectangle 65"/>
            <p:cNvSpPr/>
            <p:nvPr/>
          </p:nvSpPr>
          <p:spPr>
            <a:xfrm rot="5400000">
              <a:off x="796888" y="320352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796888" y="338603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796888" y="356854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796888" y="375105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96888" y="393356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8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796888" y="411607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rot="5400000">
              <a:off x="796888" y="429858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5400000">
              <a:off x="796888" y="4481096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rot="5400000">
              <a:off x="796888" y="466360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rot="5400000">
              <a:off x="818089" y="137841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818089" y="156092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5400000">
              <a:off x="818089" y="174343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5400000">
              <a:off x="818089" y="192594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5400000">
              <a:off x="818089" y="2108456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818089" y="229096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5400000">
              <a:off x="818089" y="247347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829775" y="265598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818089" y="283849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 rot="5400000">
              <a:off x="818089" y="302101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796888" y="484611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 rot="5400000">
              <a:off x="796888" y="502862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1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 rot="5400000">
              <a:off x="796888" y="52111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rot="5400000">
              <a:off x="796888" y="539365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 rot="5400000">
              <a:off x="796888" y="557616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 rot="5400000">
              <a:off x="796888" y="575867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 rot="5400000">
              <a:off x="796888" y="59411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4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796888" y="612369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796888" y="630620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rot="5400000">
              <a:off x="796888" y="648871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6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796888" y="667122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7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rot="5400000">
              <a:off x="796888" y="6853736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796888" y="703624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rot="5400000">
              <a:off x="796888" y="721875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 rot="5400000">
              <a:off x="796888" y="740126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 rot="5400000">
              <a:off x="796888" y="758377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0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 rot="5400000">
              <a:off x="796888" y="776629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5400000">
              <a:off x="796888" y="794880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rot="5400000">
              <a:off x="818089" y="813130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4" name="Chart 11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780494"/>
              </p:ext>
            </p:extLst>
          </p:nvPr>
        </p:nvGraphicFramePr>
        <p:xfrm>
          <a:off x="9244208" y="1209493"/>
          <a:ext cx="7402882" cy="7415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9521832" y="2436533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Negative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762024" y="2301381"/>
            <a:ext cx="27181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Impact on Visits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4425524" y="7726973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Negative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630063" y="8197476"/>
            <a:ext cx="29085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Impact on Purchase per Visit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3523868" y="5388931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daytime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1090936" y="2249593"/>
            <a:ext cx="5547859" cy="646232"/>
            <a:chOff x="1141736" y="1691811"/>
            <a:chExt cx="2138739" cy="430887"/>
          </a:xfrm>
        </p:grpSpPr>
        <p:sp>
          <p:nvSpPr>
            <p:cNvPr id="125" name="TextBox 124"/>
            <p:cNvSpPr txBox="1"/>
            <p:nvPr/>
          </p:nvSpPr>
          <p:spPr>
            <a:xfrm>
              <a:off x="1539357" y="1691811"/>
              <a:ext cx="174111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500"/>
                </a:spcAft>
              </a:pPr>
              <a:r>
                <a:rPr lang="en-GB" sz="2800" dirty="0">
                  <a:solidFill>
                    <a:schemeClr val="bg1"/>
                  </a:solidFill>
                </a:rPr>
                <a:t>Cut inefficient promotions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1141736" y="1991003"/>
              <a:ext cx="2108670" cy="17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Oval 126"/>
          <p:cNvSpPr/>
          <p:nvPr/>
        </p:nvSpPr>
        <p:spPr>
          <a:xfrm>
            <a:off x="6836572" y="2163495"/>
            <a:ext cx="654546" cy="6545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398993" y="2830877"/>
            <a:ext cx="4772670" cy="1372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Cut all investments in formats </a:t>
            </a:r>
            <a:r>
              <a:rPr lang="en-GB" sz="1600" dirty="0" smtClean="0">
                <a:solidFill>
                  <a:schemeClr val="bg1"/>
                </a:solidFill>
              </a:rPr>
              <a:t>that deliver questionable value</a:t>
            </a:r>
            <a:endParaRPr lang="en-GB" sz="1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Insignificant </a:t>
            </a:r>
            <a:r>
              <a:rPr lang="en-GB" sz="1600" dirty="0">
                <a:solidFill>
                  <a:schemeClr val="bg1"/>
                </a:solidFill>
              </a:rPr>
              <a:t>or negative values on the regressed variables</a:t>
            </a:r>
          </a:p>
          <a:p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097989" y="3875511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daytime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247100" y="1685569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primetime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274135" y="2839148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night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604045" y="2957384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night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5168345" y="4033363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daytime</a:t>
            </a:r>
          </a:p>
        </p:txBody>
      </p:sp>
    </p:spTree>
    <p:extLst>
      <p:ext uri="{BB962C8B-B14F-4D97-AF65-F5344CB8AC3E}">
        <p14:creationId xmlns:p14="http://schemas.microsoft.com/office/powerpoint/2010/main" val="306506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Three step approach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91057" y="1584244"/>
            <a:ext cx="562365" cy="6870711"/>
            <a:chOff x="591057" y="1584244"/>
            <a:chExt cx="562365" cy="6870711"/>
          </a:xfrm>
          <a:solidFill>
            <a:schemeClr val="tx1"/>
          </a:solidFill>
        </p:grpSpPr>
        <p:sp>
          <p:nvSpPr>
            <p:cNvPr id="66" name="Rectangle 65"/>
            <p:cNvSpPr/>
            <p:nvPr/>
          </p:nvSpPr>
          <p:spPr>
            <a:xfrm rot="5400000">
              <a:off x="796888" y="320352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796888" y="338603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796888" y="356854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796888" y="375105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96888" y="393356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8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796888" y="411607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rot="5400000">
              <a:off x="796888" y="429858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5400000">
              <a:off x="796888" y="4481096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rot="5400000">
              <a:off x="796888" y="466360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rot="5400000">
              <a:off x="818089" y="137841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818089" y="156092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5400000">
              <a:off x="818089" y="174343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5400000">
              <a:off x="818089" y="192594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5400000">
              <a:off x="818089" y="2108456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818089" y="229096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5400000">
              <a:off x="818089" y="247347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829775" y="265598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818089" y="283849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 rot="5400000">
              <a:off x="818089" y="302101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796888" y="484611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 rot="5400000">
              <a:off x="796888" y="502862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1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 rot="5400000">
              <a:off x="796888" y="52111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rot="5400000">
              <a:off x="796888" y="539365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 rot="5400000">
              <a:off x="796888" y="557616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 rot="5400000">
              <a:off x="796888" y="575867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 rot="5400000">
              <a:off x="796888" y="59411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4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796888" y="612369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796888" y="630620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rot="5400000">
              <a:off x="796888" y="648871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6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796888" y="667122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7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rot="5400000">
              <a:off x="796888" y="6853736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796888" y="703624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rot="5400000">
              <a:off x="796888" y="721875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 rot="5400000">
              <a:off x="796888" y="740126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 rot="5400000">
              <a:off x="796888" y="758377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0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 rot="5400000">
              <a:off x="796888" y="776629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5400000">
              <a:off x="796888" y="794880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rot="5400000">
              <a:off x="818089" y="813130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90936" y="4503623"/>
            <a:ext cx="5547859" cy="622996"/>
            <a:chOff x="1141736" y="1691811"/>
            <a:chExt cx="2138739" cy="430887"/>
          </a:xfrm>
        </p:grpSpPr>
        <p:sp>
          <p:nvSpPr>
            <p:cNvPr id="108" name="TextBox 107"/>
            <p:cNvSpPr txBox="1"/>
            <p:nvPr/>
          </p:nvSpPr>
          <p:spPr>
            <a:xfrm>
              <a:off x="1539357" y="1691811"/>
              <a:ext cx="174111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500"/>
                </a:spcAft>
              </a:pPr>
              <a:r>
                <a:rPr lang="en-GB" sz="2800" dirty="0">
                  <a:solidFill>
                    <a:schemeClr val="bg1"/>
                  </a:solidFill>
                </a:rPr>
                <a:t>Reinvest free cash flows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V="1">
              <a:off x="1141736" y="1991003"/>
              <a:ext cx="2108670" cy="17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Oval 119"/>
          <p:cNvSpPr/>
          <p:nvPr/>
        </p:nvSpPr>
        <p:spPr>
          <a:xfrm>
            <a:off x="6836572" y="4399437"/>
            <a:ext cx="654546" cy="6545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II</a:t>
            </a:r>
          </a:p>
        </p:txBody>
      </p:sp>
      <p:graphicFrame>
        <p:nvGraphicFramePr>
          <p:cNvPr id="114" name="Chart 11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52749"/>
              </p:ext>
            </p:extLst>
          </p:nvPr>
        </p:nvGraphicFramePr>
        <p:xfrm>
          <a:off x="9244208" y="1209493"/>
          <a:ext cx="7402882" cy="7415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9521832" y="2436533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Negative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762024" y="2301381"/>
            <a:ext cx="27181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Impact on Visits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4425524" y="7726973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Negative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630063" y="8197476"/>
            <a:ext cx="29085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Impact on Purchase per Visit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3523868" y="5388931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daytime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1090936" y="2249593"/>
            <a:ext cx="5547859" cy="646232"/>
            <a:chOff x="1141736" y="1691811"/>
            <a:chExt cx="2138739" cy="430887"/>
          </a:xfrm>
        </p:grpSpPr>
        <p:sp>
          <p:nvSpPr>
            <p:cNvPr id="125" name="TextBox 124"/>
            <p:cNvSpPr txBox="1"/>
            <p:nvPr/>
          </p:nvSpPr>
          <p:spPr>
            <a:xfrm>
              <a:off x="1539357" y="1691811"/>
              <a:ext cx="174111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500"/>
                </a:spcAft>
              </a:pPr>
              <a:r>
                <a:rPr lang="en-GB" sz="2800" dirty="0">
                  <a:solidFill>
                    <a:schemeClr val="bg1"/>
                  </a:solidFill>
                </a:rPr>
                <a:t>Cut inefficient promotions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1141736" y="1991003"/>
              <a:ext cx="2108670" cy="17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Oval 126"/>
          <p:cNvSpPr/>
          <p:nvPr/>
        </p:nvSpPr>
        <p:spPr>
          <a:xfrm>
            <a:off x="6836572" y="2163495"/>
            <a:ext cx="654546" cy="6545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345467" y="5047866"/>
            <a:ext cx="4772670" cy="1372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</a:t>
            </a:r>
            <a:r>
              <a:rPr lang="en-GB" sz="1600" dirty="0" smtClean="0">
                <a:solidFill>
                  <a:schemeClr val="bg1"/>
                </a:solidFill>
              </a:rPr>
              <a:t>nleashed </a:t>
            </a:r>
            <a:r>
              <a:rPr lang="en-GB" sz="1600" dirty="0">
                <a:solidFill>
                  <a:schemeClr val="bg1"/>
                </a:solidFill>
              </a:rPr>
              <a:t>resources should be reinvested in campaigns that deliver real 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Some formats </a:t>
            </a:r>
            <a:r>
              <a:rPr lang="en-GB" sz="1600" dirty="0" smtClean="0">
                <a:solidFill>
                  <a:schemeClr val="bg1"/>
                </a:solidFill>
              </a:rPr>
              <a:t>serve </a:t>
            </a:r>
            <a:r>
              <a:rPr lang="en-GB" sz="1600" dirty="0">
                <a:solidFill>
                  <a:schemeClr val="bg1"/>
                </a:solidFill>
              </a:rPr>
              <a:t>as a “hygiene” factor and should be continued</a:t>
            </a:r>
          </a:p>
          <a:p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097989" y="3875511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daytime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247100" y="1685569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primetime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274135" y="2839148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night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604045" y="2957384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night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5168345" y="4033363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daytime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398993" y="2830877"/>
            <a:ext cx="4772670" cy="1372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Cut all investments in formats </a:t>
            </a:r>
            <a:r>
              <a:rPr lang="en-GB" sz="1600" dirty="0" smtClean="0">
                <a:solidFill>
                  <a:schemeClr val="bg1"/>
                </a:solidFill>
              </a:rPr>
              <a:t>that deliver questionable value</a:t>
            </a:r>
            <a:endParaRPr lang="en-GB" sz="1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Insignificant </a:t>
            </a:r>
            <a:r>
              <a:rPr lang="en-GB" sz="1600" dirty="0">
                <a:solidFill>
                  <a:schemeClr val="bg1"/>
                </a:solidFill>
              </a:rPr>
              <a:t>or negative values on the regressed variables</a:t>
            </a: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82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Three step approach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91057" y="1584244"/>
            <a:ext cx="562365" cy="6870711"/>
            <a:chOff x="591057" y="1584244"/>
            <a:chExt cx="562365" cy="6870711"/>
          </a:xfrm>
          <a:solidFill>
            <a:schemeClr val="tx1"/>
          </a:solidFill>
        </p:grpSpPr>
        <p:sp>
          <p:nvSpPr>
            <p:cNvPr id="66" name="Rectangle 65"/>
            <p:cNvSpPr/>
            <p:nvPr/>
          </p:nvSpPr>
          <p:spPr>
            <a:xfrm rot="5400000">
              <a:off x="796888" y="320352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796888" y="338603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796888" y="356854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796888" y="375105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96888" y="393356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8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796888" y="411607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rot="5400000">
              <a:off x="796888" y="429858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5400000">
              <a:off x="796888" y="4481096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rot="5400000">
              <a:off x="796888" y="466360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rot="5400000">
              <a:off x="818089" y="137841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818089" y="156092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5400000">
              <a:off x="818089" y="174343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5400000">
              <a:off x="818089" y="192594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5400000">
              <a:off x="818089" y="2108456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818089" y="229096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5400000">
              <a:off x="818089" y="247347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829775" y="265598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818089" y="283849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 rot="5400000">
              <a:off x="818089" y="302101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796888" y="484611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 rot="5400000">
              <a:off x="796888" y="502862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1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 rot="5400000">
              <a:off x="796888" y="52111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rot="5400000">
              <a:off x="796888" y="539365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 rot="5400000">
              <a:off x="796888" y="557616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 rot="5400000">
              <a:off x="796888" y="575867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 rot="5400000">
              <a:off x="796888" y="59411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4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796888" y="612369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796888" y="630620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rot="5400000">
              <a:off x="796888" y="648871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6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796888" y="667122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7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rot="5400000">
              <a:off x="796888" y="6853736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796888" y="703624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rot="5400000">
              <a:off x="796888" y="721875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 rot="5400000">
              <a:off x="796888" y="740126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 rot="5400000">
              <a:off x="796888" y="758377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0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 rot="5400000">
              <a:off x="796888" y="776629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5400000">
              <a:off x="796888" y="794880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 rot="5400000">
              <a:off x="818089" y="813130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90936" y="4503623"/>
            <a:ext cx="5547859" cy="622996"/>
            <a:chOff x="1141736" y="1691811"/>
            <a:chExt cx="2138739" cy="430887"/>
          </a:xfrm>
        </p:grpSpPr>
        <p:sp>
          <p:nvSpPr>
            <p:cNvPr id="108" name="TextBox 107"/>
            <p:cNvSpPr txBox="1"/>
            <p:nvPr/>
          </p:nvSpPr>
          <p:spPr>
            <a:xfrm>
              <a:off x="1539357" y="1691811"/>
              <a:ext cx="174111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500"/>
                </a:spcAft>
              </a:pPr>
              <a:r>
                <a:rPr lang="en-GB" sz="2800" dirty="0">
                  <a:solidFill>
                    <a:schemeClr val="bg1"/>
                  </a:solidFill>
                </a:rPr>
                <a:t>Reinvest free cash flows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V="1">
              <a:off x="1141736" y="1991003"/>
              <a:ext cx="2108670" cy="17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Oval 119"/>
          <p:cNvSpPr/>
          <p:nvPr/>
        </p:nvSpPr>
        <p:spPr>
          <a:xfrm>
            <a:off x="6836572" y="4399437"/>
            <a:ext cx="654546" cy="6545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II</a:t>
            </a:r>
          </a:p>
        </p:txBody>
      </p:sp>
      <p:graphicFrame>
        <p:nvGraphicFramePr>
          <p:cNvPr id="114" name="Chart 11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52749"/>
              </p:ext>
            </p:extLst>
          </p:nvPr>
        </p:nvGraphicFramePr>
        <p:xfrm>
          <a:off x="9244208" y="1209493"/>
          <a:ext cx="7402882" cy="7415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9521832" y="2436533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Negative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762024" y="2301381"/>
            <a:ext cx="27181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Impact on Visits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4425524" y="7726973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Negative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3630063" y="8197476"/>
            <a:ext cx="29085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b="1" dirty="0">
                <a:solidFill>
                  <a:schemeClr val="bg1"/>
                </a:solidFill>
              </a:rPr>
              <a:t>Impact on Purchase per Visit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3523868" y="5388931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daytime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1090936" y="2249593"/>
            <a:ext cx="5547859" cy="646232"/>
            <a:chOff x="1141736" y="1691811"/>
            <a:chExt cx="2138739" cy="430887"/>
          </a:xfrm>
        </p:grpSpPr>
        <p:sp>
          <p:nvSpPr>
            <p:cNvPr id="125" name="TextBox 124"/>
            <p:cNvSpPr txBox="1"/>
            <p:nvPr/>
          </p:nvSpPr>
          <p:spPr>
            <a:xfrm>
              <a:off x="1539357" y="1691811"/>
              <a:ext cx="174111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500"/>
                </a:spcAft>
              </a:pPr>
              <a:r>
                <a:rPr lang="en-GB" sz="2800" dirty="0">
                  <a:solidFill>
                    <a:schemeClr val="bg1"/>
                  </a:solidFill>
                </a:rPr>
                <a:t>Cut inefficient promotions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1141736" y="1991003"/>
              <a:ext cx="2108670" cy="17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Oval 126"/>
          <p:cNvSpPr/>
          <p:nvPr/>
        </p:nvSpPr>
        <p:spPr>
          <a:xfrm>
            <a:off x="6836572" y="2163495"/>
            <a:ext cx="654546" cy="6545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I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088417" y="6734418"/>
            <a:ext cx="5547859" cy="457411"/>
            <a:chOff x="1141736" y="1691811"/>
            <a:chExt cx="2138739" cy="316362"/>
          </a:xfrm>
        </p:grpSpPr>
        <p:sp>
          <p:nvSpPr>
            <p:cNvPr id="58" name="TextBox 57"/>
            <p:cNvSpPr txBox="1"/>
            <p:nvPr/>
          </p:nvSpPr>
          <p:spPr>
            <a:xfrm>
              <a:off x="1539357" y="1691811"/>
              <a:ext cx="1741118" cy="2980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500"/>
                </a:spcAft>
              </a:pPr>
              <a:r>
                <a:rPr lang="en-GB" sz="2800" dirty="0">
                  <a:solidFill>
                    <a:schemeClr val="bg1"/>
                  </a:solidFill>
                </a:rPr>
                <a:t>Measure Impact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1141736" y="1991003"/>
              <a:ext cx="2108670" cy="17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Oval 59"/>
          <p:cNvSpPr/>
          <p:nvPr/>
        </p:nvSpPr>
        <p:spPr>
          <a:xfrm>
            <a:off x="6834053" y="6635380"/>
            <a:ext cx="654546" cy="654545"/>
          </a:xfrm>
          <a:prstGeom prst="ellipse">
            <a:avLst/>
          </a:prstGeom>
          <a:noFill/>
          <a:ln w="38100"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III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345467" y="5047866"/>
            <a:ext cx="4772670" cy="1372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</a:t>
            </a:r>
            <a:r>
              <a:rPr lang="en-GB" sz="1600" dirty="0" smtClean="0">
                <a:solidFill>
                  <a:schemeClr val="bg1"/>
                </a:solidFill>
              </a:rPr>
              <a:t>nleashed </a:t>
            </a:r>
            <a:r>
              <a:rPr lang="en-GB" sz="1600" dirty="0">
                <a:solidFill>
                  <a:schemeClr val="bg1"/>
                </a:solidFill>
              </a:rPr>
              <a:t>resources should be reinvested in campaigns that deliver real 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Some formats </a:t>
            </a:r>
            <a:r>
              <a:rPr lang="en-GB" sz="1600" dirty="0" smtClean="0">
                <a:solidFill>
                  <a:schemeClr val="bg1"/>
                </a:solidFill>
              </a:rPr>
              <a:t>serve </a:t>
            </a:r>
            <a:r>
              <a:rPr lang="en-GB" sz="1600" dirty="0">
                <a:solidFill>
                  <a:schemeClr val="bg1"/>
                </a:solidFill>
              </a:rPr>
              <a:t>as a “hygiene” factor and should be continued</a:t>
            </a:r>
          </a:p>
          <a:p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45467" y="7289925"/>
            <a:ext cx="4772671" cy="1164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Focusing the efforts in the identified formats enables to measure and compare impacts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Readjustment of strategy after a certain waiting period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097989" y="3875511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daytime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247100" y="1685569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primetime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274135" y="2839148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night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604045" y="2957384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night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5168345" y="4033363"/>
            <a:ext cx="1089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daytime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398993" y="2830877"/>
            <a:ext cx="4772670" cy="1372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Cut all investments in formats </a:t>
            </a:r>
            <a:r>
              <a:rPr lang="en-GB" sz="1600" dirty="0" smtClean="0">
                <a:solidFill>
                  <a:schemeClr val="bg1"/>
                </a:solidFill>
              </a:rPr>
              <a:t>that deliver questionable value</a:t>
            </a:r>
            <a:endParaRPr lang="en-GB" sz="1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Insignificant </a:t>
            </a:r>
            <a:r>
              <a:rPr lang="en-GB" sz="1600" dirty="0">
                <a:solidFill>
                  <a:schemeClr val="bg1"/>
                </a:solidFill>
              </a:rPr>
              <a:t>or negative values on the regressed variables</a:t>
            </a: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82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9994" y="3811488"/>
            <a:ext cx="7928975" cy="17876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8000" b="1" dirty="0">
                <a:solidFill>
                  <a:schemeClr val="bg1"/>
                </a:solidFill>
              </a:rPr>
              <a:t>THANK YOU</a:t>
            </a:r>
          </a:p>
          <a:p>
            <a:pPr algn="ctr">
              <a:spcAft>
                <a:spcPts val="500"/>
              </a:spcAft>
            </a:pPr>
            <a:r>
              <a:rPr lang="en-US" sz="28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3580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THE DATA NURTURED APPROACH (DNA)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508660" y="828138"/>
            <a:ext cx="16318874" cy="474561"/>
          </a:xfrm>
        </p:spPr>
        <p:txBody>
          <a:bodyPr vert="horz" lIns="0" tIns="0" rIns="0" bIns="0" rtlCol="0">
            <a:noAutofit/>
          </a:bodyPr>
          <a:lstStyle/>
          <a:p>
            <a:r>
              <a:rPr lang="en-GB" dirty="0"/>
              <a:t>Agenda</a:t>
            </a:r>
          </a:p>
        </p:txBody>
      </p:sp>
      <p:grpSp>
        <p:nvGrpSpPr>
          <p:cNvPr id="1028" name="Group 1027"/>
          <p:cNvGrpSpPr/>
          <p:nvPr/>
        </p:nvGrpSpPr>
        <p:grpSpPr>
          <a:xfrm>
            <a:off x="4223515" y="3123992"/>
            <a:ext cx="3993559" cy="417864"/>
            <a:chOff x="4707454" y="3259092"/>
            <a:chExt cx="3217345" cy="317936"/>
          </a:xfrm>
        </p:grpSpPr>
        <p:sp>
          <p:nvSpPr>
            <p:cNvPr id="353" name="TextBox 352"/>
            <p:cNvSpPr txBox="1"/>
            <p:nvPr/>
          </p:nvSpPr>
          <p:spPr>
            <a:xfrm>
              <a:off x="4707454" y="3259092"/>
              <a:ext cx="2870525" cy="3154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400" dirty="0">
                  <a:solidFill>
                    <a:schemeClr val="bg1"/>
                  </a:solidFill>
                </a:rPr>
                <a:t>Advertising Mix</a:t>
              </a:r>
            </a:p>
          </p:txBody>
        </p:sp>
        <p:cxnSp>
          <p:nvCxnSpPr>
            <p:cNvPr id="354" name="Straight Connector 353"/>
            <p:cNvCxnSpPr/>
            <p:nvPr/>
          </p:nvCxnSpPr>
          <p:spPr>
            <a:xfrm flipV="1">
              <a:off x="4707454" y="3575454"/>
              <a:ext cx="3217345" cy="1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0" name="Group 1029"/>
          <p:cNvGrpSpPr/>
          <p:nvPr/>
        </p:nvGrpSpPr>
        <p:grpSpPr>
          <a:xfrm>
            <a:off x="8093775" y="1702060"/>
            <a:ext cx="562365" cy="6505693"/>
            <a:chOff x="8093775" y="1702060"/>
            <a:chExt cx="562365" cy="6505693"/>
          </a:xfrm>
          <a:solidFill>
            <a:schemeClr val="tx1"/>
          </a:solidFill>
        </p:grpSpPr>
        <p:sp>
          <p:nvSpPr>
            <p:cNvPr id="302" name="Rectangle 301"/>
            <p:cNvSpPr/>
            <p:nvPr/>
          </p:nvSpPr>
          <p:spPr>
            <a:xfrm rot="5400000">
              <a:off x="8299606" y="332133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03" name="Rectangle 302"/>
            <p:cNvSpPr/>
            <p:nvPr/>
          </p:nvSpPr>
          <p:spPr>
            <a:xfrm rot="5400000">
              <a:off x="8299606" y="350384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04" name="Rectangle 303"/>
            <p:cNvSpPr/>
            <p:nvPr/>
          </p:nvSpPr>
          <p:spPr>
            <a:xfrm rot="5400000">
              <a:off x="8299606" y="368635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05" name="Rectangle 304"/>
            <p:cNvSpPr/>
            <p:nvPr/>
          </p:nvSpPr>
          <p:spPr>
            <a:xfrm rot="5400000">
              <a:off x="8299606" y="386886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06" name="Rectangle 305"/>
            <p:cNvSpPr/>
            <p:nvPr/>
          </p:nvSpPr>
          <p:spPr>
            <a:xfrm rot="5400000">
              <a:off x="8299606" y="405138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8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07" name="Rectangle 306"/>
            <p:cNvSpPr/>
            <p:nvPr/>
          </p:nvSpPr>
          <p:spPr>
            <a:xfrm rot="5400000">
              <a:off x="8299606" y="423389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08" name="Rectangle 307"/>
            <p:cNvSpPr/>
            <p:nvPr/>
          </p:nvSpPr>
          <p:spPr>
            <a:xfrm rot="5400000">
              <a:off x="8299606" y="441640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09" name="Rectangle 308"/>
            <p:cNvSpPr/>
            <p:nvPr/>
          </p:nvSpPr>
          <p:spPr>
            <a:xfrm rot="5400000">
              <a:off x="8299606" y="459891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10" name="Rectangle 309"/>
            <p:cNvSpPr/>
            <p:nvPr/>
          </p:nvSpPr>
          <p:spPr>
            <a:xfrm rot="5400000">
              <a:off x="8299606" y="478142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11" name="Rectangle 310"/>
            <p:cNvSpPr/>
            <p:nvPr/>
          </p:nvSpPr>
          <p:spPr>
            <a:xfrm rot="5400000">
              <a:off x="8320807" y="149622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12" name="Rectangle 311"/>
            <p:cNvSpPr/>
            <p:nvPr/>
          </p:nvSpPr>
          <p:spPr>
            <a:xfrm rot="5400000">
              <a:off x="8320807" y="167874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13" name="Rectangle 312"/>
            <p:cNvSpPr/>
            <p:nvPr/>
          </p:nvSpPr>
          <p:spPr>
            <a:xfrm rot="5400000">
              <a:off x="8320807" y="186125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14" name="Rectangle 313"/>
            <p:cNvSpPr/>
            <p:nvPr/>
          </p:nvSpPr>
          <p:spPr>
            <a:xfrm rot="5400000">
              <a:off x="8320807" y="204376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15" name="Rectangle 314"/>
            <p:cNvSpPr/>
            <p:nvPr/>
          </p:nvSpPr>
          <p:spPr>
            <a:xfrm rot="5400000">
              <a:off x="8320807" y="222627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16" name="Rectangle 315"/>
            <p:cNvSpPr/>
            <p:nvPr/>
          </p:nvSpPr>
          <p:spPr>
            <a:xfrm rot="5400000">
              <a:off x="8320807" y="240878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17" name="Rectangle 316"/>
            <p:cNvSpPr/>
            <p:nvPr/>
          </p:nvSpPr>
          <p:spPr>
            <a:xfrm rot="5400000">
              <a:off x="8320807" y="259129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18" name="Rectangle 317"/>
            <p:cNvSpPr/>
            <p:nvPr/>
          </p:nvSpPr>
          <p:spPr>
            <a:xfrm rot="5400000">
              <a:off x="8332493" y="277380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19" name="Rectangle 318"/>
            <p:cNvSpPr/>
            <p:nvPr/>
          </p:nvSpPr>
          <p:spPr>
            <a:xfrm rot="5400000">
              <a:off x="8320807" y="295631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20" name="Rectangle 319"/>
            <p:cNvSpPr/>
            <p:nvPr/>
          </p:nvSpPr>
          <p:spPr>
            <a:xfrm rot="5400000">
              <a:off x="8320807" y="3138826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21" name="Rectangle 320"/>
            <p:cNvSpPr/>
            <p:nvPr/>
          </p:nvSpPr>
          <p:spPr>
            <a:xfrm rot="5400000">
              <a:off x="8299606" y="496393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22" name="Rectangle 321"/>
            <p:cNvSpPr/>
            <p:nvPr/>
          </p:nvSpPr>
          <p:spPr>
            <a:xfrm rot="5400000">
              <a:off x="8299606" y="514644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1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23" name="Rectangle 322"/>
            <p:cNvSpPr/>
            <p:nvPr/>
          </p:nvSpPr>
          <p:spPr>
            <a:xfrm rot="5400000">
              <a:off x="8299606" y="532895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24" name="Rectangle 323"/>
            <p:cNvSpPr/>
            <p:nvPr/>
          </p:nvSpPr>
          <p:spPr>
            <a:xfrm rot="5400000">
              <a:off x="8299606" y="5511466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25" name="Rectangle 324"/>
            <p:cNvSpPr/>
            <p:nvPr/>
          </p:nvSpPr>
          <p:spPr>
            <a:xfrm rot="5400000">
              <a:off x="8299606" y="569397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26" name="Rectangle 325"/>
            <p:cNvSpPr/>
            <p:nvPr/>
          </p:nvSpPr>
          <p:spPr>
            <a:xfrm rot="5400000">
              <a:off x="8299606" y="587648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27" name="Rectangle 326"/>
            <p:cNvSpPr/>
            <p:nvPr/>
          </p:nvSpPr>
          <p:spPr>
            <a:xfrm rot="5400000">
              <a:off x="8299606" y="605899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4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28" name="Rectangle 327"/>
            <p:cNvSpPr/>
            <p:nvPr/>
          </p:nvSpPr>
          <p:spPr>
            <a:xfrm rot="5400000">
              <a:off x="8299606" y="624150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29" name="Rectangle 328"/>
            <p:cNvSpPr/>
            <p:nvPr/>
          </p:nvSpPr>
          <p:spPr>
            <a:xfrm rot="5400000">
              <a:off x="8299606" y="642402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30" name="Rectangle 329"/>
            <p:cNvSpPr/>
            <p:nvPr/>
          </p:nvSpPr>
          <p:spPr>
            <a:xfrm rot="5400000">
              <a:off x="8299606" y="660653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6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31" name="Rectangle 330"/>
            <p:cNvSpPr/>
            <p:nvPr/>
          </p:nvSpPr>
          <p:spPr>
            <a:xfrm rot="5400000">
              <a:off x="8299606" y="678904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7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32" name="Rectangle 331"/>
            <p:cNvSpPr/>
            <p:nvPr/>
          </p:nvSpPr>
          <p:spPr>
            <a:xfrm rot="5400000">
              <a:off x="8299606" y="697155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33" name="Rectangle 332"/>
            <p:cNvSpPr/>
            <p:nvPr/>
          </p:nvSpPr>
          <p:spPr>
            <a:xfrm rot="5400000">
              <a:off x="8299606" y="715406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34" name="Rectangle 333"/>
            <p:cNvSpPr/>
            <p:nvPr/>
          </p:nvSpPr>
          <p:spPr>
            <a:xfrm rot="5400000">
              <a:off x="8299606" y="733657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200000" lon="210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35" name="Rectangle 334"/>
            <p:cNvSpPr/>
            <p:nvPr/>
          </p:nvSpPr>
          <p:spPr>
            <a:xfrm rot="5400000">
              <a:off x="8299606" y="751908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800000" lon="210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36" name="Rectangle 335"/>
            <p:cNvSpPr/>
            <p:nvPr/>
          </p:nvSpPr>
          <p:spPr>
            <a:xfrm rot="5400000">
              <a:off x="8299606" y="770159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0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37" name="Rectangle 336"/>
            <p:cNvSpPr/>
            <p:nvPr/>
          </p:nvSpPr>
          <p:spPr>
            <a:xfrm rot="5400000">
              <a:off x="8299606" y="7884106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29" name="Group 1028"/>
          <p:cNvGrpSpPr/>
          <p:nvPr/>
        </p:nvGrpSpPr>
        <p:grpSpPr>
          <a:xfrm>
            <a:off x="4311588" y="1727964"/>
            <a:ext cx="3672327" cy="432463"/>
            <a:chOff x="4707454" y="1726159"/>
            <a:chExt cx="3217345" cy="369332"/>
          </a:xfrm>
        </p:grpSpPr>
        <p:sp>
          <p:nvSpPr>
            <p:cNvPr id="347" name="TextBox 346"/>
            <p:cNvSpPr txBox="1"/>
            <p:nvPr/>
          </p:nvSpPr>
          <p:spPr>
            <a:xfrm>
              <a:off x="4707454" y="1726159"/>
              <a:ext cx="287052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400" dirty="0">
                  <a:solidFill>
                    <a:schemeClr val="bg1"/>
                  </a:solidFill>
                </a:rPr>
                <a:t>Executive Summary</a:t>
              </a:r>
            </a:p>
          </p:txBody>
        </p:sp>
        <p:cxnSp>
          <p:nvCxnSpPr>
            <p:cNvPr id="348" name="Straight Connector 347"/>
            <p:cNvCxnSpPr/>
            <p:nvPr/>
          </p:nvCxnSpPr>
          <p:spPr>
            <a:xfrm flipV="1">
              <a:off x="4707454" y="2042522"/>
              <a:ext cx="3217345" cy="1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753492" y="2482475"/>
            <a:ext cx="3672327" cy="432463"/>
            <a:chOff x="8753492" y="2495668"/>
            <a:chExt cx="3217345" cy="369332"/>
          </a:xfrm>
        </p:grpSpPr>
        <p:sp>
          <p:nvSpPr>
            <p:cNvPr id="350" name="TextBox 349"/>
            <p:cNvSpPr txBox="1"/>
            <p:nvPr/>
          </p:nvSpPr>
          <p:spPr>
            <a:xfrm>
              <a:off x="9100312" y="2495668"/>
              <a:ext cx="287052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500"/>
                </a:spcAft>
              </a:pPr>
              <a:r>
                <a:rPr lang="en-GB" sz="2400" dirty="0">
                  <a:solidFill>
                    <a:schemeClr val="bg1"/>
                  </a:solidFill>
                </a:rPr>
                <a:t>Market Overview</a:t>
              </a:r>
            </a:p>
          </p:txBody>
        </p:sp>
        <p:cxnSp>
          <p:nvCxnSpPr>
            <p:cNvPr id="351" name="Straight Connector 350"/>
            <p:cNvCxnSpPr/>
            <p:nvPr/>
          </p:nvCxnSpPr>
          <p:spPr>
            <a:xfrm flipV="1">
              <a:off x="8753492" y="2812032"/>
              <a:ext cx="3217345" cy="1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753492" y="3995124"/>
            <a:ext cx="3672327" cy="372280"/>
            <a:chOff x="8753492" y="4154922"/>
            <a:chExt cx="3217345" cy="317934"/>
          </a:xfrm>
        </p:grpSpPr>
        <p:sp>
          <p:nvSpPr>
            <p:cNvPr id="356" name="TextBox 355"/>
            <p:cNvSpPr txBox="1"/>
            <p:nvPr/>
          </p:nvSpPr>
          <p:spPr>
            <a:xfrm>
              <a:off x="9100311" y="4154922"/>
              <a:ext cx="2870525" cy="3154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500"/>
                </a:spcAft>
              </a:pPr>
              <a:r>
                <a:rPr lang="en-GB" sz="2400" dirty="0">
                  <a:solidFill>
                    <a:schemeClr val="bg1"/>
                  </a:solidFill>
                </a:rPr>
                <a:t>Framework</a:t>
              </a:r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8753492" y="4471282"/>
              <a:ext cx="3217345" cy="1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7" name="Group 1026"/>
          <p:cNvGrpSpPr/>
          <p:nvPr/>
        </p:nvGrpSpPr>
        <p:grpSpPr>
          <a:xfrm>
            <a:off x="4223515" y="4751431"/>
            <a:ext cx="3672327" cy="864925"/>
            <a:chOff x="4707454" y="4687510"/>
            <a:chExt cx="3217345" cy="738663"/>
          </a:xfrm>
        </p:grpSpPr>
        <p:sp>
          <p:nvSpPr>
            <p:cNvPr id="359" name="TextBox 358"/>
            <p:cNvSpPr txBox="1"/>
            <p:nvPr/>
          </p:nvSpPr>
          <p:spPr>
            <a:xfrm>
              <a:off x="4707454" y="4687510"/>
              <a:ext cx="2870525" cy="738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400" dirty="0">
                  <a:solidFill>
                    <a:schemeClr val="bg1"/>
                  </a:solidFill>
                </a:rPr>
                <a:t>Statistical Methodology</a:t>
              </a:r>
            </a:p>
          </p:txBody>
        </p:sp>
        <p:cxnSp>
          <p:nvCxnSpPr>
            <p:cNvPr id="360" name="Straight Connector 359"/>
            <p:cNvCxnSpPr/>
            <p:nvPr/>
          </p:nvCxnSpPr>
          <p:spPr>
            <a:xfrm flipV="1">
              <a:off x="4707454" y="5003875"/>
              <a:ext cx="3217345" cy="1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753492" y="5507747"/>
            <a:ext cx="3672327" cy="432463"/>
            <a:chOff x="8753492" y="5375814"/>
            <a:chExt cx="3217345" cy="369332"/>
          </a:xfrm>
        </p:grpSpPr>
        <p:sp>
          <p:nvSpPr>
            <p:cNvPr id="362" name="TextBox 361"/>
            <p:cNvSpPr txBox="1"/>
            <p:nvPr/>
          </p:nvSpPr>
          <p:spPr>
            <a:xfrm>
              <a:off x="9100312" y="5375814"/>
              <a:ext cx="287052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500"/>
                </a:spcAft>
              </a:pPr>
              <a:r>
                <a:rPr lang="en-GB" sz="2400" dirty="0">
                  <a:solidFill>
                    <a:schemeClr val="bg1"/>
                  </a:solidFill>
                </a:rPr>
                <a:t>High Level Results</a:t>
              </a:r>
            </a:p>
          </p:txBody>
        </p:sp>
        <p:cxnSp>
          <p:nvCxnSpPr>
            <p:cNvPr id="363" name="Straight Connector 362"/>
            <p:cNvCxnSpPr/>
            <p:nvPr/>
          </p:nvCxnSpPr>
          <p:spPr>
            <a:xfrm flipV="1">
              <a:off x="8753492" y="5692180"/>
              <a:ext cx="3217345" cy="1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Group 1025"/>
          <p:cNvGrpSpPr/>
          <p:nvPr/>
        </p:nvGrpSpPr>
        <p:grpSpPr>
          <a:xfrm>
            <a:off x="4223514" y="6202040"/>
            <a:ext cx="3993559" cy="432463"/>
            <a:chOff x="4707454" y="6264331"/>
            <a:chExt cx="3314698" cy="369332"/>
          </a:xfrm>
        </p:grpSpPr>
        <p:sp>
          <p:nvSpPr>
            <p:cNvPr id="365" name="TextBox 364"/>
            <p:cNvSpPr txBox="1"/>
            <p:nvPr/>
          </p:nvSpPr>
          <p:spPr>
            <a:xfrm>
              <a:off x="4707454" y="6264331"/>
              <a:ext cx="331469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400" dirty="0">
                  <a:solidFill>
                    <a:schemeClr val="bg1"/>
                  </a:solidFill>
                </a:rPr>
                <a:t>Deep Dive Results</a:t>
              </a:r>
            </a:p>
          </p:txBody>
        </p:sp>
        <p:cxnSp>
          <p:nvCxnSpPr>
            <p:cNvPr id="366" name="Straight Connector 365"/>
            <p:cNvCxnSpPr/>
            <p:nvPr/>
          </p:nvCxnSpPr>
          <p:spPr>
            <a:xfrm flipV="1">
              <a:off x="4707454" y="6580697"/>
              <a:ext cx="3217345" cy="1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oup 1023"/>
          <p:cNvGrpSpPr/>
          <p:nvPr/>
        </p:nvGrpSpPr>
        <p:grpSpPr>
          <a:xfrm>
            <a:off x="8656138" y="7317999"/>
            <a:ext cx="3783447" cy="432463"/>
            <a:chOff x="8656139" y="7177378"/>
            <a:chExt cx="3314698" cy="369332"/>
          </a:xfrm>
        </p:grpSpPr>
        <p:sp>
          <p:nvSpPr>
            <p:cNvPr id="368" name="TextBox 367"/>
            <p:cNvSpPr txBox="1"/>
            <p:nvPr/>
          </p:nvSpPr>
          <p:spPr>
            <a:xfrm>
              <a:off x="8656139" y="7177378"/>
              <a:ext cx="331469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500"/>
                </a:spcAft>
              </a:pPr>
              <a:r>
                <a:rPr lang="en-GB" sz="2400" dirty="0">
                  <a:solidFill>
                    <a:schemeClr val="bg1"/>
                  </a:solidFill>
                </a:rPr>
                <a:t>Recommendation</a:t>
              </a:r>
            </a:p>
          </p:txBody>
        </p:sp>
        <p:cxnSp>
          <p:nvCxnSpPr>
            <p:cNvPr id="369" name="Straight Connector 368"/>
            <p:cNvCxnSpPr/>
            <p:nvPr/>
          </p:nvCxnSpPr>
          <p:spPr>
            <a:xfrm flipV="1">
              <a:off x="8753492" y="7493745"/>
              <a:ext cx="3217345" cy="1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868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rgbClr val="FFFFFF"/>
                </a:solidFill>
              </a:rPr>
              <a:t>EXECUTIVE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 vert="horz" lIns="0" tIns="0" rIns="0" bIns="0" rtlCol="0">
            <a:no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Current advertising mix needs to be adjusted to achieve maximum impact on sales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933172" y="1545268"/>
            <a:ext cx="12894327" cy="215570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tx1"/>
              </a:buClr>
            </a:pPr>
            <a:r>
              <a:rPr lang="en-GB" sz="1800" b="1" dirty="0">
                <a:solidFill>
                  <a:schemeClr val="bg1"/>
                </a:solidFill>
              </a:rPr>
              <a:t>Advertising </a:t>
            </a:r>
            <a:r>
              <a:rPr lang="en-GB" sz="1800" b="1" dirty="0" smtClean="0">
                <a:solidFill>
                  <a:schemeClr val="bg1"/>
                </a:solidFill>
              </a:rPr>
              <a:t>mix </a:t>
            </a:r>
            <a:r>
              <a:rPr lang="en-GB" sz="1800" b="1" dirty="0">
                <a:solidFill>
                  <a:schemeClr val="bg1"/>
                </a:solidFill>
              </a:rPr>
              <a:t>based on a conscious set of </a:t>
            </a:r>
            <a:r>
              <a:rPr lang="en-GB" sz="1800" b="1" dirty="0" smtClean="0">
                <a:solidFill>
                  <a:schemeClr val="bg1"/>
                </a:solidFill>
              </a:rPr>
              <a:t>decisions regarding </a:t>
            </a:r>
            <a:r>
              <a:rPr lang="en-GB" sz="1800" b="1" dirty="0">
                <a:solidFill>
                  <a:schemeClr val="bg1"/>
                </a:solidFill>
              </a:rPr>
              <a:t>target group</a:t>
            </a:r>
            <a:r>
              <a:rPr lang="en-GB" sz="1800" b="1" dirty="0" smtClean="0">
                <a:solidFill>
                  <a:schemeClr val="bg1"/>
                </a:solidFill>
              </a:rPr>
              <a:t>, </a:t>
            </a:r>
            <a:r>
              <a:rPr lang="en-GB" sz="1800" b="1" dirty="0">
                <a:solidFill>
                  <a:schemeClr val="bg1"/>
                </a:solidFill>
              </a:rPr>
              <a:t>objective and </a:t>
            </a:r>
            <a:r>
              <a:rPr lang="en-GB" sz="1800" b="1" dirty="0" smtClean="0">
                <a:solidFill>
                  <a:schemeClr val="bg1"/>
                </a:solidFill>
              </a:rPr>
              <a:t>strategy application</a:t>
            </a:r>
          </a:p>
          <a:p>
            <a:pPr marL="1108481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</a:rPr>
              <a:t>Longer advertisements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</a:rPr>
              <a:t>television considered more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brand focused</a:t>
            </a:r>
          </a:p>
          <a:p>
            <a:pPr lvl="1">
              <a:buClr>
                <a:schemeClr val="tx1"/>
              </a:buClr>
            </a:pP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</a:rPr>
              <a:t>Client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aims for Retention, Acquisition or 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</a:rPr>
              <a:t>Upselling</a:t>
            </a:r>
            <a:endParaRPr lang="en-GB" sz="1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Clr>
                <a:schemeClr val="tx1"/>
              </a:buClr>
            </a:pPr>
            <a:endParaRPr lang="en-GB" sz="18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sz="1800" b="1" dirty="0" smtClean="0">
                <a:solidFill>
                  <a:schemeClr val="bg1"/>
                </a:solidFill>
              </a:rPr>
              <a:t>Advertising </a:t>
            </a:r>
            <a:r>
              <a:rPr lang="en-GB" sz="1800" b="1" dirty="0">
                <a:solidFill>
                  <a:schemeClr val="bg1"/>
                </a:solidFill>
              </a:rPr>
              <a:t>mix </a:t>
            </a:r>
            <a:r>
              <a:rPr lang="en-GB" sz="1800" b="1" dirty="0" smtClean="0">
                <a:solidFill>
                  <a:schemeClr val="bg1"/>
                </a:solidFill>
              </a:rPr>
              <a:t>centrally managed independent of individual stores</a:t>
            </a:r>
            <a:endParaRPr lang="en-GB" sz="18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sz="1800" b="1" dirty="0">
                <a:solidFill>
                  <a:schemeClr val="bg1"/>
                </a:solidFill>
              </a:rPr>
              <a:t>All variables are treated under the “same store” assumption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933173" y="3938224"/>
            <a:ext cx="12893545" cy="215570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tx1"/>
              </a:buClr>
            </a:pPr>
            <a:r>
              <a:rPr lang="en-GB" sz="1800" b="1" dirty="0">
                <a:solidFill>
                  <a:schemeClr val="bg1"/>
                </a:solidFill>
              </a:rPr>
              <a:t>Sales </a:t>
            </a:r>
            <a:r>
              <a:rPr lang="en-GB" sz="1800" b="1" dirty="0" smtClean="0">
                <a:solidFill>
                  <a:schemeClr val="bg1"/>
                </a:solidFill>
              </a:rPr>
              <a:t>as</a:t>
            </a:r>
            <a:r>
              <a:rPr lang="en-GB" sz="1800" b="1" dirty="0" smtClean="0">
                <a:solidFill>
                  <a:schemeClr val="bg1"/>
                </a:solidFill>
              </a:rPr>
              <a:t> </a:t>
            </a:r>
            <a:r>
              <a:rPr lang="en-GB" sz="1800" b="1" dirty="0">
                <a:solidFill>
                  <a:schemeClr val="bg1"/>
                </a:solidFill>
              </a:rPr>
              <a:t>a function of visits and revenue per visit</a:t>
            </a:r>
          </a:p>
          <a:p>
            <a:pPr>
              <a:buClr>
                <a:schemeClr val="tx1"/>
              </a:buClr>
            </a:pPr>
            <a:r>
              <a:rPr lang="en-GB" sz="1800" b="1" dirty="0" smtClean="0">
                <a:solidFill>
                  <a:schemeClr val="bg1"/>
                </a:solidFill>
              </a:rPr>
              <a:t>Decomposed model</a:t>
            </a:r>
          </a:p>
          <a:p>
            <a:pPr>
              <a:buClr>
                <a:schemeClr val="tx1"/>
              </a:buClr>
            </a:pPr>
            <a:endParaRPr lang="en-GB" sz="1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Determines the impact of 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</a:rPr>
              <a:t>television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ads on visits and revenue per visit</a:t>
            </a:r>
          </a:p>
          <a:p>
            <a:pPr lvl="1">
              <a:buClr>
                <a:schemeClr val="tx1"/>
              </a:buClr>
            </a:pP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Provides 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</a:rPr>
              <a:t>analysis on effectiveness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</a:rPr>
              <a:t>format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given a certain 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</a:rPr>
              <a:t>target audience (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Acquisition, Retention </a:t>
            </a:r>
            <a:r>
              <a:rPr lang="en-GB" sz="1800" dirty="0" smtClean="0">
                <a:solidFill>
                  <a:schemeClr val="bg1">
                    <a:lumMod val="65000"/>
                  </a:schemeClr>
                </a:solidFill>
              </a:rPr>
              <a:t>&amp; Upselling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buClr>
                <a:schemeClr val="tx1"/>
              </a:buClr>
            </a:pPr>
            <a:endParaRPr lang="en-GB" sz="18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sz="1800" b="1" dirty="0" smtClean="0">
                <a:solidFill>
                  <a:schemeClr val="bg1"/>
                </a:solidFill>
              </a:rPr>
              <a:t>Allows </a:t>
            </a:r>
            <a:r>
              <a:rPr lang="en-GB" sz="1800" b="1" dirty="0">
                <a:solidFill>
                  <a:schemeClr val="bg1"/>
                </a:solidFill>
              </a:rPr>
              <a:t>for </a:t>
            </a:r>
            <a:r>
              <a:rPr lang="en-GB" sz="1800" b="1" dirty="0" smtClean="0">
                <a:solidFill>
                  <a:schemeClr val="bg1"/>
                </a:solidFill>
              </a:rPr>
              <a:t>reinvestment in profitable advertisement </a:t>
            </a:r>
            <a:r>
              <a:rPr lang="en-GB" sz="1800" b="1" dirty="0">
                <a:solidFill>
                  <a:schemeClr val="bg1"/>
                </a:solidFill>
              </a:rPr>
              <a:t>formats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33172" y="6356233"/>
            <a:ext cx="12893545" cy="215570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tx1"/>
              </a:buClr>
            </a:pPr>
            <a:r>
              <a:rPr lang="en-GB" sz="1800" b="1" dirty="0">
                <a:solidFill>
                  <a:schemeClr val="bg1"/>
                </a:solidFill>
              </a:rPr>
              <a:t>Longer ads boost visits and shorter ads drive extra </a:t>
            </a:r>
            <a:r>
              <a:rPr lang="en-GB" sz="1800" b="1" dirty="0" smtClean="0">
                <a:solidFill>
                  <a:schemeClr val="bg1"/>
                </a:solidFill>
              </a:rPr>
              <a:t>purchases</a:t>
            </a:r>
          </a:p>
          <a:p>
            <a:pPr>
              <a:buClr>
                <a:schemeClr val="tx1"/>
              </a:buClr>
            </a:pPr>
            <a:endParaRPr lang="en-GB" sz="1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15 seconds and 20 seconds TV ads increase purchase amount per visit</a:t>
            </a:r>
          </a:p>
          <a:p>
            <a:pPr lvl="1">
              <a:buClr>
                <a:schemeClr val="tx1"/>
              </a:buClr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45 seconds ads placement 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determine 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changes in 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visits</a:t>
            </a:r>
          </a:p>
          <a:p>
            <a:pPr marL="1108481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GB" sz="1800" b="1" dirty="0">
                <a:solidFill>
                  <a:schemeClr val="bg1"/>
                </a:solidFill>
              </a:rPr>
              <a:t>More efficient budget allocation </a:t>
            </a:r>
            <a:r>
              <a:rPr lang="en-GB" sz="1800" b="1" dirty="0" smtClean="0">
                <a:solidFill>
                  <a:schemeClr val="bg1"/>
                </a:solidFill>
              </a:rPr>
              <a:t>by using </a:t>
            </a:r>
            <a:r>
              <a:rPr lang="en-GB" sz="1800" b="1" dirty="0">
                <a:solidFill>
                  <a:schemeClr val="bg1"/>
                </a:solidFill>
              </a:rPr>
              <a:t>the optimal format and media</a:t>
            </a:r>
          </a:p>
          <a:p>
            <a:pPr>
              <a:buClr>
                <a:schemeClr val="tx1"/>
              </a:buClr>
            </a:pPr>
            <a:r>
              <a:rPr lang="en-GB" sz="1800" b="1" dirty="0">
                <a:solidFill>
                  <a:schemeClr val="bg1"/>
                </a:solidFill>
              </a:rPr>
              <a:t>Further </a:t>
            </a:r>
            <a:r>
              <a:rPr lang="en-GB" sz="1800" b="1" dirty="0" smtClean="0">
                <a:solidFill>
                  <a:schemeClr val="bg1"/>
                </a:solidFill>
              </a:rPr>
              <a:t>experiments </a:t>
            </a:r>
            <a:r>
              <a:rPr lang="en-GB" sz="1800" b="1" dirty="0">
                <a:solidFill>
                  <a:schemeClr val="bg1"/>
                </a:solidFill>
              </a:rPr>
              <a:t>to better capture the impact of each ad campaign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1057" y="1584244"/>
            <a:ext cx="562365" cy="6870711"/>
            <a:chOff x="591057" y="1584244"/>
            <a:chExt cx="562365" cy="6870711"/>
          </a:xfrm>
          <a:solidFill>
            <a:srgbClr val="4F535A"/>
          </a:solidFill>
        </p:grpSpPr>
        <p:sp>
          <p:nvSpPr>
            <p:cNvPr id="88" name="Rectangle 87"/>
            <p:cNvSpPr/>
            <p:nvPr/>
          </p:nvSpPr>
          <p:spPr>
            <a:xfrm rot="5400000">
              <a:off x="796888" y="320352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89" name="Rectangle 88"/>
            <p:cNvSpPr/>
            <p:nvPr/>
          </p:nvSpPr>
          <p:spPr>
            <a:xfrm rot="5400000">
              <a:off x="796888" y="338603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90" name="Rectangle 89"/>
            <p:cNvSpPr/>
            <p:nvPr/>
          </p:nvSpPr>
          <p:spPr>
            <a:xfrm rot="5400000">
              <a:off x="796888" y="356854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91" name="Rectangle 90"/>
            <p:cNvSpPr/>
            <p:nvPr/>
          </p:nvSpPr>
          <p:spPr>
            <a:xfrm rot="5400000">
              <a:off x="796888" y="375105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796888" y="393356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8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796888" y="411607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94" name="Rectangle 93"/>
            <p:cNvSpPr/>
            <p:nvPr/>
          </p:nvSpPr>
          <p:spPr>
            <a:xfrm rot="5400000">
              <a:off x="796888" y="429858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796888" y="4481096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96" name="Rectangle 95"/>
            <p:cNvSpPr/>
            <p:nvPr/>
          </p:nvSpPr>
          <p:spPr>
            <a:xfrm rot="5400000">
              <a:off x="796888" y="466360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818089" y="137841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98" name="Rectangle 97"/>
            <p:cNvSpPr/>
            <p:nvPr/>
          </p:nvSpPr>
          <p:spPr>
            <a:xfrm rot="5400000">
              <a:off x="818089" y="156092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99" name="Rectangle 98"/>
            <p:cNvSpPr/>
            <p:nvPr/>
          </p:nvSpPr>
          <p:spPr>
            <a:xfrm rot="5400000">
              <a:off x="818089" y="174343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00" name="Rectangle 99"/>
            <p:cNvSpPr/>
            <p:nvPr/>
          </p:nvSpPr>
          <p:spPr>
            <a:xfrm rot="5400000">
              <a:off x="818089" y="192594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01" name="Rectangle 100"/>
            <p:cNvSpPr/>
            <p:nvPr/>
          </p:nvSpPr>
          <p:spPr>
            <a:xfrm rot="5400000">
              <a:off x="818089" y="2108456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02" name="Rectangle 101"/>
            <p:cNvSpPr/>
            <p:nvPr/>
          </p:nvSpPr>
          <p:spPr>
            <a:xfrm rot="5400000">
              <a:off x="818089" y="229096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03" name="Rectangle 102"/>
            <p:cNvSpPr/>
            <p:nvPr/>
          </p:nvSpPr>
          <p:spPr>
            <a:xfrm rot="5400000">
              <a:off x="818089" y="247347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829775" y="265598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05" name="Rectangle 104"/>
            <p:cNvSpPr/>
            <p:nvPr/>
          </p:nvSpPr>
          <p:spPr>
            <a:xfrm rot="5400000">
              <a:off x="818089" y="283849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06" name="Rectangle 105"/>
            <p:cNvSpPr/>
            <p:nvPr/>
          </p:nvSpPr>
          <p:spPr>
            <a:xfrm rot="5400000">
              <a:off x="818089" y="302101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07" name="Rectangle 106"/>
            <p:cNvSpPr/>
            <p:nvPr/>
          </p:nvSpPr>
          <p:spPr>
            <a:xfrm rot="5400000">
              <a:off x="796888" y="484611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08" name="Rectangle 107"/>
            <p:cNvSpPr/>
            <p:nvPr/>
          </p:nvSpPr>
          <p:spPr>
            <a:xfrm rot="5400000">
              <a:off x="796888" y="502862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1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09" name="Rectangle 108"/>
            <p:cNvSpPr/>
            <p:nvPr/>
          </p:nvSpPr>
          <p:spPr>
            <a:xfrm rot="5400000">
              <a:off x="796888" y="52111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10" name="Rectangle 109"/>
            <p:cNvSpPr/>
            <p:nvPr/>
          </p:nvSpPr>
          <p:spPr>
            <a:xfrm rot="5400000">
              <a:off x="796888" y="539365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11" name="Rectangle 110"/>
            <p:cNvSpPr/>
            <p:nvPr/>
          </p:nvSpPr>
          <p:spPr>
            <a:xfrm rot="5400000">
              <a:off x="796888" y="557616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12" name="Rectangle 111"/>
            <p:cNvSpPr/>
            <p:nvPr/>
          </p:nvSpPr>
          <p:spPr>
            <a:xfrm rot="5400000">
              <a:off x="796888" y="575867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796888" y="59411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4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796888" y="6123693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796888" y="630620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796888" y="6488714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6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796888" y="667122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7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796888" y="6853736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796888" y="703624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796888" y="7218757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40" name="Rectangle 139"/>
            <p:cNvSpPr/>
            <p:nvPr/>
          </p:nvSpPr>
          <p:spPr>
            <a:xfrm rot="5400000">
              <a:off x="796888" y="740126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41" name="Rectangle 140"/>
            <p:cNvSpPr/>
            <p:nvPr/>
          </p:nvSpPr>
          <p:spPr>
            <a:xfrm rot="5400000">
              <a:off x="796888" y="758377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0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42" name="Rectangle 141"/>
            <p:cNvSpPr/>
            <p:nvPr/>
          </p:nvSpPr>
          <p:spPr>
            <a:xfrm rot="5400000">
              <a:off x="796888" y="7766290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52" name="Rectangle 151"/>
            <p:cNvSpPr/>
            <p:nvPr/>
          </p:nvSpPr>
          <p:spPr>
            <a:xfrm rot="5400000">
              <a:off x="796888" y="794880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  <p:sp>
          <p:nvSpPr>
            <p:cNvPr id="154" name="Rectangle 153"/>
            <p:cNvSpPr/>
            <p:nvPr/>
          </p:nvSpPr>
          <p:spPr>
            <a:xfrm rot="5400000">
              <a:off x="818089" y="813130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/>
                </a:buClr>
              </a:pPr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90936" y="2464937"/>
            <a:ext cx="2138739" cy="316362"/>
            <a:chOff x="1141736" y="1691811"/>
            <a:chExt cx="2138739" cy="316362"/>
          </a:xfrm>
        </p:grpSpPr>
        <p:sp>
          <p:nvSpPr>
            <p:cNvPr id="11" name="TextBox 10"/>
            <p:cNvSpPr txBox="1"/>
            <p:nvPr/>
          </p:nvSpPr>
          <p:spPr>
            <a:xfrm>
              <a:off x="1539357" y="1691811"/>
              <a:ext cx="17411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500"/>
                </a:spcAft>
                <a:buClr>
                  <a:schemeClr val="tx1"/>
                </a:buClr>
              </a:pPr>
              <a:r>
                <a:rPr lang="en-GB" sz="2000" b="1" dirty="0">
                  <a:solidFill>
                    <a:schemeClr val="bg1"/>
                  </a:solidFill>
                </a:rPr>
                <a:t>Assumptions</a:t>
              </a:r>
            </a:p>
          </p:txBody>
        </p:sp>
        <p:cxnSp>
          <p:nvCxnSpPr>
            <p:cNvPr id="14" name="Straight Connector 13"/>
            <p:cNvCxnSpPr>
              <a:stCxn id="99" idx="0"/>
            </p:cNvCxnSpPr>
            <p:nvPr/>
          </p:nvCxnSpPr>
          <p:spPr>
            <a:xfrm flipV="1">
              <a:off x="1141736" y="1991003"/>
              <a:ext cx="2108670" cy="17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090936" y="4857893"/>
            <a:ext cx="2138739" cy="316362"/>
            <a:chOff x="1141736" y="1691811"/>
            <a:chExt cx="2138739" cy="316362"/>
          </a:xfrm>
        </p:grpSpPr>
        <p:sp>
          <p:nvSpPr>
            <p:cNvPr id="159" name="TextBox 158"/>
            <p:cNvSpPr txBox="1"/>
            <p:nvPr/>
          </p:nvSpPr>
          <p:spPr>
            <a:xfrm>
              <a:off x="1539357" y="1691811"/>
              <a:ext cx="17411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500"/>
                </a:spcAft>
                <a:buClr>
                  <a:schemeClr val="tx1"/>
                </a:buClr>
              </a:pPr>
              <a:r>
                <a:rPr lang="en-GB" sz="2000" b="1" dirty="0">
                  <a:solidFill>
                    <a:schemeClr val="bg1"/>
                  </a:solidFill>
                </a:rPr>
                <a:t>Model</a:t>
              </a:r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1141736" y="1991003"/>
              <a:ext cx="2108670" cy="17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1116336" y="7250850"/>
            <a:ext cx="2113339" cy="316362"/>
            <a:chOff x="1141736" y="1691811"/>
            <a:chExt cx="2113339" cy="316362"/>
          </a:xfrm>
        </p:grpSpPr>
        <p:sp>
          <p:nvSpPr>
            <p:cNvPr id="162" name="TextBox 161"/>
            <p:cNvSpPr txBox="1"/>
            <p:nvPr/>
          </p:nvSpPr>
          <p:spPr>
            <a:xfrm>
              <a:off x="1513957" y="1691811"/>
              <a:ext cx="17411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500"/>
                </a:spcAft>
                <a:buClr>
                  <a:schemeClr val="tx1"/>
                </a:buClr>
              </a:pPr>
              <a:r>
                <a:rPr lang="en-GB" sz="2000" b="1" dirty="0">
                  <a:solidFill>
                    <a:schemeClr val="bg1"/>
                  </a:solidFill>
                </a:rPr>
                <a:t>Results</a:t>
              </a: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1141736" y="1991003"/>
              <a:ext cx="2108670" cy="17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37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en-GB" dirty="0"/>
              <a:t>14 companies compete in a slow growth and competitive market with a total volume of €2.5bn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66764" y="6711497"/>
            <a:ext cx="14977260" cy="578808"/>
            <a:chOff x="-164096" y="5103438"/>
            <a:chExt cx="13615691" cy="578808"/>
          </a:xfrm>
          <a:solidFill>
            <a:schemeClr val="accent5"/>
          </a:solidFill>
        </p:grpSpPr>
        <p:sp>
          <p:nvSpPr>
            <p:cNvPr id="135" name="Rectangle 134"/>
            <p:cNvSpPr/>
            <p:nvPr/>
          </p:nvSpPr>
          <p:spPr>
            <a:xfrm rot="10800000">
              <a:off x="1150867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/>
            <p:cNvSpPr/>
            <p:nvPr/>
          </p:nvSpPr>
          <p:spPr>
            <a:xfrm rot="10800000">
              <a:off x="1132616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/>
            <p:cNvSpPr/>
            <p:nvPr/>
          </p:nvSpPr>
          <p:spPr>
            <a:xfrm rot="10800000">
              <a:off x="11143650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/>
            <p:cNvSpPr/>
            <p:nvPr/>
          </p:nvSpPr>
          <p:spPr>
            <a:xfrm rot="10800000">
              <a:off x="10961139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/>
            <p:cNvSpPr/>
            <p:nvPr/>
          </p:nvSpPr>
          <p:spPr>
            <a:xfrm rot="10800000">
              <a:off x="10778628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8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Rectangle 142"/>
            <p:cNvSpPr/>
            <p:nvPr/>
          </p:nvSpPr>
          <p:spPr>
            <a:xfrm rot="10800000">
              <a:off x="10596118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/>
            <p:cNvSpPr/>
            <p:nvPr/>
          </p:nvSpPr>
          <p:spPr>
            <a:xfrm rot="10800000">
              <a:off x="10413607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/>
            <p:cNvSpPr/>
            <p:nvPr/>
          </p:nvSpPr>
          <p:spPr>
            <a:xfrm rot="10800000">
              <a:off x="10231096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/>
            <p:cNvSpPr/>
            <p:nvPr/>
          </p:nvSpPr>
          <p:spPr>
            <a:xfrm rot="10800000">
              <a:off x="10048585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/>
            <p:cNvSpPr/>
            <p:nvPr/>
          </p:nvSpPr>
          <p:spPr>
            <a:xfrm rot="10800000">
              <a:off x="13333779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/>
            <p:cNvSpPr/>
            <p:nvPr/>
          </p:nvSpPr>
          <p:spPr>
            <a:xfrm rot="10800000">
              <a:off x="13151268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/>
            <p:cNvSpPr/>
            <p:nvPr/>
          </p:nvSpPr>
          <p:spPr>
            <a:xfrm rot="10800000">
              <a:off x="12968758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/>
            <p:cNvSpPr/>
            <p:nvPr/>
          </p:nvSpPr>
          <p:spPr>
            <a:xfrm rot="10800000">
              <a:off x="12786247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/>
            <p:cNvSpPr/>
            <p:nvPr/>
          </p:nvSpPr>
          <p:spPr>
            <a:xfrm rot="10800000">
              <a:off x="12603736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/>
            <p:cNvSpPr/>
            <p:nvPr/>
          </p:nvSpPr>
          <p:spPr>
            <a:xfrm rot="10800000">
              <a:off x="12421225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/>
            <p:cNvSpPr/>
            <p:nvPr/>
          </p:nvSpPr>
          <p:spPr>
            <a:xfrm rot="10800000">
              <a:off x="12238714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/>
            <p:cNvSpPr/>
            <p:nvPr/>
          </p:nvSpPr>
          <p:spPr>
            <a:xfrm rot="10800000">
              <a:off x="12056204" y="513632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/>
            <p:cNvSpPr/>
            <p:nvPr/>
          </p:nvSpPr>
          <p:spPr>
            <a:xfrm rot="10800000">
              <a:off x="11873693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 rot="10800000">
              <a:off x="11691182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/>
            <p:cNvSpPr/>
            <p:nvPr/>
          </p:nvSpPr>
          <p:spPr>
            <a:xfrm rot="10800000">
              <a:off x="9866075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Rectangle 164"/>
            <p:cNvSpPr/>
            <p:nvPr/>
          </p:nvSpPr>
          <p:spPr>
            <a:xfrm rot="10800000">
              <a:off x="9683564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1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Rectangle 165"/>
            <p:cNvSpPr/>
            <p:nvPr/>
          </p:nvSpPr>
          <p:spPr>
            <a:xfrm rot="10800000">
              <a:off x="9501053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/>
            <p:cNvSpPr/>
            <p:nvPr/>
          </p:nvSpPr>
          <p:spPr>
            <a:xfrm rot="10800000">
              <a:off x="9318542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/>
            <p:cNvSpPr/>
            <p:nvPr/>
          </p:nvSpPr>
          <p:spPr>
            <a:xfrm rot="10800000">
              <a:off x="913603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/>
            <p:cNvSpPr/>
            <p:nvPr/>
          </p:nvSpPr>
          <p:spPr>
            <a:xfrm rot="10800000">
              <a:off x="895352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ectangle 169"/>
            <p:cNvSpPr/>
            <p:nvPr/>
          </p:nvSpPr>
          <p:spPr>
            <a:xfrm rot="10800000">
              <a:off x="8771010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4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/>
            <p:cNvSpPr/>
            <p:nvPr/>
          </p:nvSpPr>
          <p:spPr>
            <a:xfrm rot="10800000">
              <a:off x="8588499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/>
            <p:cNvSpPr/>
            <p:nvPr/>
          </p:nvSpPr>
          <p:spPr>
            <a:xfrm rot="10800000">
              <a:off x="8405988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/>
            <p:cNvSpPr/>
            <p:nvPr/>
          </p:nvSpPr>
          <p:spPr>
            <a:xfrm rot="10800000">
              <a:off x="8223478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6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/>
            <p:cNvSpPr/>
            <p:nvPr/>
          </p:nvSpPr>
          <p:spPr>
            <a:xfrm rot="10800000">
              <a:off x="8040967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7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/>
            <p:cNvSpPr/>
            <p:nvPr/>
          </p:nvSpPr>
          <p:spPr>
            <a:xfrm rot="10800000">
              <a:off x="7858456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/>
            <p:cNvSpPr/>
            <p:nvPr/>
          </p:nvSpPr>
          <p:spPr>
            <a:xfrm rot="10800000">
              <a:off x="7675945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/>
            <p:cNvSpPr/>
            <p:nvPr/>
          </p:nvSpPr>
          <p:spPr>
            <a:xfrm rot="10800000">
              <a:off x="7493435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/>
            <p:cNvSpPr/>
            <p:nvPr/>
          </p:nvSpPr>
          <p:spPr>
            <a:xfrm rot="10800000">
              <a:off x="7310924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/>
            <p:cNvSpPr/>
            <p:nvPr/>
          </p:nvSpPr>
          <p:spPr>
            <a:xfrm rot="10800000">
              <a:off x="7128413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0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/>
            <p:cNvSpPr/>
            <p:nvPr/>
          </p:nvSpPr>
          <p:spPr>
            <a:xfrm rot="10800000">
              <a:off x="6945902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Rectangle 181"/>
            <p:cNvSpPr/>
            <p:nvPr/>
          </p:nvSpPr>
          <p:spPr>
            <a:xfrm rot="10800000">
              <a:off x="676339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 rot="10800000">
              <a:off x="6580884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 rot="10800000">
              <a:off x="476369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Rectangle 194"/>
            <p:cNvSpPr/>
            <p:nvPr/>
          </p:nvSpPr>
          <p:spPr>
            <a:xfrm rot="10800000">
              <a:off x="458118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tangle 195"/>
            <p:cNvSpPr/>
            <p:nvPr/>
          </p:nvSpPr>
          <p:spPr>
            <a:xfrm rot="10800000">
              <a:off x="4398670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Rectangle 196"/>
            <p:cNvSpPr/>
            <p:nvPr/>
          </p:nvSpPr>
          <p:spPr>
            <a:xfrm rot="10800000">
              <a:off x="4216159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angle 197"/>
            <p:cNvSpPr/>
            <p:nvPr/>
          </p:nvSpPr>
          <p:spPr>
            <a:xfrm rot="10800000">
              <a:off x="4033648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8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 rot="10800000">
              <a:off x="3851138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/>
            <p:cNvSpPr/>
            <p:nvPr/>
          </p:nvSpPr>
          <p:spPr>
            <a:xfrm rot="10800000">
              <a:off x="3668627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tangle 200"/>
            <p:cNvSpPr/>
            <p:nvPr/>
          </p:nvSpPr>
          <p:spPr>
            <a:xfrm rot="10800000">
              <a:off x="3486116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tangle 201"/>
            <p:cNvSpPr/>
            <p:nvPr/>
          </p:nvSpPr>
          <p:spPr>
            <a:xfrm rot="10800000">
              <a:off x="3303605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/>
            <p:cNvSpPr/>
            <p:nvPr/>
          </p:nvSpPr>
          <p:spPr>
            <a:xfrm rot="10800000">
              <a:off x="6588799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tangle 203"/>
            <p:cNvSpPr/>
            <p:nvPr/>
          </p:nvSpPr>
          <p:spPr>
            <a:xfrm rot="10800000">
              <a:off x="6406288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/>
            <p:cNvSpPr/>
            <p:nvPr/>
          </p:nvSpPr>
          <p:spPr>
            <a:xfrm rot="10800000">
              <a:off x="6223778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/>
            <p:cNvSpPr/>
            <p:nvPr/>
          </p:nvSpPr>
          <p:spPr>
            <a:xfrm rot="10800000">
              <a:off x="6041267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/>
            <p:cNvSpPr/>
            <p:nvPr/>
          </p:nvSpPr>
          <p:spPr>
            <a:xfrm rot="10800000">
              <a:off x="5858756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Rectangle 207"/>
            <p:cNvSpPr/>
            <p:nvPr/>
          </p:nvSpPr>
          <p:spPr>
            <a:xfrm rot="10800000">
              <a:off x="5676245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Rectangle 208"/>
            <p:cNvSpPr/>
            <p:nvPr/>
          </p:nvSpPr>
          <p:spPr>
            <a:xfrm rot="10800000">
              <a:off x="5493734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/>
            <p:cNvSpPr/>
            <p:nvPr/>
          </p:nvSpPr>
          <p:spPr>
            <a:xfrm rot="10800000">
              <a:off x="5311224" y="515276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/>
            <p:cNvSpPr/>
            <p:nvPr/>
          </p:nvSpPr>
          <p:spPr>
            <a:xfrm rot="10800000">
              <a:off x="5128713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/>
            <p:cNvSpPr/>
            <p:nvPr/>
          </p:nvSpPr>
          <p:spPr>
            <a:xfrm rot="10800000">
              <a:off x="4946202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/>
            <p:cNvSpPr/>
            <p:nvPr/>
          </p:nvSpPr>
          <p:spPr>
            <a:xfrm rot="10800000">
              <a:off x="3121095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 rot="10800000">
              <a:off x="2938584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1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/>
            <p:cNvSpPr/>
            <p:nvPr/>
          </p:nvSpPr>
          <p:spPr>
            <a:xfrm rot="10800000">
              <a:off x="2756073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/>
            <p:cNvSpPr/>
            <p:nvPr/>
          </p:nvSpPr>
          <p:spPr>
            <a:xfrm rot="10800000">
              <a:off x="2573562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Rectangle 216"/>
            <p:cNvSpPr/>
            <p:nvPr/>
          </p:nvSpPr>
          <p:spPr>
            <a:xfrm rot="10800000">
              <a:off x="239105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/>
            <p:cNvSpPr/>
            <p:nvPr/>
          </p:nvSpPr>
          <p:spPr>
            <a:xfrm rot="10800000">
              <a:off x="220854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Rectangle 218"/>
            <p:cNvSpPr/>
            <p:nvPr/>
          </p:nvSpPr>
          <p:spPr>
            <a:xfrm rot="10800000">
              <a:off x="2026030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4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Rectangle 219"/>
            <p:cNvSpPr/>
            <p:nvPr/>
          </p:nvSpPr>
          <p:spPr>
            <a:xfrm rot="10800000">
              <a:off x="1843519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/>
            <p:cNvSpPr/>
            <p:nvPr/>
          </p:nvSpPr>
          <p:spPr>
            <a:xfrm rot="10800000">
              <a:off x="1661008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/>
            <p:cNvSpPr/>
            <p:nvPr/>
          </p:nvSpPr>
          <p:spPr>
            <a:xfrm rot="10800000">
              <a:off x="1478498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6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/>
            <p:cNvSpPr/>
            <p:nvPr/>
          </p:nvSpPr>
          <p:spPr>
            <a:xfrm rot="10800000">
              <a:off x="1295987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7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/>
            <p:cNvSpPr/>
            <p:nvPr/>
          </p:nvSpPr>
          <p:spPr>
            <a:xfrm rot="10800000">
              <a:off x="1113476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/>
            <p:cNvSpPr/>
            <p:nvPr/>
          </p:nvSpPr>
          <p:spPr>
            <a:xfrm rot="10800000">
              <a:off x="930965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/>
            <p:cNvSpPr/>
            <p:nvPr/>
          </p:nvSpPr>
          <p:spPr>
            <a:xfrm rot="10800000">
              <a:off x="748455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Rectangle 226"/>
            <p:cNvSpPr/>
            <p:nvPr/>
          </p:nvSpPr>
          <p:spPr>
            <a:xfrm rot="10800000">
              <a:off x="565944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Rectangle 227"/>
            <p:cNvSpPr/>
            <p:nvPr/>
          </p:nvSpPr>
          <p:spPr>
            <a:xfrm rot="10800000">
              <a:off x="383433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0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/>
            <p:cNvSpPr/>
            <p:nvPr/>
          </p:nvSpPr>
          <p:spPr>
            <a:xfrm rot="10800000">
              <a:off x="200922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Rectangle 229"/>
            <p:cNvSpPr/>
            <p:nvPr/>
          </p:nvSpPr>
          <p:spPr>
            <a:xfrm rot="10800000">
              <a:off x="1841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Rectangle 230"/>
            <p:cNvSpPr/>
            <p:nvPr/>
          </p:nvSpPr>
          <p:spPr>
            <a:xfrm rot="10800000">
              <a:off x="-164096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FF"/>
                </a:solidFill>
              </a:rPr>
              <a:t>MARKET OVERVIEW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-797554" y="1659675"/>
            <a:ext cx="8490216" cy="6859899"/>
            <a:chOff x="-624850" y="1659675"/>
            <a:chExt cx="7359379" cy="6859899"/>
          </a:xfrm>
        </p:grpSpPr>
        <p:cxnSp>
          <p:nvCxnSpPr>
            <p:cNvPr id="191" name="Straight Connector 105"/>
            <p:cNvCxnSpPr/>
            <p:nvPr/>
          </p:nvCxnSpPr>
          <p:spPr>
            <a:xfrm flipV="1">
              <a:off x="-624850" y="6088791"/>
              <a:ext cx="0" cy="560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499090" y="1659675"/>
              <a:ext cx="62354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1600" b="1" dirty="0">
                  <a:solidFill>
                    <a:srgbClr val="FFFFFF"/>
                  </a:solidFill>
                </a:rPr>
                <a:t>Market share of </a:t>
              </a:r>
              <a:r>
                <a:rPr lang="en-GB" sz="1600" b="1" dirty="0" smtClean="0">
                  <a:solidFill>
                    <a:srgbClr val="FFFFFF"/>
                  </a:solidFill>
                </a:rPr>
                <a:t>competition accounting </a:t>
              </a:r>
              <a:r>
                <a:rPr lang="en-GB" sz="1600" b="1" dirty="0">
                  <a:solidFill>
                    <a:srgbClr val="FFFFFF"/>
                  </a:solidFill>
                </a:rPr>
                <a:t>for 80% of </a:t>
              </a:r>
              <a:r>
                <a:rPr lang="en-GB" sz="1600" b="1" dirty="0" smtClean="0">
                  <a:solidFill>
                    <a:srgbClr val="FFFFFF"/>
                  </a:solidFill>
                </a:rPr>
                <a:t>market </a:t>
              </a:r>
              <a:r>
                <a:rPr lang="en-GB" sz="1600" b="1" dirty="0">
                  <a:solidFill>
                    <a:srgbClr val="FFFFFF"/>
                  </a:solidFill>
                </a:rPr>
                <a:t>(2011 – 2015)</a:t>
              </a:r>
            </a:p>
          </p:txBody>
        </p:sp>
        <p:graphicFrame>
          <p:nvGraphicFramePr>
            <p:cNvPr id="192" name="Chart 19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92499638"/>
                </p:ext>
              </p:extLst>
            </p:nvPr>
          </p:nvGraphicFramePr>
          <p:xfrm>
            <a:off x="894656" y="2031333"/>
            <a:ext cx="5608521" cy="41815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44" name="TextBox 243"/>
            <p:cNvSpPr txBox="1"/>
            <p:nvPr/>
          </p:nvSpPr>
          <p:spPr>
            <a:xfrm>
              <a:off x="585472" y="7965576"/>
              <a:ext cx="599145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1800" dirty="0">
                  <a:solidFill>
                    <a:srgbClr val="FFFFFF"/>
                  </a:solidFill>
                </a:rPr>
                <a:t>Concentrated market with 7 players dominating ~80% of the market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57202" y="5571855"/>
              <a:ext cx="80304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1100" dirty="0">
                  <a:solidFill>
                    <a:schemeClr val="bg1"/>
                  </a:solidFill>
                </a:rPr>
                <a:t>2011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366724" y="5779025"/>
              <a:ext cx="80304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1100" dirty="0">
                  <a:solidFill>
                    <a:schemeClr val="bg1"/>
                  </a:solidFill>
                </a:rPr>
                <a:t>2015</a:t>
              </a: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508160" y="8662213"/>
            <a:ext cx="1563789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GB" sz="1050" dirty="0">
                <a:solidFill>
                  <a:srgbClr val="FFFFFF"/>
                </a:solidFill>
              </a:rPr>
              <a:t>Source: Mintel Fast Food &amp; Takeaways – Italy 2016</a:t>
            </a:r>
          </a:p>
        </p:txBody>
      </p:sp>
    </p:spTree>
    <p:extLst>
      <p:ext uri="{BB962C8B-B14F-4D97-AF65-F5344CB8AC3E}">
        <p14:creationId xmlns:p14="http://schemas.microsoft.com/office/powerpoint/2010/main" val="261955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en-GB" dirty="0"/>
              <a:t>14 companies compete in a slow growth and competitive market with a total volume of €2.5bn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66764" y="6711497"/>
            <a:ext cx="14977260" cy="578808"/>
            <a:chOff x="-164096" y="5103438"/>
            <a:chExt cx="13615691" cy="578808"/>
          </a:xfrm>
          <a:solidFill>
            <a:srgbClr val="787E83"/>
          </a:solidFill>
        </p:grpSpPr>
        <p:sp>
          <p:nvSpPr>
            <p:cNvPr id="135" name="Rectangle 134"/>
            <p:cNvSpPr/>
            <p:nvPr/>
          </p:nvSpPr>
          <p:spPr>
            <a:xfrm rot="10800000">
              <a:off x="1150867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/>
            <p:cNvSpPr/>
            <p:nvPr/>
          </p:nvSpPr>
          <p:spPr>
            <a:xfrm rot="10800000">
              <a:off x="1132616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/>
            <p:cNvSpPr/>
            <p:nvPr/>
          </p:nvSpPr>
          <p:spPr>
            <a:xfrm rot="10800000">
              <a:off x="11143650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/>
            <p:cNvSpPr/>
            <p:nvPr/>
          </p:nvSpPr>
          <p:spPr>
            <a:xfrm rot="10800000">
              <a:off x="10961139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/>
            <p:cNvSpPr/>
            <p:nvPr/>
          </p:nvSpPr>
          <p:spPr>
            <a:xfrm rot="10800000">
              <a:off x="10778628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8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Rectangle 142"/>
            <p:cNvSpPr/>
            <p:nvPr/>
          </p:nvSpPr>
          <p:spPr>
            <a:xfrm rot="10800000">
              <a:off x="10596118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/>
            <p:cNvSpPr/>
            <p:nvPr/>
          </p:nvSpPr>
          <p:spPr>
            <a:xfrm rot="10800000">
              <a:off x="10413607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/>
            <p:cNvSpPr/>
            <p:nvPr/>
          </p:nvSpPr>
          <p:spPr>
            <a:xfrm rot="10800000">
              <a:off x="10231096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/>
            <p:cNvSpPr/>
            <p:nvPr/>
          </p:nvSpPr>
          <p:spPr>
            <a:xfrm rot="10800000">
              <a:off x="10048585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/>
            <p:cNvSpPr/>
            <p:nvPr/>
          </p:nvSpPr>
          <p:spPr>
            <a:xfrm rot="10800000">
              <a:off x="13333779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/>
            <p:cNvSpPr/>
            <p:nvPr/>
          </p:nvSpPr>
          <p:spPr>
            <a:xfrm rot="10800000">
              <a:off x="13151268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/>
            <p:cNvSpPr/>
            <p:nvPr/>
          </p:nvSpPr>
          <p:spPr>
            <a:xfrm rot="10800000">
              <a:off x="12968758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/>
            <p:cNvSpPr/>
            <p:nvPr/>
          </p:nvSpPr>
          <p:spPr>
            <a:xfrm rot="10800000">
              <a:off x="12786247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/>
            <p:cNvSpPr/>
            <p:nvPr/>
          </p:nvSpPr>
          <p:spPr>
            <a:xfrm rot="10800000">
              <a:off x="12603736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/>
            <p:cNvSpPr/>
            <p:nvPr/>
          </p:nvSpPr>
          <p:spPr>
            <a:xfrm rot="10800000">
              <a:off x="12421225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/>
            <p:cNvSpPr/>
            <p:nvPr/>
          </p:nvSpPr>
          <p:spPr>
            <a:xfrm rot="10800000">
              <a:off x="12238714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/>
            <p:cNvSpPr/>
            <p:nvPr/>
          </p:nvSpPr>
          <p:spPr>
            <a:xfrm rot="10800000">
              <a:off x="12056204" y="513632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/>
            <p:cNvSpPr/>
            <p:nvPr/>
          </p:nvSpPr>
          <p:spPr>
            <a:xfrm rot="10800000">
              <a:off x="11873693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 rot="10800000">
              <a:off x="11691182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/>
            <p:cNvSpPr/>
            <p:nvPr/>
          </p:nvSpPr>
          <p:spPr>
            <a:xfrm rot="10800000">
              <a:off x="9866075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Rectangle 164"/>
            <p:cNvSpPr/>
            <p:nvPr/>
          </p:nvSpPr>
          <p:spPr>
            <a:xfrm rot="10800000">
              <a:off x="9683564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1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Rectangle 165"/>
            <p:cNvSpPr/>
            <p:nvPr/>
          </p:nvSpPr>
          <p:spPr>
            <a:xfrm rot="10800000">
              <a:off x="9501053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/>
            <p:cNvSpPr/>
            <p:nvPr/>
          </p:nvSpPr>
          <p:spPr>
            <a:xfrm rot="10800000">
              <a:off x="9318542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/>
            <p:cNvSpPr/>
            <p:nvPr/>
          </p:nvSpPr>
          <p:spPr>
            <a:xfrm rot="10800000">
              <a:off x="913603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/>
            <p:cNvSpPr/>
            <p:nvPr/>
          </p:nvSpPr>
          <p:spPr>
            <a:xfrm rot="10800000">
              <a:off x="895352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ectangle 169"/>
            <p:cNvSpPr/>
            <p:nvPr/>
          </p:nvSpPr>
          <p:spPr>
            <a:xfrm rot="10800000">
              <a:off x="8771010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4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/>
            <p:cNvSpPr/>
            <p:nvPr/>
          </p:nvSpPr>
          <p:spPr>
            <a:xfrm rot="10800000">
              <a:off x="8588499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/>
            <p:cNvSpPr/>
            <p:nvPr/>
          </p:nvSpPr>
          <p:spPr>
            <a:xfrm rot="10800000">
              <a:off x="8405988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/>
            <p:cNvSpPr/>
            <p:nvPr/>
          </p:nvSpPr>
          <p:spPr>
            <a:xfrm rot="10800000">
              <a:off x="8223478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6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/>
            <p:cNvSpPr/>
            <p:nvPr/>
          </p:nvSpPr>
          <p:spPr>
            <a:xfrm rot="10800000">
              <a:off x="8040967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7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/>
            <p:cNvSpPr/>
            <p:nvPr/>
          </p:nvSpPr>
          <p:spPr>
            <a:xfrm rot="10800000">
              <a:off x="7858456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/>
            <p:cNvSpPr/>
            <p:nvPr/>
          </p:nvSpPr>
          <p:spPr>
            <a:xfrm rot="10800000">
              <a:off x="7675945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/>
            <p:cNvSpPr/>
            <p:nvPr/>
          </p:nvSpPr>
          <p:spPr>
            <a:xfrm rot="10800000">
              <a:off x="7493435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/>
            <p:cNvSpPr/>
            <p:nvPr/>
          </p:nvSpPr>
          <p:spPr>
            <a:xfrm rot="10800000">
              <a:off x="7310924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/>
            <p:cNvSpPr/>
            <p:nvPr/>
          </p:nvSpPr>
          <p:spPr>
            <a:xfrm rot="10800000">
              <a:off x="7128413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0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/>
            <p:cNvSpPr/>
            <p:nvPr/>
          </p:nvSpPr>
          <p:spPr>
            <a:xfrm rot="10800000">
              <a:off x="6945902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Rectangle 181"/>
            <p:cNvSpPr/>
            <p:nvPr/>
          </p:nvSpPr>
          <p:spPr>
            <a:xfrm rot="10800000">
              <a:off x="676339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 rot="10800000">
              <a:off x="6580884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 rot="10800000">
              <a:off x="476369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Rectangle 194"/>
            <p:cNvSpPr/>
            <p:nvPr/>
          </p:nvSpPr>
          <p:spPr>
            <a:xfrm rot="10800000">
              <a:off x="458118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tangle 195"/>
            <p:cNvSpPr/>
            <p:nvPr/>
          </p:nvSpPr>
          <p:spPr>
            <a:xfrm rot="10800000">
              <a:off x="4398670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Rectangle 196"/>
            <p:cNvSpPr/>
            <p:nvPr/>
          </p:nvSpPr>
          <p:spPr>
            <a:xfrm rot="10800000">
              <a:off x="4216159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angle 197"/>
            <p:cNvSpPr/>
            <p:nvPr/>
          </p:nvSpPr>
          <p:spPr>
            <a:xfrm rot="10800000">
              <a:off x="4033648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8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 rot="10800000">
              <a:off x="3851138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/>
            <p:cNvSpPr/>
            <p:nvPr/>
          </p:nvSpPr>
          <p:spPr>
            <a:xfrm rot="10800000">
              <a:off x="3668627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tangle 200"/>
            <p:cNvSpPr/>
            <p:nvPr/>
          </p:nvSpPr>
          <p:spPr>
            <a:xfrm rot="10800000">
              <a:off x="3486116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tangle 201"/>
            <p:cNvSpPr/>
            <p:nvPr/>
          </p:nvSpPr>
          <p:spPr>
            <a:xfrm rot="10800000">
              <a:off x="3303605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/>
            <p:cNvSpPr/>
            <p:nvPr/>
          </p:nvSpPr>
          <p:spPr>
            <a:xfrm rot="10800000">
              <a:off x="6588799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tangle 203"/>
            <p:cNvSpPr/>
            <p:nvPr/>
          </p:nvSpPr>
          <p:spPr>
            <a:xfrm rot="10800000">
              <a:off x="6406288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/>
            <p:cNvSpPr/>
            <p:nvPr/>
          </p:nvSpPr>
          <p:spPr>
            <a:xfrm rot="10800000">
              <a:off x="6223778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/>
            <p:cNvSpPr/>
            <p:nvPr/>
          </p:nvSpPr>
          <p:spPr>
            <a:xfrm rot="10800000">
              <a:off x="6041267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/>
            <p:cNvSpPr/>
            <p:nvPr/>
          </p:nvSpPr>
          <p:spPr>
            <a:xfrm rot="10800000">
              <a:off x="5858756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Rectangle 207"/>
            <p:cNvSpPr/>
            <p:nvPr/>
          </p:nvSpPr>
          <p:spPr>
            <a:xfrm rot="10800000">
              <a:off x="5676245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Rectangle 208"/>
            <p:cNvSpPr/>
            <p:nvPr/>
          </p:nvSpPr>
          <p:spPr>
            <a:xfrm rot="10800000">
              <a:off x="5493734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/>
            <p:cNvSpPr/>
            <p:nvPr/>
          </p:nvSpPr>
          <p:spPr>
            <a:xfrm rot="10800000">
              <a:off x="5311224" y="515276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/>
            <p:cNvSpPr/>
            <p:nvPr/>
          </p:nvSpPr>
          <p:spPr>
            <a:xfrm rot="10800000">
              <a:off x="5128713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/>
            <p:cNvSpPr/>
            <p:nvPr/>
          </p:nvSpPr>
          <p:spPr>
            <a:xfrm rot="10800000">
              <a:off x="4946202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/>
            <p:cNvSpPr/>
            <p:nvPr/>
          </p:nvSpPr>
          <p:spPr>
            <a:xfrm rot="10800000">
              <a:off x="3121095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 rot="10800000">
              <a:off x="2938584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1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/>
            <p:cNvSpPr/>
            <p:nvPr/>
          </p:nvSpPr>
          <p:spPr>
            <a:xfrm rot="10800000">
              <a:off x="2756073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/>
            <p:cNvSpPr/>
            <p:nvPr/>
          </p:nvSpPr>
          <p:spPr>
            <a:xfrm rot="10800000">
              <a:off x="2573562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Rectangle 216"/>
            <p:cNvSpPr/>
            <p:nvPr/>
          </p:nvSpPr>
          <p:spPr>
            <a:xfrm rot="10800000">
              <a:off x="239105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/>
            <p:cNvSpPr/>
            <p:nvPr/>
          </p:nvSpPr>
          <p:spPr>
            <a:xfrm rot="10800000">
              <a:off x="220854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Rectangle 218"/>
            <p:cNvSpPr/>
            <p:nvPr/>
          </p:nvSpPr>
          <p:spPr>
            <a:xfrm rot="10800000">
              <a:off x="2026030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4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Rectangle 219"/>
            <p:cNvSpPr/>
            <p:nvPr/>
          </p:nvSpPr>
          <p:spPr>
            <a:xfrm rot="10800000">
              <a:off x="1843519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/>
            <p:cNvSpPr/>
            <p:nvPr/>
          </p:nvSpPr>
          <p:spPr>
            <a:xfrm rot="10800000">
              <a:off x="1661008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/>
            <p:cNvSpPr/>
            <p:nvPr/>
          </p:nvSpPr>
          <p:spPr>
            <a:xfrm rot="10800000">
              <a:off x="1478498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6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/>
            <p:cNvSpPr/>
            <p:nvPr/>
          </p:nvSpPr>
          <p:spPr>
            <a:xfrm rot="10800000">
              <a:off x="1295987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7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/>
            <p:cNvSpPr/>
            <p:nvPr/>
          </p:nvSpPr>
          <p:spPr>
            <a:xfrm rot="10800000">
              <a:off x="1113476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/>
            <p:cNvSpPr/>
            <p:nvPr/>
          </p:nvSpPr>
          <p:spPr>
            <a:xfrm rot="10800000">
              <a:off x="930965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/>
            <p:cNvSpPr/>
            <p:nvPr/>
          </p:nvSpPr>
          <p:spPr>
            <a:xfrm rot="10800000">
              <a:off x="748455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Rectangle 226"/>
            <p:cNvSpPr/>
            <p:nvPr/>
          </p:nvSpPr>
          <p:spPr>
            <a:xfrm rot="10800000">
              <a:off x="565944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Rectangle 227"/>
            <p:cNvSpPr/>
            <p:nvPr/>
          </p:nvSpPr>
          <p:spPr>
            <a:xfrm rot="10800000">
              <a:off x="383433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0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/>
            <p:cNvSpPr/>
            <p:nvPr/>
          </p:nvSpPr>
          <p:spPr>
            <a:xfrm rot="10800000">
              <a:off x="200922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Rectangle 229"/>
            <p:cNvSpPr/>
            <p:nvPr/>
          </p:nvSpPr>
          <p:spPr>
            <a:xfrm rot="10800000">
              <a:off x="1841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Rectangle 230"/>
            <p:cNvSpPr/>
            <p:nvPr/>
          </p:nvSpPr>
          <p:spPr>
            <a:xfrm rot="10800000">
              <a:off x="-164096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FF"/>
                </a:solidFill>
              </a:rPr>
              <a:t>MARKET OVERVIEW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49074" y="1659675"/>
            <a:ext cx="5147830" cy="6557848"/>
            <a:chOff x="6775790" y="1659675"/>
            <a:chExt cx="4825853" cy="6557848"/>
          </a:xfrm>
        </p:grpSpPr>
        <p:graphicFrame>
          <p:nvGraphicFramePr>
            <p:cNvPr id="193" name="Chart 19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18810525"/>
                </p:ext>
              </p:extLst>
            </p:nvPr>
          </p:nvGraphicFramePr>
          <p:xfrm>
            <a:off x="6775790" y="1982360"/>
            <a:ext cx="4825853" cy="40244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37" name="Straight Connector 105"/>
            <p:cNvCxnSpPr>
              <a:cxnSpLocks/>
            </p:cNvCxnSpPr>
            <p:nvPr/>
          </p:nvCxnSpPr>
          <p:spPr>
            <a:xfrm flipV="1">
              <a:off x="10230511" y="6015067"/>
              <a:ext cx="0" cy="560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6974268" y="1659675"/>
              <a:ext cx="429759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1600" b="1" dirty="0">
                  <a:solidFill>
                    <a:srgbClr val="FFFFFF"/>
                  </a:solidFill>
                </a:rPr>
                <a:t>Compound annual growth rate (2011-2015)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6866286" y="7940524"/>
              <a:ext cx="45135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1800" dirty="0">
                  <a:solidFill>
                    <a:srgbClr val="FFFFFF"/>
                  </a:solidFill>
                </a:rPr>
                <a:t>3</a:t>
              </a:r>
              <a:r>
                <a:rPr lang="en-GB" sz="1800" dirty="0" smtClean="0">
                  <a:solidFill>
                    <a:srgbClr val="FFFFFF"/>
                  </a:solidFill>
                </a:rPr>
                <a:t> </a:t>
              </a:r>
              <a:r>
                <a:rPr lang="en-GB" sz="1800" dirty="0">
                  <a:solidFill>
                    <a:srgbClr val="FFFFFF"/>
                  </a:solidFill>
                </a:rPr>
                <a:t>competitors grew faster than the </a:t>
              </a:r>
              <a:r>
                <a:rPr lang="en-GB" sz="1800" dirty="0" smtClean="0">
                  <a:solidFill>
                    <a:srgbClr val="FFFFFF"/>
                  </a:solidFill>
                </a:rPr>
                <a:t>market</a:t>
              </a:r>
              <a:endParaRPr lang="en-GB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508160" y="8662213"/>
            <a:ext cx="1563789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GB" sz="1050" dirty="0">
                <a:solidFill>
                  <a:srgbClr val="FFFFFF"/>
                </a:solidFill>
              </a:rPr>
              <a:t>Source: Mintel Fast Food &amp; Takeaways – Italy 2016</a:t>
            </a:r>
          </a:p>
        </p:txBody>
      </p:sp>
    </p:spTree>
    <p:extLst>
      <p:ext uri="{BB962C8B-B14F-4D97-AF65-F5344CB8AC3E}">
        <p14:creationId xmlns:p14="http://schemas.microsoft.com/office/powerpoint/2010/main" val="367690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en-GB" dirty="0"/>
              <a:t>14 companies compete in a slow growth and competitive market with a total volume of €2.5bn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66764" y="6711497"/>
            <a:ext cx="14977260" cy="578808"/>
            <a:chOff x="-164096" y="5103438"/>
            <a:chExt cx="13615691" cy="578808"/>
          </a:xfrm>
          <a:solidFill>
            <a:srgbClr val="787E83"/>
          </a:solidFill>
        </p:grpSpPr>
        <p:sp>
          <p:nvSpPr>
            <p:cNvPr id="135" name="Rectangle 134"/>
            <p:cNvSpPr/>
            <p:nvPr/>
          </p:nvSpPr>
          <p:spPr>
            <a:xfrm rot="10800000">
              <a:off x="1150867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/>
            <p:cNvSpPr/>
            <p:nvPr/>
          </p:nvSpPr>
          <p:spPr>
            <a:xfrm rot="10800000">
              <a:off x="1132616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/>
            <p:cNvSpPr/>
            <p:nvPr/>
          </p:nvSpPr>
          <p:spPr>
            <a:xfrm rot="10800000">
              <a:off x="11143650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/>
            <p:cNvSpPr/>
            <p:nvPr/>
          </p:nvSpPr>
          <p:spPr>
            <a:xfrm rot="10800000">
              <a:off x="10961139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/>
            <p:cNvSpPr/>
            <p:nvPr/>
          </p:nvSpPr>
          <p:spPr>
            <a:xfrm rot="10800000">
              <a:off x="10778628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8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Rectangle 142"/>
            <p:cNvSpPr/>
            <p:nvPr/>
          </p:nvSpPr>
          <p:spPr>
            <a:xfrm rot="10800000">
              <a:off x="10596118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/>
            <p:cNvSpPr/>
            <p:nvPr/>
          </p:nvSpPr>
          <p:spPr>
            <a:xfrm rot="10800000">
              <a:off x="10413607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/>
            <p:cNvSpPr/>
            <p:nvPr/>
          </p:nvSpPr>
          <p:spPr>
            <a:xfrm rot="10800000">
              <a:off x="10231096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/>
            <p:cNvSpPr/>
            <p:nvPr/>
          </p:nvSpPr>
          <p:spPr>
            <a:xfrm rot="10800000">
              <a:off x="10048585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/>
            <p:cNvSpPr/>
            <p:nvPr/>
          </p:nvSpPr>
          <p:spPr>
            <a:xfrm rot="10800000">
              <a:off x="13333779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/>
            <p:cNvSpPr/>
            <p:nvPr/>
          </p:nvSpPr>
          <p:spPr>
            <a:xfrm rot="10800000">
              <a:off x="13151268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/>
            <p:cNvSpPr/>
            <p:nvPr/>
          </p:nvSpPr>
          <p:spPr>
            <a:xfrm rot="10800000">
              <a:off x="12968758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/>
            <p:cNvSpPr/>
            <p:nvPr/>
          </p:nvSpPr>
          <p:spPr>
            <a:xfrm rot="10800000">
              <a:off x="12786247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/>
            <p:cNvSpPr/>
            <p:nvPr/>
          </p:nvSpPr>
          <p:spPr>
            <a:xfrm rot="10800000">
              <a:off x="12603736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/>
            <p:cNvSpPr/>
            <p:nvPr/>
          </p:nvSpPr>
          <p:spPr>
            <a:xfrm rot="10800000">
              <a:off x="12421225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/>
            <p:cNvSpPr/>
            <p:nvPr/>
          </p:nvSpPr>
          <p:spPr>
            <a:xfrm rot="10800000">
              <a:off x="12238714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/>
            <p:cNvSpPr/>
            <p:nvPr/>
          </p:nvSpPr>
          <p:spPr>
            <a:xfrm rot="10800000">
              <a:off x="12056204" y="513632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/>
            <p:cNvSpPr/>
            <p:nvPr/>
          </p:nvSpPr>
          <p:spPr>
            <a:xfrm rot="10800000">
              <a:off x="11873693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 rot="10800000">
              <a:off x="11691182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/>
            <p:cNvSpPr/>
            <p:nvPr/>
          </p:nvSpPr>
          <p:spPr>
            <a:xfrm rot="10800000">
              <a:off x="9866075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Rectangle 164"/>
            <p:cNvSpPr/>
            <p:nvPr/>
          </p:nvSpPr>
          <p:spPr>
            <a:xfrm rot="10800000">
              <a:off x="9683564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1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Rectangle 165"/>
            <p:cNvSpPr/>
            <p:nvPr/>
          </p:nvSpPr>
          <p:spPr>
            <a:xfrm rot="10800000">
              <a:off x="9501053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/>
            <p:cNvSpPr/>
            <p:nvPr/>
          </p:nvSpPr>
          <p:spPr>
            <a:xfrm rot="10800000">
              <a:off x="9318542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/>
            <p:cNvSpPr/>
            <p:nvPr/>
          </p:nvSpPr>
          <p:spPr>
            <a:xfrm rot="10800000">
              <a:off x="913603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/>
            <p:cNvSpPr/>
            <p:nvPr/>
          </p:nvSpPr>
          <p:spPr>
            <a:xfrm rot="10800000">
              <a:off x="895352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ectangle 169"/>
            <p:cNvSpPr/>
            <p:nvPr/>
          </p:nvSpPr>
          <p:spPr>
            <a:xfrm rot="10800000">
              <a:off x="8771010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4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/>
            <p:cNvSpPr/>
            <p:nvPr/>
          </p:nvSpPr>
          <p:spPr>
            <a:xfrm rot="10800000">
              <a:off x="8588499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/>
            <p:cNvSpPr/>
            <p:nvPr/>
          </p:nvSpPr>
          <p:spPr>
            <a:xfrm rot="10800000">
              <a:off x="8405988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/>
            <p:cNvSpPr/>
            <p:nvPr/>
          </p:nvSpPr>
          <p:spPr>
            <a:xfrm rot="10800000">
              <a:off x="8223478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6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/>
            <p:cNvSpPr/>
            <p:nvPr/>
          </p:nvSpPr>
          <p:spPr>
            <a:xfrm rot="10800000">
              <a:off x="8040967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7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/>
            <p:cNvSpPr/>
            <p:nvPr/>
          </p:nvSpPr>
          <p:spPr>
            <a:xfrm rot="10800000">
              <a:off x="7858456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/>
            <p:cNvSpPr/>
            <p:nvPr/>
          </p:nvSpPr>
          <p:spPr>
            <a:xfrm rot="10800000">
              <a:off x="7675945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/>
            <p:cNvSpPr/>
            <p:nvPr/>
          </p:nvSpPr>
          <p:spPr>
            <a:xfrm rot="10800000">
              <a:off x="7493435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/>
            <p:cNvSpPr/>
            <p:nvPr/>
          </p:nvSpPr>
          <p:spPr>
            <a:xfrm rot="10800000">
              <a:off x="7310924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/>
            <p:cNvSpPr/>
            <p:nvPr/>
          </p:nvSpPr>
          <p:spPr>
            <a:xfrm rot="10800000">
              <a:off x="7128413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0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/>
            <p:cNvSpPr/>
            <p:nvPr/>
          </p:nvSpPr>
          <p:spPr>
            <a:xfrm rot="10800000">
              <a:off x="6945902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Rectangle 181"/>
            <p:cNvSpPr/>
            <p:nvPr/>
          </p:nvSpPr>
          <p:spPr>
            <a:xfrm rot="10800000">
              <a:off x="676339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 rot="10800000">
              <a:off x="6580884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 rot="10800000">
              <a:off x="476369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Rectangle 194"/>
            <p:cNvSpPr/>
            <p:nvPr/>
          </p:nvSpPr>
          <p:spPr>
            <a:xfrm rot="10800000">
              <a:off x="458118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tangle 195"/>
            <p:cNvSpPr/>
            <p:nvPr/>
          </p:nvSpPr>
          <p:spPr>
            <a:xfrm rot="10800000">
              <a:off x="4398670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Rectangle 196"/>
            <p:cNvSpPr/>
            <p:nvPr/>
          </p:nvSpPr>
          <p:spPr>
            <a:xfrm rot="10800000">
              <a:off x="4216159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angle 197"/>
            <p:cNvSpPr/>
            <p:nvPr/>
          </p:nvSpPr>
          <p:spPr>
            <a:xfrm rot="10800000">
              <a:off x="4033648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8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 rot="10800000">
              <a:off x="3851138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/>
            <p:cNvSpPr/>
            <p:nvPr/>
          </p:nvSpPr>
          <p:spPr>
            <a:xfrm rot="10800000">
              <a:off x="3668627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tangle 200"/>
            <p:cNvSpPr/>
            <p:nvPr/>
          </p:nvSpPr>
          <p:spPr>
            <a:xfrm rot="10800000">
              <a:off x="3486116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tangle 201"/>
            <p:cNvSpPr/>
            <p:nvPr/>
          </p:nvSpPr>
          <p:spPr>
            <a:xfrm rot="10800000">
              <a:off x="3303605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/>
            <p:cNvSpPr/>
            <p:nvPr/>
          </p:nvSpPr>
          <p:spPr>
            <a:xfrm rot="10800000">
              <a:off x="6588799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tangle 203"/>
            <p:cNvSpPr/>
            <p:nvPr/>
          </p:nvSpPr>
          <p:spPr>
            <a:xfrm rot="10800000">
              <a:off x="6406288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/>
            <p:cNvSpPr/>
            <p:nvPr/>
          </p:nvSpPr>
          <p:spPr>
            <a:xfrm rot="10800000">
              <a:off x="6223778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/>
            <p:cNvSpPr/>
            <p:nvPr/>
          </p:nvSpPr>
          <p:spPr>
            <a:xfrm rot="10800000">
              <a:off x="6041267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/>
            <p:cNvSpPr/>
            <p:nvPr/>
          </p:nvSpPr>
          <p:spPr>
            <a:xfrm rot="10800000">
              <a:off x="5858756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Rectangle 207"/>
            <p:cNvSpPr/>
            <p:nvPr/>
          </p:nvSpPr>
          <p:spPr>
            <a:xfrm rot="10800000">
              <a:off x="5676245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Rectangle 208"/>
            <p:cNvSpPr/>
            <p:nvPr/>
          </p:nvSpPr>
          <p:spPr>
            <a:xfrm rot="10800000">
              <a:off x="5493734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/>
            <p:cNvSpPr/>
            <p:nvPr/>
          </p:nvSpPr>
          <p:spPr>
            <a:xfrm rot="10800000">
              <a:off x="5311224" y="515276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/>
            <p:cNvSpPr/>
            <p:nvPr/>
          </p:nvSpPr>
          <p:spPr>
            <a:xfrm rot="10800000">
              <a:off x="5128713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/>
            <p:cNvSpPr/>
            <p:nvPr/>
          </p:nvSpPr>
          <p:spPr>
            <a:xfrm rot="10800000">
              <a:off x="4946202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/>
            <p:cNvSpPr/>
            <p:nvPr/>
          </p:nvSpPr>
          <p:spPr>
            <a:xfrm rot="10800000">
              <a:off x="3121095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 rot="10800000">
              <a:off x="2938584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1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/>
            <p:cNvSpPr/>
            <p:nvPr/>
          </p:nvSpPr>
          <p:spPr>
            <a:xfrm rot="10800000">
              <a:off x="2756073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/>
            <p:cNvSpPr/>
            <p:nvPr/>
          </p:nvSpPr>
          <p:spPr>
            <a:xfrm rot="10800000">
              <a:off x="2573562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Rectangle 216"/>
            <p:cNvSpPr/>
            <p:nvPr/>
          </p:nvSpPr>
          <p:spPr>
            <a:xfrm rot="10800000">
              <a:off x="239105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/>
            <p:cNvSpPr/>
            <p:nvPr/>
          </p:nvSpPr>
          <p:spPr>
            <a:xfrm rot="10800000">
              <a:off x="220854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Rectangle 218"/>
            <p:cNvSpPr/>
            <p:nvPr/>
          </p:nvSpPr>
          <p:spPr>
            <a:xfrm rot="10800000">
              <a:off x="2026030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4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Rectangle 219"/>
            <p:cNvSpPr/>
            <p:nvPr/>
          </p:nvSpPr>
          <p:spPr>
            <a:xfrm rot="10800000">
              <a:off x="1843519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/>
            <p:cNvSpPr/>
            <p:nvPr/>
          </p:nvSpPr>
          <p:spPr>
            <a:xfrm rot="10800000">
              <a:off x="1661008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/>
            <p:cNvSpPr/>
            <p:nvPr/>
          </p:nvSpPr>
          <p:spPr>
            <a:xfrm rot="10800000">
              <a:off x="1478498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6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/>
            <p:cNvSpPr/>
            <p:nvPr/>
          </p:nvSpPr>
          <p:spPr>
            <a:xfrm rot="10800000">
              <a:off x="1295987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7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/>
            <p:cNvSpPr/>
            <p:nvPr/>
          </p:nvSpPr>
          <p:spPr>
            <a:xfrm rot="10800000">
              <a:off x="1113476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/>
            <p:cNvSpPr/>
            <p:nvPr/>
          </p:nvSpPr>
          <p:spPr>
            <a:xfrm rot="10800000">
              <a:off x="930965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/>
            <p:cNvSpPr/>
            <p:nvPr/>
          </p:nvSpPr>
          <p:spPr>
            <a:xfrm rot="10800000">
              <a:off x="748455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Rectangle 226"/>
            <p:cNvSpPr/>
            <p:nvPr/>
          </p:nvSpPr>
          <p:spPr>
            <a:xfrm rot="10800000">
              <a:off x="565944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Rectangle 227"/>
            <p:cNvSpPr/>
            <p:nvPr/>
          </p:nvSpPr>
          <p:spPr>
            <a:xfrm rot="10800000">
              <a:off x="383433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0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/>
            <p:cNvSpPr/>
            <p:nvPr/>
          </p:nvSpPr>
          <p:spPr>
            <a:xfrm rot="10800000">
              <a:off x="200922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Rectangle 229"/>
            <p:cNvSpPr/>
            <p:nvPr/>
          </p:nvSpPr>
          <p:spPr>
            <a:xfrm rot="10800000">
              <a:off x="1841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Rectangle 230"/>
            <p:cNvSpPr/>
            <p:nvPr/>
          </p:nvSpPr>
          <p:spPr>
            <a:xfrm rot="10800000">
              <a:off x="-164096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FF"/>
                </a:solidFill>
              </a:rPr>
              <a:t>MARKET OVERVIEW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096904" y="1659675"/>
            <a:ext cx="5223213" cy="6570374"/>
            <a:chOff x="11494264" y="1659675"/>
            <a:chExt cx="4825853" cy="6570374"/>
          </a:xfrm>
        </p:grpSpPr>
        <p:graphicFrame>
          <p:nvGraphicFramePr>
            <p:cNvPr id="233" name="Chart 2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07147176"/>
                </p:ext>
              </p:extLst>
            </p:nvPr>
          </p:nvGraphicFramePr>
          <p:xfrm>
            <a:off x="11494264" y="2065386"/>
            <a:ext cx="4825853" cy="39349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42" name="Straight Connector 105"/>
            <p:cNvCxnSpPr/>
            <p:nvPr/>
          </p:nvCxnSpPr>
          <p:spPr>
            <a:xfrm flipV="1">
              <a:off x="14575960" y="6032697"/>
              <a:ext cx="0" cy="560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11861708" y="1659675"/>
              <a:ext cx="400709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1600" b="1" dirty="0">
                  <a:solidFill>
                    <a:srgbClr val="FFFFFF"/>
                  </a:solidFill>
                </a:rPr>
                <a:t>Market share development (2011 – 2015)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1500621" y="7953050"/>
              <a:ext cx="479156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1800" dirty="0" smtClean="0">
                  <a:solidFill>
                    <a:srgbClr val="FFFFFF"/>
                  </a:solidFill>
                </a:rPr>
                <a:t>4 lost </a:t>
              </a:r>
              <a:r>
                <a:rPr lang="en-GB" sz="1800" dirty="0">
                  <a:solidFill>
                    <a:srgbClr val="FFFFFF"/>
                  </a:solidFill>
                </a:rPr>
                <a:t>market share to faster growing competitors </a:t>
              </a: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508160" y="8662213"/>
            <a:ext cx="1563789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GB" sz="1050" dirty="0">
                <a:solidFill>
                  <a:srgbClr val="FFFFFF"/>
                </a:solidFill>
              </a:rPr>
              <a:t>Source: Mintel Fast Food &amp; Takeaways – Italy 2016</a:t>
            </a:r>
          </a:p>
        </p:txBody>
      </p:sp>
    </p:spTree>
    <p:extLst>
      <p:ext uri="{BB962C8B-B14F-4D97-AF65-F5344CB8AC3E}">
        <p14:creationId xmlns:p14="http://schemas.microsoft.com/office/powerpoint/2010/main" val="404243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Diagramm 2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837954"/>
              </p:ext>
            </p:extLst>
          </p:nvPr>
        </p:nvGraphicFramePr>
        <p:xfrm>
          <a:off x="13211906" y="11825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GB" dirty="0"/>
              <a:t>Overall advertisement budget decreased and is more focused compared to previous periods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03266" y="1832361"/>
            <a:ext cx="1741118" cy="2375049"/>
            <a:chOff x="703266" y="2355261"/>
            <a:chExt cx="1741118" cy="2375049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1540198" y="4003894"/>
              <a:ext cx="0" cy="7264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03266" y="2355261"/>
              <a:ext cx="1741118" cy="12952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1600" dirty="0">
                  <a:solidFill>
                    <a:srgbClr val="FFFFFF"/>
                  </a:solidFill>
                </a:rPr>
                <a:t>5 communication channels</a:t>
              </a:r>
            </a:p>
            <a:p>
              <a:pPr algn="ctr">
                <a:spcAft>
                  <a:spcPts val="500"/>
                </a:spcAft>
              </a:pPr>
              <a:r>
                <a:rPr lang="en-GB" sz="1600" b="1" dirty="0">
                  <a:solidFill>
                    <a:srgbClr val="FFFFFF"/>
                  </a:solidFill>
                </a:rPr>
                <a:t>TV, Radio, Internet, Print &amp; Special</a:t>
              </a:r>
            </a:p>
          </p:txBody>
        </p:sp>
      </p:grpSp>
      <p:cxnSp>
        <p:nvCxnSpPr>
          <p:cNvPr id="96" name="Straight Connector 95"/>
          <p:cNvCxnSpPr>
            <a:stCxn id="13" idx="0"/>
          </p:cNvCxnSpPr>
          <p:nvPr/>
        </p:nvCxnSpPr>
        <p:spPr>
          <a:xfrm flipV="1">
            <a:off x="9211197" y="5018927"/>
            <a:ext cx="0" cy="1281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721408" y="4945683"/>
            <a:ext cx="1741118" cy="2624990"/>
            <a:chOff x="1540198" y="4862138"/>
            <a:chExt cx="1741118" cy="2624990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2394046" y="4862138"/>
              <a:ext cx="0" cy="1091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40198" y="6063661"/>
              <a:ext cx="1741118" cy="14234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1600" dirty="0">
                  <a:solidFill>
                    <a:schemeClr val="bg1"/>
                  </a:solidFill>
                </a:rPr>
                <a:t>143 Networks</a:t>
              </a:r>
            </a:p>
            <a:p>
              <a:pPr algn="ctr">
                <a:spcAft>
                  <a:spcPts val="500"/>
                </a:spcAft>
              </a:pPr>
              <a:r>
                <a:rPr lang="en-GB" sz="1600" dirty="0" smtClean="0">
                  <a:solidFill>
                    <a:schemeClr val="bg1"/>
                  </a:solidFill>
                </a:rPr>
                <a:t>14 Radio Broadcast</a:t>
              </a:r>
            </a:p>
            <a:p>
              <a:pPr algn="ctr">
                <a:spcAft>
                  <a:spcPts val="500"/>
                </a:spcAft>
              </a:pPr>
              <a:endParaRPr lang="en-GB" sz="1600" dirty="0">
                <a:solidFill>
                  <a:schemeClr val="bg1"/>
                </a:solidFill>
              </a:endParaRPr>
            </a:p>
            <a:p>
              <a:pPr algn="ctr">
                <a:spcAft>
                  <a:spcPts val="500"/>
                </a:spcAft>
              </a:pPr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420895" y="2028817"/>
            <a:ext cx="1741118" cy="2305549"/>
            <a:chOff x="690566" y="1871981"/>
            <a:chExt cx="1741118" cy="2305549"/>
          </a:xfrm>
        </p:grpSpPr>
        <p:cxnSp>
          <p:nvCxnSpPr>
            <p:cNvPr id="106" name="Straight Connector 105"/>
            <p:cNvCxnSpPr/>
            <p:nvPr/>
          </p:nvCxnSpPr>
          <p:spPr>
            <a:xfrm flipV="1">
              <a:off x="1557114" y="3086100"/>
              <a:ext cx="0" cy="1091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90566" y="1871981"/>
              <a:ext cx="1741118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1600" dirty="0">
                  <a:solidFill>
                    <a:srgbClr val="FFFFFF"/>
                  </a:solidFill>
                </a:rPr>
                <a:t>Overall reduction in advertisement expenditures of 4.7%</a:t>
              </a:r>
            </a:p>
          </p:txBody>
        </p:sp>
      </p:grp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55934"/>
              </p:ext>
            </p:extLst>
          </p:nvPr>
        </p:nvGraphicFramePr>
        <p:xfrm>
          <a:off x="6977505" y="6300692"/>
          <a:ext cx="4467385" cy="1529080"/>
        </p:xfrm>
        <a:graphic>
          <a:graphicData uri="http://schemas.openxmlformats.org/drawingml/2006/table">
            <a:tbl>
              <a:tblPr/>
              <a:tblGrid>
                <a:gridCol w="946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80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8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 </a:t>
                      </a:r>
                      <a:r>
                        <a:rPr lang="de-DE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of</a:t>
                      </a:r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ad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 days later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 </a:t>
                      </a:r>
                      <a:r>
                        <a:rPr lang="de-DE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</a:t>
                      </a:r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later</a:t>
                      </a:r>
                      <a:endParaRPr lang="de-DE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30 </a:t>
                      </a:r>
                      <a:r>
                        <a:rPr lang="de-DE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</a:t>
                      </a:r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de-DE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later</a:t>
                      </a:r>
                      <a:endParaRPr lang="de-DE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Internet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94%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54%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78%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Radio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94%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54%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Special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22%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TV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44%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8" name="Gruppierung 17"/>
          <p:cNvGrpSpPr/>
          <p:nvPr/>
        </p:nvGrpSpPr>
        <p:grpSpPr>
          <a:xfrm>
            <a:off x="8621878" y="1553060"/>
            <a:ext cx="4625937" cy="2830108"/>
            <a:chOff x="10650562" y="1486687"/>
            <a:chExt cx="4625937" cy="2830108"/>
          </a:xfrm>
        </p:grpSpPr>
        <p:grpSp>
          <p:nvGrpSpPr>
            <p:cNvPr id="114" name="Group 113"/>
            <p:cNvGrpSpPr/>
            <p:nvPr/>
          </p:nvGrpSpPr>
          <p:grpSpPr>
            <a:xfrm>
              <a:off x="12076206" y="1526106"/>
              <a:ext cx="1741118" cy="2790689"/>
              <a:chOff x="690566" y="1570640"/>
              <a:chExt cx="1741118" cy="2790689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V="1">
                <a:off x="1557114" y="4054785"/>
                <a:ext cx="0" cy="3065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690566" y="1570640"/>
                <a:ext cx="17411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500"/>
                  </a:spcAft>
                </a:pPr>
                <a:r>
                  <a:rPr lang="en-GB" sz="1800" dirty="0">
                    <a:solidFill>
                      <a:srgbClr val="FFFFFF"/>
                    </a:solidFill>
                  </a:rPr>
                  <a:t>Investment</a:t>
                </a:r>
              </a:p>
            </p:txBody>
          </p:sp>
        </p:grpSp>
        <p:graphicFrame>
          <p:nvGraphicFramePr>
            <p:cNvPr id="152" name="Diagramm 15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01601793"/>
                </p:ext>
              </p:extLst>
            </p:nvPr>
          </p:nvGraphicFramePr>
          <p:xfrm>
            <a:off x="10650562" y="1486687"/>
            <a:ext cx="4625937" cy="28130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59" name="Group 133"/>
          <p:cNvGrpSpPr/>
          <p:nvPr/>
        </p:nvGrpSpPr>
        <p:grpSpPr>
          <a:xfrm>
            <a:off x="4325088" y="4945684"/>
            <a:ext cx="1741118" cy="3012474"/>
            <a:chOff x="1540198" y="3789851"/>
            <a:chExt cx="1741118" cy="3012474"/>
          </a:xfrm>
        </p:grpSpPr>
        <p:cxnSp>
          <p:nvCxnSpPr>
            <p:cNvPr id="161" name="Straight Connector 140"/>
            <p:cNvCxnSpPr/>
            <p:nvPr/>
          </p:nvCxnSpPr>
          <p:spPr>
            <a:xfrm flipV="1">
              <a:off x="2394046" y="3789851"/>
              <a:ext cx="0" cy="2163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41"/>
            <p:cNvSpPr txBox="1"/>
            <p:nvPr/>
          </p:nvSpPr>
          <p:spPr>
            <a:xfrm>
              <a:off x="1540198" y="6063661"/>
              <a:ext cx="1741118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1600" dirty="0">
                  <a:solidFill>
                    <a:srgbClr val="FFFFFF"/>
                  </a:solidFill>
                </a:rPr>
                <a:t>The average customer spends</a:t>
              </a:r>
              <a:br>
                <a:rPr lang="en-GB" sz="1600" dirty="0">
                  <a:solidFill>
                    <a:srgbClr val="FFFFFF"/>
                  </a:solidFill>
                </a:rPr>
              </a:br>
              <a:r>
                <a:rPr lang="en-GB" sz="1600" dirty="0">
                  <a:solidFill>
                    <a:srgbClr val="FFFFFF"/>
                  </a:solidFill>
                </a:rPr>
                <a:t> € 7.38 per visit</a:t>
              </a:r>
            </a:p>
          </p:txBody>
        </p:sp>
      </p:grpSp>
      <p:grpSp>
        <p:nvGrpSpPr>
          <p:cNvPr id="184" name="Group 133"/>
          <p:cNvGrpSpPr/>
          <p:nvPr/>
        </p:nvGrpSpPr>
        <p:grpSpPr>
          <a:xfrm>
            <a:off x="13953735" y="4834009"/>
            <a:ext cx="1741118" cy="3413504"/>
            <a:chOff x="1540198" y="3763282"/>
            <a:chExt cx="1741118" cy="3413504"/>
          </a:xfrm>
        </p:grpSpPr>
        <p:cxnSp>
          <p:nvCxnSpPr>
            <p:cNvPr id="186" name="Straight Connector 140"/>
            <p:cNvCxnSpPr/>
            <p:nvPr/>
          </p:nvCxnSpPr>
          <p:spPr>
            <a:xfrm flipV="1">
              <a:off x="2394046" y="3763282"/>
              <a:ext cx="0" cy="21945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41"/>
            <p:cNvSpPr txBox="1"/>
            <p:nvPr/>
          </p:nvSpPr>
          <p:spPr>
            <a:xfrm>
              <a:off x="1540198" y="6063661"/>
              <a:ext cx="1741118" cy="1113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1600" dirty="0">
                  <a:solidFill>
                    <a:srgbClr val="FFFFFF"/>
                  </a:solidFill>
                </a:rPr>
                <a:t>Visits</a:t>
              </a:r>
            </a:p>
            <a:p>
              <a:pPr algn="ctr">
                <a:spcAft>
                  <a:spcPts val="500"/>
                </a:spcAft>
              </a:pPr>
              <a:r>
                <a:rPr lang="en-GB" sz="1600" dirty="0">
                  <a:solidFill>
                    <a:srgbClr val="FFFFFF"/>
                  </a:solidFill>
                </a:rPr>
                <a:t>grew by 49% to € 110mn in 2016 </a:t>
              </a:r>
            </a:p>
            <a:p>
              <a:pPr algn="ctr">
                <a:spcAft>
                  <a:spcPts val="500"/>
                </a:spcAft>
              </a:pPr>
              <a:endParaRPr lang="en-GB" sz="16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91" name="Straight Connector 105"/>
          <p:cNvCxnSpPr/>
          <p:nvPr/>
        </p:nvCxnSpPr>
        <p:spPr>
          <a:xfrm flipV="1">
            <a:off x="15197133" y="3786710"/>
            <a:ext cx="0" cy="560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FF"/>
                </a:solidFill>
              </a:rPr>
              <a:t>DESCRIPTIVE ADVERTISING MIX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1408" y="4366875"/>
            <a:ext cx="14977260" cy="578808"/>
            <a:chOff x="-164096" y="5103438"/>
            <a:chExt cx="13615691" cy="578808"/>
          </a:xfrm>
          <a:solidFill>
            <a:srgbClr val="787E83"/>
          </a:solidFill>
        </p:grpSpPr>
        <p:sp>
          <p:nvSpPr>
            <p:cNvPr id="135" name="Rectangle 134"/>
            <p:cNvSpPr/>
            <p:nvPr/>
          </p:nvSpPr>
          <p:spPr>
            <a:xfrm rot="10800000">
              <a:off x="1150867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/>
            <p:cNvSpPr/>
            <p:nvPr/>
          </p:nvSpPr>
          <p:spPr>
            <a:xfrm rot="10800000">
              <a:off x="1132616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/>
            <p:cNvSpPr/>
            <p:nvPr/>
          </p:nvSpPr>
          <p:spPr>
            <a:xfrm rot="10800000">
              <a:off x="11143650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/>
            <p:cNvSpPr/>
            <p:nvPr/>
          </p:nvSpPr>
          <p:spPr>
            <a:xfrm rot="10800000">
              <a:off x="10961139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/>
            <p:cNvSpPr/>
            <p:nvPr/>
          </p:nvSpPr>
          <p:spPr>
            <a:xfrm rot="10800000">
              <a:off x="10778628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8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Rectangle 142"/>
            <p:cNvSpPr/>
            <p:nvPr/>
          </p:nvSpPr>
          <p:spPr>
            <a:xfrm rot="10800000">
              <a:off x="10596118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/>
            <p:cNvSpPr/>
            <p:nvPr/>
          </p:nvSpPr>
          <p:spPr>
            <a:xfrm rot="10800000">
              <a:off x="10413607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/>
            <p:cNvSpPr/>
            <p:nvPr/>
          </p:nvSpPr>
          <p:spPr>
            <a:xfrm rot="10800000">
              <a:off x="10231096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/>
            <p:cNvSpPr/>
            <p:nvPr/>
          </p:nvSpPr>
          <p:spPr>
            <a:xfrm rot="10800000">
              <a:off x="10048585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/>
            <p:cNvSpPr/>
            <p:nvPr/>
          </p:nvSpPr>
          <p:spPr>
            <a:xfrm rot="10800000">
              <a:off x="13333779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/>
            <p:cNvSpPr/>
            <p:nvPr/>
          </p:nvSpPr>
          <p:spPr>
            <a:xfrm rot="10800000">
              <a:off x="13151268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/>
            <p:cNvSpPr/>
            <p:nvPr/>
          </p:nvSpPr>
          <p:spPr>
            <a:xfrm rot="10800000">
              <a:off x="12968758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/>
            <p:cNvSpPr/>
            <p:nvPr/>
          </p:nvSpPr>
          <p:spPr>
            <a:xfrm rot="10800000">
              <a:off x="12786247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/>
            <p:cNvSpPr/>
            <p:nvPr/>
          </p:nvSpPr>
          <p:spPr>
            <a:xfrm rot="10800000">
              <a:off x="12603736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/>
            <p:cNvSpPr/>
            <p:nvPr/>
          </p:nvSpPr>
          <p:spPr>
            <a:xfrm rot="10800000">
              <a:off x="12421225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/>
            <p:cNvSpPr/>
            <p:nvPr/>
          </p:nvSpPr>
          <p:spPr>
            <a:xfrm rot="10800000">
              <a:off x="12238714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/>
            <p:cNvSpPr/>
            <p:nvPr/>
          </p:nvSpPr>
          <p:spPr>
            <a:xfrm rot="10800000">
              <a:off x="12056204" y="5136325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/>
            <p:cNvSpPr/>
            <p:nvPr/>
          </p:nvSpPr>
          <p:spPr>
            <a:xfrm rot="10800000">
              <a:off x="11873693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 rot="10800000">
              <a:off x="11691182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/>
            <p:cNvSpPr/>
            <p:nvPr/>
          </p:nvSpPr>
          <p:spPr>
            <a:xfrm rot="10800000">
              <a:off x="9866075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Rectangle 164"/>
            <p:cNvSpPr/>
            <p:nvPr/>
          </p:nvSpPr>
          <p:spPr>
            <a:xfrm rot="10800000">
              <a:off x="9683564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1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Rectangle 165"/>
            <p:cNvSpPr/>
            <p:nvPr/>
          </p:nvSpPr>
          <p:spPr>
            <a:xfrm rot="10800000">
              <a:off x="9501053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/>
            <p:cNvSpPr/>
            <p:nvPr/>
          </p:nvSpPr>
          <p:spPr>
            <a:xfrm rot="10800000">
              <a:off x="9318542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/>
            <p:cNvSpPr/>
            <p:nvPr/>
          </p:nvSpPr>
          <p:spPr>
            <a:xfrm rot="10800000">
              <a:off x="913603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/>
            <p:cNvSpPr/>
            <p:nvPr/>
          </p:nvSpPr>
          <p:spPr>
            <a:xfrm rot="10800000">
              <a:off x="895352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ectangle 169"/>
            <p:cNvSpPr/>
            <p:nvPr/>
          </p:nvSpPr>
          <p:spPr>
            <a:xfrm rot="10800000">
              <a:off x="8771010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4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/>
            <p:cNvSpPr/>
            <p:nvPr/>
          </p:nvSpPr>
          <p:spPr>
            <a:xfrm rot="10800000">
              <a:off x="8588499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/>
            <p:cNvSpPr/>
            <p:nvPr/>
          </p:nvSpPr>
          <p:spPr>
            <a:xfrm rot="10800000">
              <a:off x="8405988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/>
            <p:cNvSpPr/>
            <p:nvPr/>
          </p:nvSpPr>
          <p:spPr>
            <a:xfrm rot="10800000">
              <a:off x="8223478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6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/>
            <p:cNvSpPr/>
            <p:nvPr/>
          </p:nvSpPr>
          <p:spPr>
            <a:xfrm rot="10800000">
              <a:off x="8040967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7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/>
            <p:cNvSpPr/>
            <p:nvPr/>
          </p:nvSpPr>
          <p:spPr>
            <a:xfrm rot="10800000">
              <a:off x="7858456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/>
            <p:cNvSpPr/>
            <p:nvPr/>
          </p:nvSpPr>
          <p:spPr>
            <a:xfrm rot="10800000">
              <a:off x="7675945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/>
            <p:cNvSpPr/>
            <p:nvPr/>
          </p:nvSpPr>
          <p:spPr>
            <a:xfrm rot="10800000">
              <a:off x="7493435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/>
            <p:cNvSpPr/>
            <p:nvPr/>
          </p:nvSpPr>
          <p:spPr>
            <a:xfrm rot="10800000">
              <a:off x="7310924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9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/>
            <p:cNvSpPr/>
            <p:nvPr/>
          </p:nvSpPr>
          <p:spPr>
            <a:xfrm rot="10800000">
              <a:off x="7128413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0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/>
            <p:cNvSpPr/>
            <p:nvPr/>
          </p:nvSpPr>
          <p:spPr>
            <a:xfrm rot="10800000">
              <a:off x="6945902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Rectangle 181"/>
            <p:cNvSpPr/>
            <p:nvPr/>
          </p:nvSpPr>
          <p:spPr>
            <a:xfrm rot="10800000">
              <a:off x="6763391" y="510343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 rot="10800000">
              <a:off x="6580884" y="5124639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 rot="10800000">
              <a:off x="476369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Rectangle 194"/>
            <p:cNvSpPr/>
            <p:nvPr/>
          </p:nvSpPr>
          <p:spPr>
            <a:xfrm rot="10800000">
              <a:off x="458118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tangle 195"/>
            <p:cNvSpPr/>
            <p:nvPr/>
          </p:nvSpPr>
          <p:spPr>
            <a:xfrm rot="10800000">
              <a:off x="4398670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Rectangle 196"/>
            <p:cNvSpPr/>
            <p:nvPr/>
          </p:nvSpPr>
          <p:spPr>
            <a:xfrm rot="10800000">
              <a:off x="4216159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7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angle 197"/>
            <p:cNvSpPr/>
            <p:nvPr/>
          </p:nvSpPr>
          <p:spPr>
            <a:xfrm rot="10800000">
              <a:off x="4033648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8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 rot="10800000">
              <a:off x="3851138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/>
            <p:cNvSpPr/>
            <p:nvPr/>
          </p:nvSpPr>
          <p:spPr>
            <a:xfrm rot="10800000">
              <a:off x="3668627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9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tangle 200"/>
            <p:cNvSpPr/>
            <p:nvPr/>
          </p:nvSpPr>
          <p:spPr>
            <a:xfrm rot="10800000">
              <a:off x="3486116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tangle 201"/>
            <p:cNvSpPr/>
            <p:nvPr/>
          </p:nvSpPr>
          <p:spPr>
            <a:xfrm rot="10800000">
              <a:off x="3303605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/>
            <p:cNvSpPr/>
            <p:nvPr/>
          </p:nvSpPr>
          <p:spPr>
            <a:xfrm rot="10800000">
              <a:off x="6588799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tangle 203"/>
            <p:cNvSpPr/>
            <p:nvPr/>
          </p:nvSpPr>
          <p:spPr>
            <a:xfrm rot="10800000">
              <a:off x="6406288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/>
            <p:cNvSpPr/>
            <p:nvPr/>
          </p:nvSpPr>
          <p:spPr>
            <a:xfrm rot="10800000">
              <a:off x="6223778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/>
            <p:cNvSpPr/>
            <p:nvPr/>
          </p:nvSpPr>
          <p:spPr>
            <a:xfrm rot="10800000">
              <a:off x="6041267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/>
            <p:cNvSpPr/>
            <p:nvPr/>
          </p:nvSpPr>
          <p:spPr>
            <a:xfrm rot="10800000">
              <a:off x="5858756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Rectangle 207"/>
            <p:cNvSpPr/>
            <p:nvPr/>
          </p:nvSpPr>
          <p:spPr>
            <a:xfrm rot="10800000">
              <a:off x="5676245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Rectangle 208"/>
            <p:cNvSpPr/>
            <p:nvPr/>
          </p:nvSpPr>
          <p:spPr>
            <a:xfrm rot="10800000">
              <a:off x="5493734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3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/>
            <p:cNvSpPr/>
            <p:nvPr/>
          </p:nvSpPr>
          <p:spPr>
            <a:xfrm rot="10800000">
              <a:off x="5311224" y="5152768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/>
            <p:cNvSpPr/>
            <p:nvPr/>
          </p:nvSpPr>
          <p:spPr>
            <a:xfrm rot="10800000">
              <a:off x="5128713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2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/>
            <p:cNvSpPr/>
            <p:nvPr/>
          </p:nvSpPr>
          <p:spPr>
            <a:xfrm rot="10800000">
              <a:off x="4946202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4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/>
            <p:cNvSpPr/>
            <p:nvPr/>
          </p:nvSpPr>
          <p:spPr>
            <a:xfrm rot="10800000">
              <a:off x="3121095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0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 rot="10800000">
              <a:off x="2938584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1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/>
            <p:cNvSpPr/>
            <p:nvPr/>
          </p:nvSpPr>
          <p:spPr>
            <a:xfrm rot="10800000">
              <a:off x="2756073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/>
            <p:cNvSpPr/>
            <p:nvPr/>
          </p:nvSpPr>
          <p:spPr>
            <a:xfrm rot="10800000">
              <a:off x="2573562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2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Rectangle 216"/>
            <p:cNvSpPr/>
            <p:nvPr/>
          </p:nvSpPr>
          <p:spPr>
            <a:xfrm rot="10800000">
              <a:off x="239105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2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/>
            <p:cNvSpPr/>
            <p:nvPr/>
          </p:nvSpPr>
          <p:spPr>
            <a:xfrm rot="10800000">
              <a:off x="220854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38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Rectangle 218"/>
            <p:cNvSpPr/>
            <p:nvPr/>
          </p:nvSpPr>
          <p:spPr>
            <a:xfrm rot="10800000">
              <a:off x="2026030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44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Rectangle 219"/>
            <p:cNvSpPr/>
            <p:nvPr/>
          </p:nvSpPr>
          <p:spPr>
            <a:xfrm rot="10800000">
              <a:off x="1843519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0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/>
            <p:cNvSpPr/>
            <p:nvPr/>
          </p:nvSpPr>
          <p:spPr>
            <a:xfrm rot="10800000">
              <a:off x="1661008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5600000" lon="60000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/>
            <p:cNvSpPr/>
            <p:nvPr/>
          </p:nvSpPr>
          <p:spPr>
            <a:xfrm rot="10800000">
              <a:off x="1478498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6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/>
            <p:cNvSpPr/>
            <p:nvPr/>
          </p:nvSpPr>
          <p:spPr>
            <a:xfrm rot="10800000">
              <a:off x="1295987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7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/>
            <p:cNvSpPr/>
            <p:nvPr/>
          </p:nvSpPr>
          <p:spPr>
            <a:xfrm rot="10800000">
              <a:off x="1113476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/>
            <p:cNvSpPr/>
            <p:nvPr/>
          </p:nvSpPr>
          <p:spPr>
            <a:xfrm rot="10800000">
              <a:off x="930965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6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/>
            <p:cNvSpPr/>
            <p:nvPr/>
          </p:nvSpPr>
          <p:spPr>
            <a:xfrm rot="10800000">
              <a:off x="748455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Rectangle 226"/>
            <p:cNvSpPr/>
            <p:nvPr/>
          </p:nvSpPr>
          <p:spPr>
            <a:xfrm rot="10800000">
              <a:off x="565944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18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Rectangle 227"/>
            <p:cNvSpPr/>
            <p:nvPr/>
          </p:nvSpPr>
          <p:spPr>
            <a:xfrm rot="10800000">
              <a:off x="383433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04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/>
            <p:cNvSpPr/>
            <p:nvPr/>
          </p:nvSpPr>
          <p:spPr>
            <a:xfrm rot="10800000">
              <a:off x="200922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000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Rectangle 229"/>
            <p:cNvSpPr/>
            <p:nvPr/>
          </p:nvSpPr>
          <p:spPr>
            <a:xfrm rot="10800000">
              <a:off x="18411" y="5119881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Rectangle 230"/>
            <p:cNvSpPr/>
            <p:nvPr/>
          </p:nvSpPr>
          <p:spPr>
            <a:xfrm rot="10800000">
              <a:off x="-164096" y="5141082"/>
              <a:ext cx="117816" cy="529478"/>
            </a:xfrm>
            <a:prstGeom prst="rect">
              <a:avLst/>
            </a:prstGeom>
            <a:grpFill/>
            <a:ln>
              <a:noFill/>
            </a:ln>
            <a:scene3d>
              <a:camera prst="orthographicFront">
                <a:rot lat="21594000" lon="60000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3069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Advertisement mix is based on conscious decisions and an objective driven approach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95148" y="2124946"/>
            <a:ext cx="3729774" cy="654545"/>
            <a:chOff x="2961928" y="1770232"/>
            <a:chExt cx="4102751" cy="720000"/>
          </a:xfrm>
        </p:grpSpPr>
        <p:sp>
          <p:nvSpPr>
            <p:cNvPr id="26" name="Oval 25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73384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Considerations</a:t>
              </a:r>
            </a:p>
          </p:txBody>
        </p:sp>
      </p:grpSp>
      <p:sp>
        <p:nvSpPr>
          <p:cNvPr id="82" name="Rectangle 81"/>
          <p:cNvSpPr/>
          <p:nvPr/>
        </p:nvSpPr>
        <p:spPr>
          <a:xfrm>
            <a:off x="695148" y="2879594"/>
            <a:ext cx="3480859" cy="52623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sz="1800" b="1" dirty="0">
                <a:solidFill>
                  <a:schemeClr val="bg1"/>
                </a:solidFill>
              </a:rPr>
              <a:t>Target</a:t>
            </a:r>
          </a:p>
          <a:p>
            <a:pPr lvl="1">
              <a:buClr>
                <a:schemeClr val="tx1"/>
              </a:buClr>
            </a:pPr>
            <a:r>
              <a:rPr lang="en-GB" sz="1800" dirty="0" smtClean="0">
                <a:solidFill>
                  <a:schemeClr val="bg1"/>
                </a:solidFill>
              </a:rPr>
              <a:t>A</a:t>
            </a:r>
            <a:r>
              <a:rPr lang="en-GB" sz="1800" dirty="0" smtClean="0">
                <a:solidFill>
                  <a:schemeClr val="bg1"/>
                </a:solidFill>
              </a:rPr>
              <a:t>udience demographic</a:t>
            </a:r>
            <a:endParaRPr lang="en-GB" sz="18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1800" dirty="0">
                <a:solidFill>
                  <a:schemeClr val="bg1"/>
                </a:solidFill>
              </a:rPr>
              <a:t>New vs existing customer</a:t>
            </a:r>
          </a:p>
          <a:p>
            <a:pPr marL="1108481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sz="1800" b="1" dirty="0">
                <a:solidFill>
                  <a:schemeClr val="bg1"/>
                </a:solidFill>
              </a:rPr>
              <a:t>Objective</a:t>
            </a:r>
          </a:p>
          <a:p>
            <a:pPr lvl="1">
              <a:buClr>
                <a:schemeClr val="tx1"/>
              </a:buClr>
            </a:pPr>
            <a:r>
              <a:rPr lang="en-GB" sz="1800" dirty="0">
                <a:solidFill>
                  <a:schemeClr val="bg1"/>
                </a:solidFill>
              </a:rPr>
              <a:t>Retention</a:t>
            </a:r>
          </a:p>
          <a:p>
            <a:pPr lvl="1">
              <a:buClr>
                <a:schemeClr val="tx1"/>
              </a:buClr>
            </a:pPr>
            <a:r>
              <a:rPr lang="en-GB" sz="1800" dirty="0" smtClean="0">
                <a:solidFill>
                  <a:schemeClr val="bg1"/>
                </a:solidFill>
              </a:rPr>
              <a:t>Acquisition</a:t>
            </a:r>
          </a:p>
          <a:p>
            <a:pPr lvl="1">
              <a:buClr>
                <a:schemeClr val="tx1"/>
              </a:buClr>
            </a:pPr>
            <a:r>
              <a:rPr lang="en-GB" sz="1800" dirty="0" smtClean="0">
                <a:solidFill>
                  <a:schemeClr val="bg1"/>
                </a:solidFill>
              </a:rPr>
              <a:t>Product </a:t>
            </a:r>
            <a:r>
              <a:rPr lang="en-GB" sz="1800" dirty="0">
                <a:solidFill>
                  <a:schemeClr val="bg1"/>
                </a:solidFill>
              </a:rPr>
              <a:t>Launch</a:t>
            </a:r>
          </a:p>
          <a:p>
            <a:pPr lvl="1">
              <a:buClr>
                <a:schemeClr val="tx1"/>
              </a:buClr>
            </a:pPr>
            <a:endParaRPr lang="en-GB" sz="18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sz="1800" b="1" dirty="0">
                <a:solidFill>
                  <a:schemeClr val="bg1"/>
                </a:solidFill>
              </a:rPr>
              <a:t>Strategy</a:t>
            </a:r>
          </a:p>
          <a:p>
            <a:pPr lvl="1">
              <a:buClr>
                <a:schemeClr val="tx1"/>
              </a:buClr>
            </a:pPr>
            <a:r>
              <a:rPr lang="en-GB" sz="1800" dirty="0">
                <a:solidFill>
                  <a:schemeClr val="bg1"/>
                </a:solidFill>
              </a:rPr>
              <a:t>Advertise products or </a:t>
            </a:r>
            <a:r>
              <a:rPr lang="en-GB" sz="1800" dirty="0" smtClean="0">
                <a:solidFill>
                  <a:schemeClr val="bg1"/>
                </a:solidFill>
              </a:rPr>
              <a:t>promotions</a:t>
            </a:r>
            <a:endParaRPr lang="en-GB" sz="18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1800" dirty="0">
                <a:solidFill>
                  <a:schemeClr val="bg1"/>
                </a:solidFill>
              </a:rPr>
              <a:t>B</a:t>
            </a:r>
            <a:r>
              <a:rPr lang="en-GB" sz="1800" dirty="0" smtClean="0">
                <a:solidFill>
                  <a:schemeClr val="bg1"/>
                </a:solidFill>
              </a:rPr>
              <a:t>rand </a:t>
            </a:r>
            <a:r>
              <a:rPr lang="en-GB" sz="1800" dirty="0">
                <a:solidFill>
                  <a:schemeClr val="bg1"/>
                </a:solidFill>
              </a:rPr>
              <a:t>awareness</a:t>
            </a:r>
          </a:p>
          <a:p>
            <a:pPr lvl="1">
              <a:buClr>
                <a:schemeClr val="tx1"/>
              </a:buClr>
            </a:pP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8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Advertisement mix is based on conscious decisions and an objective driven approach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95148" y="2124946"/>
            <a:ext cx="3729774" cy="654545"/>
            <a:chOff x="2961928" y="1770232"/>
            <a:chExt cx="4102751" cy="720000"/>
          </a:xfrm>
        </p:grpSpPr>
        <p:sp>
          <p:nvSpPr>
            <p:cNvPr id="26" name="Oval 25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73384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Considerations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788938" y="2879594"/>
            <a:ext cx="3480859" cy="526232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bg2"/>
              </a:buClr>
            </a:pPr>
            <a:r>
              <a:rPr lang="en-GB" sz="1800" dirty="0">
                <a:solidFill>
                  <a:schemeClr val="bg1"/>
                </a:solidFill>
              </a:rPr>
              <a:t>Select </a:t>
            </a:r>
            <a:r>
              <a:rPr lang="en-GB" sz="1800" dirty="0" smtClean="0">
                <a:solidFill>
                  <a:schemeClr val="bg1"/>
                </a:solidFill>
              </a:rPr>
              <a:t>appropriate </a:t>
            </a:r>
            <a:r>
              <a:rPr lang="en-GB" sz="1800" dirty="0" smtClean="0">
                <a:solidFill>
                  <a:schemeClr val="bg1"/>
                </a:solidFill>
              </a:rPr>
              <a:t>promotion </a:t>
            </a:r>
            <a:r>
              <a:rPr lang="en-GB" sz="1800" dirty="0">
                <a:solidFill>
                  <a:schemeClr val="bg1"/>
                </a:solidFill>
              </a:rPr>
              <a:t>channel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66917" y="2124946"/>
            <a:ext cx="3729774" cy="654545"/>
            <a:chOff x="2961928" y="1770232"/>
            <a:chExt cx="4102751" cy="720000"/>
          </a:xfrm>
        </p:grpSpPr>
        <p:sp>
          <p:nvSpPr>
            <p:cNvPr id="30" name="Oval 29"/>
            <p:cNvSpPr/>
            <p:nvPr/>
          </p:nvSpPr>
          <p:spPr>
            <a:xfrm>
              <a:off x="2961928" y="1770232"/>
              <a:ext cx="720000" cy="720000"/>
            </a:xfrm>
            <a:prstGeom prst="ellipse">
              <a:avLst/>
            </a:prstGeom>
            <a:noFill/>
            <a:ln w="38100">
              <a:solidFill>
                <a:srgbClr val="4F5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II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73384" y="1976344"/>
              <a:ext cx="3191295" cy="3385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GB" sz="2000" b="1" dirty="0">
                  <a:solidFill>
                    <a:schemeClr val="bg1"/>
                  </a:solidFill>
                </a:rPr>
                <a:t>Promotion Channel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418432" y="7070027"/>
            <a:ext cx="2377474" cy="904409"/>
          </a:xfrm>
          <a:prstGeom prst="rect">
            <a:avLst/>
          </a:prstGeom>
          <a:noFill/>
          <a:ln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418432" y="5955684"/>
            <a:ext cx="2377474" cy="904409"/>
          </a:xfrm>
          <a:prstGeom prst="rect">
            <a:avLst/>
          </a:prstGeom>
          <a:noFill/>
          <a:ln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Print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18432" y="3726998"/>
            <a:ext cx="2377474" cy="904409"/>
          </a:xfrm>
          <a:prstGeom prst="rect">
            <a:avLst/>
          </a:prstGeom>
          <a:noFill/>
          <a:ln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Television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418432" y="4841341"/>
            <a:ext cx="2377474" cy="904409"/>
          </a:xfrm>
          <a:prstGeom prst="rect">
            <a:avLst/>
          </a:prstGeom>
          <a:noFill/>
          <a:ln>
            <a:solidFill>
              <a:srgbClr val="4F5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2"/>
              </a:buClr>
            </a:pPr>
            <a:r>
              <a:rPr lang="en-GB" sz="1800" b="1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95148" y="2879594"/>
            <a:ext cx="3480859" cy="526232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chemeClr val="tx1"/>
              </a:buClr>
            </a:pPr>
            <a:endParaRPr lang="en-GB" sz="18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sz="1800" b="1" dirty="0">
                <a:solidFill>
                  <a:schemeClr val="bg1"/>
                </a:solidFill>
              </a:rPr>
              <a:t>Target</a:t>
            </a:r>
          </a:p>
          <a:p>
            <a:pPr lvl="1">
              <a:buClr>
                <a:schemeClr val="tx1"/>
              </a:buClr>
            </a:pPr>
            <a:r>
              <a:rPr lang="en-GB" sz="1800" dirty="0" smtClean="0">
                <a:solidFill>
                  <a:schemeClr val="bg1"/>
                </a:solidFill>
              </a:rPr>
              <a:t>A</a:t>
            </a:r>
            <a:r>
              <a:rPr lang="en-GB" sz="1800" dirty="0" smtClean="0">
                <a:solidFill>
                  <a:schemeClr val="bg1"/>
                </a:solidFill>
              </a:rPr>
              <a:t>udience demographic</a:t>
            </a:r>
            <a:endParaRPr lang="en-GB" sz="18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1800" dirty="0">
                <a:solidFill>
                  <a:schemeClr val="bg1"/>
                </a:solidFill>
              </a:rPr>
              <a:t>New vs existing customer</a:t>
            </a:r>
          </a:p>
          <a:p>
            <a:pPr marL="1108481" lvl="1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sz="1800" b="1" dirty="0">
                <a:solidFill>
                  <a:schemeClr val="bg1"/>
                </a:solidFill>
              </a:rPr>
              <a:t>Objective</a:t>
            </a:r>
          </a:p>
          <a:p>
            <a:pPr lvl="1">
              <a:buClr>
                <a:schemeClr val="tx1"/>
              </a:buClr>
            </a:pPr>
            <a:r>
              <a:rPr lang="en-GB" sz="1800" dirty="0">
                <a:solidFill>
                  <a:schemeClr val="bg1"/>
                </a:solidFill>
              </a:rPr>
              <a:t>Retention</a:t>
            </a:r>
          </a:p>
          <a:p>
            <a:pPr lvl="1">
              <a:buClr>
                <a:schemeClr val="tx1"/>
              </a:buClr>
            </a:pPr>
            <a:r>
              <a:rPr lang="en-GB" sz="1800" dirty="0" smtClean="0">
                <a:solidFill>
                  <a:schemeClr val="bg1"/>
                </a:solidFill>
              </a:rPr>
              <a:t>Acquisition</a:t>
            </a:r>
          </a:p>
          <a:p>
            <a:pPr lvl="1">
              <a:buClr>
                <a:schemeClr val="tx1"/>
              </a:buClr>
            </a:pPr>
            <a:r>
              <a:rPr lang="en-GB" sz="1800" dirty="0" smtClean="0">
                <a:solidFill>
                  <a:schemeClr val="bg1"/>
                </a:solidFill>
              </a:rPr>
              <a:t>Product </a:t>
            </a:r>
            <a:r>
              <a:rPr lang="en-GB" sz="1800" dirty="0">
                <a:solidFill>
                  <a:schemeClr val="bg1"/>
                </a:solidFill>
              </a:rPr>
              <a:t>Launch</a:t>
            </a:r>
          </a:p>
          <a:p>
            <a:pPr lvl="1">
              <a:buClr>
                <a:schemeClr val="tx1"/>
              </a:buClr>
            </a:pPr>
            <a:endParaRPr lang="en-GB" sz="18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sz="1800" b="1" dirty="0">
                <a:solidFill>
                  <a:schemeClr val="bg1"/>
                </a:solidFill>
              </a:rPr>
              <a:t>Strategy</a:t>
            </a:r>
          </a:p>
          <a:p>
            <a:pPr lvl="1">
              <a:buClr>
                <a:schemeClr val="tx1"/>
              </a:buClr>
            </a:pPr>
            <a:r>
              <a:rPr lang="en-GB" sz="1800" dirty="0">
                <a:solidFill>
                  <a:schemeClr val="bg1"/>
                </a:solidFill>
              </a:rPr>
              <a:t>Advertise products or </a:t>
            </a:r>
            <a:r>
              <a:rPr lang="en-GB" sz="1800" dirty="0" smtClean="0">
                <a:solidFill>
                  <a:schemeClr val="bg1"/>
                </a:solidFill>
              </a:rPr>
              <a:t>promotions</a:t>
            </a:r>
            <a:endParaRPr lang="en-GB" sz="18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1800" dirty="0">
                <a:solidFill>
                  <a:schemeClr val="bg1"/>
                </a:solidFill>
              </a:rPr>
              <a:t>B</a:t>
            </a:r>
            <a:r>
              <a:rPr lang="en-GB" sz="1800" dirty="0" smtClean="0">
                <a:solidFill>
                  <a:schemeClr val="bg1"/>
                </a:solidFill>
              </a:rPr>
              <a:t>rand </a:t>
            </a:r>
            <a:r>
              <a:rPr lang="en-GB" sz="1800" dirty="0">
                <a:solidFill>
                  <a:schemeClr val="bg1"/>
                </a:solidFill>
              </a:rPr>
              <a:t>awareness</a:t>
            </a:r>
          </a:p>
          <a:p>
            <a:pPr lvl="1">
              <a:buClr>
                <a:schemeClr val="tx1"/>
              </a:buClr>
            </a:pP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5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mperial_Design">
  <a:themeElements>
    <a:clrScheme name="IB_PowerpointTemplate_v2">
      <a:dk1>
        <a:srgbClr val="4F535A"/>
      </a:dk1>
      <a:lt1>
        <a:srgbClr val="FFFFFF"/>
      </a:lt1>
      <a:dk2>
        <a:srgbClr val="4F535A"/>
      </a:dk2>
      <a:lt2>
        <a:srgbClr val="ED1941"/>
      </a:lt2>
      <a:accent1>
        <a:srgbClr val="0080C6"/>
      </a:accent1>
      <a:accent2>
        <a:srgbClr val="577C96"/>
      </a:accent2>
      <a:accent3>
        <a:srgbClr val="14B1E7"/>
      </a:accent3>
      <a:accent4>
        <a:srgbClr val="2DBBAA"/>
      </a:accent4>
      <a:accent5>
        <a:srgbClr val="787E83"/>
      </a:accent5>
      <a:accent6>
        <a:srgbClr val="D8E0E6"/>
      </a:accent6>
      <a:hlink>
        <a:srgbClr val="4F535A"/>
      </a:hlink>
      <a:folHlink>
        <a:srgbClr val="4F535A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284400" indent="-284400">
          <a:spcAft>
            <a:spcPts val="500"/>
          </a:spcAft>
          <a:buFont typeface="Arial" charset="0"/>
          <a:buChar char="•"/>
          <a:defRPr sz="2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mperial_Design" id="{E37E6EE1-611D-46F5-B74A-E5ED688D2CD5}" vid="{9779AC52-CAA0-402B-B575-3B118F2646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46C2608E10884688CDF2786A7D9FAA" ma:contentTypeVersion="0" ma:contentTypeDescription="Create a new document." ma:contentTypeScope="" ma:versionID="df85431a80283af97db822864f8f21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0631A2-CBC7-41FD-BD5E-DE76F702B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092991-9BC0-4707-B562-8AAD600272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70B34C-F8A4-4E27-A9C0-BAC118C4A8D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Imperial_Design</Template>
  <TotalTime>256</TotalTime>
  <Words>1159</Words>
  <Application>Microsoft Macintosh PowerPoint</Application>
  <PresentationFormat>Custom</PresentationFormat>
  <Paragraphs>373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Imperial_Design</vt:lpstr>
      <vt:lpstr>RETAIL &amp; MARKETING Group 6</vt:lpstr>
      <vt:lpstr>THE DATA NURTURED APPROACH (DNA)</vt:lpstr>
      <vt:lpstr>EXECUTIVE SUMMARY</vt:lpstr>
      <vt:lpstr>MARKET OVERVIEW</vt:lpstr>
      <vt:lpstr>MARKET OVERVIEW</vt:lpstr>
      <vt:lpstr>MARKET OVERVIEW</vt:lpstr>
      <vt:lpstr>DESCRIPTIVE ADVERTISING MIX</vt:lpstr>
      <vt:lpstr>FRAMEWORK</vt:lpstr>
      <vt:lpstr>FRAMEWORK</vt:lpstr>
      <vt:lpstr>FRAMEWORK</vt:lpstr>
      <vt:lpstr>FRAMEWORK</vt:lpstr>
      <vt:lpstr>STATISTICAL MODEL</vt:lpstr>
      <vt:lpstr>HIGH LEVEL RESULT</vt:lpstr>
      <vt:lpstr>DEEP DIVE RESULTS</vt:lpstr>
      <vt:lpstr>DEEP DIVE RESULTS</vt:lpstr>
      <vt:lpstr>RECOMMENDATION</vt:lpstr>
      <vt:lpstr>RECOMMENDATION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 El-Gammal</dc:creator>
  <cp:lastModifiedBy>Erik Furton</cp:lastModifiedBy>
  <cp:revision>619</cp:revision>
  <dcterms:created xsi:type="dcterms:W3CDTF">2015-07-22T11:09:22Z</dcterms:created>
  <dcterms:modified xsi:type="dcterms:W3CDTF">2017-03-21T13:26:23Z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0x010100C046C2608E10884688CDF2786A7D9FAA</vt:lpwstr>
  </property>
</Properties>
</file>