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616A50-522C-472E-8FD7-FA9D2B860139}" v="204" dt="2020-03-30T08:57:16.8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8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57F17-5CAC-4FDE-8592-C953BC267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A0F50-3740-4094-8710-DEEB5326B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9B669D-9A3C-43B7-B812-734378639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7E29-2504-4F9B-A68C-AE863E2B80F3}" type="datetimeFigureOut">
              <a:rPr lang="de-DE" smtClean="0"/>
              <a:t>30.03.2020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5D6FBB-8F7E-4353-B5DB-A58CB1A5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6D0717-22D4-450F-ABF3-C0F9453F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E92C-AFC4-4F94-ACCB-5F257D0C6E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33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20884-B943-4CE2-A384-9FDCAD2C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10302DF-406A-4776-A617-754E6FC9C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CDC8C4-F67A-4DE8-92EA-BF479943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7E29-2504-4F9B-A68C-AE863E2B80F3}" type="datetimeFigureOut">
              <a:rPr lang="de-DE" smtClean="0"/>
              <a:t>30.03.2020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ABD5E1-550E-4316-8C3C-AA26463A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33F77B-13CF-4E63-820E-AC45CD0E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E92C-AFC4-4F94-ACCB-5F257D0C6E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27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6746563-7B67-43FB-AC13-15E139011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2CD834-1EB2-4F80-A730-D33840EAE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34BA96-2770-4D12-808C-37C8D78B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7E29-2504-4F9B-A68C-AE863E2B80F3}" type="datetimeFigureOut">
              <a:rPr lang="de-DE" smtClean="0"/>
              <a:t>30.03.2020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B9FB7C-E672-40C4-81EB-5D62B63F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6F1FF9-55A5-46D1-9744-AE697F804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E92C-AFC4-4F94-ACCB-5F257D0C6E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3D9950-8D6A-4D18-8E0B-94BDD8B1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3A8A82-2BE1-48F6-AAFB-1C052AEF4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3510A5-970B-45E0-8656-7755C77D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7E29-2504-4F9B-A68C-AE863E2B80F3}" type="datetimeFigureOut">
              <a:rPr lang="de-DE" smtClean="0"/>
              <a:t>30.03.2020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4589B4-B22A-4183-8075-77E79361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923620-76BE-4260-8500-72723CA9C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E92C-AFC4-4F94-ACCB-5F257D0C6E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51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6DF455-2C62-4FED-9B8B-410ADCEA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8C6C00-3CCB-4FA5-9084-24FF547AB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8F8C19-EFCD-4651-8E07-63DFBE7F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7E29-2504-4F9B-A68C-AE863E2B80F3}" type="datetimeFigureOut">
              <a:rPr lang="de-DE" smtClean="0"/>
              <a:t>30.03.2020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7B6FBB-78C2-4436-8C22-645A227D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F5038F-6046-4D07-AF10-C1E42089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E92C-AFC4-4F94-ACCB-5F257D0C6E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215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BEC10-9698-4824-9CBC-0BBDDE11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3F770A-46DA-44F5-9C2D-EF4F02E06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007BCF-7D63-4945-9182-01BBACAE4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63F367-9C9F-4CE4-970F-A7D78A0F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7E29-2504-4F9B-A68C-AE863E2B80F3}" type="datetimeFigureOut">
              <a:rPr lang="de-DE" smtClean="0"/>
              <a:t>30.03.2020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42C0EC-DC08-412D-96A5-FC34AECEA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A9938B-2895-4B27-AC7B-FCD8EC29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E92C-AFC4-4F94-ACCB-5F257D0C6E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86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1F30E-7992-434F-AA4E-E8DB7D7A5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CC3C38-2C91-4F22-8072-B5562F379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4F5179-0F08-4849-B373-368CC1A66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F82B96-76B7-4265-AAAF-692C06171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73D817-3F85-471B-A7D9-9F527D501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1F71874-3A3A-41DB-B78A-903955C0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7E29-2504-4F9B-A68C-AE863E2B80F3}" type="datetimeFigureOut">
              <a:rPr lang="de-DE" smtClean="0"/>
              <a:t>30.03.2020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6498194-8C58-42CB-AACA-F8F225CF8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20EDE8E-42F1-47CD-ACE8-FC501371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E92C-AFC4-4F94-ACCB-5F257D0C6E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85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8A36F2-2A91-4C1F-B20E-BA223EBAC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CF68D8-F923-446E-8FE0-ADA2CD4E1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7E29-2504-4F9B-A68C-AE863E2B80F3}" type="datetimeFigureOut">
              <a:rPr lang="de-DE" smtClean="0"/>
              <a:t>30.03.2020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9F0C175-7233-4D9C-9907-B788E7CB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6D4839-6B51-4CEE-BB76-3F1FCFCE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E92C-AFC4-4F94-ACCB-5F257D0C6E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51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5F17A8-ACE9-4B0E-8812-2092FBE2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7E29-2504-4F9B-A68C-AE863E2B80F3}" type="datetimeFigureOut">
              <a:rPr lang="de-DE" smtClean="0"/>
              <a:t>30.03.2020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121CBA-AB15-46B8-B19C-EA2D33E4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712F2F-CFDB-4EF0-8703-6F3A81C3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E92C-AFC4-4F94-ACCB-5F257D0C6E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59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AABDD4-5C19-4ED5-BD3D-AD7510923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AF6910-1D90-434C-A712-9F08B9CB4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68A710-59ED-479E-8713-31BD008AE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4CBB20-91BA-42D2-B9D4-6BA80A38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7E29-2504-4F9B-A68C-AE863E2B80F3}" type="datetimeFigureOut">
              <a:rPr lang="de-DE" smtClean="0"/>
              <a:t>30.03.2020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E8EC47-E896-4FF5-8E76-3C013DF8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C2082E-7C6F-433B-A605-279E3243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E92C-AFC4-4F94-ACCB-5F257D0C6E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15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F829F-3BD5-4BD0-8AD8-6ADABF6B1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A4AA36C-E759-4009-A5DE-875F36455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C127C8-27AE-446E-B023-F7535FB9E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2A9BBD-3919-455C-BC17-BBCA044D2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7E29-2504-4F9B-A68C-AE863E2B80F3}" type="datetimeFigureOut">
              <a:rPr lang="de-DE" smtClean="0"/>
              <a:t>30.03.2020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700CAA-B61F-45AD-AF0A-D8A4B1E9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D2E686-09B1-4C73-8EF3-FF2F1A2E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E92C-AFC4-4F94-ACCB-5F257D0C6E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89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E3D226C-BB33-4E5C-94A7-7AE9676B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3E754D-5009-4D8D-968E-B4A30F96A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1D89EC-7BF5-4602-B591-28D40F2C0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27E29-2504-4F9B-A68C-AE863E2B80F3}" type="datetimeFigureOut">
              <a:rPr lang="de-DE" smtClean="0"/>
              <a:t>30.03.2020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259D7-A274-4015-9EE3-050FD5AB9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D55925-7378-447F-B601-3FE6EA858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EE92C-AFC4-4F94-ACCB-5F257D0C6E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9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D437EA-57A9-4747-94E0-3DD4852A36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Huffman Code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FDD3A8-667A-41CE-BFFA-B9A0BB4FC4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49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AFFF392-9CD6-4A42-BADB-DABBC76A160B}"/>
              </a:ext>
            </a:extLst>
          </p:cNvPr>
          <p:cNvSpPr txBox="1"/>
          <p:nvPr/>
        </p:nvSpPr>
        <p:spPr>
          <a:xfrm>
            <a:off x="542983" y="0"/>
            <a:ext cx="53658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400" dirty="0"/>
              <a:t>"MANNERSCHNITTEN"</a:t>
            </a:r>
            <a:endParaRPr lang="de-DE" sz="4400" dirty="0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80230D37-1B38-475A-A05B-C680FA3F8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232110"/>
              </p:ext>
            </p:extLst>
          </p:nvPr>
        </p:nvGraphicFramePr>
        <p:xfrm>
          <a:off x="96436" y="769441"/>
          <a:ext cx="334235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975">
                  <a:extLst>
                    <a:ext uri="{9D8B030D-6E8A-4147-A177-3AD203B41FA5}">
                      <a16:colId xmlns:a16="http://schemas.microsoft.com/office/drawing/2014/main" val="1399729164"/>
                    </a:ext>
                  </a:extLst>
                </a:gridCol>
                <a:gridCol w="1155031">
                  <a:extLst>
                    <a:ext uri="{9D8B030D-6E8A-4147-A177-3AD203B41FA5}">
                      <a16:colId xmlns:a16="http://schemas.microsoft.com/office/drawing/2014/main" val="2792393794"/>
                    </a:ext>
                  </a:extLst>
                </a:gridCol>
                <a:gridCol w="984348">
                  <a:extLst>
                    <a:ext uri="{9D8B030D-6E8A-4147-A177-3AD203B41FA5}">
                      <a16:colId xmlns:a16="http://schemas.microsoft.com/office/drawing/2014/main" val="2517263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Buchstabe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Häufigkeit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Code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60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1111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92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100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00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00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27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010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642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1010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53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1011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61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1100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556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1101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18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1110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913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011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472819"/>
                  </a:ext>
                </a:extLst>
              </a:tr>
            </a:tbl>
          </a:graphicData>
        </a:graphic>
      </p:graphicFrame>
      <p:sp>
        <p:nvSpPr>
          <p:cNvPr id="9" name="Ellipse 8">
            <a:extLst>
              <a:ext uri="{FF2B5EF4-FFF2-40B4-BE49-F238E27FC236}">
                <a16:creationId xmlns:a16="http://schemas.microsoft.com/office/drawing/2014/main" id="{E9EFDE60-B9C9-4BAF-83DD-68692F03BB4C}"/>
              </a:ext>
            </a:extLst>
          </p:cNvPr>
          <p:cNvSpPr/>
          <p:nvPr/>
        </p:nvSpPr>
        <p:spPr>
          <a:xfrm>
            <a:off x="11209361" y="4902324"/>
            <a:ext cx="665747" cy="665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M</a:t>
            </a:r>
          </a:p>
          <a:p>
            <a:pPr algn="ctr"/>
            <a:r>
              <a:rPr lang="de-AT" dirty="0"/>
              <a:t>(1)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46ECFB0-FBA1-4929-982F-0B1443176906}"/>
              </a:ext>
            </a:extLst>
          </p:cNvPr>
          <p:cNvSpPr/>
          <p:nvPr/>
        </p:nvSpPr>
        <p:spPr>
          <a:xfrm>
            <a:off x="6224331" y="4902325"/>
            <a:ext cx="665747" cy="665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A</a:t>
            </a:r>
          </a:p>
          <a:p>
            <a:pPr algn="ctr"/>
            <a:r>
              <a:rPr lang="de-AT" dirty="0"/>
              <a:t>(1)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B1DBFDD-7D24-4248-AEEF-A95ACB537BBA}"/>
              </a:ext>
            </a:extLst>
          </p:cNvPr>
          <p:cNvSpPr/>
          <p:nvPr/>
        </p:nvSpPr>
        <p:spPr>
          <a:xfrm>
            <a:off x="3485180" y="4902326"/>
            <a:ext cx="665747" cy="665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N</a:t>
            </a:r>
          </a:p>
          <a:p>
            <a:pPr algn="ctr"/>
            <a:r>
              <a:rPr lang="de-AT" dirty="0"/>
              <a:t>(4)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E04A66D-5513-440E-B0B0-EF92C3C40BED}"/>
              </a:ext>
            </a:extLst>
          </p:cNvPr>
          <p:cNvSpPr/>
          <p:nvPr/>
        </p:nvSpPr>
        <p:spPr>
          <a:xfrm>
            <a:off x="4451683" y="4902325"/>
            <a:ext cx="665747" cy="665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E</a:t>
            </a:r>
          </a:p>
          <a:p>
            <a:pPr algn="ctr"/>
            <a:r>
              <a:rPr lang="de-AT" dirty="0"/>
              <a:t>(2)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9B551A3-8A28-4DFD-8C7E-64461275C13A}"/>
              </a:ext>
            </a:extLst>
          </p:cNvPr>
          <p:cNvSpPr/>
          <p:nvPr/>
        </p:nvSpPr>
        <p:spPr>
          <a:xfrm>
            <a:off x="7106645" y="4891146"/>
            <a:ext cx="665747" cy="665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R</a:t>
            </a:r>
          </a:p>
          <a:p>
            <a:pPr algn="ctr"/>
            <a:r>
              <a:rPr lang="de-AT" dirty="0"/>
              <a:t>(1)</a:t>
            </a:r>
            <a:endParaRPr lang="de-DE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67F8709-B017-4602-8A47-8C0683DF2855}"/>
              </a:ext>
            </a:extLst>
          </p:cNvPr>
          <p:cNvSpPr/>
          <p:nvPr/>
        </p:nvSpPr>
        <p:spPr>
          <a:xfrm>
            <a:off x="7892701" y="4902327"/>
            <a:ext cx="665747" cy="665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</a:t>
            </a:r>
          </a:p>
          <a:p>
            <a:pPr algn="ctr"/>
            <a:r>
              <a:rPr lang="de-AT" dirty="0"/>
              <a:t>(1)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7230C1C-0638-43AF-BA91-AA70A2F385CA}"/>
              </a:ext>
            </a:extLst>
          </p:cNvPr>
          <p:cNvSpPr/>
          <p:nvPr/>
        </p:nvSpPr>
        <p:spPr>
          <a:xfrm>
            <a:off x="8775015" y="4891146"/>
            <a:ext cx="665747" cy="665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C</a:t>
            </a:r>
          </a:p>
          <a:p>
            <a:pPr algn="ctr"/>
            <a:r>
              <a:rPr lang="de-AT" dirty="0"/>
              <a:t>(1)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0B23AE7-D167-492D-A751-549D4D00BA9E}"/>
              </a:ext>
            </a:extLst>
          </p:cNvPr>
          <p:cNvSpPr/>
          <p:nvPr/>
        </p:nvSpPr>
        <p:spPr>
          <a:xfrm>
            <a:off x="9593141" y="4891145"/>
            <a:ext cx="665747" cy="665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H</a:t>
            </a:r>
          </a:p>
          <a:p>
            <a:pPr algn="ctr"/>
            <a:r>
              <a:rPr lang="de-AT" dirty="0"/>
              <a:t>(1)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32EB025-9B4D-45FC-B69C-FE459B1C0A3B}"/>
              </a:ext>
            </a:extLst>
          </p:cNvPr>
          <p:cNvSpPr/>
          <p:nvPr/>
        </p:nvSpPr>
        <p:spPr>
          <a:xfrm>
            <a:off x="10419206" y="4902326"/>
            <a:ext cx="665747" cy="665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I</a:t>
            </a:r>
          </a:p>
          <a:p>
            <a:pPr algn="ctr"/>
            <a:r>
              <a:rPr lang="de-AT" dirty="0"/>
              <a:t>(1)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0336989-C3E4-417A-8379-DAC3D162715B}"/>
              </a:ext>
            </a:extLst>
          </p:cNvPr>
          <p:cNvSpPr/>
          <p:nvPr/>
        </p:nvSpPr>
        <p:spPr>
          <a:xfrm>
            <a:off x="5301923" y="4891144"/>
            <a:ext cx="665747" cy="665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T</a:t>
            </a:r>
          </a:p>
          <a:p>
            <a:pPr algn="ctr"/>
            <a:r>
              <a:rPr lang="de-AT" dirty="0"/>
              <a:t>(2)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B16B97C7-E4BF-48C8-BFC6-41E4B6F5C924}"/>
              </a:ext>
            </a:extLst>
          </p:cNvPr>
          <p:cNvCxnSpPr>
            <a:cxnSpLocks/>
          </p:cNvCxnSpPr>
          <p:nvPr/>
        </p:nvCxnSpPr>
        <p:spPr>
          <a:xfrm flipH="1">
            <a:off x="10820732" y="4414301"/>
            <a:ext cx="213879" cy="43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132F429-3EBB-4C8E-BFAB-59226F2B9370}"/>
              </a:ext>
            </a:extLst>
          </p:cNvPr>
          <p:cNvCxnSpPr>
            <a:cxnSpLocks/>
          </p:cNvCxnSpPr>
          <p:nvPr/>
        </p:nvCxnSpPr>
        <p:spPr>
          <a:xfrm>
            <a:off x="11198148" y="4493820"/>
            <a:ext cx="197680" cy="43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4111DED5-8578-4C83-B0AD-B2A672CC8B5A}"/>
              </a:ext>
            </a:extLst>
          </p:cNvPr>
          <p:cNvSpPr/>
          <p:nvPr/>
        </p:nvSpPr>
        <p:spPr>
          <a:xfrm>
            <a:off x="8658751" y="2028562"/>
            <a:ext cx="1684429" cy="984273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D272306-FCB8-440B-B7C3-81BA37A6008C}"/>
              </a:ext>
            </a:extLst>
          </p:cNvPr>
          <p:cNvSpPr/>
          <p:nvPr/>
        </p:nvSpPr>
        <p:spPr>
          <a:xfrm>
            <a:off x="4823485" y="3828073"/>
            <a:ext cx="748717" cy="698824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FBF7B623-9DBB-48D2-B10C-6EA6937E287E}"/>
              </a:ext>
            </a:extLst>
          </p:cNvPr>
          <p:cNvSpPr txBox="1"/>
          <p:nvPr/>
        </p:nvSpPr>
        <p:spPr>
          <a:xfrm>
            <a:off x="7613739" y="1078045"/>
            <a:ext cx="407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dirty="0"/>
              <a:t>1</a:t>
            </a:r>
            <a:endParaRPr lang="de-DE" sz="3200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11D39EC-5869-4B72-B0A4-03371489AB5F}"/>
              </a:ext>
            </a:extLst>
          </p:cNvPr>
          <p:cNvSpPr/>
          <p:nvPr/>
        </p:nvSpPr>
        <p:spPr>
          <a:xfrm>
            <a:off x="10752079" y="3828073"/>
            <a:ext cx="665747" cy="665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IM</a:t>
            </a:r>
          </a:p>
          <a:p>
            <a:pPr algn="ctr"/>
            <a:r>
              <a:rPr lang="de-AT" dirty="0"/>
              <a:t>(2)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E40103BE-E477-49F5-8B19-C292739B2F8F}"/>
              </a:ext>
            </a:extLst>
          </p:cNvPr>
          <p:cNvCxnSpPr>
            <a:cxnSpLocks/>
          </p:cNvCxnSpPr>
          <p:nvPr/>
        </p:nvCxnSpPr>
        <p:spPr>
          <a:xfrm flipH="1">
            <a:off x="9152362" y="4431394"/>
            <a:ext cx="213879" cy="43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836D71F8-004A-4B6B-96FF-4CBF855A2352}"/>
              </a:ext>
            </a:extLst>
          </p:cNvPr>
          <p:cNvCxnSpPr>
            <a:cxnSpLocks/>
          </p:cNvCxnSpPr>
          <p:nvPr/>
        </p:nvCxnSpPr>
        <p:spPr>
          <a:xfrm>
            <a:off x="9529778" y="4510913"/>
            <a:ext cx="197680" cy="43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EBE2C435-0FAC-4628-B695-0F8F4E7AA327}"/>
              </a:ext>
            </a:extLst>
          </p:cNvPr>
          <p:cNvSpPr/>
          <p:nvPr/>
        </p:nvSpPr>
        <p:spPr>
          <a:xfrm>
            <a:off x="9083709" y="3845166"/>
            <a:ext cx="665747" cy="665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CH</a:t>
            </a:r>
          </a:p>
          <a:p>
            <a:pPr algn="ctr"/>
            <a:r>
              <a:rPr lang="de-AT" dirty="0"/>
              <a:t>(2)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8746B35-17A0-4B3F-B846-D6D700142AD5}"/>
              </a:ext>
            </a:extLst>
          </p:cNvPr>
          <p:cNvCxnSpPr>
            <a:cxnSpLocks/>
          </p:cNvCxnSpPr>
          <p:nvPr/>
        </p:nvCxnSpPr>
        <p:spPr>
          <a:xfrm flipH="1">
            <a:off x="7544261" y="4431394"/>
            <a:ext cx="213879" cy="43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1FFF58-F945-4742-9012-FA8B3532284F}"/>
              </a:ext>
            </a:extLst>
          </p:cNvPr>
          <p:cNvCxnSpPr>
            <a:cxnSpLocks/>
          </p:cNvCxnSpPr>
          <p:nvPr/>
        </p:nvCxnSpPr>
        <p:spPr>
          <a:xfrm>
            <a:off x="7921677" y="4510913"/>
            <a:ext cx="197680" cy="43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58DE4893-255D-4078-8D08-3ECF5531A5DF}"/>
              </a:ext>
            </a:extLst>
          </p:cNvPr>
          <p:cNvSpPr/>
          <p:nvPr/>
        </p:nvSpPr>
        <p:spPr>
          <a:xfrm>
            <a:off x="7475608" y="3845166"/>
            <a:ext cx="665747" cy="665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RS</a:t>
            </a:r>
          </a:p>
          <a:p>
            <a:pPr algn="ctr"/>
            <a:r>
              <a:rPr lang="de-AT" dirty="0"/>
              <a:t>(2)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D93E0BED-990E-45F8-A4B7-7BDD83F3E738}"/>
              </a:ext>
            </a:extLst>
          </p:cNvPr>
          <p:cNvSpPr/>
          <p:nvPr/>
        </p:nvSpPr>
        <p:spPr>
          <a:xfrm>
            <a:off x="6574826" y="3162326"/>
            <a:ext cx="860570" cy="665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ARS</a:t>
            </a:r>
          </a:p>
          <a:p>
            <a:pPr algn="ctr"/>
            <a:r>
              <a:rPr lang="de-AT" dirty="0"/>
              <a:t>(3)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ACE5AAB3-EBE6-4868-87A3-21A7C83FAB40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6557205" y="3828073"/>
            <a:ext cx="310154" cy="10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4F0F2760-A0E6-46BD-9CC8-83D9DAEE2F89}"/>
              </a:ext>
            </a:extLst>
          </p:cNvPr>
          <p:cNvCxnSpPr>
            <a:cxnSpLocks/>
            <a:stCxn id="33" idx="5"/>
            <a:endCxn id="32" idx="1"/>
          </p:cNvCxnSpPr>
          <p:nvPr/>
        </p:nvCxnSpPr>
        <p:spPr>
          <a:xfrm>
            <a:off x="7309368" y="3730577"/>
            <a:ext cx="263736" cy="212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3FBF870B-6A99-48B5-A255-3B0F34765A3C}"/>
              </a:ext>
            </a:extLst>
          </p:cNvPr>
          <p:cNvSpPr/>
          <p:nvPr/>
        </p:nvSpPr>
        <p:spPr>
          <a:xfrm>
            <a:off x="7475608" y="3730577"/>
            <a:ext cx="758761" cy="86008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7F5C44A2-2C81-4412-8006-1EC4FCF8B075}"/>
              </a:ext>
            </a:extLst>
          </p:cNvPr>
          <p:cNvSpPr/>
          <p:nvPr/>
        </p:nvSpPr>
        <p:spPr>
          <a:xfrm>
            <a:off x="9722521" y="2690090"/>
            <a:ext cx="1188910" cy="665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CHIM</a:t>
            </a:r>
          </a:p>
          <a:p>
            <a:pPr algn="ctr"/>
            <a:r>
              <a:rPr lang="de-AT" dirty="0"/>
              <a:t>(4)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8DF0B50C-A093-4E61-919B-8BA7A5F49FCD}"/>
              </a:ext>
            </a:extLst>
          </p:cNvPr>
          <p:cNvCxnSpPr>
            <a:cxnSpLocks/>
            <a:endCxn id="26" idx="7"/>
          </p:cNvCxnSpPr>
          <p:nvPr/>
        </p:nvCxnSpPr>
        <p:spPr>
          <a:xfrm flipH="1">
            <a:off x="9651960" y="3355837"/>
            <a:ext cx="363094" cy="586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B425F8C1-09B4-4816-A1BB-B5FB1E17B96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0488343" y="3335894"/>
            <a:ext cx="361232" cy="589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2184197C-510B-47ED-B338-2652F3EE3C06}"/>
              </a:ext>
            </a:extLst>
          </p:cNvPr>
          <p:cNvSpPr/>
          <p:nvPr/>
        </p:nvSpPr>
        <p:spPr>
          <a:xfrm>
            <a:off x="8460440" y="3633812"/>
            <a:ext cx="1684429" cy="984273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52808FA3-96D9-4AB6-8A35-AB35BD603AED}"/>
              </a:ext>
            </a:extLst>
          </p:cNvPr>
          <p:cNvSpPr/>
          <p:nvPr/>
        </p:nvSpPr>
        <p:spPr>
          <a:xfrm>
            <a:off x="10318818" y="3694574"/>
            <a:ext cx="1684429" cy="984273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28EAF37C-53DD-4206-90C0-23B4A7F865C5}"/>
              </a:ext>
            </a:extLst>
          </p:cNvPr>
          <p:cNvCxnSpPr>
            <a:cxnSpLocks/>
          </p:cNvCxnSpPr>
          <p:nvPr/>
        </p:nvCxnSpPr>
        <p:spPr>
          <a:xfrm flipH="1">
            <a:off x="4934720" y="4454657"/>
            <a:ext cx="213879" cy="43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51075F72-9F78-41EF-BC09-4DDF2C461796}"/>
              </a:ext>
            </a:extLst>
          </p:cNvPr>
          <p:cNvCxnSpPr>
            <a:cxnSpLocks/>
          </p:cNvCxnSpPr>
          <p:nvPr/>
        </p:nvCxnSpPr>
        <p:spPr>
          <a:xfrm>
            <a:off x="5312136" y="4534176"/>
            <a:ext cx="197680" cy="43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>
            <a:extLst>
              <a:ext uri="{FF2B5EF4-FFF2-40B4-BE49-F238E27FC236}">
                <a16:creationId xmlns:a16="http://schemas.microsoft.com/office/drawing/2014/main" id="{914A16E6-BB1F-4CC4-876C-BCC5141EE690}"/>
              </a:ext>
            </a:extLst>
          </p:cNvPr>
          <p:cNvSpPr/>
          <p:nvPr/>
        </p:nvSpPr>
        <p:spPr>
          <a:xfrm>
            <a:off x="4917454" y="3924910"/>
            <a:ext cx="665747" cy="665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ET</a:t>
            </a:r>
          </a:p>
          <a:p>
            <a:pPr algn="ctr"/>
            <a:r>
              <a:rPr lang="de-AT" dirty="0"/>
              <a:t>(4)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451A183D-3CF8-4452-8AF1-FA6AA4C9BF26}"/>
              </a:ext>
            </a:extLst>
          </p:cNvPr>
          <p:cNvCxnSpPr>
            <a:cxnSpLocks/>
          </p:cNvCxnSpPr>
          <p:nvPr/>
        </p:nvCxnSpPr>
        <p:spPr>
          <a:xfrm flipH="1">
            <a:off x="7254290" y="1892968"/>
            <a:ext cx="1304158" cy="1370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>
            <a:extLst>
              <a:ext uri="{FF2B5EF4-FFF2-40B4-BE49-F238E27FC236}">
                <a16:creationId xmlns:a16="http://schemas.microsoft.com/office/drawing/2014/main" id="{72E6F5D1-80A9-4B4D-B9A6-277C139AF896}"/>
              </a:ext>
            </a:extLst>
          </p:cNvPr>
          <p:cNvSpPr/>
          <p:nvPr/>
        </p:nvSpPr>
        <p:spPr>
          <a:xfrm>
            <a:off x="8210490" y="1298197"/>
            <a:ext cx="1586541" cy="665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ARSCHIM</a:t>
            </a:r>
          </a:p>
          <a:p>
            <a:pPr algn="ctr"/>
            <a:r>
              <a:rPr lang="de-AT" dirty="0"/>
              <a:t>(7)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CE7427A0-14F2-4ECF-8F1D-ECB79163C8EE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9444152" y="1915338"/>
            <a:ext cx="452481" cy="87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030B9E4-941E-4D45-97ED-CFFEED1A0564}"/>
              </a:ext>
            </a:extLst>
          </p:cNvPr>
          <p:cNvSpPr/>
          <p:nvPr/>
        </p:nvSpPr>
        <p:spPr>
          <a:xfrm>
            <a:off x="6264429" y="2893898"/>
            <a:ext cx="1151976" cy="984273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089545D9-D48F-445A-869E-4027D7C8E83E}"/>
              </a:ext>
            </a:extLst>
          </p:cNvPr>
          <p:cNvSpPr/>
          <p:nvPr/>
        </p:nvSpPr>
        <p:spPr>
          <a:xfrm>
            <a:off x="9440762" y="2493075"/>
            <a:ext cx="1684429" cy="984273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C9231783-0E03-4AAC-89E2-8161B1E12C4E}"/>
              </a:ext>
            </a:extLst>
          </p:cNvPr>
          <p:cNvSpPr/>
          <p:nvPr/>
        </p:nvSpPr>
        <p:spPr>
          <a:xfrm>
            <a:off x="3565411" y="2805099"/>
            <a:ext cx="1586541" cy="665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NET</a:t>
            </a:r>
          </a:p>
          <a:p>
            <a:pPr algn="ctr"/>
            <a:r>
              <a:rPr lang="de-AT" dirty="0"/>
              <a:t>(8)</a:t>
            </a: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B3C1FE10-75EC-4EEB-8088-26187F19FBD3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3818054" y="3467628"/>
            <a:ext cx="337196" cy="1434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68C6E7E-4E66-42F6-BAF9-841C3D5012E4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4819122" y="3451377"/>
            <a:ext cx="195828" cy="571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>
            <a:extLst>
              <a:ext uri="{FF2B5EF4-FFF2-40B4-BE49-F238E27FC236}">
                <a16:creationId xmlns:a16="http://schemas.microsoft.com/office/drawing/2014/main" id="{ABE405CA-B67B-4A1B-B166-A996A9000238}"/>
              </a:ext>
            </a:extLst>
          </p:cNvPr>
          <p:cNvSpPr/>
          <p:nvPr/>
        </p:nvSpPr>
        <p:spPr>
          <a:xfrm>
            <a:off x="4430082" y="3753326"/>
            <a:ext cx="1684429" cy="984273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DBB193A3-6359-4301-87E6-946592082283}"/>
              </a:ext>
            </a:extLst>
          </p:cNvPr>
          <p:cNvCxnSpPr>
            <a:cxnSpLocks/>
          </p:cNvCxnSpPr>
          <p:nvPr/>
        </p:nvCxnSpPr>
        <p:spPr>
          <a:xfrm flipH="1">
            <a:off x="4758897" y="1446690"/>
            <a:ext cx="1304158" cy="1370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B0478A9A-BC0C-4A66-B0E3-DC4A02B9D911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6504212" y="1476230"/>
            <a:ext cx="1706278" cy="154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lipse 68">
            <a:extLst>
              <a:ext uri="{FF2B5EF4-FFF2-40B4-BE49-F238E27FC236}">
                <a16:creationId xmlns:a16="http://schemas.microsoft.com/office/drawing/2014/main" id="{CF08912D-3589-4921-B8F5-96918998C462}"/>
              </a:ext>
            </a:extLst>
          </p:cNvPr>
          <p:cNvSpPr/>
          <p:nvPr/>
        </p:nvSpPr>
        <p:spPr>
          <a:xfrm>
            <a:off x="4759655" y="881459"/>
            <a:ext cx="2761773" cy="6657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ARSCHIMNET</a:t>
            </a:r>
          </a:p>
          <a:p>
            <a:pPr algn="ctr"/>
            <a:r>
              <a:rPr lang="de-AT" dirty="0"/>
              <a:t>(15)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E1B4FAAF-9F96-402B-8C6F-B0709165A01D}"/>
              </a:ext>
            </a:extLst>
          </p:cNvPr>
          <p:cNvSpPr/>
          <p:nvPr/>
        </p:nvSpPr>
        <p:spPr>
          <a:xfrm>
            <a:off x="3516466" y="2627976"/>
            <a:ext cx="1684429" cy="984273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5342D791-F1D5-4526-8292-370EEF8D88C7}"/>
              </a:ext>
            </a:extLst>
          </p:cNvPr>
          <p:cNvSpPr/>
          <p:nvPr/>
        </p:nvSpPr>
        <p:spPr>
          <a:xfrm>
            <a:off x="7985523" y="1121821"/>
            <a:ext cx="2082167" cy="984273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FF30DF17-1844-4C78-98F9-F1697F416210}"/>
              </a:ext>
            </a:extLst>
          </p:cNvPr>
          <p:cNvSpPr txBox="1"/>
          <p:nvPr/>
        </p:nvSpPr>
        <p:spPr>
          <a:xfrm>
            <a:off x="4993951" y="1773237"/>
            <a:ext cx="407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dirty="0"/>
              <a:t>0</a:t>
            </a:r>
            <a:endParaRPr lang="de-DE" sz="3200" dirty="0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F8B64742-B0BE-45D5-993F-8D87C29AF498}"/>
              </a:ext>
            </a:extLst>
          </p:cNvPr>
          <p:cNvSpPr txBox="1"/>
          <p:nvPr/>
        </p:nvSpPr>
        <p:spPr>
          <a:xfrm>
            <a:off x="3598399" y="3918053"/>
            <a:ext cx="407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dirty="0"/>
              <a:t>0</a:t>
            </a:r>
            <a:endParaRPr lang="de-DE" sz="3200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776AFB84-91E3-4A57-9707-DD98E3145795}"/>
              </a:ext>
            </a:extLst>
          </p:cNvPr>
          <p:cNvSpPr txBox="1"/>
          <p:nvPr/>
        </p:nvSpPr>
        <p:spPr>
          <a:xfrm>
            <a:off x="4576524" y="4333762"/>
            <a:ext cx="407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dirty="0"/>
              <a:t>0</a:t>
            </a:r>
            <a:endParaRPr lang="de-DE" sz="3200" dirty="0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FCC98250-4455-43D7-9D36-0D2C09FE008E}"/>
              </a:ext>
            </a:extLst>
          </p:cNvPr>
          <p:cNvSpPr txBox="1"/>
          <p:nvPr/>
        </p:nvSpPr>
        <p:spPr>
          <a:xfrm>
            <a:off x="6317919" y="4012119"/>
            <a:ext cx="407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dirty="0"/>
              <a:t>0</a:t>
            </a:r>
            <a:endParaRPr lang="de-DE" sz="3200" dirty="0"/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BEE33F1B-D782-462C-92D0-509ACF8ECA5F}"/>
              </a:ext>
            </a:extLst>
          </p:cNvPr>
          <p:cNvSpPr txBox="1"/>
          <p:nvPr/>
        </p:nvSpPr>
        <p:spPr>
          <a:xfrm>
            <a:off x="7447308" y="2125149"/>
            <a:ext cx="407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dirty="0"/>
              <a:t>0</a:t>
            </a:r>
            <a:endParaRPr lang="de-DE" sz="3200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D123CC85-E2DA-4E23-B70E-620620827904}"/>
              </a:ext>
            </a:extLst>
          </p:cNvPr>
          <p:cNvSpPr txBox="1"/>
          <p:nvPr/>
        </p:nvSpPr>
        <p:spPr>
          <a:xfrm>
            <a:off x="9460049" y="3344468"/>
            <a:ext cx="407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dirty="0"/>
              <a:t>0</a:t>
            </a:r>
            <a:endParaRPr lang="de-DE" sz="3200" dirty="0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6CDD552E-56B4-4ECF-9C6D-7D02B62BD28C}"/>
              </a:ext>
            </a:extLst>
          </p:cNvPr>
          <p:cNvSpPr txBox="1"/>
          <p:nvPr/>
        </p:nvSpPr>
        <p:spPr>
          <a:xfrm>
            <a:off x="7249332" y="4382993"/>
            <a:ext cx="407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dirty="0"/>
              <a:t>0</a:t>
            </a:r>
            <a:endParaRPr lang="de-DE" sz="3200" dirty="0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DFB68253-D528-4B35-A8E1-C5D7A0D03AA6}"/>
              </a:ext>
            </a:extLst>
          </p:cNvPr>
          <p:cNvSpPr txBox="1"/>
          <p:nvPr/>
        </p:nvSpPr>
        <p:spPr>
          <a:xfrm>
            <a:off x="10390951" y="4259302"/>
            <a:ext cx="407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dirty="0"/>
              <a:t>0</a:t>
            </a:r>
            <a:endParaRPr lang="de-DE" sz="3200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33E911B6-A511-43C4-839E-A587007E6C1D}"/>
              </a:ext>
            </a:extLst>
          </p:cNvPr>
          <p:cNvSpPr txBox="1"/>
          <p:nvPr/>
        </p:nvSpPr>
        <p:spPr>
          <a:xfrm>
            <a:off x="8858061" y="4365199"/>
            <a:ext cx="407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dirty="0"/>
              <a:t>0</a:t>
            </a:r>
            <a:endParaRPr lang="de-DE" sz="3200" dirty="0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B295699C-4CB2-4F61-B985-0429F2529655}"/>
              </a:ext>
            </a:extLst>
          </p:cNvPr>
          <p:cNvSpPr txBox="1"/>
          <p:nvPr/>
        </p:nvSpPr>
        <p:spPr>
          <a:xfrm>
            <a:off x="9692741" y="1904842"/>
            <a:ext cx="407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dirty="0"/>
              <a:t>1</a:t>
            </a:r>
            <a:endParaRPr lang="de-DE" sz="3200" dirty="0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BCB12D0C-6D91-4673-8CDC-18267412F08D}"/>
              </a:ext>
            </a:extLst>
          </p:cNvPr>
          <p:cNvSpPr txBox="1"/>
          <p:nvPr/>
        </p:nvSpPr>
        <p:spPr>
          <a:xfrm>
            <a:off x="10639253" y="3234960"/>
            <a:ext cx="407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dirty="0"/>
              <a:t>1</a:t>
            </a:r>
            <a:endParaRPr lang="de-DE" sz="3200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5B25B41E-620D-404C-B49B-21CC7D9D8107}"/>
              </a:ext>
            </a:extLst>
          </p:cNvPr>
          <p:cNvSpPr txBox="1"/>
          <p:nvPr/>
        </p:nvSpPr>
        <p:spPr>
          <a:xfrm>
            <a:off x="5423933" y="4333972"/>
            <a:ext cx="407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dirty="0"/>
              <a:t>1</a:t>
            </a:r>
            <a:endParaRPr lang="de-DE" sz="3200" dirty="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09DE91A3-10BA-4FF0-8A07-D06568C8A280}"/>
              </a:ext>
            </a:extLst>
          </p:cNvPr>
          <p:cNvSpPr txBox="1"/>
          <p:nvPr/>
        </p:nvSpPr>
        <p:spPr>
          <a:xfrm>
            <a:off x="8008149" y="4294497"/>
            <a:ext cx="407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dirty="0"/>
              <a:t>1</a:t>
            </a:r>
            <a:endParaRPr lang="de-DE" sz="3200" dirty="0"/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6D985391-8F2F-47CE-93CB-8A8A92FFE466}"/>
              </a:ext>
            </a:extLst>
          </p:cNvPr>
          <p:cNvSpPr txBox="1"/>
          <p:nvPr/>
        </p:nvSpPr>
        <p:spPr>
          <a:xfrm>
            <a:off x="9598713" y="4304262"/>
            <a:ext cx="407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dirty="0"/>
              <a:t>1</a:t>
            </a:r>
            <a:endParaRPr lang="de-DE" sz="3200" dirty="0"/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78C2C121-39EF-435D-A86A-167225CB1C67}"/>
              </a:ext>
            </a:extLst>
          </p:cNvPr>
          <p:cNvSpPr txBox="1"/>
          <p:nvPr/>
        </p:nvSpPr>
        <p:spPr>
          <a:xfrm>
            <a:off x="11270791" y="4343425"/>
            <a:ext cx="407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dirty="0"/>
              <a:t>1</a:t>
            </a:r>
            <a:endParaRPr lang="de-DE" sz="3200" dirty="0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B8FED717-49D0-4735-8221-B5F9BF8E321F}"/>
              </a:ext>
            </a:extLst>
          </p:cNvPr>
          <p:cNvSpPr txBox="1"/>
          <p:nvPr/>
        </p:nvSpPr>
        <p:spPr>
          <a:xfrm>
            <a:off x="4920918" y="3356555"/>
            <a:ext cx="407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dirty="0"/>
              <a:t>1</a:t>
            </a:r>
            <a:endParaRPr lang="de-DE" sz="3200" dirty="0"/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1BF08115-EDF7-4943-8E3D-B7E3A6D0A8E2}"/>
              </a:ext>
            </a:extLst>
          </p:cNvPr>
          <p:cNvSpPr txBox="1"/>
          <p:nvPr/>
        </p:nvSpPr>
        <p:spPr>
          <a:xfrm>
            <a:off x="7429189" y="3324938"/>
            <a:ext cx="407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dirty="0"/>
              <a:t>1</a:t>
            </a:r>
            <a:endParaRPr lang="de-DE" sz="3200" dirty="0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E4FFEBD1-FA71-4F7B-9B03-F9E9AE97D172}"/>
              </a:ext>
            </a:extLst>
          </p:cNvPr>
          <p:cNvSpPr txBox="1"/>
          <p:nvPr/>
        </p:nvSpPr>
        <p:spPr>
          <a:xfrm>
            <a:off x="54333" y="5447444"/>
            <a:ext cx="115547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600" dirty="0"/>
              <a:t>-&gt;11111000000010101010111100110100111001101101000</a:t>
            </a:r>
            <a:br>
              <a:rPr lang="de-AT" sz="3600" dirty="0"/>
            </a:br>
            <a:r>
              <a:rPr lang="de-AT" sz="3600" dirty="0"/>
              <a:t>       M | A |N|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763301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70736-C887-4624-B951-5381C4CB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Huffman-Algorithmus zum Zusammenbauen der </a:t>
            </a:r>
            <a:r>
              <a:rPr lang="de-AT" dirty="0" err="1"/>
              <a:t>Codingtabelle</a:t>
            </a:r>
            <a:r>
              <a:rPr lang="de-AT" dirty="0"/>
              <a:t> (=Zeichen + Code)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395494-B1A7-440F-A90A-C89F417F7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382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AT" dirty="0"/>
              <a:t>Häufigkeiten der Zeichen bestimmen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/>
              <a:t>Sortieren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/>
              <a:t>Paarweise immer die zwei Zeichen mit der niedrigsten Häufigkeit zusammenziehen in einen neuen Knoten (Häufigkeit = Summe der Einzelhäufigkeit)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/>
              <a:t>Schritt 3. solange bis nur noch ein Knoten über ist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/>
              <a:t>Für jedes Zeichen den Pfad bestimmen -&gt; Den Baum so durchlaufen, dass ich in alle Blätter komme und mir für jedes Blatt den Pfad merken.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/>
              <a:t>Zeichen + Pfad =&gt; Coding Tabelle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384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70736-C887-4624-B951-5381C4CB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Algorithmus zum Kodieren einer Nachricht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395494-B1A7-440F-A90A-C89F417F7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382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AT" dirty="0"/>
              <a:t>Nachricht ist gegeben (Die passt natürlich auch zur </a:t>
            </a:r>
            <a:r>
              <a:rPr lang="de-AT" dirty="0" err="1"/>
              <a:t>Codingtabelle</a:t>
            </a:r>
            <a:r>
              <a:rPr lang="de-AT" dirty="0"/>
              <a:t>.)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/>
              <a:t>Zeichen für Zeichen durchlaufen und jeweils die Bits (0 und 1) hintereinander anordnen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/>
              <a:t>-&gt; Resultat ist die kodierte Nachricht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458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70736-C887-4624-B951-5381C4CB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Algorithmus zum Dekodieren einer Nachricht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395494-B1A7-440F-A90A-C89F417F7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382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AT" dirty="0"/>
              <a:t>Empfänger bekommt die Coding Tabelle und den </a:t>
            </a:r>
            <a:r>
              <a:rPr lang="de-AT" dirty="0" err="1"/>
              <a:t>Bitstream</a:t>
            </a:r>
            <a:endParaRPr lang="de-AT" dirty="0"/>
          </a:p>
          <a:p>
            <a:pPr marL="514350" indent="-514350">
              <a:buFont typeface="+mj-lt"/>
              <a:buAutoNum type="arabicPeriod"/>
            </a:pPr>
            <a:r>
              <a:rPr lang="de-AT" dirty="0"/>
              <a:t>Bit für Bit durchlaufen und in der Coding Tabelle in der Codespalte einschränken, welches Zeichen es sein kann.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/>
              <a:t>Wenn der Code für ein bestimmtes Zeichen vollständig gelesen wurde, habe ich das gesuchte Zeichen.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/>
              <a:t>Schritt 3. durchführen bis zum Ende des </a:t>
            </a:r>
            <a:r>
              <a:rPr lang="de-AT" dirty="0" err="1"/>
              <a:t>Bitstreams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795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E68111BB7690D4F8DE50756C4A95F99" ma:contentTypeVersion="11" ma:contentTypeDescription="Ein neues Dokument erstellen." ma:contentTypeScope="" ma:versionID="e69cec084e6228bd5d9f3bb32c6f80ab">
  <xsd:schema xmlns:xsd="http://www.w3.org/2001/XMLSchema" xmlns:xs="http://www.w3.org/2001/XMLSchema" xmlns:p="http://schemas.microsoft.com/office/2006/metadata/properties" xmlns:ns3="16a64ba3-ac57-41fd-9564-05ddea5d28f3" xmlns:ns4="1356c9ad-3dd7-4983-bde9-ff8f6e333b00" targetNamespace="http://schemas.microsoft.com/office/2006/metadata/properties" ma:root="true" ma:fieldsID="ca7af6baa8c6267f228d9ad9392e9079" ns3:_="" ns4:_="">
    <xsd:import namespace="16a64ba3-ac57-41fd-9564-05ddea5d28f3"/>
    <xsd:import namespace="1356c9ad-3dd7-4983-bde9-ff8f6e333b0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a64ba3-ac57-41fd-9564-05ddea5d28f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6c9ad-3dd7-4983-bde9-ff8f6e333b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47A47B-DCAC-453E-B5E3-BB40D914AB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879428-8350-484A-BB64-8A52334E9D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a64ba3-ac57-41fd-9564-05ddea5d28f3"/>
    <ds:schemaRef ds:uri="1356c9ad-3dd7-4983-bde9-ff8f6e333b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4BDFA64-ADEE-4155-B548-08EC7359D702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356c9ad-3dd7-4983-bde9-ff8f6e333b00"/>
    <ds:schemaRef ds:uri="16a64ba3-ac57-41fd-9564-05ddea5d28f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Office PowerPoint</Application>
  <PresentationFormat>Breitbild</PresentationFormat>
  <Paragraphs>108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Huffman Code</vt:lpstr>
      <vt:lpstr>PowerPoint-Präsentation</vt:lpstr>
      <vt:lpstr>Huffman-Algorithmus zum Zusammenbauen der Codingtabelle (=Zeichen + Code)</vt:lpstr>
      <vt:lpstr>Algorithmus zum Kodieren einer Nachricht</vt:lpstr>
      <vt:lpstr>Algorithmus zum Dekodieren einer Nachricht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Huffman Code</dc:title>
  <dc:creator>Thomas Schlögl</dc:creator>
  <cp:lastModifiedBy>Thomas Schlögl</cp:lastModifiedBy>
  <cp:revision>2</cp:revision>
  <dcterms:created xsi:type="dcterms:W3CDTF">2020-03-30T07:34:22Z</dcterms:created>
  <dcterms:modified xsi:type="dcterms:W3CDTF">2020-03-30T09:10:33Z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0x0101004E68111BB7690D4F8DE50756C4A95F99</vt:lpwstr>
  </property>
</Properties>
</file>