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56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7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11" autoAdjust="0"/>
    <p:restoredTop sz="94660"/>
  </p:normalViewPr>
  <p:slideViewPr>
    <p:cSldViewPr snapToGrid="0">
      <p:cViewPr>
        <p:scale>
          <a:sx n="50" d="100"/>
          <a:sy n="50" d="100"/>
        </p:scale>
        <p:origin x="1128" y="9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A478E5-B120-F87D-00F3-10558E817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BF2737-BA5A-0E21-D666-2A0414B8F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7D30B8-F3C8-87A8-DDDB-27D75EDAF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4DC5-6DF7-4E48-AC6D-D26526B1A53B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FF3CE7-2721-B9D8-384B-1ECC8403D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AAF3CB-1CD4-4C2C-1A1A-8F0FA9633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268C-7865-4D94-9C23-A6C4F08E73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394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5E06D5-FE2B-03DC-36D8-077ED0CC4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7004CD-9272-0DF8-2065-E7FB7D81DA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520F04-211C-AF68-AB5F-9EE95CCD8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4DC5-6DF7-4E48-AC6D-D26526B1A53B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7FBA7F-D83C-0498-E9DB-08511E10F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6040FB-1C44-2689-F843-14A46F9FE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268C-7865-4D94-9C23-A6C4F08E73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230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D182AD-811F-5DDB-4542-DB59FF379A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FF391E-91CA-9910-B50D-29C5DB9DA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180FF-F1C1-5F41-3C5D-0E349FDEB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4DC5-6DF7-4E48-AC6D-D26526B1A53B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FF974C-846A-75A5-0419-804587160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F78A4C-067E-49C8-D307-F65D72CFD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268C-7865-4D94-9C23-A6C4F08E73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901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B5AC54-5C22-380F-74EF-FE8709FE9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32F28F-3D20-A3A3-1963-C051CB785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3D9B54-76D3-91FA-42B5-5FB155EEB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4DC5-6DF7-4E48-AC6D-D26526B1A53B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190D92-F909-921F-7B40-196C6F12C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E21C00-419B-CA2D-C805-AE1B9E606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268C-7865-4D94-9C23-A6C4F08E73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18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9727C-3ECB-4858-106F-A783CC64E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E394E9-ACFC-7E23-7CC2-79ECB0FBA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1CDAD2-340D-2EBE-ECC3-AB1A941C4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4DC5-6DF7-4E48-AC6D-D26526B1A53B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4247C1-9480-D265-28AF-E1FFD380E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BF12BC-2C3E-7D1C-7389-EC36508E3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268C-7865-4D94-9C23-A6C4F08E73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132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467D8-22B1-7851-5B29-B38421BB0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601557-325D-0515-9A70-7896FB0B7E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7B146E-D789-AB09-7A81-15EE8865D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754EE5-3D29-A892-7CDC-31505814B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4DC5-6DF7-4E48-AC6D-D26526B1A53B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742179-E0C6-3F0B-23CD-AAF77F447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8589F5-E9F7-3A41-671A-90B8257C3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268C-7865-4D94-9C23-A6C4F08E73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637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35708-6020-E913-45E7-5C300C648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9F7BC3-B44A-0555-127B-848EAD505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C83FB5-AEB3-7344-76CA-D5FCF4BA8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47EC39-DED8-CBDD-C65E-DA9972C9FC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7866857-609F-4BAA-25E9-5773B51E0A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FCA8BC-D590-7508-4C22-1C00D406A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4DC5-6DF7-4E48-AC6D-D26526B1A53B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CFE5764-C2DB-ACC0-B944-083463B9B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BB825F-456D-3475-334D-F455D666D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268C-7865-4D94-9C23-A6C4F08E73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241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FE12B8-5689-AFE5-3033-5C533197B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B9CABA-A9A3-B0E6-BEDF-F957D726C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4DC5-6DF7-4E48-AC6D-D26526B1A53B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020374-54AD-CFE1-B7F4-A8DC1D4E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1CFFA4-63F6-6B3A-DA4E-D7790D991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268C-7865-4D94-9C23-A6C4F08E73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581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A96C0E4-76C2-344E-ECF7-9BCCE993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4DC5-6DF7-4E48-AC6D-D26526B1A53B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C2567A-D6E3-C790-13CC-6C911AE6A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6EC034-3A4D-CA30-6797-6C83FBF1D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268C-7865-4D94-9C23-A6C4F08E73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313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C3FA9E-7AC9-988F-8480-EBB60A82D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1A288B-7A3D-CEB0-787F-7EBBD052D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8E69F8-1A8A-1D94-07E4-C5A5C0CF4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1A7943-CDC5-BFE7-9F1A-0E81BA80E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4DC5-6DF7-4E48-AC6D-D26526B1A53B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7CC39D-9F6F-E252-DEAD-8F7581503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3BC1DE-415D-DE92-9FA1-BD9F6819E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268C-7865-4D94-9C23-A6C4F08E73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668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56208D-2D94-C7AB-F54E-1AF5E24C5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B17C0F-7CB6-192C-D444-4BC11554D6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071D5F-D7DA-85F9-BF3C-23F9ED414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572671-09DC-1A11-B6CF-70188F9F7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4DC5-6DF7-4E48-AC6D-D26526B1A53B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5AB7E2-99B9-D03E-7B17-3F242AE00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7A25F1-8078-1D3F-4039-BB1749C2F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268C-7865-4D94-9C23-A6C4F08E73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245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48AD8C-3478-5869-CE71-FA4A02BE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6D217F-F82B-7DF6-C352-8B94CD4CF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363189-284C-E6A7-1B6B-A6CFAD910B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E4DC5-6DF7-4E48-AC6D-D26526B1A53B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0D3E65-CDED-21BE-A675-0C75B93345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D0FC49-A936-0492-902B-8D6EE9B921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3268C-7865-4D94-9C23-A6C4F08E73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711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EDDBCBA8-3196-4221-4C69-B77FC10E60B3}"/>
              </a:ext>
            </a:extLst>
          </p:cNvPr>
          <p:cNvGrpSpPr/>
          <p:nvPr/>
        </p:nvGrpSpPr>
        <p:grpSpPr>
          <a:xfrm>
            <a:off x="3119865" y="2264771"/>
            <a:ext cx="5952270" cy="2328458"/>
            <a:chOff x="2262258" y="2264771"/>
            <a:chExt cx="5952270" cy="2328458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7751089-4187-9ACF-8FD1-F314546E9DED}"/>
                </a:ext>
              </a:extLst>
            </p:cNvPr>
            <p:cNvSpPr txBox="1"/>
            <p:nvPr/>
          </p:nvSpPr>
          <p:spPr>
            <a:xfrm>
              <a:off x="2262258" y="2264771"/>
              <a:ext cx="5952270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000" b="1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기계학습</a:t>
              </a:r>
              <a:r>
                <a:rPr lang="en-US" altLang="ko-KR" sz="5000" b="1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: </a:t>
              </a:r>
              <a:r>
                <a:rPr lang="ko-KR" altLang="en-US" sz="5000" b="1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비지도 학습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1221F0D-E4C6-9232-CC92-77AE2E3D031E}"/>
                </a:ext>
              </a:extLst>
            </p:cNvPr>
            <p:cNvSpPr txBox="1"/>
            <p:nvPr/>
          </p:nvSpPr>
          <p:spPr>
            <a:xfrm>
              <a:off x="3794729" y="4270064"/>
              <a:ext cx="288732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2022 </a:t>
              </a:r>
              <a:r>
                <a:rPr lang="ko-KR" altLang="en-US" sz="1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동계방학 학부연구생 </a:t>
              </a:r>
              <a:r>
                <a:rPr lang="ko-KR" altLang="en-US" sz="15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이소희</a:t>
              </a:r>
              <a:endPara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1840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F60A37-DD81-AF79-C4F1-405163F9DCD3}"/>
              </a:ext>
            </a:extLst>
          </p:cNvPr>
          <p:cNvSpPr txBox="1"/>
          <p:nvPr/>
        </p:nvSpPr>
        <p:spPr>
          <a:xfrm>
            <a:off x="947956" y="805982"/>
            <a:ext cx="421724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K-Means Clustering Algorithm</a:t>
            </a:r>
            <a:endParaRPr lang="ko-KR" altLang="en-US" sz="23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5C0D3BA-43B1-8730-A114-2D631C78619C}"/>
                  </a:ext>
                </a:extLst>
              </p:cNvPr>
              <p:cNvSpPr txBox="1"/>
              <p:nvPr/>
            </p:nvSpPr>
            <p:spPr>
              <a:xfrm>
                <a:off x="947956" y="1572178"/>
                <a:ext cx="10460273" cy="2022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ts val="3000"/>
                  </a:lnSpc>
                  <a:buFont typeface="+mj-ea"/>
                  <a:buAutoNum type="circleNumDbPlain" startAt="3"/>
                </a:pP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t</a:t>
                </a:r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번째 스텝에서의 </a:t>
                </a:r>
                <a:r>
                  <a:rPr lang="ko-KR" altLang="en-US" dirty="0" err="1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중심값을</a:t>
                </a:r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𝑗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)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=1,…,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𝐾</m:t>
                    </m:r>
                  </m:oMath>
                </a14:m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라 하자</a:t>
                </a: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. </a:t>
                </a:r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개별 데이터에 그룹을 할당한다</a:t>
                </a: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. 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     </a:t>
                </a:r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개별 데이터와 각 </a:t>
                </a:r>
                <a:r>
                  <a:rPr lang="ko-KR" altLang="en-US" dirty="0" err="1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중심값과의</a:t>
                </a:r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거리를 계산한다</a:t>
                </a: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. </a:t>
                </a:r>
              </a:p>
              <a:p>
                <a:pPr>
                  <a:lnSpc>
                    <a:spcPts val="3000"/>
                  </a:lnSpc>
                </a:pPr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     최소 거리를 갖는 </a:t>
                </a:r>
                <a:r>
                  <a:rPr lang="ko-KR" altLang="en-US" dirty="0" err="1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중심값을</a:t>
                </a:r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그룹으로 정한다</a:t>
                </a: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. </a:t>
                </a:r>
              </a:p>
              <a:p>
                <a:pPr>
                  <a:lnSpc>
                    <a:spcPts val="3000"/>
                  </a:lnSpc>
                </a:pPr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     이 때 거리는 </a:t>
                </a:r>
                <a:r>
                  <a:rPr lang="ko-KR" altLang="en-US" dirty="0" err="1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유클리디안</a:t>
                </a:r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거리를 사용한다</a:t>
                </a: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. </a:t>
                </a:r>
              </a:p>
              <a:p>
                <a:pPr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    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=</m:t>
                    </m:r>
                    <m:sPre>
                      <m:sPre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Pre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=1,…,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𝐾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𝑎𝑟𝑔𝑚𝑖𝑛</m:t>
                        </m:r>
                      </m:sup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sPre>
                  </m:oMath>
                </a14:m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라 한다면 개별 데이터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의 그룹은 </a:t>
                </a: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k</a:t>
                </a:r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가 되는 것이다</a:t>
                </a: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.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5C0D3BA-43B1-8730-A114-2D631C786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956" y="1572178"/>
                <a:ext cx="10460273" cy="2022861"/>
              </a:xfrm>
              <a:prstGeom prst="rect">
                <a:avLst/>
              </a:prstGeom>
              <a:blipFill>
                <a:blip r:embed="rId2"/>
                <a:stretch>
                  <a:fillRect l="-408" b="-12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8728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F60A37-DD81-AF79-C4F1-405163F9DCD3}"/>
              </a:ext>
            </a:extLst>
          </p:cNvPr>
          <p:cNvSpPr txBox="1"/>
          <p:nvPr/>
        </p:nvSpPr>
        <p:spPr>
          <a:xfrm>
            <a:off x="947956" y="805982"/>
            <a:ext cx="421724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K-Means Clustering Algorithm</a:t>
            </a:r>
            <a:endParaRPr lang="ko-KR" altLang="en-US" sz="23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5C0D3BA-43B1-8730-A114-2D631C78619C}"/>
                  </a:ext>
                </a:extLst>
              </p:cNvPr>
              <p:cNvSpPr txBox="1"/>
              <p:nvPr/>
            </p:nvSpPr>
            <p:spPr>
              <a:xfrm>
                <a:off x="947956" y="1572178"/>
                <a:ext cx="10460273" cy="1658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ts val="3000"/>
                  </a:lnSpc>
                  <a:buFont typeface="+mj-ea"/>
                  <a:buAutoNum type="circleNumDbPlain" startAt="4"/>
                </a:pPr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중심값을 업데이트한다</a:t>
                </a: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. 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ko-KR" b="0" dirty="0">
                    <a:ea typeface="나눔스퀘어" panose="020B0600000101010101" pitchFamily="50" charset="-127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의 그룹이 </a:t>
                </a: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k</a:t>
                </a:r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라면 </a:t>
                </a: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1, </a:t>
                </a:r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아닌 경우 </a:t>
                </a: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0</a:t>
                </a:r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의 값을 갖는다고 하자</a:t>
                </a: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. </a:t>
                </a:r>
              </a:p>
              <a:p>
                <a:pPr>
                  <a:lnSpc>
                    <a:spcPts val="3000"/>
                  </a:lnSpc>
                </a:pPr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    이 때 </a:t>
                </a: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t+1</a:t>
                </a:r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번째 </a:t>
                </a:r>
                <a:r>
                  <a:rPr lang="ko-KR" altLang="en-US" dirty="0" err="1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중심값은</a:t>
                </a:r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다음과 같이 업데이트 된다</a:t>
                </a: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. </a:t>
                </a:r>
              </a:p>
              <a:p>
                <a:pPr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      </m:t>
                    </m:r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𝑘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+1)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" panose="020B0600000101010101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" panose="020B0600000101010101" pitchFamily="50" charset="-127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" panose="020B0600000101010101" pitchFamily="50" charset="-127"/>
                                  </a:rPr>
                                  <m:t>𝑖𝑘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" panose="020B0600000101010101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" panose="020B0600000101010101" pitchFamily="50" charset="-127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" panose="020B0600000101010101" pitchFamily="50" charset="-127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" panose="020B0600000101010101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" panose="020B0600000101010101" pitchFamily="50" charset="-127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" panose="020B0600000101010101" pitchFamily="50" charset="-127"/>
                                  </a:rPr>
                                  <m:t>𝑖𝑘</m:t>
                                </m:r>
                              </m:sub>
                            </m:sSub>
                          </m:e>
                        </m:nary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이</m:t>
                    </m:r>
                  </m:oMath>
                </a14:m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식은 결국 각 그룹에서의 평균값을 다음 스텝의 </a:t>
                </a:r>
                <a:r>
                  <a:rPr lang="ko-KR" altLang="en-US" dirty="0" err="1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중심값으로</a:t>
                </a:r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업데이트됨을 의미한다</a:t>
                </a: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.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5C0D3BA-43B1-8730-A114-2D631C786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956" y="1572178"/>
                <a:ext cx="10460273" cy="1658083"/>
              </a:xfrm>
              <a:prstGeom prst="rect">
                <a:avLst/>
              </a:prstGeom>
              <a:blipFill>
                <a:blip r:embed="rId2"/>
                <a:stretch>
                  <a:fillRect l="-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8271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F60A37-DD81-AF79-C4F1-405163F9DCD3}"/>
              </a:ext>
            </a:extLst>
          </p:cNvPr>
          <p:cNvSpPr txBox="1"/>
          <p:nvPr/>
        </p:nvSpPr>
        <p:spPr>
          <a:xfrm>
            <a:off x="947956" y="805982"/>
            <a:ext cx="421724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K-Means Clustering Algorithm</a:t>
            </a:r>
            <a:endParaRPr lang="ko-KR" altLang="en-US" sz="23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5C0D3BA-43B1-8730-A114-2D631C78619C}"/>
                  </a:ext>
                </a:extLst>
              </p:cNvPr>
              <p:cNvSpPr txBox="1"/>
              <p:nvPr/>
            </p:nvSpPr>
            <p:spPr>
              <a:xfrm>
                <a:off x="947956" y="1572178"/>
                <a:ext cx="10460273" cy="442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ea"/>
                  <a:buAutoNum type="circleNumDbPlain" startAt="5"/>
                </a:pPr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만약 </a:t>
                </a: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t&gt;L </a:t>
                </a:r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또는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||</m:t>
                    </m:r>
                  </m:oMath>
                </a14:m>
                <a:r>
                  <a:rPr lang="en-US" altLang="ko-KR" dirty="0">
                    <a:ea typeface="나눔스퀘어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𝑘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+1)</m:t>
                        </m:r>
                      </m:sup>
                    </m:sSubSup>
                  </m:oMath>
                </a14:m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-</a:t>
                </a:r>
                <a:r>
                  <a:rPr lang="en-US" altLang="ko-KR" dirty="0">
                    <a:ea typeface="나눔스퀘어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𝑘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+1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)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||&lt;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이면 알고리즘을 종료하고 아닌 경우 </a:t>
                </a: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(3)</a:t>
                </a:r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으로 돌아간다</a:t>
                </a: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.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5C0D3BA-43B1-8730-A114-2D631C786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956" y="1572178"/>
                <a:ext cx="10460273" cy="442878"/>
              </a:xfrm>
              <a:prstGeom prst="rect">
                <a:avLst/>
              </a:prstGeom>
              <a:blipFill>
                <a:blip r:embed="rId2"/>
                <a:stretch>
                  <a:fillRect l="-408" b="-191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7910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F60A37-DD81-AF79-C4F1-405163F9DCD3}"/>
              </a:ext>
            </a:extLst>
          </p:cNvPr>
          <p:cNvSpPr txBox="1"/>
          <p:nvPr/>
        </p:nvSpPr>
        <p:spPr>
          <a:xfrm>
            <a:off x="947956" y="805982"/>
            <a:ext cx="509889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K-Means Clustering Algorithm </a:t>
            </a:r>
            <a:r>
              <a:rPr lang="ko-KR" altLang="en-US" sz="23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장단점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C0D3BA-43B1-8730-A114-2D631C78619C}"/>
              </a:ext>
            </a:extLst>
          </p:cNvPr>
          <p:cNvSpPr txBox="1"/>
          <p:nvPr/>
        </p:nvSpPr>
        <p:spPr>
          <a:xfrm>
            <a:off x="947956" y="1572178"/>
            <a:ext cx="104602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장점</a:t>
            </a:r>
            <a:endParaRPr lang="en-US" altLang="ko-KR" b="1" u="sng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b="1" u="sng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직관적이고 구현이 쉽다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대용량 데이터에 적용 가능하다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수렴섬이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보장된다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6270BB-C7D6-61F3-8FD6-93C0D5AEB57C}"/>
              </a:ext>
            </a:extLst>
          </p:cNvPr>
          <p:cNvSpPr txBox="1"/>
          <p:nvPr/>
        </p:nvSpPr>
        <p:spPr>
          <a:xfrm>
            <a:off x="5740400" y="1572178"/>
            <a:ext cx="104602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단점</a:t>
            </a:r>
            <a:endParaRPr lang="en-US" altLang="ko-KR" b="1" u="sng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b="1" u="sng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초기값에 민감하다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이상치에 영향을 받는다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그룹 내 분산 구조를 반영할 수 없다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차원의 저주에 걸릴 수 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클러스터의 개수를 정해야 한다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범주형 변수가 있다면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K-Means Clustering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불가하다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52E3DF4-B285-EACC-A0B1-2CC2DAC19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492" y="4259591"/>
            <a:ext cx="3757547" cy="205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154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F60A37-DD81-AF79-C4F1-405163F9DCD3}"/>
              </a:ext>
            </a:extLst>
          </p:cNvPr>
          <p:cNvSpPr txBox="1"/>
          <p:nvPr/>
        </p:nvSpPr>
        <p:spPr>
          <a:xfrm>
            <a:off x="947956" y="805982"/>
            <a:ext cx="3423758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K-Means Clustering </a:t>
            </a:r>
            <a:r>
              <a:rPr lang="ko-KR" altLang="en-US" sz="23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C0D3BA-43B1-8730-A114-2D631C78619C}"/>
              </a:ext>
            </a:extLst>
          </p:cNvPr>
          <p:cNvSpPr txBox="1"/>
          <p:nvPr/>
        </p:nvSpPr>
        <p:spPr>
          <a:xfrm>
            <a:off x="947956" y="1572178"/>
            <a:ext cx="1046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샘플용 데이터 만들기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1FC5E3E-1CE7-B93C-3037-BCD12B802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955" y="2125844"/>
            <a:ext cx="5623011" cy="3703455"/>
          </a:xfrm>
          <a:prstGeom prst="rect">
            <a:avLst/>
          </a:prstGeom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E9E4A0EE-7A9B-B245-48AB-2FC06169A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177" y="2125844"/>
            <a:ext cx="4105275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9162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F60A37-DD81-AF79-C4F1-405163F9DCD3}"/>
              </a:ext>
            </a:extLst>
          </p:cNvPr>
          <p:cNvSpPr txBox="1"/>
          <p:nvPr/>
        </p:nvSpPr>
        <p:spPr>
          <a:xfrm>
            <a:off x="947956" y="805982"/>
            <a:ext cx="3423758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K-Means Clustering </a:t>
            </a:r>
            <a:r>
              <a:rPr lang="ko-KR" altLang="en-US" sz="23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C0D3BA-43B1-8730-A114-2D631C78619C}"/>
              </a:ext>
            </a:extLst>
          </p:cNvPr>
          <p:cNvSpPr txBox="1"/>
          <p:nvPr/>
        </p:nvSpPr>
        <p:spPr>
          <a:xfrm>
            <a:off x="947956" y="1572178"/>
            <a:ext cx="10460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 startAt="2"/>
            </a:pP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n_clusters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3,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init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에는 초기값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init_center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넣고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KMeans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인스턴스를 생성한다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fit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함수에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클러스터링하려고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하는 데이터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X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넣어주면 클러스터링이 수행된다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최종 라벨은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labels_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필드를 이용하여 얻는다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A44BC10-2F58-07CC-E419-6382289DF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956" y="2486842"/>
            <a:ext cx="6579515" cy="179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072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F60A37-DD81-AF79-C4F1-405163F9DCD3}"/>
              </a:ext>
            </a:extLst>
          </p:cNvPr>
          <p:cNvSpPr txBox="1"/>
          <p:nvPr/>
        </p:nvSpPr>
        <p:spPr>
          <a:xfrm>
            <a:off x="947956" y="805982"/>
            <a:ext cx="3423758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K-Means Clustering </a:t>
            </a:r>
            <a:r>
              <a:rPr lang="ko-KR" altLang="en-US" sz="23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C0D3BA-43B1-8730-A114-2D631C78619C}"/>
              </a:ext>
            </a:extLst>
          </p:cNvPr>
          <p:cNvSpPr txBox="1"/>
          <p:nvPr/>
        </p:nvSpPr>
        <p:spPr>
          <a:xfrm>
            <a:off x="947956" y="1572178"/>
            <a:ext cx="1046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 startAt="3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클러스터링 시각화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D6FF3D2-57C5-2160-1C89-7063AA497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956" y="2107048"/>
            <a:ext cx="6037489" cy="3178774"/>
          </a:xfrm>
          <a:prstGeom prst="rect">
            <a:avLst/>
          </a:prstGeom>
        </p:spPr>
      </p:pic>
      <p:pic>
        <p:nvPicPr>
          <p:cNvPr id="12290" name="Picture 2">
            <a:extLst>
              <a:ext uri="{FF2B5EF4-FFF2-40B4-BE49-F238E27FC236}">
                <a16:creationId xmlns:a16="http://schemas.microsoft.com/office/drawing/2014/main" id="{03A003CB-3D06-28B9-5029-4DBFE4FBC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734" y="2107048"/>
            <a:ext cx="3238893" cy="3178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472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F60A37-DD81-AF79-C4F1-405163F9DCD3}"/>
              </a:ext>
            </a:extLst>
          </p:cNvPr>
          <p:cNvSpPr txBox="1"/>
          <p:nvPr/>
        </p:nvSpPr>
        <p:spPr>
          <a:xfrm>
            <a:off x="947956" y="805982"/>
            <a:ext cx="133562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차원 축소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C0D3BA-43B1-8730-A114-2D631C78619C}"/>
              </a:ext>
            </a:extLst>
          </p:cNvPr>
          <p:cNvSpPr txBox="1"/>
          <p:nvPr/>
        </p:nvSpPr>
        <p:spPr>
          <a:xfrm>
            <a:off x="947956" y="1572178"/>
            <a:ext cx="1010084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매우 많은 피처로 구성된 다차원 데이터 세트의 차원을 축소해 새로운 차원의 데이터 세트를 생성하는 것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데이터를 잘 설명할 수 있는 잠재적인 요소 추출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모델 예측 신뢰도를 높일 수 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학습 데이터의 크기가 줄어들어서 학습에 필요한 처리 능력을 줄일 수 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분류 수행 시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과적합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방지 가능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텍스트 문서의 숨겨진 의미 추출 가능</a:t>
            </a:r>
          </a:p>
        </p:txBody>
      </p:sp>
    </p:spTree>
    <p:extLst>
      <p:ext uri="{BB962C8B-B14F-4D97-AF65-F5344CB8AC3E}">
        <p14:creationId xmlns:p14="http://schemas.microsoft.com/office/powerpoint/2010/main" val="1671660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F60A37-DD81-AF79-C4F1-405163F9DCD3}"/>
              </a:ext>
            </a:extLst>
          </p:cNvPr>
          <p:cNvSpPr txBox="1"/>
          <p:nvPr/>
        </p:nvSpPr>
        <p:spPr>
          <a:xfrm>
            <a:off x="947956" y="805982"/>
            <a:ext cx="133562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차원 축소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C0D3BA-43B1-8730-A114-2D631C78619C}"/>
              </a:ext>
            </a:extLst>
          </p:cNvPr>
          <p:cNvSpPr txBox="1"/>
          <p:nvPr/>
        </p:nvSpPr>
        <p:spPr>
          <a:xfrm>
            <a:off x="947957" y="1572178"/>
            <a:ext cx="47924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피처 선택</a:t>
            </a:r>
            <a:endParaRPr lang="en-US" altLang="ko-KR" b="1" u="sng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b="1" u="sng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특정 피처에 종속성이 강한 불필요한 피처 제거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장점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선택한 피처의 해석이 용이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단점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피처 간 상관관계 고려의 어려움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6270BB-C7D6-61F3-8FD6-93C0D5AEB57C}"/>
              </a:ext>
            </a:extLst>
          </p:cNvPr>
          <p:cNvSpPr txBox="1"/>
          <p:nvPr/>
        </p:nvSpPr>
        <p:spPr>
          <a:xfrm>
            <a:off x="6096001" y="1572178"/>
            <a:ext cx="57607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피처 추출</a:t>
            </a:r>
            <a:endParaRPr lang="en-US" altLang="ko-KR" b="1" u="sng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b="1" u="sng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기존 피처를 저차원의 중요 피처로 압축해서 추출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장점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피처 간 상관관계 고려 용이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피처의 개수를 줄일 수 있음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단점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추출된 변수의 해석이 어려움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5102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F60A37-DD81-AF79-C4F1-405163F9DCD3}"/>
              </a:ext>
            </a:extLst>
          </p:cNvPr>
          <p:cNvSpPr txBox="1"/>
          <p:nvPr/>
        </p:nvSpPr>
        <p:spPr>
          <a:xfrm>
            <a:off x="947956" y="805982"/>
            <a:ext cx="740908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PCA</a:t>
            </a:r>
            <a:endParaRPr lang="ko-KR" altLang="en-US" sz="23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C0D3BA-43B1-8730-A114-2D631C78619C}"/>
              </a:ext>
            </a:extLst>
          </p:cNvPr>
          <p:cNvSpPr txBox="1"/>
          <p:nvPr/>
        </p:nvSpPr>
        <p:spPr>
          <a:xfrm>
            <a:off x="947956" y="1572178"/>
            <a:ext cx="100351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여러 변수 간에 존재하는 상관관계를 이용해 이를 대표하는 주성분을 추출해 차원을 축소하는 기법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데이터를 축에 사영했을 때 가장 높은 분산을 가지는 데이터의 축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주성분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찾아 그 축으로 차원을 축소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주성분은 원래 데이터의 분포를 잘 설명할 수 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정보의 손실 최소화가 가능하다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ED90C594-3859-D499-4741-F83788F35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36" y="3429000"/>
            <a:ext cx="5475922" cy="2383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7609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F60A37-DD81-AF79-C4F1-405163F9DCD3}"/>
              </a:ext>
            </a:extLst>
          </p:cNvPr>
          <p:cNvSpPr txBox="1"/>
          <p:nvPr/>
        </p:nvSpPr>
        <p:spPr>
          <a:xfrm>
            <a:off x="947956" y="805982"/>
            <a:ext cx="280660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K-Means Clustering</a:t>
            </a:r>
            <a:endParaRPr lang="ko-KR" altLang="en-US" sz="23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C0D3BA-43B1-8730-A114-2D631C78619C}"/>
              </a:ext>
            </a:extLst>
          </p:cNvPr>
          <p:cNvSpPr txBox="1"/>
          <p:nvPr/>
        </p:nvSpPr>
        <p:spPr>
          <a:xfrm>
            <a:off x="947956" y="1572178"/>
            <a:ext cx="10298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비지도 학습 알고리즘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사전에 클러스터 개수와 초기값을 입력하면 각 데이터의 그룹을 할당해 나가는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Hard Clustering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알고리즘</a:t>
            </a:r>
          </a:p>
        </p:txBody>
      </p:sp>
    </p:spTree>
    <p:extLst>
      <p:ext uri="{BB962C8B-B14F-4D97-AF65-F5344CB8AC3E}">
        <p14:creationId xmlns:p14="http://schemas.microsoft.com/office/powerpoint/2010/main" val="2912867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F60A37-DD81-AF79-C4F1-405163F9DCD3}"/>
              </a:ext>
            </a:extLst>
          </p:cNvPr>
          <p:cNvSpPr txBox="1"/>
          <p:nvPr/>
        </p:nvSpPr>
        <p:spPr>
          <a:xfrm>
            <a:off x="947956" y="805982"/>
            <a:ext cx="740908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PCA</a:t>
            </a:r>
            <a:endParaRPr lang="ko-KR" altLang="en-US" sz="23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C0D3BA-43B1-8730-A114-2D631C78619C}"/>
              </a:ext>
            </a:extLst>
          </p:cNvPr>
          <p:cNvSpPr txBox="1"/>
          <p:nvPr/>
        </p:nvSpPr>
        <p:spPr>
          <a:xfrm>
            <a:off x="947956" y="1572178"/>
            <a:ext cx="106039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가장 큰 분산을 기반으로 첫 번째 축을 생성한다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벡터 축에 직각이 되는 벡터를 두 번째 축으로 한다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두 번째 축과 직각이 되는 벡터를 세 번째 축으로 한다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원본 데이터를 투영하면 벡터 축의 개수만큼의 차원으로 원본 데이터가 차원 축소된다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indent="-342900">
              <a:buFont typeface="+mj-ea"/>
              <a:buAutoNum type="circleNumDbPlain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이전 축에서 겹쳐서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사영된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데이터가 있을 때 다음 축이 직교하는 축이라면 다음 축에서는 이 데이터들은 겹쳐서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사영되지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않는다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11E8BD48-0AD3-AF33-2D0D-11F92981E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956" y="3860005"/>
            <a:ext cx="2477377" cy="2477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4850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F60A37-DD81-AF79-C4F1-405163F9DCD3}"/>
              </a:ext>
            </a:extLst>
          </p:cNvPr>
          <p:cNvSpPr txBox="1"/>
          <p:nvPr/>
        </p:nvSpPr>
        <p:spPr>
          <a:xfrm>
            <a:off x="947956" y="805982"/>
            <a:ext cx="740908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PCA</a:t>
            </a:r>
            <a:endParaRPr lang="ko-KR" altLang="en-US" sz="23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C0D3BA-43B1-8730-A114-2D631C78619C}"/>
              </a:ext>
            </a:extLst>
          </p:cNvPr>
          <p:cNvSpPr txBox="1"/>
          <p:nvPr/>
        </p:nvSpPr>
        <p:spPr>
          <a:xfrm>
            <a:off x="947956" y="1572178"/>
            <a:ext cx="107716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입력 데이터 세트의 공분산 행렬을 구한다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indent="-342900">
              <a:buFont typeface="+mj-ea"/>
              <a:buAutoNum type="circleNumDbPlain" startAt="2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공분산 행렬을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고유값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분해해서 고유벡터와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고유값을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구한다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indent="-342900">
              <a:buFont typeface="+mj-ea"/>
              <a:buAutoNum type="circleNumDbPlain" startAt="2"/>
            </a:pP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고유값이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가장 큰 순으로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K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변환 차수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만큼 고유벡터를 추출한다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indent="-342900">
              <a:buFont typeface="+mj-ea"/>
              <a:buAutoNum type="circleNumDbPlain" startAt="2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고유벡터에 입력 데이터를 선형 변환한다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82533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F60A37-DD81-AF79-C4F1-405163F9DCD3}"/>
              </a:ext>
            </a:extLst>
          </p:cNvPr>
          <p:cNvSpPr txBox="1"/>
          <p:nvPr/>
        </p:nvSpPr>
        <p:spPr>
          <a:xfrm>
            <a:off x="947956" y="805982"/>
            <a:ext cx="740908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PCA</a:t>
            </a:r>
            <a:endParaRPr lang="ko-KR" altLang="en-US" sz="23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C0D3BA-43B1-8730-A114-2D631C78619C}"/>
              </a:ext>
            </a:extLst>
          </p:cNvPr>
          <p:cNvSpPr txBox="1"/>
          <p:nvPr/>
        </p:nvSpPr>
        <p:spPr>
          <a:xfrm>
            <a:off x="947956" y="1572178"/>
            <a:ext cx="107716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고유벡터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PCA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주성분 벡터로서 입력 데이터의 분산이 큰 방향을 나타낸다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n x n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행렬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대해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Ax=ax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만족하는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x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고유벡터라고 한다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고유값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고유벡터의 크기와 입력 데이터의 분산을 나타낸다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n x n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행렬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대해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Ax=ax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만족하는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고유값이라고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한다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공분산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두 변수 간의 변동을 의미한다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공분산 행렬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정방행렬이며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대칭행렬이다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항상 고유벡터를 직교행렬로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고유값을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정방 행렬로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대각화할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수 있는 특성을 가지고 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D6189E26-9389-44F1-10F8-9AED1CE5A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956" y="4711499"/>
            <a:ext cx="5727164" cy="158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069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F60A37-DD81-AF79-C4F1-405163F9DCD3}"/>
              </a:ext>
            </a:extLst>
          </p:cNvPr>
          <p:cNvSpPr txBox="1"/>
          <p:nvPr/>
        </p:nvSpPr>
        <p:spPr>
          <a:xfrm>
            <a:off x="947956" y="805982"/>
            <a:ext cx="135325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PCA </a:t>
            </a:r>
            <a:r>
              <a:rPr lang="ko-KR" altLang="en-US" sz="23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C0D3BA-43B1-8730-A114-2D631C78619C}"/>
              </a:ext>
            </a:extLst>
          </p:cNvPr>
          <p:cNvSpPr txBox="1"/>
          <p:nvPr/>
        </p:nvSpPr>
        <p:spPr>
          <a:xfrm>
            <a:off x="947956" y="1572178"/>
            <a:ext cx="107716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iris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세트에 대해 차원 축소한다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4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속성으로 되어 있는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iris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데이터를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속성으로 차원 축소한다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PCA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적용 전 개별 속성을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스케일링한다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PCA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여러 속성의 값을 연산해야 하기 때문에 속성의 스케일에 영향을 받는다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264E18E-137A-55DA-9EC9-92A678329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956" y="3049506"/>
            <a:ext cx="6504404" cy="1598804"/>
          </a:xfrm>
          <a:prstGeom prst="rect">
            <a:avLst/>
          </a:prstGeom>
        </p:spPr>
      </p:pic>
      <p:pic>
        <p:nvPicPr>
          <p:cNvPr id="19458" name="Picture 2">
            <a:extLst>
              <a:ext uri="{FF2B5EF4-FFF2-40B4-BE49-F238E27FC236}">
                <a16:creationId xmlns:a16="http://schemas.microsoft.com/office/drawing/2014/main" id="{F175A271-7A1B-D61C-7AC3-9EFC2B509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956" y="4857499"/>
            <a:ext cx="3258284" cy="136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90428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F60A37-DD81-AF79-C4F1-405163F9DCD3}"/>
              </a:ext>
            </a:extLst>
          </p:cNvPr>
          <p:cNvSpPr txBox="1"/>
          <p:nvPr/>
        </p:nvSpPr>
        <p:spPr>
          <a:xfrm>
            <a:off x="947956" y="805982"/>
            <a:ext cx="135325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PCA </a:t>
            </a:r>
            <a:r>
              <a:rPr lang="ko-KR" altLang="en-US" sz="23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C0D3BA-43B1-8730-A114-2D631C78619C}"/>
              </a:ext>
            </a:extLst>
          </p:cNvPr>
          <p:cNvSpPr txBox="1"/>
          <p:nvPr/>
        </p:nvSpPr>
        <p:spPr>
          <a:xfrm>
            <a:off x="947956" y="1572178"/>
            <a:ext cx="1077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원래 데이터는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versicolor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virginica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분류가 어려운 것을 확인할 수 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95A08C9-478A-535E-0E7E-0CB642CDC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956" y="2149657"/>
            <a:ext cx="6845618" cy="1950063"/>
          </a:xfrm>
          <a:prstGeom prst="rect">
            <a:avLst/>
          </a:prstGeom>
        </p:spPr>
      </p:pic>
      <p:pic>
        <p:nvPicPr>
          <p:cNvPr id="20482" name="Picture 2">
            <a:extLst>
              <a:ext uri="{FF2B5EF4-FFF2-40B4-BE49-F238E27FC236}">
                <a16:creationId xmlns:a16="http://schemas.microsoft.com/office/drawing/2014/main" id="{03CC06A0-BAB3-FE86-6576-D7FC8D016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956" y="4244228"/>
            <a:ext cx="3188017" cy="2057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3157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F60A37-DD81-AF79-C4F1-405163F9DCD3}"/>
              </a:ext>
            </a:extLst>
          </p:cNvPr>
          <p:cNvSpPr txBox="1"/>
          <p:nvPr/>
        </p:nvSpPr>
        <p:spPr>
          <a:xfrm>
            <a:off x="947956" y="805982"/>
            <a:ext cx="135325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PCA </a:t>
            </a:r>
            <a:r>
              <a:rPr lang="ko-KR" altLang="en-US" sz="23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C0D3BA-43B1-8730-A114-2D631C78619C}"/>
              </a:ext>
            </a:extLst>
          </p:cNvPr>
          <p:cNvSpPr txBox="1"/>
          <p:nvPr/>
        </p:nvSpPr>
        <p:spPr>
          <a:xfrm>
            <a:off x="947956" y="1572178"/>
            <a:ext cx="10771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PCA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통해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속성으로 축소한다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원래 데이터에 비해 분류가 잘 된 것을 확인할 수 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B1728D-DFB9-A9F7-658D-557D2DF58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956" y="2538429"/>
            <a:ext cx="4686541" cy="168783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3C6045D-DC43-12C4-D37E-8761E6B90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030" y="2538429"/>
            <a:ext cx="3322076" cy="168782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FB4DB3B-3EC1-A9EA-7041-9F37E9D9DF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956" y="4433588"/>
            <a:ext cx="4686541" cy="1383645"/>
          </a:xfrm>
          <a:prstGeom prst="rect">
            <a:avLst/>
          </a:prstGeom>
        </p:spPr>
      </p:pic>
      <p:pic>
        <p:nvPicPr>
          <p:cNvPr id="21506" name="Picture 2">
            <a:extLst>
              <a:ext uri="{FF2B5EF4-FFF2-40B4-BE49-F238E27FC236}">
                <a16:creationId xmlns:a16="http://schemas.microsoft.com/office/drawing/2014/main" id="{DD30C9D5-3270-2C0D-F413-E96351710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030" y="4433588"/>
            <a:ext cx="3322076" cy="2182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1063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F60A37-DD81-AF79-C4F1-405163F9DCD3}"/>
              </a:ext>
            </a:extLst>
          </p:cNvPr>
          <p:cNvSpPr txBox="1"/>
          <p:nvPr/>
        </p:nvSpPr>
        <p:spPr>
          <a:xfrm>
            <a:off x="947956" y="805982"/>
            <a:ext cx="135325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PCA </a:t>
            </a:r>
            <a:r>
              <a:rPr lang="ko-KR" altLang="en-US" sz="23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C0D3BA-43B1-8730-A114-2D631C78619C}"/>
              </a:ext>
            </a:extLst>
          </p:cNvPr>
          <p:cNvSpPr txBox="1"/>
          <p:nvPr/>
        </p:nvSpPr>
        <p:spPr>
          <a:xfrm>
            <a:off x="947956" y="1572178"/>
            <a:ext cx="107716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분류 예측 정확도는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PCA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변환 차원 개수에 따라 떨어진다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PCA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주성분 별로 원본 데이터의 주성분을 얼마나 반영하는지 알아보자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1AC3EA1-D68A-53AB-3F7B-A4E5C1BA3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956" y="2647014"/>
            <a:ext cx="8010525" cy="8191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5EDC74-092C-F62D-8696-054414A49D3D}"/>
              </a:ext>
            </a:extLst>
          </p:cNvPr>
          <p:cNvSpPr txBox="1"/>
          <p:nvPr/>
        </p:nvSpPr>
        <p:spPr>
          <a:xfrm>
            <a:off x="947956" y="3680620"/>
            <a:ext cx="1077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RandomForestClassifier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모델을 이용해 교차 검증 세트로 정확도를 비교해보자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C22B766-98ED-5B03-744D-9EB5E2C1E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114" y="4217593"/>
            <a:ext cx="5376644" cy="213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6376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F60A37-DD81-AF79-C4F1-405163F9DCD3}"/>
              </a:ext>
            </a:extLst>
          </p:cNvPr>
          <p:cNvSpPr txBox="1"/>
          <p:nvPr/>
        </p:nvSpPr>
        <p:spPr>
          <a:xfrm>
            <a:off x="947956" y="805982"/>
            <a:ext cx="162256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PCA </a:t>
            </a:r>
            <a:r>
              <a:rPr lang="ko-KR" altLang="en-US" sz="23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한계점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C0D3BA-43B1-8730-A114-2D631C78619C}"/>
              </a:ext>
            </a:extLst>
          </p:cNvPr>
          <p:cNvSpPr txBox="1"/>
          <p:nvPr/>
        </p:nvSpPr>
        <p:spPr>
          <a:xfrm>
            <a:off x="947956" y="1572178"/>
            <a:ext cx="1077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최대 분산의 각 축이 반드시 클래스 간의 구별을 잘하는 좋은 피처를 뽑아준다는 보장이 없다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0E201454-3ED5-BF35-4976-BF08DABFD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956" y="2270382"/>
            <a:ext cx="8422372" cy="2646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0897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F60A37-DD81-AF79-C4F1-405163F9DCD3}"/>
              </a:ext>
            </a:extLst>
          </p:cNvPr>
          <p:cNvSpPr txBox="1"/>
          <p:nvPr/>
        </p:nvSpPr>
        <p:spPr>
          <a:xfrm>
            <a:off x="947956" y="805982"/>
            <a:ext cx="728148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LDA</a:t>
            </a:r>
            <a:endParaRPr lang="ko-KR" altLang="en-US" sz="23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C0D3BA-43B1-8730-A114-2D631C78619C}"/>
              </a:ext>
            </a:extLst>
          </p:cNvPr>
          <p:cNvSpPr txBox="1"/>
          <p:nvPr/>
        </p:nvSpPr>
        <p:spPr>
          <a:xfrm>
            <a:off x="947956" y="1572178"/>
            <a:ext cx="761618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선형 판별 분석법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PCA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유사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클래스 간 분산을 최대화하고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클래스 내부 분산은 최대한 작게 가져가는 방식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세트를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저차원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공간에 투영해 축소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개별 클래스를 분별할 수 있는 기준을 최대한 유지하며 차원 축소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데이터의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결정값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클래스를 최대한 분리할 수 있는 축을 찾음</a:t>
            </a:r>
          </a:p>
        </p:txBody>
      </p:sp>
    </p:spTree>
    <p:extLst>
      <p:ext uri="{BB962C8B-B14F-4D97-AF65-F5344CB8AC3E}">
        <p14:creationId xmlns:p14="http://schemas.microsoft.com/office/powerpoint/2010/main" val="27596548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F60A37-DD81-AF79-C4F1-405163F9DCD3}"/>
              </a:ext>
            </a:extLst>
          </p:cNvPr>
          <p:cNvSpPr txBox="1"/>
          <p:nvPr/>
        </p:nvSpPr>
        <p:spPr>
          <a:xfrm>
            <a:off x="947956" y="805982"/>
            <a:ext cx="728148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LDA</a:t>
            </a:r>
            <a:endParaRPr lang="ko-KR" altLang="en-US" sz="23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C0D3BA-43B1-8730-A114-2D631C78619C}"/>
              </a:ext>
            </a:extLst>
          </p:cNvPr>
          <p:cNvSpPr txBox="1"/>
          <p:nvPr/>
        </p:nvSpPr>
        <p:spPr>
          <a:xfrm>
            <a:off x="947956" y="1572178"/>
            <a:ext cx="107716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클래스 내부와 클래스 간 분산 행렬에 기반해 고유벡터를 구하고 입력 데이터를 투영한다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indent="-342900">
              <a:buFont typeface="+mj-ea"/>
              <a:buAutoNum type="circleNumDbPlain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클래스 내부와 클래스 간 분산 행렬을 구한다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클래스 내부 분산 행렬의 역치 행렬과 클래스 간 분산 행렬의 곱을 분해하여 고유벡터와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고유값을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구한다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고유값이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가장 큰 순으로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K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 추출한다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추출된 고유벡터를 이용해 입력 데이터를 선형 변환한다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indent="-342900">
              <a:buFont typeface="+mj-ea"/>
              <a:buAutoNum type="circleNumDbPlain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*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지도학습이기 때문에 클래스의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target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값을 변환 시에 넣어줘야 한다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1D5C03-26AC-FFE7-F857-9EAB9875A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956" y="4200422"/>
            <a:ext cx="79152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584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F60A37-DD81-AF79-C4F1-405163F9DCD3}"/>
              </a:ext>
            </a:extLst>
          </p:cNvPr>
          <p:cNvSpPr txBox="1"/>
          <p:nvPr/>
        </p:nvSpPr>
        <p:spPr>
          <a:xfrm>
            <a:off x="947956" y="805982"/>
            <a:ext cx="280660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K-Means Clustering</a:t>
            </a:r>
            <a:endParaRPr lang="ko-KR" altLang="en-US" sz="23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C0D3BA-43B1-8730-A114-2D631C78619C}"/>
              </a:ext>
            </a:extLst>
          </p:cNvPr>
          <p:cNvSpPr txBox="1"/>
          <p:nvPr/>
        </p:nvSpPr>
        <p:spPr>
          <a:xfrm>
            <a:off x="947956" y="1572178"/>
            <a:ext cx="66111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비지도 학습 알고리즘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데이터에 라벨이 없고 데이터의 유사도를 바탕으로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개별 데이터를 그룹에 할당하는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라벨을 만들어내는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비지도 학습이다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3407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F60A37-DD81-AF79-C4F1-405163F9DCD3}"/>
              </a:ext>
            </a:extLst>
          </p:cNvPr>
          <p:cNvSpPr txBox="1"/>
          <p:nvPr/>
        </p:nvSpPr>
        <p:spPr>
          <a:xfrm>
            <a:off x="947956" y="805982"/>
            <a:ext cx="280660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K-Means Clustering</a:t>
            </a:r>
            <a:endParaRPr lang="ko-KR" altLang="en-US" sz="23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C0D3BA-43B1-8730-A114-2D631C78619C}"/>
              </a:ext>
            </a:extLst>
          </p:cNvPr>
          <p:cNvSpPr txBox="1"/>
          <p:nvPr/>
        </p:nvSpPr>
        <p:spPr>
          <a:xfrm>
            <a:off x="947956" y="1572178"/>
            <a:ext cx="100559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사전에 클러스터 개수와 초기값을 입력한다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알고리즘이 자동으로 클러스터 개수를 파악하여 그룹화해주지 않는다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클러스터 개수만큼의 값을 초기값으로 선정한다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초기값은 직접 지정하거나 랜덤 샘플링을 통해 지정한다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C9F63DD-0A3D-78D3-6603-4F9E169C0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956" y="3092427"/>
            <a:ext cx="6682154" cy="3153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8079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F60A37-DD81-AF79-C4F1-405163F9DCD3}"/>
              </a:ext>
            </a:extLst>
          </p:cNvPr>
          <p:cNvSpPr txBox="1"/>
          <p:nvPr/>
        </p:nvSpPr>
        <p:spPr>
          <a:xfrm>
            <a:off x="947956" y="805982"/>
            <a:ext cx="280660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K-Means Clustering</a:t>
            </a:r>
            <a:endParaRPr lang="ko-KR" altLang="en-US" sz="23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C0D3BA-43B1-8730-A114-2D631C78619C}"/>
              </a:ext>
            </a:extLst>
          </p:cNvPr>
          <p:cNvSpPr txBox="1"/>
          <p:nvPr/>
        </p:nvSpPr>
        <p:spPr>
          <a:xfrm>
            <a:off x="947956" y="1572178"/>
            <a:ext cx="681468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클러스터 개수 정하는 방법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클러스터링이 얼마나 잘 되었는지를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정량화한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지표 이용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클러스터 개수 후보를 정함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 클러스터 개수에 대해 클러스터링 수행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지표 계산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지표값을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최적화하는 클러스터링 개수를 최적 클러스터 개수로 선정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자주 활용되는 지표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Dunn Index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Silhouette Index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3738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F60A37-DD81-AF79-C4F1-405163F9DCD3}"/>
              </a:ext>
            </a:extLst>
          </p:cNvPr>
          <p:cNvSpPr txBox="1"/>
          <p:nvPr/>
        </p:nvSpPr>
        <p:spPr>
          <a:xfrm>
            <a:off x="947956" y="805982"/>
            <a:ext cx="280660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K-Means Clustering</a:t>
            </a:r>
            <a:endParaRPr lang="ko-KR" altLang="en-US" sz="23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C0D3BA-43B1-8730-A114-2D631C78619C}"/>
              </a:ext>
            </a:extLst>
          </p:cNvPr>
          <p:cNvSpPr txBox="1"/>
          <p:nvPr/>
        </p:nvSpPr>
        <p:spPr>
          <a:xfrm>
            <a:off x="947956" y="1572178"/>
            <a:ext cx="83984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 그룹의 데이터를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할당해나간다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초기값은 그룹을 결정한다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개별 데이터는 가까운 초기값과 같은 그룹으로 할당된다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그룹의 중심점을 업데이트하고 다시 개별 데이터의 그룹을 할당하는 과정을 반복한다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AF779A5-07DE-4947-B4BB-0B2768B24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956" y="3092427"/>
            <a:ext cx="6908800" cy="325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167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F60A37-DD81-AF79-C4F1-405163F9DCD3}"/>
              </a:ext>
            </a:extLst>
          </p:cNvPr>
          <p:cNvSpPr txBox="1"/>
          <p:nvPr/>
        </p:nvSpPr>
        <p:spPr>
          <a:xfrm>
            <a:off x="947956" y="805982"/>
            <a:ext cx="280660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K-Means Clustering</a:t>
            </a:r>
            <a:endParaRPr lang="ko-KR" altLang="en-US" sz="23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C0D3BA-43B1-8730-A114-2D631C78619C}"/>
              </a:ext>
            </a:extLst>
          </p:cNvPr>
          <p:cNvSpPr txBox="1"/>
          <p:nvPr/>
        </p:nvSpPr>
        <p:spPr>
          <a:xfrm>
            <a:off x="947956" y="1572178"/>
            <a:ext cx="7654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Hard Clustering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알고리즘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포인터들의 그룹이 중심에 가까운 점에 무조건적으로 할당하는 군집화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4C86EE5-659C-086C-BCF0-D09874770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270355"/>
            <a:ext cx="3979333" cy="1529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65165636-7E29-F4FB-1836-B4B4713FD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823" y="3270355"/>
            <a:ext cx="3979335" cy="1529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68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F60A37-DD81-AF79-C4F1-405163F9DCD3}"/>
              </a:ext>
            </a:extLst>
          </p:cNvPr>
          <p:cNvSpPr txBox="1"/>
          <p:nvPr/>
        </p:nvSpPr>
        <p:spPr>
          <a:xfrm>
            <a:off x="947956" y="805982"/>
            <a:ext cx="421724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K-Means Clustering Algorithm</a:t>
            </a:r>
            <a:endParaRPr lang="ko-KR" altLang="en-US" sz="23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5C0D3BA-43B1-8730-A114-2D631C78619C}"/>
                  </a:ext>
                </a:extLst>
              </p:cNvPr>
              <p:cNvSpPr txBox="1"/>
              <p:nvPr/>
            </p:nvSpPr>
            <p:spPr>
              <a:xfrm>
                <a:off x="947956" y="1572178"/>
                <a:ext cx="104602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ea"/>
                  <a:buAutoNum type="circleNumDbPlain"/>
                </a:pPr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클러스터 개수 </a:t>
                </a: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K,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, </a:t>
                </a:r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최대 </a:t>
                </a:r>
                <a:r>
                  <a:rPr lang="ko-KR" altLang="en-US" dirty="0" err="1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반복수</a:t>
                </a:r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L </a:t>
                </a:r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설정한다</a:t>
                </a: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.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5C0D3BA-43B1-8730-A114-2D631C786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956" y="1572178"/>
                <a:ext cx="10460273" cy="369332"/>
              </a:xfrm>
              <a:prstGeom prst="rect">
                <a:avLst/>
              </a:prstGeom>
              <a:blipFill>
                <a:blip r:embed="rId2"/>
                <a:stretch>
                  <a:fillRect l="-408"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5178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F60A37-DD81-AF79-C4F1-405163F9DCD3}"/>
              </a:ext>
            </a:extLst>
          </p:cNvPr>
          <p:cNvSpPr txBox="1"/>
          <p:nvPr/>
        </p:nvSpPr>
        <p:spPr>
          <a:xfrm>
            <a:off x="947956" y="805982"/>
            <a:ext cx="421724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K-Means Clustering Algorithm</a:t>
            </a:r>
            <a:endParaRPr lang="ko-KR" altLang="en-US" sz="23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5C0D3BA-43B1-8730-A114-2D631C78619C}"/>
                  </a:ext>
                </a:extLst>
              </p:cNvPr>
              <p:cNvSpPr txBox="1"/>
              <p:nvPr/>
            </p:nvSpPr>
            <p:spPr>
              <a:xfrm>
                <a:off x="947956" y="1572178"/>
                <a:ext cx="10460273" cy="75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ea"/>
                  <a:buAutoNum type="circleNumDbPlain" startAt="2"/>
                </a:pPr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초기값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𝑗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(0)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=1,…,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𝐾</m:t>
                    </m:r>
                  </m:oMath>
                </a14:m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를 계산한다</a:t>
                </a: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. </a:t>
                </a:r>
              </a:p>
              <a:p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</a:t>
                </a:r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초기값은 직접 설정해주거나 데이터 포인트에서 클러스터 개수만큼 </a:t>
                </a:r>
                <a:r>
                  <a:rPr lang="ko-KR" altLang="en-US" dirty="0" err="1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비복원</a:t>
                </a:r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추출할 수 있음</a:t>
                </a: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5C0D3BA-43B1-8730-A114-2D631C786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956" y="1572178"/>
                <a:ext cx="10460273" cy="753220"/>
              </a:xfrm>
              <a:prstGeom prst="rect">
                <a:avLst/>
              </a:prstGeom>
              <a:blipFill>
                <a:blip r:embed="rId2"/>
                <a:stretch>
                  <a:fillRect l="-525" b="-130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0687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1024</Words>
  <Application>Microsoft Office PowerPoint</Application>
  <PresentationFormat>와이드스크린</PresentationFormat>
  <Paragraphs>164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나눔스퀘어</vt:lpstr>
      <vt:lpstr>나눔스퀘어라운드 ExtraBold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소희</dc:creator>
  <cp:lastModifiedBy>이 소희</cp:lastModifiedBy>
  <cp:revision>1</cp:revision>
  <dcterms:created xsi:type="dcterms:W3CDTF">2023-01-25T00:11:01Z</dcterms:created>
  <dcterms:modified xsi:type="dcterms:W3CDTF">2023-01-25T01:56:41Z</dcterms:modified>
</cp:coreProperties>
</file>