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916" r:id="rId5"/>
  </p:sldMasterIdLst>
  <p:notesMasterIdLst>
    <p:notesMasterId r:id="rId25"/>
  </p:notesMasterIdLst>
  <p:sldIdLst>
    <p:sldId id="429" r:id="rId6"/>
    <p:sldId id="434" r:id="rId7"/>
    <p:sldId id="435" r:id="rId8"/>
    <p:sldId id="446" r:id="rId9"/>
    <p:sldId id="436" r:id="rId10"/>
    <p:sldId id="437" r:id="rId11"/>
    <p:sldId id="438" r:id="rId12"/>
    <p:sldId id="440" r:id="rId13"/>
    <p:sldId id="439" r:id="rId14"/>
    <p:sldId id="441" r:id="rId15"/>
    <p:sldId id="444" r:id="rId16"/>
    <p:sldId id="445" r:id="rId17"/>
    <p:sldId id="449" r:id="rId18"/>
    <p:sldId id="442" r:id="rId19"/>
    <p:sldId id="450" r:id="rId20"/>
    <p:sldId id="448" r:id="rId21"/>
    <p:sldId id="452" r:id="rId22"/>
    <p:sldId id="443" r:id="rId23"/>
    <p:sldId id="447" r:id="rId24"/>
  </p:sldIdLst>
  <p:sldSz cx="9144000" cy="5715000" type="screen16x10"/>
  <p:notesSz cx="6858000" cy="9144000"/>
  <p:defaultTextStyle>
    <a:defPPr>
      <a:defRPr lang="en-CA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Geneau" initials="JG" lastIdx="1" clrIdx="0">
    <p:extLst>
      <p:ext uri="{19B8F6BF-5375-455C-9EA6-DF929625EA0E}">
        <p15:presenceInfo xmlns:p15="http://schemas.microsoft.com/office/powerpoint/2012/main" userId="S::jgeneau@casebank.com::da5ff608-e8c2-413d-80a7-18ec806fc59c" providerId="AD"/>
      </p:ext>
    </p:extLst>
  </p:cmAuthor>
  <p:cmAuthor id="2" name="Saima Shaukat" initials="SS" lastIdx="2" clrIdx="1">
    <p:extLst>
      <p:ext uri="{19B8F6BF-5375-455C-9EA6-DF929625EA0E}">
        <p15:presenceInfo xmlns:p15="http://schemas.microsoft.com/office/powerpoint/2012/main" userId="S::sshaukat@casebank.com::2f504416-ba0f-43a9-8f57-2603de5125e6" providerId="AD"/>
      </p:ext>
    </p:extLst>
  </p:cmAuthor>
  <p:cmAuthor id="3" name="Patrick Davis" initials="PD" lastIdx="1" clrIdx="2">
    <p:extLst>
      <p:ext uri="{19B8F6BF-5375-455C-9EA6-DF929625EA0E}">
        <p15:presenceInfo xmlns:p15="http://schemas.microsoft.com/office/powerpoint/2012/main" userId="S::pdavis@flightdocs.com::39d75e87-dca0-4401-9cb1-9a9a761d52be" providerId="AD"/>
      </p:ext>
    </p:extLst>
  </p:cmAuthor>
  <p:cmAuthor id="4" name="Kent Pickard" initials="KP" lastIdx="3" clrIdx="3">
    <p:extLst>
      <p:ext uri="{19B8F6BF-5375-455C-9EA6-DF929625EA0E}">
        <p15:presenceInfo xmlns:p15="http://schemas.microsoft.com/office/powerpoint/2012/main" userId="S::kpickard@flightdocs.com::da1aba45-0245-4377-8198-6ed4d7eb46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935"/>
    <a:srgbClr val="F7D2FF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80681" autoAdjust="0"/>
  </p:normalViewPr>
  <p:slideViewPr>
    <p:cSldViewPr snapToGrid="0">
      <p:cViewPr varScale="1">
        <p:scale>
          <a:sx n="119" d="100"/>
          <a:sy n="119" d="100"/>
        </p:scale>
        <p:origin x="21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DA7713-9623-4594-95A6-02809552F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3E8B1-5028-4110-96FF-048BBB5627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5A54676-08A5-4119-8ADE-ED333F36B2B1}" type="datetimeFigureOut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BF5283-A514-4D5F-9A52-AA22CC9D6E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119D23-6E4B-4D74-A7C7-DDB87457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8E502-D70C-4B48-9F24-F02ADDCB8A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BFE2-2116-4C8B-A3CE-D3A0C40E5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DF6BF13-8483-4113-8C5F-F85F74A57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9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4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docker compose logs after making a request to show the headers and “Request is https: true/false”</a:t>
            </a:r>
          </a:p>
          <a:p>
            <a:endParaRPr lang="en-US" dirty="0"/>
          </a:p>
          <a:p>
            <a:r>
              <a:rPr lang="en-US" dirty="0"/>
              <a:t>Files to note: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PreForwardedHeadersLogHeadersMiddleware.cs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PostForwardedHeadersLogHeadersMiddleware.cs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LogResponseHeadersMiddleware.cs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on postman certificate validation: Settings -&gt; SSL certificate validation</a:t>
            </a:r>
          </a:p>
          <a:p>
            <a:r>
              <a:rPr lang="en-US" dirty="0"/>
              <a:t>Checkout request headers in logs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to note:</a:t>
            </a:r>
          </a:p>
          <a:p>
            <a:r>
              <a:rPr lang="en-US" dirty="0" err="1"/>
              <a:t>Nginx.conf</a:t>
            </a:r>
            <a:endParaRPr lang="en-US" dirty="0"/>
          </a:p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 that 2/</a:t>
            </a:r>
            <a:r>
              <a:rPr lang="en-US" dirty="0" err="1"/>
              <a:t>nginx</a:t>
            </a:r>
            <a:r>
              <a:rPr lang="en-US" dirty="0"/>
              <a:t>-shared/self-signed/cert.crt is imported in postman -&gt; settings -&gt; certificates -&gt; CA Certificates as the PEM file.</a:t>
            </a:r>
          </a:p>
          <a:p>
            <a:r>
              <a:rPr lang="en-US" dirty="0"/>
              <a:t>Remember to run docker-compose build between demos</a:t>
            </a:r>
          </a:p>
          <a:p>
            <a:r>
              <a:rPr lang="en-US" dirty="0"/>
              <a:t>Checkout request headers in logs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to note:</a:t>
            </a:r>
          </a:p>
          <a:p>
            <a:r>
              <a:rPr lang="en-US" dirty="0" err="1"/>
              <a:t>Nginx.conf</a:t>
            </a:r>
            <a:endParaRPr lang="en-US" dirty="0"/>
          </a:p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Dockerfile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Certificate related files in </a:t>
            </a:r>
            <a:r>
              <a:rPr lang="en-US" dirty="0" err="1"/>
              <a:t>nginx</a:t>
            </a:r>
            <a:r>
              <a:rPr lang="en-US" dirty="0"/>
              <a:t>-shared/self-signed/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6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 that 3/ca/intermediate/certs/ca-chain.crt is imported in postman -&gt; settings -&gt; certificates -&gt; CA Certificates as the PEM file.</a:t>
            </a:r>
          </a:p>
          <a:p>
            <a:r>
              <a:rPr lang="en-US" dirty="0"/>
              <a:t>Remember to run docker-compose build between demos</a:t>
            </a:r>
          </a:p>
          <a:p>
            <a:r>
              <a:rPr lang="en-US" dirty="0"/>
              <a:t>Checkout request headers in logs</a:t>
            </a:r>
          </a:p>
          <a:p>
            <a:endParaRPr lang="en-US" dirty="0"/>
          </a:p>
          <a:p>
            <a:r>
              <a:rPr lang="en-US" dirty="0"/>
              <a:t>Files to note:</a:t>
            </a:r>
          </a:p>
          <a:p>
            <a:r>
              <a:rPr lang="en-US" dirty="0" err="1"/>
              <a:t>Nginx.conf</a:t>
            </a:r>
            <a:endParaRPr lang="en-US" dirty="0"/>
          </a:p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Dockerfile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Certificate related files in </a:t>
            </a:r>
            <a:r>
              <a:rPr lang="en-US" dirty="0" err="1"/>
              <a:t>nginx</a:t>
            </a:r>
            <a:r>
              <a:rPr lang="en-US" dirty="0"/>
              <a:t>-shared/self-signed/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 - COVER 1 - Military F-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D17B660-6675-40CB-8992-4E9D5A3C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804863"/>
            <a:ext cx="3668712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64;p1">
            <a:extLst>
              <a:ext uri="{FF2B5EF4-FFF2-40B4-BE49-F238E27FC236}">
                <a16:creationId xmlns:a16="http://schemas.microsoft.com/office/drawing/2014/main" id="{5C684BA9-6BD0-4C16-B728-DD243CE15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01343-0456-4A59-99C8-B992081F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982913"/>
            <a:ext cx="14605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2384BA-788A-4DB0-A33F-A741B709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1466850"/>
            <a:ext cx="2011362" cy="3816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100"/>
              <a:t>Once you have accessed this document click </a:t>
            </a:r>
            <a:r>
              <a:rPr lang="en-US" altLang="en-US" sz="1100" b="1">
                <a:solidFill>
                  <a:srgbClr val="00B050"/>
                </a:solidFill>
              </a:rPr>
              <a:t>File</a:t>
            </a:r>
            <a:r>
              <a:rPr lang="en-US" altLang="en-US" sz="1100"/>
              <a:t> and </a:t>
            </a:r>
            <a:r>
              <a:rPr lang="en-US" altLang="en-US" sz="1100" b="1">
                <a:solidFill>
                  <a:srgbClr val="7030A0"/>
                </a:solidFill>
              </a:rPr>
              <a:t>download a copy </a:t>
            </a:r>
            <a:r>
              <a:rPr lang="en-US" altLang="en-US" sz="1100"/>
              <a:t>of the template to your device.</a:t>
            </a:r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r>
              <a:rPr lang="en-US" altLang="en-US" sz="1100"/>
              <a:t>In the </a:t>
            </a:r>
            <a:r>
              <a:rPr lang="en-US" altLang="en-US" sz="1100" b="1">
                <a:solidFill>
                  <a:srgbClr val="00B0F0"/>
                </a:solidFill>
              </a:rPr>
              <a:t>home menu</a:t>
            </a:r>
            <a:r>
              <a:rPr lang="en-US" altLang="en-US" sz="1100"/>
              <a:t>, </a:t>
            </a:r>
            <a:r>
              <a:rPr lang="en-US" altLang="en-US" sz="1100" b="1">
                <a:solidFill>
                  <a:srgbClr val="FF0000"/>
                </a:solidFill>
              </a:rPr>
              <a:t>click here</a:t>
            </a:r>
            <a:r>
              <a:rPr lang="en-US" altLang="en-US" sz="1100">
                <a:solidFill>
                  <a:srgbClr val="FF0000"/>
                </a:solidFill>
              </a:rPr>
              <a:t> </a:t>
            </a:r>
            <a:r>
              <a:rPr lang="en-US" altLang="en-US" sz="1100"/>
              <a:t>to select the slides you require for your presentation, scroll down to see all of the options. </a:t>
            </a:r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r>
              <a:rPr lang="en-US" altLang="en-US" sz="1100"/>
              <a:t>All of the information you need is located here in the slide deck.</a:t>
            </a:r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r>
              <a:rPr lang="en-US" altLang="en-US" sz="1100"/>
              <a:t>Enjoy the new look!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EF919-D6F0-4226-B0D1-5CB86CF17F45}"/>
              </a:ext>
            </a:extLst>
          </p:cNvPr>
          <p:cNvCxnSpPr>
            <a:cxnSpLocks/>
          </p:cNvCxnSpPr>
          <p:nvPr/>
        </p:nvCxnSpPr>
        <p:spPr>
          <a:xfrm flipV="1">
            <a:off x="4425950" y="1260475"/>
            <a:ext cx="779463" cy="2055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D38E59-D724-4920-A24A-2A198A0B46F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1168400" y="3054350"/>
            <a:ext cx="2332038" cy="320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FC47A1-33CF-4007-9111-76B550B2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663575"/>
            <a:ext cx="62452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/>
              <a:t>Welcome to our new slide deck!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BEE09-4CB0-4BB8-ABE1-F90607CA900C}"/>
              </a:ext>
            </a:extLst>
          </p:cNvPr>
          <p:cNvSpPr/>
          <p:nvPr/>
        </p:nvSpPr>
        <p:spPr>
          <a:xfrm>
            <a:off x="654050" y="2949575"/>
            <a:ext cx="514350" cy="2095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32DB7-8DC8-482E-8AC7-EDAE06EC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187450"/>
            <a:ext cx="1363663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135625-9F8B-4F80-9229-82D28AC12847}"/>
              </a:ext>
            </a:extLst>
          </p:cNvPr>
          <p:cNvSpPr/>
          <p:nvPr/>
        </p:nvSpPr>
        <p:spPr>
          <a:xfrm>
            <a:off x="385763" y="1176338"/>
            <a:ext cx="277812" cy="158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2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8B6FA6C-CB66-44CE-9C5A-2CD25A31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168400"/>
            <a:ext cx="64928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DA020F-C627-4037-B388-93CA88E7EFD6}"/>
              </a:ext>
            </a:extLst>
          </p:cNvPr>
          <p:cNvSpPr/>
          <p:nvPr/>
        </p:nvSpPr>
        <p:spPr>
          <a:xfrm>
            <a:off x="1912938" y="2533650"/>
            <a:ext cx="809625" cy="2000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" name="Picture 2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3B5B320-F5D9-4872-9FAA-A47F145E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800100"/>
            <a:ext cx="39211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DCBED9-4476-4FE9-8298-4DD8D5D349BB}"/>
              </a:ext>
            </a:extLst>
          </p:cNvPr>
          <p:cNvCxnSpPr>
            <a:cxnSpLocks/>
          </p:cNvCxnSpPr>
          <p:nvPr/>
        </p:nvCxnSpPr>
        <p:spPr>
          <a:xfrm flipH="1">
            <a:off x="2722563" y="1978025"/>
            <a:ext cx="165100" cy="5953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04F1B-1519-48A8-8A4B-570B87EA2033}"/>
              </a:ext>
            </a:extLst>
          </p:cNvPr>
          <p:cNvSpPr/>
          <p:nvPr/>
        </p:nvSpPr>
        <p:spPr>
          <a:xfrm>
            <a:off x="5205413" y="819150"/>
            <a:ext cx="392112" cy="458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Safety Plat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A056A292-89DC-4FD1-A558-13351774A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57238"/>
            <a:ext cx="3436937" cy="615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solidFill>
                  <a:srgbClr val="101C32"/>
                </a:solidFill>
                <a:cs typeface="Arial" panose="020B0604020202020204" pitchFamily="34" charset="0"/>
                <a:sym typeface="Arial" panose="020B0604020202020204" pitchFamily="34" charset="0"/>
              </a:rPr>
              <a:t>Our Safety Platform</a:t>
            </a:r>
          </a:p>
        </p:txBody>
      </p:sp>
      <p:sp>
        <p:nvSpPr>
          <p:cNvPr id="3" name="Google Shape;156;p9">
            <a:extLst>
              <a:ext uri="{FF2B5EF4-FFF2-40B4-BE49-F238E27FC236}">
                <a16:creationId xmlns:a16="http://schemas.microsoft.com/office/drawing/2014/main" id="{2F529782-9E14-45EC-A6A0-A92A6480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24475"/>
            <a:ext cx="719138" cy="30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 eaLnBrk="1" hangingPunct="1"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/>
            </a:pPr>
            <a:fld id="{A779B4E5-1D79-4175-9B24-64577245B7E7}" type="slidenum">
              <a:rPr lang="en-US" altLang="en-US" sz="1200" smtClean="0">
                <a:solidFill>
                  <a:srgbClr val="7F7F7F"/>
                </a:solidFill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>
                <a:buClr>
                  <a:srgbClr val="000000"/>
                </a:buClr>
                <a:buSzPts val="1200"/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1200">
              <a:solidFill>
                <a:srgbClr val="7F7F7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Google Shape;157;p9">
            <a:extLst>
              <a:ext uri="{FF2B5EF4-FFF2-40B4-BE49-F238E27FC236}">
                <a16:creationId xmlns:a16="http://schemas.microsoft.com/office/drawing/2014/main" id="{5553D92A-84E5-47A0-9A80-147EE1470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4552950"/>
            <a:ext cx="2790825" cy="954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>
            <a:lvl1pPr marL="139700" indent="-139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174A8A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en-US" altLang="en-US" sz="1400">
                <a:solidFill>
                  <a:srgbClr val="174A8A"/>
                </a:solidFill>
                <a:cs typeface="Arial" panose="020B0604020202020204" pitchFamily="34" charset="0"/>
                <a:sym typeface="Arial" panose="020B0604020202020204" pitchFamily="34" charset="0"/>
              </a:rPr>
              <a:t>Uses maintenance experience to improve troubleshooting to determine  “first time fix”.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Google Shape;158;p9">
            <a:extLst>
              <a:ext uri="{FF2B5EF4-FFF2-40B4-BE49-F238E27FC236}">
                <a16:creationId xmlns:a16="http://schemas.microsoft.com/office/drawing/2014/main" id="{90E2A62D-C31C-4EDA-B29C-26A9630F6989}"/>
              </a:ext>
            </a:extLst>
          </p:cNvPr>
          <p:cNvGrpSpPr>
            <a:grpSpLocks/>
          </p:cNvGrpSpPr>
          <p:nvPr/>
        </p:nvGrpSpPr>
        <p:grpSpPr bwMode="auto">
          <a:xfrm>
            <a:off x="225425" y="763588"/>
            <a:ext cx="8782050" cy="4738687"/>
            <a:chOff x="225241" y="763436"/>
            <a:chExt cx="8892809" cy="4798531"/>
          </a:xfrm>
        </p:grpSpPr>
        <p:grpSp>
          <p:nvGrpSpPr>
            <p:cNvPr id="6" name="Google Shape;159;p9">
              <a:extLst>
                <a:ext uri="{FF2B5EF4-FFF2-40B4-BE49-F238E27FC236}">
                  <a16:creationId xmlns:a16="http://schemas.microsoft.com/office/drawing/2014/main" id="{91EC5E70-6306-4960-A329-74AA0D3686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292" y="971833"/>
              <a:ext cx="4784632" cy="4590134"/>
              <a:chOff x="1254507" y="118148"/>
              <a:chExt cx="4784632" cy="4590134"/>
            </a:xfrm>
          </p:grpSpPr>
          <p:sp>
            <p:nvSpPr>
              <p:cNvPr id="20" name="Google Shape;160;p9">
                <a:extLst>
                  <a:ext uri="{FF2B5EF4-FFF2-40B4-BE49-F238E27FC236}">
                    <a16:creationId xmlns:a16="http://schemas.microsoft.com/office/drawing/2014/main" id="{571C4C64-FE72-4939-A15C-C5BCB4997BBF}"/>
                  </a:ext>
                </a:extLst>
              </p:cNvPr>
              <p:cNvSpPr/>
              <p:nvPr/>
            </p:nvSpPr>
            <p:spPr>
              <a:xfrm>
                <a:off x="1701702" y="371117"/>
                <a:ext cx="4084712" cy="4084781"/>
              </a:xfrm>
              <a:prstGeom prst="pie">
                <a:avLst>
                  <a:gd name="adj1" fmla="val 16200000"/>
                  <a:gd name="adj2" fmla="val 540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61;p9">
                <a:extLst>
                  <a:ext uri="{FF2B5EF4-FFF2-40B4-BE49-F238E27FC236}">
                    <a16:creationId xmlns:a16="http://schemas.microsoft.com/office/drawing/2014/main" id="{9E9DE618-E33B-4391-AFCD-A0EE308B3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2942" y="1441744"/>
                <a:ext cx="1459630" cy="1943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2550" tIns="82550" rIns="82550" bIns="8255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 eaLnBrk="1" hangingPunct="1">
                  <a:lnSpc>
                    <a:spcPct val="90000"/>
                  </a:lnSpc>
                  <a:buClr>
                    <a:srgbClr val="FFFFFF"/>
                  </a:buClr>
                  <a:buSzPts val="6500"/>
                  <a:buFont typeface="Arial" panose="020B0604020202020204" pitchFamily="34" charset="0"/>
                  <a:buNone/>
                  <a:defRPr/>
                </a:pPr>
                <a:r>
                  <a:rPr lang="en-US" altLang="en-US" sz="6500">
                    <a:solidFill>
                      <a:srgbClr val="FFFFFF"/>
                    </a:solidFill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:endParaRPr lang="en-US" altLang="en-US" sz="140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Google Shape;162;p9">
                <a:extLst>
                  <a:ext uri="{FF2B5EF4-FFF2-40B4-BE49-F238E27FC236}">
                    <a16:creationId xmlns:a16="http://schemas.microsoft.com/office/drawing/2014/main" id="{FC832B71-EE3C-40A3-997A-56437BB9FC93}"/>
                  </a:ext>
                </a:extLst>
              </p:cNvPr>
              <p:cNvSpPr/>
              <p:nvPr/>
            </p:nvSpPr>
            <p:spPr>
              <a:xfrm>
                <a:off x="1507191" y="371117"/>
                <a:ext cx="4084713" cy="4084781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rgbClr val="FFC00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63;p9">
                <a:extLst>
                  <a:ext uri="{FF2B5EF4-FFF2-40B4-BE49-F238E27FC236}">
                    <a16:creationId xmlns:a16="http://schemas.microsoft.com/office/drawing/2014/main" id="{8C730CE6-BDD9-4922-8431-6E4DD2636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1034" y="1441744"/>
                <a:ext cx="1459630" cy="1943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2550" tIns="82550" rIns="82550" bIns="8255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 eaLnBrk="1" hangingPunct="1">
                  <a:lnSpc>
                    <a:spcPct val="90000"/>
                  </a:lnSpc>
                  <a:buClr>
                    <a:srgbClr val="FFFFFF"/>
                  </a:buClr>
                  <a:buSzPts val="6500"/>
                  <a:buFont typeface="Arial" panose="020B0604020202020204" pitchFamily="34" charset="0"/>
                  <a:buNone/>
                  <a:defRPr/>
                </a:pPr>
                <a:r>
                  <a:rPr lang="en-US" altLang="en-US" sz="6500">
                    <a:solidFill>
                      <a:srgbClr val="FFFFFF"/>
                    </a:solidFill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:endParaRPr lang="en-US" altLang="en-US" sz="140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Google Shape;164;p9">
                <a:extLst>
                  <a:ext uri="{FF2B5EF4-FFF2-40B4-BE49-F238E27FC236}">
                    <a16:creationId xmlns:a16="http://schemas.microsoft.com/office/drawing/2014/main" id="{01C904AB-7C12-4937-9B46-27BFD56A3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9005" y="118148"/>
                <a:ext cx="4590134" cy="4590134"/>
              </a:xfrm>
              <a:custGeom>
                <a:avLst/>
                <a:gdLst>
                  <a:gd name="T0" fmla="*/ 87788876 w 120000"/>
                  <a:gd name="T1" fmla="*/ 5950611 h 120000"/>
                  <a:gd name="T2" fmla="*/ 87788876 w 120000"/>
                  <a:gd name="T3" fmla="*/ 5950611 h 120000"/>
                  <a:gd name="T4" fmla="*/ 169543714 w 120000"/>
                  <a:gd name="T5" fmla="*/ 84104681 h 120000"/>
                  <a:gd name="T6" fmla="*/ 95149959 w 120000"/>
                  <a:gd name="T7" fmla="*/ 169295005 h 120000"/>
                  <a:gd name="T8" fmla="*/ 95149959 w 120000"/>
                  <a:gd name="T9" fmla="*/ 175226606 h 120000"/>
                  <a:gd name="T10" fmla="*/ 87788876 w 120000"/>
                  <a:gd name="T11" fmla="*/ 165163081 h 120000"/>
                  <a:gd name="T12" fmla="*/ 95149959 w 120000"/>
                  <a:gd name="T13" fmla="*/ 154395775 h 120000"/>
                  <a:gd name="T14" fmla="*/ 95149959 w 120000"/>
                  <a:gd name="T15" fmla="*/ 160325883 h 120000"/>
                  <a:gd name="T16" fmla="*/ 95149959 w 120000"/>
                  <a:gd name="T17" fmla="*/ 160325883 h 120000"/>
                  <a:gd name="T18" fmla="*/ 160605346 w 120000"/>
                  <a:gd name="T19" fmla="*/ 84103189 h 120000"/>
                  <a:gd name="T20" fmla="*/ 87788876 w 120000"/>
                  <a:gd name="T21" fmla="*/ 14878766 h 120000"/>
                  <a:gd name="T22" fmla="*/ 87788876 w 120000"/>
                  <a:gd name="T23" fmla="*/ 5950611 h 1200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0000" h="120000" extrusionOk="0">
                    <a:moveTo>
                      <a:pt x="60000" y="4067"/>
                    </a:moveTo>
                    <a:lnTo>
                      <a:pt x="60000" y="4067"/>
                    </a:lnTo>
                    <a:cubicBezTo>
                      <a:pt x="89912" y="4067"/>
                      <a:pt x="114529" y="27601"/>
                      <a:pt x="115876" y="57482"/>
                    </a:cubicBezTo>
                    <a:cubicBezTo>
                      <a:pt x="117222" y="87363"/>
                      <a:pt x="94821" y="113016"/>
                      <a:pt x="65031" y="115706"/>
                    </a:cubicBezTo>
                    <a:lnTo>
                      <a:pt x="65031" y="119760"/>
                    </a:lnTo>
                    <a:lnTo>
                      <a:pt x="60000" y="112882"/>
                    </a:lnTo>
                    <a:lnTo>
                      <a:pt x="65031" y="105523"/>
                    </a:lnTo>
                    <a:lnTo>
                      <a:pt x="65031" y="109576"/>
                    </a:lnTo>
                    <a:cubicBezTo>
                      <a:pt x="91437" y="106897"/>
                      <a:pt x="111108" y="83989"/>
                      <a:pt x="109767" y="57481"/>
                    </a:cubicBezTo>
                    <a:cubicBezTo>
                      <a:pt x="108425" y="30974"/>
                      <a:pt x="86542" y="10169"/>
                      <a:pt x="60000" y="10169"/>
                    </a:cubicBezTo>
                    <a:lnTo>
                      <a:pt x="60000" y="4067"/>
                    </a:lnTo>
                    <a:close/>
                  </a:path>
                </a:pathLst>
              </a:custGeom>
              <a:solidFill>
                <a:srgbClr val="A9A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91425" rIns="91425" bIns="91425" anchor="ctr"/>
              <a:lstStyle/>
              <a:p>
                <a:endParaRPr lang="en-CA"/>
              </a:p>
            </p:txBody>
          </p:sp>
          <p:sp>
            <p:nvSpPr>
              <p:cNvPr id="25" name="Google Shape;165;p9">
                <a:extLst>
                  <a:ext uri="{FF2B5EF4-FFF2-40B4-BE49-F238E27FC236}">
                    <a16:creationId xmlns:a16="http://schemas.microsoft.com/office/drawing/2014/main" id="{0DD38F3A-63F5-4DC1-966D-D35D188D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507" y="118148"/>
                <a:ext cx="4590134" cy="4590134"/>
              </a:xfrm>
              <a:custGeom>
                <a:avLst/>
                <a:gdLst>
                  <a:gd name="T0" fmla="*/ 87788876 w 120000"/>
                  <a:gd name="T1" fmla="*/ 169627140 h 120000"/>
                  <a:gd name="T2" fmla="*/ 6034037 w 120000"/>
                  <a:gd name="T3" fmla="*/ 91473070 h 120000"/>
                  <a:gd name="T4" fmla="*/ 80427792 w 120000"/>
                  <a:gd name="T5" fmla="*/ 6282746 h 120000"/>
                  <a:gd name="T6" fmla="*/ 80427792 w 120000"/>
                  <a:gd name="T7" fmla="*/ 351145 h 120000"/>
                  <a:gd name="T8" fmla="*/ 87788876 w 120000"/>
                  <a:gd name="T9" fmla="*/ 10414670 h 120000"/>
                  <a:gd name="T10" fmla="*/ 80427792 w 120000"/>
                  <a:gd name="T11" fmla="*/ 21181977 h 120000"/>
                  <a:gd name="T12" fmla="*/ 80427792 w 120000"/>
                  <a:gd name="T13" fmla="*/ 15251868 h 120000"/>
                  <a:gd name="T14" fmla="*/ 80427792 w 120000"/>
                  <a:gd name="T15" fmla="*/ 15251868 h 120000"/>
                  <a:gd name="T16" fmla="*/ 14972405 w 120000"/>
                  <a:gd name="T17" fmla="*/ 91474562 h 120000"/>
                  <a:gd name="T18" fmla="*/ 87788876 w 120000"/>
                  <a:gd name="T19" fmla="*/ 160698985 h 120000"/>
                  <a:gd name="T20" fmla="*/ 87788876 w 120000"/>
                  <a:gd name="T21" fmla="*/ 169627140 h 12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0000" h="120000" extrusionOk="0">
                    <a:moveTo>
                      <a:pt x="60000" y="115933"/>
                    </a:moveTo>
                    <a:cubicBezTo>
                      <a:pt x="30088" y="115933"/>
                      <a:pt x="5471" y="92399"/>
                      <a:pt x="4124" y="62518"/>
                    </a:cubicBezTo>
                    <a:cubicBezTo>
                      <a:pt x="2778" y="32637"/>
                      <a:pt x="25179" y="6984"/>
                      <a:pt x="54969" y="4294"/>
                    </a:cubicBezTo>
                    <a:lnTo>
                      <a:pt x="54969" y="240"/>
                    </a:lnTo>
                    <a:lnTo>
                      <a:pt x="60000" y="7118"/>
                    </a:lnTo>
                    <a:lnTo>
                      <a:pt x="54969" y="14477"/>
                    </a:lnTo>
                    <a:lnTo>
                      <a:pt x="54969" y="10424"/>
                    </a:lnTo>
                    <a:cubicBezTo>
                      <a:pt x="28563" y="13103"/>
                      <a:pt x="8892" y="36011"/>
                      <a:pt x="10233" y="62519"/>
                    </a:cubicBezTo>
                    <a:cubicBezTo>
                      <a:pt x="11575" y="89026"/>
                      <a:pt x="33458" y="109831"/>
                      <a:pt x="60000" y="109831"/>
                    </a:cubicBezTo>
                    <a:lnTo>
                      <a:pt x="60000" y="115933"/>
                    </a:lnTo>
                    <a:close/>
                  </a:path>
                </a:pathLst>
              </a:custGeom>
              <a:solidFill>
                <a:srgbClr val="A9A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91425" rIns="91425" bIns="91425" anchor="ctr"/>
              <a:lstStyle/>
              <a:p>
                <a:endParaRPr lang="en-CA"/>
              </a:p>
            </p:txBody>
          </p:sp>
        </p:grpSp>
        <p:sp>
          <p:nvSpPr>
            <p:cNvPr id="7" name="Google Shape;166;p9">
              <a:extLst>
                <a:ext uri="{FF2B5EF4-FFF2-40B4-BE49-F238E27FC236}">
                  <a16:creationId xmlns:a16="http://schemas.microsoft.com/office/drawing/2014/main" id="{A7DA758D-AD9C-4847-9267-4A645E79E837}"/>
                </a:ext>
              </a:extLst>
            </p:cNvPr>
            <p:cNvSpPr/>
            <p:nvPr/>
          </p:nvSpPr>
          <p:spPr>
            <a:xfrm>
              <a:off x="225241" y="2838780"/>
              <a:ext cx="2342159" cy="72018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 w="25400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/>
              </a:pPr>
              <a:r>
                <a:rPr lang="en-US" sz="1300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Google Shape;167;p9">
              <a:extLst>
                <a:ext uri="{FF2B5EF4-FFF2-40B4-BE49-F238E27FC236}">
                  <a16:creationId xmlns:a16="http://schemas.microsoft.com/office/drawing/2014/main" id="{6FB7BE00-5B5D-4A94-B308-4150F81061EC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17" y="3111312"/>
              <a:ext cx="2214073" cy="178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68;p9">
              <a:extLst>
                <a:ext uri="{FF2B5EF4-FFF2-40B4-BE49-F238E27FC236}">
                  <a16:creationId xmlns:a16="http://schemas.microsoft.com/office/drawing/2014/main" id="{43A1B040-96BE-44B9-957B-F34E62DB372B}"/>
                </a:ext>
              </a:extLst>
            </p:cNvPr>
            <p:cNvSpPr/>
            <p:nvPr/>
          </p:nvSpPr>
          <p:spPr>
            <a:xfrm>
              <a:off x="5560605" y="1470757"/>
              <a:ext cx="2343766" cy="71857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 w="25400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/>
              </a:pPr>
              <a:endParaRPr sz="13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9;p9">
              <a:extLst>
                <a:ext uri="{FF2B5EF4-FFF2-40B4-BE49-F238E27FC236}">
                  <a16:creationId xmlns:a16="http://schemas.microsoft.com/office/drawing/2014/main" id="{05ECAC44-615A-41A7-8FD0-0BB01CE6A627}"/>
                </a:ext>
              </a:extLst>
            </p:cNvPr>
            <p:cNvSpPr/>
            <p:nvPr/>
          </p:nvSpPr>
          <p:spPr>
            <a:xfrm>
              <a:off x="5602401" y="3763121"/>
              <a:ext cx="2343766" cy="72018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 w="25400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/>
              </a:pPr>
              <a:endParaRPr sz="13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71;p9">
              <a:extLst>
                <a:ext uri="{FF2B5EF4-FFF2-40B4-BE49-F238E27FC236}">
                  <a16:creationId xmlns:a16="http://schemas.microsoft.com/office/drawing/2014/main" id="{7CA0EA87-28B9-4295-8607-FC525AC03072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61" y="1681847"/>
              <a:ext cx="1953262" cy="29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Google Shape;172;p9">
              <a:extLst>
                <a:ext uri="{FF2B5EF4-FFF2-40B4-BE49-F238E27FC236}">
                  <a16:creationId xmlns:a16="http://schemas.microsoft.com/office/drawing/2014/main" id="{92936704-30A6-4AC6-8F2A-D82448D29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213" y="2833958"/>
              <a:ext cx="2475583" cy="65427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Information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Services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Google Shape;173;p9">
              <a:extLst>
                <a:ext uri="{FF2B5EF4-FFF2-40B4-BE49-F238E27FC236}">
                  <a16:creationId xmlns:a16="http://schemas.microsoft.com/office/drawing/2014/main" id="{6294E440-53CF-4F68-9534-943DAD817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293" y="2832350"/>
              <a:ext cx="2475583" cy="6542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Software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Solutions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Google Shape;174;p9">
              <a:extLst>
                <a:ext uri="{FF2B5EF4-FFF2-40B4-BE49-F238E27FC236}">
                  <a16:creationId xmlns:a16="http://schemas.microsoft.com/office/drawing/2014/main" id="{84C02E11-DEC7-415D-8B86-0453D39B8078}"/>
                </a:ext>
              </a:extLst>
            </p:cNvPr>
            <p:cNvSpPr txBox="1"/>
            <p:nvPr/>
          </p:nvSpPr>
          <p:spPr>
            <a:xfrm>
              <a:off x="225241" y="3618442"/>
              <a:ext cx="2155687" cy="1620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1425" tIns="45700" rIns="91425" bIns="45700">
              <a:spAutoFit/>
            </a:bodyPr>
            <a:lstStyle/>
            <a:p>
              <a:pPr marL="139700" indent="-1397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74A8A"/>
                </a:buClr>
                <a:buSzPts val="1400"/>
                <a:buFont typeface="Arial"/>
                <a:buChar char="•"/>
                <a:defRPr/>
              </a:pPr>
              <a:r>
                <a:rPr lang="en-US" sz="1400" kern="0">
                  <a:solidFill>
                    <a:srgbClr val="174A8A"/>
                  </a:solidFill>
                  <a:latin typeface="Arial"/>
                  <a:ea typeface="Arial"/>
                  <a:cs typeface="Arial"/>
                  <a:sym typeface="Arial"/>
                </a:rPr>
                <a:t>Subscription-based maintenance library.</a:t>
              </a:r>
              <a:endParaRPr sz="1400" kern="0">
                <a:solidFill>
                  <a:srgbClr val="174A8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kern="0">
                <a:solidFill>
                  <a:srgbClr val="174A8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 indent="-1397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74A8A"/>
                </a:buClr>
                <a:buSzPts val="1400"/>
                <a:buFont typeface="Arial"/>
                <a:buChar char="•"/>
                <a:defRPr/>
              </a:pPr>
              <a:r>
                <a:rPr lang="en-US" sz="1400" kern="0">
                  <a:solidFill>
                    <a:srgbClr val="174A8A"/>
                  </a:solidFill>
                  <a:latin typeface="Arial"/>
                  <a:ea typeface="Arial"/>
                  <a:cs typeface="Arial"/>
                  <a:sym typeface="Arial"/>
                </a:rPr>
                <a:t>Regulatory content and real-time alerts from FAA, EASA.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 indent="-508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kern="0">
                <a:solidFill>
                  <a:srgbClr val="174A8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75;p9">
              <a:extLst>
                <a:ext uri="{FF2B5EF4-FFF2-40B4-BE49-F238E27FC236}">
                  <a16:creationId xmlns:a16="http://schemas.microsoft.com/office/drawing/2014/main" id="{BB8CF758-C6FE-4DBF-A6B7-84B2A42D3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6183" y="2223090"/>
              <a:ext cx="2621867" cy="9661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 marL="139700" indent="-139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>
                  <a:srgbClr val="174A8A"/>
                </a:buClr>
                <a:buSzPts val="1400"/>
                <a:buFont typeface="Arial" panose="020B0604020202020204" pitchFamily="34" charset="0"/>
                <a:buChar char="•"/>
                <a:defRPr/>
              </a:pPr>
              <a:r>
                <a:rPr lang="en-US" altLang="en-US" sz="1400">
                  <a:solidFill>
                    <a:srgbClr val="174A8A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Improves the health of airline fleets by identifying, consolidating &amp; ranking recurring or chronic defects.</a:t>
              </a:r>
            </a:p>
          </p:txBody>
        </p:sp>
        <p:cxnSp>
          <p:nvCxnSpPr>
            <p:cNvPr id="16" name="Google Shape;176;p9">
              <a:extLst>
                <a:ext uri="{FF2B5EF4-FFF2-40B4-BE49-F238E27FC236}">
                  <a16:creationId xmlns:a16="http://schemas.microsoft.com/office/drawing/2014/main" id="{4E06BC95-EA2B-45BD-B32A-AA3CBD651E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5027351" y="1064924"/>
              <a:ext cx="384591" cy="764999"/>
            </a:xfrm>
            <a:prstGeom prst="straightConnector1">
              <a:avLst/>
            </a:prstGeom>
            <a:noFill/>
            <a:ln w="76200">
              <a:solidFill>
                <a:srgbClr val="7F7F7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Google Shape;177;p9">
              <a:extLst>
                <a:ext uri="{FF2B5EF4-FFF2-40B4-BE49-F238E27FC236}">
                  <a16:creationId xmlns:a16="http://schemas.microsoft.com/office/drawing/2014/main" id="{07134FF7-E676-4B7D-A04B-E503BC4DB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659" y="763436"/>
              <a:ext cx="3480284" cy="3424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>
                  <a:srgbClr val="000000"/>
                </a:buClr>
                <a:buSzPts val="1600"/>
                <a:buFont typeface="Arial" panose="020B0604020202020204" pitchFamily="34" charset="0"/>
                <a:buNone/>
                <a:defRPr/>
              </a:pPr>
              <a:r>
                <a:rPr lang="en-US" altLang="en-US" sz="1600">
                  <a:solidFill>
                    <a:srgbClr val="7F7F7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Airlines, OEMs, MROs, &amp; Military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8" name="Google Shape;178;p9">
              <a:extLst>
                <a:ext uri="{FF2B5EF4-FFF2-40B4-BE49-F238E27FC236}">
                  <a16:creationId xmlns:a16="http://schemas.microsoft.com/office/drawing/2014/main" id="{ADF7403B-CF92-4096-8EC1-82BF9ECE0E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117616" y="1922266"/>
              <a:ext cx="754336" cy="638125"/>
            </a:xfrm>
            <a:prstGeom prst="straightConnector1">
              <a:avLst/>
            </a:prstGeom>
            <a:noFill/>
            <a:ln w="76200">
              <a:solidFill>
                <a:srgbClr val="7F7F7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Google Shape;179;p9">
              <a:extLst>
                <a:ext uri="{FF2B5EF4-FFF2-40B4-BE49-F238E27FC236}">
                  <a16:creationId xmlns:a16="http://schemas.microsoft.com/office/drawing/2014/main" id="{BB2735EC-F063-411D-BDD7-D80ECC7E7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27" y="1496478"/>
              <a:ext cx="2676524" cy="8423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>
                  <a:srgbClr val="000000"/>
                </a:buClr>
                <a:buSzPts val="1600"/>
                <a:buFont typeface="Arial" panose="020B0604020202020204" pitchFamily="34" charset="0"/>
                <a:buNone/>
                <a:defRPr/>
              </a:pPr>
              <a:r>
                <a:rPr lang="en-US" altLang="en-US" sz="1600">
                  <a:solidFill>
                    <a:srgbClr val="7F7F7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Aviation, MROs, Flight Schools, OEMs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6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C86416-C8FB-4C5F-9CA4-24451964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830638"/>
            <a:ext cx="2016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Google Shape;155;p9">
            <a:extLst>
              <a:ext uri="{FF2B5EF4-FFF2-40B4-BE49-F238E27FC236}">
                <a16:creationId xmlns:a16="http://schemas.microsoft.com/office/drawing/2014/main" id="{5B17E638-1CFB-4BC6-9FE0-45467EAA1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410200"/>
            <a:ext cx="5367337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900"/>
              <a:buFont typeface="Arial" panose="020B0604020202020204" pitchFamily="34" charset="0"/>
              <a:buNone/>
              <a:defRPr/>
            </a:pPr>
            <a:r>
              <a:rPr lang="en-US" altLang="en-US" sz="900">
                <a:solidFill>
                  <a:srgbClr val="D9D9D9"/>
                </a:solidFill>
                <a:cs typeface="Arial" panose="020B0604020202020204" pitchFamily="34" charset="0"/>
                <a:sym typeface="Arial" panose="020B0604020202020204" pitchFamily="34" charset="0"/>
              </a:rPr>
              <a:t>©2020 ATP – All Rights Reserved</a:t>
            </a:r>
            <a:endParaRPr lang="en-US" altLang="en-US" sz="1400">
              <a:solidFill>
                <a:srgbClr val="D9D9D9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Divider - Cornfield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CA86C0C1-2BA9-422A-8E4F-EAC3ACCC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FE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E34631-3EBB-49AB-815A-7544BBF3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"/>
          <a:stretch>
            <a:fillRect/>
          </a:stretch>
        </p:blipFill>
        <p:spPr bwMode="auto">
          <a:xfrm>
            <a:off x="9525" y="328613"/>
            <a:ext cx="9124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620EC61A-9888-4AE8-9D11-2347F57232C1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3C900FA5-424B-4F13-A85A-CC4E4F6944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072D79-8D35-4043-AF03-775FB63D81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E9411E3-5E0C-4B56-9D5B-606581FAD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252DF-3DB6-4C41-82A7-0C6846D82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Divider - Jet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2EA9F21D-B74F-486C-B134-9F940CDB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8CA8DA"/>
          </a:solidFill>
          <a:ln w="25400">
            <a:solidFill>
              <a:srgbClr val="8CA8DA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D119EE-D0C7-4C6F-BDA1-E439621B7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"/>
          <a:stretch>
            <a:fillRect/>
          </a:stretch>
        </p:blipFill>
        <p:spPr bwMode="auto">
          <a:xfrm>
            <a:off x="9525" y="328613"/>
            <a:ext cx="9124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8D916A6A-D16E-4C51-951E-87A356E89B1A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0E3E65CA-1B7E-47DB-A057-366F118EB7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0B3E58C-EFF3-48C4-9220-98F01EF38D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16DFD1F-1C3E-4E1E-BD41-D3ABC3F7B6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F4281-46FF-4806-B611-28A8C1CA5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Divider - Propell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388E8CD7-8DEF-4E38-B506-6FFBD08C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BFBFBF"/>
          </a:solidFill>
          <a:ln w="25400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991893-B551-47A7-9802-A99C543F6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"/>
          <a:stretch>
            <a:fillRect/>
          </a:stretch>
        </p:blipFill>
        <p:spPr bwMode="auto">
          <a:xfrm>
            <a:off x="9525" y="328613"/>
            <a:ext cx="9124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4B229FDF-909B-4C14-8804-A08E3F57335A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6AF4FA4-F93C-40FD-849E-87AB3E5BC7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D622625-78EE-4CFB-89CB-C2BE5F9D0C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F7507D-F526-41C4-922C-FAE322939A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0D201-48C6-4251-B235-851B639EE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Divider - Cornfield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D17D30EF-A844-42D3-B530-C114CA08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FE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airplane, drawing, flying, air&#10;&#10;Description automatically generated">
            <a:extLst>
              <a:ext uri="{FF2B5EF4-FFF2-40B4-BE49-F238E27FC236}">
                <a16:creationId xmlns:a16="http://schemas.microsoft.com/office/drawing/2014/main" id="{E178D566-5ECF-4CB5-A091-D884FFC2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 b="5736"/>
          <a:stretch>
            <a:fillRect/>
          </a:stretch>
        </p:blipFill>
        <p:spPr bwMode="auto">
          <a:xfrm>
            <a:off x="304800" y="320675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17EE4563-E36D-4AC2-BA4C-DA65269717C9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EB1C882A-14E8-4941-BB06-F0153CCD21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C8A7238-E6A4-4750-B916-9293399634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34C3DE-86CE-4480-B9A4-CC1899BCB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D83A-9665-4A8A-B0C3-E008464B3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Divider - Jet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1C5262B4-EA41-4992-83E2-5295ECBC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8CA8DA"/>
          </a:solidFill>
          <a:ln w="25400">
            <a:solidFill>
              <a:srgbClr val="8CA8DA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airplane, drawing, flying, air&#10;&#10;Description automatically generated">
            <a:extLst>
              <a:ext uri="{FF2B5EF4-FFF2-40B4-BE49-F238E27FC236}">
                <a16:creationId xmlns:a16="http://schemas.microsoft.com/office/drawing/2014/main" id="{D7890833-1476-4462-8327-9B82D665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 b="5736"/>
          <a:stretch>
            <a:fillRect/>
          </a:stretch>
        </p:blipFill>
        <p:spPr bwMode="auto">
          <a:xfrm>
            <a:off x="304800" y="320675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087B003C-FD53-4C7F-B5F5-CC0F816A25B4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98B58FAA-9E52-4037-A78C-578362B642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B2E656-6628-4EB0-A287-90B9BC9285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D463B6-CB86-41C4-9408-8D8EF650BC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D8E37-6044-47C4-9380-FCECA8BA5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Divider - Propell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B97134AF-DB03-40A1-BADB-498C9B25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BFBFBF"/>
          </a:solidFill>
          <a:ln w="25400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airplane, drawing, flying, air&#10;&#10;Description automatically generated">
            <a:extLst>
              <a:ext uri="{FF2B5EF4-FFF2-40B4-BE49-F238E27FC236}">
                <a16:creationId xmlns:a16="http://schemas.microsoft.com/office/drawing/2014/main" id="{754ACFEB-C7BB-4D80-AD6A-00DFFE8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 b="5736"/>
          <a:stretch>
            <a:fillRect/>
          </a:stretch>
        </p:blipFill>
        <p:spPr bwMode="auto">
          <a:xfrm>
            <a:off x="304800" y="320675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5577D5CB-9794-4E9C-8581-FAEDB13A4341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9F1E78EF-188D-4402-B51B-BDA360E4E7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7D60708-0877-4E77-A599-47B68DF0F6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2EE159F-1F80-4C34-99DF-10DA19FA0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0A40D-39E8-4A6C-AFA7-F06F6F02F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 Divider - Cornfield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3BE6093D-362F-4F83-ADB1-1E47CEE4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FE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EB1E29E-2116-4D1C-864D-6A01C445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/>
          <a:stretch>
            <a:fillRect/>
          </a:stretch>
        </p:blipFill>
        <p:spPr bwMode="auto">
          <a:xfrm>
            <a:off x="7938" y="420688"/>
            <a:ext cx="91281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6F6D26EB-9ABD-4DD0-8D02-B9C52AC42279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5AD448D-ADA0-4AAF-9A96-4B40E873F4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B629B79-0CA2-4BCD-A066-5BB4CEC6A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0CD7A10-9BAC-46DF-B8AF-966C349359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EECD8-547C-4DDB-8BD9-DC11D153C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5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 Divider - Jet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FBFF2D02-D76A-4192-9C50-8B3D6C63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8CA8DA"/>
          </a:solidFill>
          <a:ln w="25400">
            <a:solidFill>
              <a:srgbClr val="8CA8DA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40EC50C-FDC8-467C-9EB9-11B7E71B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/>
          <a:stretch>
            <a:fillRect/>
          </a:stretch>
        </p:blipFill>
        <p:spPr bwMode="auto">
          <a:xfrm>
            <a:off x="7938" y="420688"/>
            <a:ext cx="91281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FDF21ADF-53EB-4008-B220-1D8609F31CFA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047AE82E-0D97-4589-86AB-A070C12235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E7E6F2C-FA66-4F39-BAAF-99B934E263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1C55697-F0F0-41CD-AECA-B0231CC731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163F-0400-4D9D-B962-BAF4A79A8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9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 Divider - Propell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DC1046B2-66B5-48A4-911F-7E85E634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BFBFBF"/>
          </a:solidFill>
          <a:ln w="25400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86E2870-8FBB-4E55-81D3-C888FB39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/>
          <a:stretch>
            <a:fillRect/>
          </a:stretch>
        </p:blipFill>
        <p:spPr bwMode="auto">
          <a:xfrm>
            <a:off x="7938" y="420688"/>
            <a:ext cx="91281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E54DB5CA-191C-4BEC-A08A-E1B3FA5A106F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F51EC01-2FD3-48A2-A58D-2C31EAB80A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477628B-F56A-4BB5-9B0D-FB79565303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957D53A-4066-4F8F-9CD3-CD4D2C64CB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6C8C-8CA1-482C-B734-DF8624DB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fighter jet sitting on top of a building&#10;&#10;Description automatically generated">
            <a:extLst>
              <a:ext uri="{FF2B5EF4-FFF2-40B4-BE49-F238E27FC236}">
                <a16:creationId xmlns:a16="http://schemas.microsoft.com/office/drawing/2014/main" id="{1E4ED749-C6A5-4B16-A947-A1248EB7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38150"/>
            <a:ext cx="9159876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63;p1">
            <a:extLst>
              <a:ext uri="{FF2B5EF4-FFF2-40B4-BE49-F238E27FC236}">
                <a16:creationId xmlns:a16="http://schemas.microsoft.com/office/drawing/2014/main" id="{EEA4D09A-AC3C-490D-AA3C-707562D9AAA5}"/>
              </a:ext>
            </a:extLst>
          </p:cNvPr>
          <p:cNvSpPr/>
          <p:nvPr/>
        </p:nvSpPr>
        <p:spPr>
          <a:xfrm>
            <a:off x="0" y="4986338"/>
            <a:ext cx="9144000" cy="78105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1">
            <a:extLst>
              <a:ext uri="{FF2B5EF4-FFF2-40B4-BE49-F238E27FC236}">
                <a16:creationId xmlns:a16="http://schemas.microsoft.com/office/drawing/2014/main" id="{B910148F-028C-4F5F-972B-71C3AB9E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7" name="Google Shape;66;p1">
            <a:extLst>
              <a:ext uri="{FF2B5EF4-FFF2-40B4-BE49-F238E27FC236}">
                <a16:creationId xmlns:a16="http://schemas.microsoft.com/office/drawing/2014/main" id="{A8BBAA1E-642E-48D9-AA19-07C97AB5D30B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8" name="Google Shape;67;p1">
              <a:extLst>
                <a:ext uri="{FF2B5EF4-FFF2-40B4-BE49-F238E27FC236}">
                  <a16:creationId xmlns:a16="http://schemas.microsoft.com/office/drawing/2014/main" id="{EA273D70-A404-4407-936D-22683E4A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Google Shape;68;p1">
              <a:extLst>
                <a:ext uri="{FF2B5EF4-FFF2-40B4-BE49-F238E27FC236}">
                  <a16:creationId xmlns:a16="http://schemas.microsoft.com/office/drawing/2014/main" id="{196F82FE-4305-4ED0-BAE8-16F75454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865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F93C99-1A37-467C-9E35-82A51851C63C}"/>
              </a:ext>
            </a:extLst>
          </p:cNvPr>
          <p:cNvSpPr/>
          <p:nvPr userDrawn="1"/>
        </p:nvSpPr>
        <p:spPr>
          <a:xfrm>
            <a:off x="-50800" y="0"/>
            <a:ext cx="9245600" cy="5803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E449FF-2A34-44B8-911C-7BFA9B3FFC98}"/>
              </a:ext>
            </a:extLst>
          </p:cNvPr>
          <p:cNvGrpSpPr/>
          <p:nvPr userDrawn="1"/>
        </p:nvGrpSpPr>
        <p:grpSpPr>
          <a:xfrm>
            <a:off x="1559012" y="2064936"/>
            <a:ext cx="6813896" cy="1459004"/>
            <a:chOff x="1580032" y="2127998"/>
            <a:chExt cx="6813896" cy="1459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DD5FA9-DB87-4D0D-8269-5A188613F938}"/>
                </a:ext>
              </a:extLst>
            </p:cNvPr>
            <p:cNvSpPr txBox="1"/>
            <p:nvPr/>
          </p:nvSpPr>
          <p:spPr>
            <a:xfrm>
              <a:off x="3253675" y="2349668"/>
              <a:ext cx="514025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cs typeface="Arial"/>
                </a:rPr>
                <a:t>always ready.</a:t>
              </a:r>
              <a:endParaRPr lang="en-US" sz="6000" baseline="30000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81CC666-B249-4F01-A6A6-42C4394E4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032" y="2127998"/>
              <a:ext cx="1459004" cy="145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2C373-4808-43C6-9F6E-F49DB2EF77FD}"/>
              </a:ext>
            </a:extLst>
          </p:cNvPr>
          <p:cNvSpPr/>
          <p:nvPr userDrawn="1"/>
        </p:nvSpPr>
        <p:spPr>
          <a:xfrm>
            <a:off x="-50800" y="-44450"/>
            <a:ext cx="9245600" cy="58039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EB7F06-68A2-46AA-80F0-4A88A9E63B8C}"/>
              </a:ext>
            </a:extLst>
          </p:cNvPr>
          <p:cNvGrpSpPr/>
          <p:nvPr userDrawn="1"/>
        </p:nvGrpSpPr>
        <p:grpSpPr>
          <a:xfrm>
            <a:off x="1559012" y="2064936"/>
            <a:ext cx="6813896" cy="1459004"/>
            <a:chOff x="1580032" y="2127998"/>
            <a:chExt cx="6813896" cy="1459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77F638-B282-4D64-8EF6-54AD7FC1DBA5}"/>
                </a:ext>
              </a:extLst>
            </p:cNvPr>
            <p:cNvSpPr txBox="1"/>
            <p:nvPr/>
          </p:nvSpPr>
          <p:spPr>
            <a:xfrm>
              <a:off x="3253675" y="2349668"/>
              <a:ext cx="514025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cs typeface="Arial"/>
                </a:rPr>
                <a:t>always ready.</a:t>
              </a:r>
              <a:endParaRPr lang="en-US" sz="6000" baseline="30000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4C94910-43F2-41CF-9B2D-FA17D4F8A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032" y="2127998"/>
              <a:ext cx="1459004" cy="145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6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EE78B3-F514-496D-9D0E-95C3C29F710E}"/>
              </a:ext>
            </a:extLst>
          </p:cNvPr>
          <p:cNvSpPr/>
          <p:nvPr userDrawn="1"/>
        </p:nvSpPr>
        <p:spPr>
          <a:xfrm>
            <a:off x="-50800" y="-88900"/>
            <a:ext cx="9245600" cy="5803900"/>
          </a:xfrm>
          <a:prstGeom prst="rect">
            <a:avLst/>
          </a:prstGeom>
          <a:solidFill>
            <a:srgbClr val="8CA8DA"/>
          </a:solidFill>
          <a:ln>
            <a:solidFill>
              <a:srgbClr val="8CA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9873EE-8673-4C4C-92A8-97799F52661F}"/>
              </a:ext>
            </a:extLst>
          </p:cNvPr>
          <p:cNvGrpSpPr/>
          <p:nvPr userDrawn="1"/>
        </p:nvGrpSpPr>
        <p:grpSpPr>
          <a:xfrm>
            <a:off x="1559012" y="2064936"/>
            <a:ext cx="6813896" cy="1459004"/>
            <a:chOff x="1580032" y="2127998"/>
            <a:chExt cx="6813896" cy="1459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0B3A6-F763-4D8B-86B9-DFF15C9A8F88}"/>
                </a:ext>
              </a:extLst>
            </p:cNvPr>
            <p:cNvSpPr txBox="1"/>
            <p:nvPr/>
          </p:nvSpPr>
          <p:spPr>
            <a:xfrm>
              <a:off x="3253675" y="2349668"/>
              <a:ext cx="514025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cs typeface="Arial"/>
                </a:rPr>
                <a:t>always ready.</a:t>
              </a:r>
              <a:endParaRPr lang="en-US" sz="6000" baseline="30000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1320F99-3755-4AE8-8CEE-D2A46E656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032" y="2127998"/>
              <a:ext cx="1459004" cy="145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9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E8428-F3F3-4DEC-9089-4C7DE4697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©2020 ATP – All Rights Reserved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B2181-8971-4A6F-BD64-2E856897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EE926-66AA-49EA-B616-6E7674C1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567AA-085C-4759-92C8-E33401B75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411A-96B4-4F0B-8F75-2F4A8852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65B1-6A87-4F0C-867E-C45CF624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286B-01AF-46CC-80E2-C8B7C81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FA294-630D-493D-9DB5-85C4AD4E0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8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0FE2-565B-4076-9424-3A9D015E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A5D7-A598-4EB5-B100-EA6FBF4A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8F20-6C97-4A7A-A7D2-9A2104D3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B4FC9-35EF-4C28-A7F1-71BECD32F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6E08-F6A6-4EF5-9357-3993F725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2E8-D60D-44A5-9CDC-50D9D80B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E578-5898-4B97-9C00-62E76921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5CCAF-D3E9-45B5-ACB3-244B92366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4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A9BA-737E-451C-BAFD-27AE1190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2876-DD0B-4A9D-98CD-6AFF8F07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1E50C-354D-4AEE-883B-DFF6D09C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DBC9-C552-4A20-BA64-06AB61EA9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8650" y="673239"/>
            <a:ext cx="7886700" cy="698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9B297-B109-4B70-9AF9-B227442C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58C04-6A0E-4B83-B567-A70E1AA7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4C7D6-36A6-43D7-A795-4ED8A407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F0D6-8D05-41DA-8A6C-94A06779F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0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A2524-A879-4DF8-82C5-E3894316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91D0B-BFBA-4F5C-A8FC-6C26FB70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– Internal Distribution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02746-B170-4548-BB7B-B444BA7C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D4AD-C719-444C-A666-83EA99E7C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building, plane, large, parked&#10;&#10;Description automatically generated">
            <a:extLst>
              <a:ext uri="{FF2B5EF4-FFF2-40B4-BE49-F238E27FC236}">
                <a16:creationId xmlns:a16="http://schemas.microsoft.com/office/drawing/2014/main" id="{3FC45D3B-D10E-43D7-9FC2-37879920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461963"/>
            <a:ext cx="9145588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3C0AD820-2E47-4840-9E86-36288F130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6338"/>
            <a:ext cx="9144000" cy="7810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45959833-2422-4338-B689-C0B09273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3F9AB829-9C00-42FD-9128-2CD3EDCF172D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D79CE4BA-AAC3-49E4-9FF7-A668C101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747314F0-F08D-4FFA-95EA-E6B772EB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960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ustom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94164-FDFF-4626-82ED-C166FD18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89EE-8351-4008-91D1-43F14E6B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0C73-45D5-40C1-9F93-2171C415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36F18-F65F-451F-BF73-811F528A2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4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ustom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EA5FC-8B58-40C7-ACD0-A0067088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0AC0-DF4B-4B3F-A92B-8C34AF54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CA2D3-9534-44A5-8493-2691D7DA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34A8B-C4A7-434A-B0B0-20AA53F68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5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79906" y="157404"/>
            <a:ext cx="5296994" cy="69190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000" b="1" strike="noStrike" cap="none" spc="0" dirty="0">
                <a:solidFill>
                  <a:srgbClr val="171E24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9906" y="849313"/>
            <a:ext cx="5296994" cy="41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69688" y="5254625"/>
            <a:ext cx="6580692" cy="2143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750"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8003785" y="716761"/>
            <a:ext cx="1137274" cy="2020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33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43987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72-A191-467A-A1D6-78AA0A5B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E45F-DAAE-4441-86B1-8FE0FF81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2CBF-822E-48E2-85E3-A3386A87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C26A-D5CD-4E99-850E-0FA2D23B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7F95-2593-4508-9D34-DB013D3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22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0611-B6C4-43CB-9170-4CD9B53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1FE7-1F82-43D5-A183-C8E54F44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B18EF-6D3F-44A1-9432-200CB44D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765D-3478-4B53-901D-B7CCE92A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9DE4-0906-4CF3-8E3B-5D4FAC3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0926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599D-020D-4CBA-8653-095E24D6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D4C4-44E3-450E-BEBC-46BF08C9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BFEC-E419-4DF0-8C63-FB24DCC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7DD3-0361-4521-9CDB-2B9ACB7A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DE7F-B8CD-4671-AEB6-4BD38155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7667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E8C-89EC-4CA6-91FD-D0A799F1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AA0E-EBAF-491C-980B-24E12FEB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3B40-E6B6-4561-9525-FB36A556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B661A-ED75-465B-A2FE-8652D5E1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689C-E3E7-4932-A291-67D44E69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C504-8A1E-41A8-B333-CD13AD8D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48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3AA-13DB-44AB-A527-36C68C4D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6FD9-E151-4DDF-A010-774AF766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35A1-65F8-46C1-B244-B7E96732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761BA-A089-4845-BA4F-59C8FC2C4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C8C4A-0061-499E-B4AE-BFE6EF1A2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7F3DF-143D-4318-BFA5-898F452C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19B3B-0CC8-4A6F-85AD-6F7EFF4D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972FF-605E-4B80-BF31-F2C0F0F7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784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942F-6369-4B70-AD5F-CBD61988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A006-199E-41E7-B97C-F7ED6B6C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B18AC-5DB8-4EAC-AAF2-6A81B7A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5BB4F-7817-4A44-A648-C659D442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845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B1BCE-B12D-48E8-9A86-01E8C333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2C09A-0F09-4DEC-8FF5-CF5404BE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410B-E64C-4DBA-B18A-BE4FFC26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3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outdoor, grass, water, plane&#10;&#10;Description automatically generated">
            <a:extLst>
              <a:ext uri="{FF2B5EF4-FFF2-40B4-BE49-F238E27FC236}">
                <a16:creationId xmlns:a16="http://schemas.microsoft.com/office/drawing/2014/main" id="{401D2767-5CEF-4F16-BFDA-8868A21E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61963"/>
            <a:ext cx="9163051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46632279-D659-4D94-B908-08A0035BCAB7}"/>
              </a:ext>
            </a:extLst>
          </p:cNvPr>
          <p:cNvSpPr/>
          <p:nvPr/>
        </p:nvSpPr>
        <p:spPr>
          <a:xfrm>
            <a:off x="0" y="4986338"/>
            <a:ext cx="9144000" cy="78105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07F2843B-ECC9-445F-A647-E9011F7B7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86E058AF-29C8-4D80-8E01-E390C0020FEB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9F8A0500-CB6D-42EF-84AD-B6E1E12D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05D38913-5E4E-4BCC-BEDE-8323A9F8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20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F5EE-16C7-4C43-A652-E12FD84B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0B90-300B-4BCA-A299-08B049F0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CCF8-7125-4A75-884A-35A88FF3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6EBE-EF2D-4A96-821A-9CF7A0B1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56A07-8734-430A-B8D9-3E8739E0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B81B-313C-4FC8-814D-A091C25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45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7E93-763C-45E7-BC48-C82EE740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E6DD9-AB97-4F2A-8D61-079EDD3BB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D0C9-4699-4F93-BEE5-D1395942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598BC-40BC-4299-A806-1D840C1F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0A95-53C9-4F9D-88D1-48B7136A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B51E5-2F2C-4C80-8B55-F8B4D72A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6355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E39F-BE28-4E81-B590-FD18C578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E3213-B626-42E7-9052-49BCC56E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9391-0007-4BC4-A769-525F1A13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1B1B-EBB7-45EF-95B8-A81D2D62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0157-1D06-4CA0-BD10-BDD587E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4711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3A17C-8B3A-4013-B6A3-A81007672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B0500-EA98-473F-A4CB-90BD60F8D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3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EF43-EC43-440D-BC3E-EF21C275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667E-16D9-4AE9-9374-BA6C6E9F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C3E1-5E0F-464A-A1D6-396049BB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3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ia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man, standing, looking, front&#10;&#10;Description automatically generated">
            <a:extLst>
              <a:ext uri="{FF2B5EF4-FFF2-40B4-BE49-F238E27FC236}">
                <a16:creationId xmlns:a16="http://schemas.microsoft.com/office/drawing/2014/main" id="{1C97E453-6AB8-45F5-A2E7-AAE37BE0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60375"/>
            <a:ext cx="9159876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5BDBCACC-20E6-4AC8-A70B-95BCFF72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6338"/>
            <a:ext cx="9144000" cy="7810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F0DF669C-2623-40D7-9A89-F6788877B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1F5255FC-296C-46BA-9365-831D23F061D3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8A66E02D-BEDA-4007-9C68-17EFEDFA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A8D2E47D-670A-4F09-B3E4-86B0F9188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2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Avi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person, man, cake, holding&#10;&#10;Description automatically generated">
            <a:extLst>
              <a:ext uri="{FF2B5EF4-FFF2-40B4-BE49-F238E27FC236}">
                <a16:creationId xmlns:a16="http://schemas.microsoft.com/office/drawing/2014/main" id="{175E4F9E-6C2E-4026-95FF-88E91B8F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436563"/>
            <a:ext cx="916146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E37E7109-7AE5-42C3-A005-62DF0A69DE90}"/>
              </a:ext>
            </a:extLst>
          </p:cNvPr>
          <p:cNvSpPr/>
          <p:nvPr/>
        </p:nvSpPr>
        <p:spPr>
          <a:xfrm>
            <a:off x="0" y="4986338"/>
            <a:ext cx="9144000" cy="781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26463E38-A768-43FD-9E8B-20CAAB8F3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72D2CF56-F0EB-4E86-8D0B-2AA0D640B30C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C370E639-D614-4A0B-905F-0C6D4DDCB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4A6ABE26-9819-460F-A6C6-D389FF8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09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4F35E8-4875-48E2-A4B7-022D90243451}"/>
              </a:ext>
            </a:extLst>
          </p:cNvPr>
          <p:cNvSpPr/>
          <p:nvPr/>
        </p:nvSpPr>
        <p:spPr>
          <a:xfrm>
            <a:off x="-14288" y="-6350"/>
            <a:ext cx="9213851" cy="5721350"/>
          </a:xfrm>
          <a:prstGeom prst="rect">
            <a:avLst/>
          </a:prstGeom>
          <a:solidFill>
            <a:srgbClr val="202935"/>
          </a:solidFill>
          <a:ln>
            <a:solidFill>
              <a:srgbClr val="202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A5736-4277-4708-87C7-16B1BAE33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2354263"/>
            <a:ext cx="5373688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CA" altLang="en-US" sz="2400">
                <a:solidFill>
                  <a:srgbClr val="8CA8DA"/>
                </a:solidFill>
              </a:rPr>
              <a:t>An information services and software solutions company committed to aviation safety and reliability.</a:t>
            </a:r>
            <a:endParaRPr lang="en-US" altLang="en-US" sz="2400">
              <a:solidFill>
                <a:srgbClr val="8CA8DA"/>
              </a:solidFill>
            </a:endParaRPr>
          </a:p>
        </p:txBody>
      </p:sp>
      <p:pic>
        <p:nvPicPr>
          <p:cNvPr id="4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4DE53A-5379-4175-B414-93F6A76A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2227263"/>
            <a:ext cx="145415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8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Key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E21B962E-C1F3-4F45-96DF-68D398F3A725}"/>
              </a:ext>
            </a:extLst>
          </p:cNvPr>
          <p:cNvGrpSpPr>
            <a:grpSpLocks/>
          </p:cNvGrpSpPr>
          <p:nvPr/>
        </p:nvGrpSpPr>
        <p:grpSpPr bwMode="auto">
          <a:xfrm>
            <a:off x="0" y="446088"/>
            <a:ext cx="9144000" cy="5268912"/>
            <a:chOff x="0" y="446314"/>
            <a:chExt cx="9144000" cy="5268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C4C562-F545-4179-AC11-203276F08BE8}"/>
                </a:ext>
              </a:extLst>
            </p:cNvPr>
            <p:cNvSpPr/>
            <p:nvPr/>
          </p:nvSpPr>
          <p:spPr>
            <a:xfrm>
              <a:off x="0" y="446314"/>
              <a:ext cx="9144000" cy="526868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id="{46506531-5890-45CA-ACA8-6CFDC557F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24" y="1518440"/>
              <a:ext cx="8823674" cy="3696407"/>
              <a:chOff x="244124" y="1518440"/>
              <a:chExt cx="8823674" cy="3696407"/>
            </a:xfrm>
          </p:grpSpPr>
          <p:sp>
            <p:nvSpPr>
              <p:cNvPr id="5" name="Pie 12">
                <a:extLst>
                  <a:ext uri="{FF2B5EF4-FFF2-40B4-BE49-F238E27FC236}">
                    <a16:creationId xmlns:a16="http://schemas.microsoft.com/office/drawing/2014/main" id="{62B39EE3-C334-40AF-8C1D-0B275C2CBBD0}"/>
                  </a:ext>
                </a:extLst>
              </p:cNvPr>
              <p:cNvSpPr/>
              <p:nvPr/>
            </p:nvSpPr>
            <p:spPr>
              <a:xfrm>
                <a:off x="319088" y="1582915"/>
                <a:ext cx="1508125" cy="1509647"/>
              </a:xfrm>
              <a:prstGeom prst="pie">
                <a:avLst>
                  <a:gd name="adj1" fmla="val 0"/>
                  <a:gd name="adj2" fmla="val 1537859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Pie 13">
                <a:extLst>
                  <a:ext uri="{FF2B5EF4-FFF2-40B4-BE49-F238E27FC236}">
                    <a16:creationId xmlns:a16="http://schemas.microsoft.com/office/drawing/2014/main" id="{0D75C4F2-72D2-4E17-8AAC-F49E411308BC}"/>
                  </a:ext>
                </a:extLst>
              </p:cNvPr>
              <p:cNvSpPr/>
              <p:nvPr/>
            </p:nvSpPr>
            <p:spPr>
              <a:xfrm rot="15412095">
                <a:off x="377857" y="1517798"/>
                <a:ext cx="1509648" cy="1509713"/>
              </a:xfrm>
              <a:prstGeom prst="pie">
                <a:avLst>
                  <a:gd name="adj1" fmla="val 0"/>
                  <a:gd name="adj2" fmla="val 6123194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Google Shape;178;p9">
                <a:extLst>
                  <a:ext uri="{FF2B5EF4-FFF2-40B4-BE49-F238E27FC236}">
                    <a16:creationId xmlns:a16="http://schemas.microsoft.com/office/drawing/2014/main" id="{A168B7BF-A812-4D01-8E98-D94C9F3F44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0850" y="2019458"/>
                <a:ext cx="5207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50516B-B7E7-4FB0-8D2D-03B857FC4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925" y="1759120"/>
                <a:ext cx="2255838" cy="460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More than 25%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DD321-1B0F-46D6-AE2C-361260DE7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863" y="2206775"/>
                <a:ext cx="2478087" cy="83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Of the free world’s in-service commercial airline fleet.</a:t>
                </a:r>
              </a:p>
            </p:txBody>
          </p:sp>
          <p:pic>
            <p:nvPicPr>
              <p:cNvPr id="10" name="Picture 17">
                <a:extLst>
                  <a:ext uri="{FF2B5EF4-FFF2-40B4-BE49-F238E27FC236}">
                    <a16:creationId xmlns:a16="http://schemas.microsoft.com/office/drawing/2014/main" id="{FEF99CA1-1950-47D6-B8FE-8E3D1DB8D5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8311" y="3563646"/>
                <a:ext cx="1509098" cy="1509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854DA7-A48C-48BC-8E2D-9FBBC7A4D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3625" y="3900566"/>
                <a:ext cx="2428875" cy="460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+137 Countries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43C379-D601-41F8-89ED-A0DF23BC0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9975" y="4383145"/>
                <a:ext cx="2422525" cy="83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Served by our global customer support team and partner network.</a:t>
                </a:r>
              </a:p>
            </p:txBody>
          </p: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F8C23888-B06F-4E1F-A5D1-9E1F3F93CA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9886" y="1565240"/>
                <a:ext cx="1544696" cy="1544696"/>
                <a:chOff x="4899886" y="1565240"/>
                <a:chExt cx="1544696" cy="1544696"/>
              </a:xfrm>
            </p:grpSpPr>
            <p:pic>
              <p:nvPicPr>
                <p:cNvPr id="21" name="Picture 28">
                  <a:extLst>
                    <a:ext uri="{FF2B5EF4-FFF2-40B4-BE49-F238E27FC236}">
                      <a16:creationId xmlns:a16="http://schemas.microsoft.com/office/drawing/2014/main" id="{7DA4B774-C3CB-4088-B820-45F20CDD9C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11057" y="1775354"/>
                  <a:ext cx="1124466" cy="1124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FF61D77-DCA6-4093-BC52-8A9C7A296737}"/>
                    </a:ext>
                  </a:extLst>
                </p:cNvPr>
                <p:cNvSpPr/>
                <p:nvPr/>
              </p:nvSpPr>
              <p:spPr>
                <a:xfrm>
                  <a:off x="4900613" y="1560691"/>
                  <a:ext cx="1544637" cy="1549334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14" name="Google Shape;178;p9">
                <a:extLst>
                  <a:ext uri="{FF2B5EF4-FFF2-40B4-BE49-F238E27FC236}">
                    <a16:creationId xmlns:a16="http://schemas.microsoft.com/office/drawing/2014/main" id="{AF1C9FB8-B064-40A0-8814-577751F161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1213" y="4154555"/>
                <a:ext cx="555625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C7C0D3-B981-47E9-AB77-4864A0061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9400" y="1762295"/>
                <a:ext cx="2420938" cy="46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More than 6,700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8B64C0-5039-4A12-A9E0-A36FF5E9F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8925" y="2211538"/>
                <a:ext cx="2428875" cy="83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Customers across all segments of the aviation industry.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4FFAFA-1803-4E26-AC71-33EFED163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475" y="3883103"/>
                <a:ext cx="2673350" cy="46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Over 45K/Month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F29799-6A55-4658-855F-B80D4267FF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5" y="4367270"/>
                <a:ext cx="2322513" cy="83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Online users of our secure cloud-based software and content.</a:t>
                </a:r>
              </a:p>
            </p:txBody>
          </p:sp>
          <p:pic>
            <p:nvPicPr>
              <p:cNvPr id="19" name="Picture 26">
                <a:extLst>
                  <a:ext uri="{FF2B5EF4-FFF2-40B4-BE49-F238E27FC236}">
                    <a16:creationId xmlns:a16="http://schemas.microsoft.com/office/drawing/2014/main" id="{F1CAB609-6076-4270-9264-30721302BD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0009" y="3779918"/>
                <a:ext cx="1207864" cy="1207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81C0033-86C8-440F-8059-C636C3270881}"/>
                  </a:ext>
                </a:extLst>
              </p:cNvPr>
              <p:cNvSpPr/>
              <p:nvPr/>
            </p:nvSpPr>
            <p:spPr>
              <a:xfrm>
                <a:off x="2622550" y="3611653"/>
                <a:ext cx="1544638" cy="154457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3" name="Google Shape;154;p9">
            <a:extLst>
              <a:ext uri="{FF2B5EF4-FFF2-40B4-BE49-F238E27FC236}">
                <a16:creationId xmlns:a16="http://schemas.microsoft.com/office/drawing/2014/main" id="{175DEB40-537F-4A16-ABE2-A9AB52F32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57238"/>
            <a:ext cx="3436937" cy="615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solidFill>
                  <a:srgbClr val="101C32"/>
                </a:solidFill>
                <a:cs typeface="Arial" panose="020B0604020202020204" pitchFamily="34" charset="0"/>
                <a:sym typeface="Arial" panose="020B0604020202020204" pitchFamily="34" charset="0"/>
              </a:rPr>
              <a:t>A Global Company</a:t>
            </a:r>
          </a:p>
        </p:txBody>
      </p:sp>
      <p:sp>
        <p:nvSpPr>
          <p:cNvPr id="24" name="Google Shape;155;p9">
            <a:extLst>
              <a:ext uri="{FF2B5EF4-FFF2-40B4-BE49-F238E27FC236}">
                <a16:creationId xmlns:a16="http://schemas.microsoft.com/office/drawing/2014/main" id="{FB27E64B-C1DA-45F0-A7B8-55A36DA11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410200"/>
            <a:ext cx="5367337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900"/>
              <a:buFont typeface="Arial" panose="020B0604020202020204" pitchFamily="34" charset="0"/>
              <a:buNone/>
              <a:defRPr/>
            </a:pPr>
            <a:r>
              <a:rPr lang="en-US" altLang="en-US" sz="9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©2020 ATP – All Rights Reserved</a:t>
            </a:r>
            <a:endParaRPr lang="en-US" altLang="en-US" sz="14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Google Shape;156;p9">
            <a:extLst>
              <a:ext uri="{FF2B5EF4-FFF2-40B4-BE49-F238E27FC236}">
                <a16:creationId xmlns:a16="http://schemas.microsoft.com/office/drawing/2014/main" id="{BE6734FA-DDCA-4CA4-8298-ADA7F1692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24475"/>
            <a:ext cx="719138" cy="30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 eaLnBrk="1" hangingPunct="1"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/>
            </a:pPr>
            <a:fld id="{DF9F1796-927D-400B-8D0C-DF3A85FBAAE3}" type="slidenum">
              <a:rPr lang="en-US" altLang="en-US" sz="120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>
                <a:buClr>
                  <a:srgbClr val="000000"/>
                </a:buClr>
                <a:buSzPts val="1200"/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12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21;p5">
            <a:extLst>
              <a:ext uri="{FF2B5EF4-FFF2-40B4-BE49-F238E27FC236}">
                <a16:creationId xmlns:a16="http://schemas.microsoft.com/office/drawing/2014/main" id="{E50F112A-2EB5-45B3-8F50-CB314551B7B1}"/>
              </a:ext>
            </a:extLst>
          </p:cNvPr>
          <p:cNvCxnSpPr>
            <a:cxnSpLocks/>
          </p:cNvCxnSpPr>
          <p:nvPr/>
        </p:nvCxnSpPr>
        <p:spPr bwMode="auto">
          <a:xfrm>
            <a:off x="1130300" y="3314700"/>
            <a:ext cx="8013700" cy="0"/>
          </a:xfrm>
          <a:prstGeom prst="straightConnector1">
            <a:avLst/>
          </a:prstGeom>
          <a:noFill/>
          <a:ln w="76200">
            <a:solidFill>
              <a:srgbClr val="BFBFB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Google Shape;124;p5">
            <a:extLst>
              <a:ext uri="{FF2B5EF4-FFF2-40B4-BE49-F238E27FC236}">
                <a16:creationId xmlns:a16="http://schemas.microsoft.com/office/drawing/2014/main" id="{43D14F9E-DD66-4122-A4B1-53B19A8C0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57238"/>
            <a:ext cx="3455987" cy="615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solidFill>
                  <a:srgbClr val="101C32"/>
                </a:solidFill>
                <a:cs typeface="Arial" panose="020B0604020202020204" pitchFamily="34" charset="0"/>
                <a:sym typeface="Arial" panose="020B0604020202020204" pitchFamily="34" charset="0"/>
              </a:rPr>
              <a:t>Our Company History</a:t>
            </a:r>
          </a:p>
        </p:txBody>
      </p:sp>
      <p:sp>
        <p:nvSpPr>
          <p:cNvPr id="4" name="Google Shape;126;p5">
            <a:extLst>
              <a:ext uri="{FF2B5EF4-FFF2-40B4-BE49-F238E27FC236}">
                <a16:creationId xmlns:a16="http://schemas.microsoft.com/office/drawing/2014/main" id="{450D15DB-4381-4A0F-9257-18A8E15F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24475"/>
            <a:ext cx="719138" cy="30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 eaLnBrk="1" hangingPunct="1"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/>
            </a:pPr>
            <a:fld id="{ED47C73E-326E-43CD-8D6D-AEAF9C56968A}" type="slidenum">
              <a:rPr lang="en-US" altLang="en-US" sz="1200" smtClean="0">
                <a:solidFill>
                  <a:srgbClr val="7F7F7F"/>
                </a:solidFill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>
                <a:buClr>
                  <a:srgbClr val="000000"/>
                </a:buClr>
                <a:buSzPts val="1200"/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1200">
              <a:solidFill>
                <a:srgbClr val="7F7F7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Google Shape;122;p5">
            <a:extLst>
              <a:ext uri="{FF2B5EF4-FFF2-40B4-BE49-F238E27FC236}">
                <a16:creationId xmlns:a16="http://schemas.microsoft.com/office/drawing/2014/main" id="{357FBE65-1844-47A5-9DCB-D2343F60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1973</a:t>
            </a:r>
          </a:p>
        </p:txBody>
      </p:sp>
      <p:sp>
        <p:nvSpPr>
          <p:cNvPr id="6" name="Google Shape;127;p5">
            <a:extLst>
              <a:ext uri="{FF2B5EF4-FFF2-40B4-BE49-F238E27FC236}">
                <a16:creationId xmlns:a16="http://schemas.microsoft.com/office/drawing/2014/main" id="{D59E1B12-1718-4029-B96A-C74ECE7E0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1980</a:t>
            </a:r>
          </a:p>
        </p:txBody>
      </p:sp>
      <p:sp>
        <p:nvSpPr>
          <p:cNvPr id="7" name="Google Shape;128;p5">
            <a:extLst>
              <a:ext uri="{FF2B5EF4-FFF2-40B4-BE49-F238E27FC236}">
                <a16:creationId xmlns:a16="http://schemas.microsoft.com/office/drawing/2014/main" id="{C39DB57D-2AEE-4BE0-8DB8-71165942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1998</a:t>
            </a:r>
          </a:p>
        </p:txBody>
      </p:sp>
      <p:sp>
        <p:nvSpPr>
          <p:cNvPr id="8" name="Google Shape;129;p5">
            <a:extLst>
              <a:ext uri="{FF2B5EF4-FFF2-40B4-BE49-F238E27FC236}">
                <a16:creationId xmlns:a16="http://schemas.microsoft.com/office/drawing/2014/main" id="{913E6A1A-46CC-4536-9694-AC5CF3F6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9" name="Google Shape;130;p5">
            <a:extLst>
              <a:ext uri="{FF2B5EF4-FFF2-40B4-BE49-F238E27FC236}">
                <a16:creationId xmlns:a16="http://schemas.microsoft.com/office/drawing/2014/main" id="{A1578EFB-9607-4CB9-9580-5249DC3B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10" name="Google Shape;131;p5">
            <a:extLst>
              <a:ext uri="{FF2B5EF4-FFF2-40B4-BE49-F238E27FC236}">
                <a16:creationId xmlns:a16="http://schemas.microsoft.com/office/drawing/2014/main" id="{BE2CCB61-0236-4D45-9FDF-52F75D2A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11" name="Google Shape;132;p5">
            <a:extLst>
              <a:ext uri="{FF2B5EF4-FFF2-40B4-BE49-F238E27FC236}">
                <a16:creationId xmlns:a16="http://schemas.microsoft.com/office/drawing/2014/main" id="{C90B94D3-4A5D-4D3E-AD17-098B8CA6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12" name="Google Shape;123;p5">
            <a:extLst>
              <a:ext uri="{FF2B5EF4-FFF2-40B4-BE49-F238E27FC236}">
                <a16:creationId xmlns:a16="http://schemas.microsoft.com/office/drawing/2014/main" id="{ADC47403-D499-4A16-94B6-D2E85500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2020</a:t>
            </a:r>
          </a:p>
        </p:txBody>
      </p:sp>
      <p:cxnSp>
        <p:nvCxnSpPr>
          <p:cNvPr id="13" name="Google Shape;133;p5">
            <a:extLst>
              <a:ext uri="{FF2B5EF4-FFF2-40B4-BE49-F238E27FC236}">
                <a16:creationId xmlns:a16="http://schemas.microsoft.com/office/drawing/2014/main" id="{01A4F04C-373D-46F8-AE3A-2FC1A0B05F1D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963" y="3467100"/>
            <a:ext cx="0" cy="30797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34;p5">
            <a:extLst>
              <a:ext uri="{FF2B5EF4-FFF2-40B4-BE49-F238E27FC236}">
                <a16:creationId xmlns:a16="http://schemas.microsoft.com/office/drawing/2014/main" id="{B3995B8E-235F-4634-B06F-D59A50530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3775075"/>
            <a:ext cx="1382712" cy="1325563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ATP is founded in San Francisco </a:t>
            </a:r>
          </a:p>
        </p:txBody>
      </p:sp>
      <p:sp>
        <p:nvSpPr>
          <p:cNvPr id="15" name="Google Shape;135;p5">
            <a:extLst>
              <a:ext uri="{FF2B5EF4-FFF2-40B4-BE49-F238E27FC236}">
                <a16:creationId xmlns:a16="http://schemas.microsoft.com/office/drawing/2014/main" id="{D1DFED98-BC8F-49C9-BEC2-BA15C7794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1528763"/>
            <a:ext cx="1384300" cy="1325562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ATP</a:t>
            </a:r>
            <a:r>
              <a:rPr lang="en-US" altLang="en-US" sz="1100" baseline="30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®</a:t>
            </a: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 becomes the single source for regulatory information</a:t>
            </a:r>
          </a:p>
        </p:txBody>
      </p:sp>
      <p:sp>
        <p:nvSpPr>
          <p:cNvPr id="16" name="Google Shape;136;p5">
            <a:extLst>
              <a:ext uri="{FF2B5EF4-FFF2-40B4-BE49-F238E27FC236}">
                <a16:creationId xmlns:a16="http://schemas.microsoft.com/office/drawing/2014/main" id="{C8898DF4-7464-4046-B3AF-3F77775CF261}"/>
              </a:ext>
            </a:extLst>
          </p:cNvPr>
          <p:cNvSpPr/>
          <p:nvPr/>
        </p:nvSpPr>
        <p:spPr>
          <a:xfrm>
            <a:off x="2286000" y="3775075"/>
            <a:ext cx="1382713" cy="13255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CaseBank</a:t>
            </a:r>
            <a:r>
              <a:rPr lang="en-US" altLang="en-US" sz="1100" baseline="30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®</a:t>
            </a: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 is founded and launches SpotLight</a:t>
            </a:r>
            <a:r>
              <a:rPr lang="en-US" altLang="en-US" sz="1100" baseline="30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®️</a:t>
            </a: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 software </a:t>
            </a:r>
          </a:p>
        </p:txBody>
      </p:sp>
      <p:sp>
        <p:nvSpPr>
          <p:cNvPr id="17" name="Google Shape;137;p5">
            <a:extLst>
              <a:ext uri="{FF2B5EF4-FFF2-40B4-BE49-F238E27FC236}">
                <a16:creationId xmlns:a16="http://schemas.microsoft.com/office/drawing/2014/main" id="{21B785D2-C700-47FC-AD19-ADA79713F7FF}"/>
              </a:ext>
            </a:extLst>
          </p:cNvPr>
          <p:cNvSpPr/>
          <p:nvPr/>
        </p:nvSpPr>
        <p:spPr>
          <a:xfrm>
            <a:off x="3332163" y="1528763"/>
            <a:ext cx="1403350" cy="13255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CaseBank</a:t>
            </a:r>
            <a:r>
              <a:rPr lang="en-US" sz="1100" kern="0" baseline="30000">
                <a:solidFill>
                  <a:srgbClr val="FFFFFF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launches </a:t>
            </a:r>
            <a:r>
              <a:rPr lang="en-US" sz="1100" kern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ChronicX</a:t>
            </a:r>
            <a:r>
              <a:rPr lang="en-US" sz="1100" kern="0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 </a:t>
            </a:r>
            <a:r>
              <a:rPr lang="en-US" sz="1100">
                <a:solidFill>
                  <a:schemeClr val="bg1"/>
                </a:solidFill>
                <a:cs typeface="Arial" panose="020B0604020202020204" pitchFamily="34" charset="0"/>
              </a:rPr>
              <a:t>—</a:t>
            </a: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solution  for Airlines &amp; MROs 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8;p5">
            <a:extLst>
              <a:ext uri="{FF2B5EF4-FFF2-40B4-BE49-F238E27FC236}">
                <a16:creationId xmlns:a16="http://schemas.microsoft.com/office/drawing/2014/main" id="{96E8D5A3-D82A-4BAA-B832-73B8C1E5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3775075"/>
            <a:ext cx="1403350" cy="1325563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ATP is acquired by ParkerGale</a:t>
            </a:r>
          </a:p>
        </p:txBody>
      </p:sp>
      <p:sp>
        <p:nvSpPr>
          <p:cNvPr id="19" name="Google Shape;139;p5">
            <a:extLst>
              <a:ext uri="{FF2B5EF4-FFF2-40B4-BE49-F238E27FC236}">
                <a16:creationId xmlns:a16="http://schemas.microsoft.com/office/drawing/2014/main" id="{EDA38A6C-10DA-4D01-97C3-B6C48B26C28E}"/>
              </a:ext>
            </a:extLst>
          </p:cNvPr>
          <p:cNvSpPr/>
          <p:nvPr/>
        </p:nvSpPr>
        <p:spPr>
          <a:xfrm>
            <a:off x="5472113" y="1530350"/>
            <a:ext cx="1398587" cy="1327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CaseBank is acquired by ATP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0;p5">
            <a:extLst>
              <a:ext uri="{FF2B5EF4-FFF2-40B4-BE49-F238E27FC236}">
                <a16:creationId xmlns:a16="http://schemas.microsoft.com/office/drawing/2014/main" id="{1C6176B0-27B4-4D8D-8CA3-6697472AFFF6}"/>
              </a:ext>
            </a:extLst>
          </p:cNvPr>
          <p:cNvSpPr/>
          <p:nvPr/>
        </p:nvSpPr>
        <p:spPr>
          <a:xfrm>
            <a:off x="6537325" y="3775075"/>
            <a:ext cx="1404938" cy="1325563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ATP CaseBank opens office in Austin, Texas 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1;p5">
            <a:extLst>
              <a:ext uri="{FF2B5EF4-FFF2-40B4-BE49-F238E27FC236}">
                <a16:creationId xmlns:a16="http://schemas.microsoft.com/office/drawing/2014/main" id="{E29D2778-6E51-4448-A55B-2249E839E5D3}"/>
              </a:ext>
            </a:extLst>
          </p:cNvPr>
          <p:cNvSpPr/>
          <p:nvPr/>
        </p:nvSpPr>
        <p:spPr>
          <a:xfrm>
            <a:off x="7604125" y="1530350"/>
            <a:ext cx="1397000" cy="1327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ATP and </a:t>
            </a:r>
            <a:r>
              <a:rPr lang="en-US" sz="1100" kern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CaseBank</a:t>
            </a: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rebrand into new unified company.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42;p5">
            <a:extLst>
              <a:ext uri="{FF2B5EF4-FFF2-40B4-BE49-F238E27FC236}">
                <a16:creationId xmlns:a16="http://schemas.microsoft.com/office/drawing/2014/main" id="{AA63671B-F2A4-475F-A18E-66B082B14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8175" y="2854325"/>
            <a:ext cx="0" cy="30797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Google Shape;143;p5">
            <a:extLst>
              <a:ext uri="{FF2B5EF4-FFF2-40B4-BE49-F238E27FC236}">
                <a16:creationId xmlns:a16="http://schemas.microsoft.com/office/drawing/2014/main" id="{779EA034-D3C9-4E61-A157-35578DC06C53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>
            <a:off x="2973388" y="3467100"/>
            <a:ext cx="4762" cy="3079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44;p5">
            <a:extLst>
              <a:ext uri="{FF2B5EF4-FFF2-40B4-BE49-F238E27FC236}">
                <a16:creationId xmlns:a16="http://schemas.microsoft.com/office/drawing/2014/main" id="{6D2FF7AF-A7BD-46AB-AE97-40896984985E}"/>
              </a:ext>
            </a:extLst>
          </p:cNvPr>
          <p:cNvCxnSpPr>
            <a:cxnSpLocks/>
            <a:stCxn id="58" idx="4"/>
            <a:endCxn id="49" idx="0"/>
          </p:cNvCxnSpPr>
          <p:nvPr/>
        </p:nvCxnSpPr>
        <p:spPr>
          <a:xfrm>
            <a:off x="4033838" y="2854325"/>
            <a:ext cx="4762" cy="3079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145;p5">
            <a:extLst>
              <a:ext uri="{FF2B5EF4-FFF2-40B4-BE49-F238E27FC236}">
                <a16:creationId xmlns:a16="http://schemas.microsoft.com/office/drawing/2014/main" id="{D432DAD1-FB39-4242-B422-311A9458C13B}"/>
              </a:ext>
            </a:extLst>
          </p:cNvPr>
          <p:cNvCxnSpPr>
            <a:cxnSpLocks/>
          </p:cNvCxnSpPr>
          <p:nvPr/>
        </p:nvCxnSpPr>
        <p:spPr bwMode="auto">
          <a:xfrm>
            <a:off x="5105400" y="3467100"/>
            <a:ext cx="4763" cy="30797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Google Shape;146;p5">
            <a:extLst>
              <a:ext uri="{FF2B5EF4-FFF2-40B4-BE49-F238E27FC236}">
                <a16:creationId xmlns:a16="http://schemas.microsoft.com/office/drawing/2014/main" id="{F60A59F2-621A-41C3-891C-13D75068952D}"/>
              </a:ext>
            </a:extLst>
          </p:cNvPr>
          <p:cNvCxnSpPr>
            <a:cxnSpLocks/>
            <a:stCxn id="60" idx="4"/>
            <a:endCxn id="51" idx="0"/>
          </p:cNvCxnSpPr>
          <p:nvPr/>
        </p:nvCxnSpPr>
        <p:spPr>
          <a:xfrm flipH="1">
            <a:off x="6170613" y="2857500"/>
            <a:ext cx="1587" cy="3048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147;p5">
            <a:extLst>
              <a:ext uri="{FF2B5EF4-FFF2-40B4-BE49-F238E27FC236}">
                <a16:creationId xmlns:a16="http://schemas.microsoft.com/office/drawing/2014/main" id="{7FBDC754-AC90-4758-9FB9-A1F39AFDC3C1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7235825" y="3467100"/>
            <a:ext cx="4763" cy="3079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48;p5">
            <a:extLst>
              <a:ext uri="{FF2B5EF4-FFF2-40B4-BE49-F238E27FC236}">
                <a16:creationId xmlns:a16="http://schemas.microsoft.com/office/drawing/2014/main" id="{6C1A343F-D61A-4010-9DD1-04C40338D608}"/>
              </a:ext>
            </a:extLst>
          </p:cNvPr>
          <p:cNvCxnSpPr>
            <a:cxnSpLocks/>
            <a:stCxn id="62" idx="4"/>
            <a:endCxn id="53" idx="0"/>
          </p:cNvCxnSpPr>
          <p:nvPr/>
        </p:nvCxnSpPr>
        <p:spPr>
          <a:xfrm flipH="1">
            <a:off x="8301038" y="2857500"/>
            <a:ext cx="1587" cy="3048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155;p9">
            <a:extLst>
              <a:ext uri="{FF2B5EF4-FFF2-40B4-BE49-F238E27FC236}">
                <a16:creationId xmlns:a16="http://schemas.microsoft.com/office/drawing/2014/main" id="{71B4A88F-1D8A-4488-BC83-1D563FCD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410200"/>
            <a:ext cx="5367337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900"/>
              <a:buFont typeface="Arial" panose="020B0604020202020204" pitchFamily="34" charset="0"/>
              <a:buNone/>
              <a:defRPr/>
            </a:pPr>
            <a:r>
              <a:rPr lang="en-US" altLang="en-US" sz="900">
                <a:solidFill>
                  <a:srgbClr val="D9D9D9"/>
                </a:solidFill>
                <a:cs typeface="Arial" panose="020B0604020202020204" pitchFamily="34" charset="0"/>
                <a:sym typeface="Arial" panose="020B0604020202020204" pitchFamily="34" charset="0"/>
              </a:rPr>
              <a:t>©2020 ATP – All Rights Reserved</a:t>
            </a:r>
            <a:endParaRPr lang="en-US" altLang="en-US" sz="1400">
              <a:solidFill>
                <a:srgbClr val="D9D9D9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65F6C5-CF8F-46B3-ACB1-F963C90C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73100"/>
            <a:ext cx="7886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81488A-F6CA-44E5-8F5A-4D68F7B32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A6BAA8E4-A718-4B93-A183-F5C90D98EE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5297488"/>
            <a:ext cx="2057400" cy="3032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©2020 ATP - All Rights Reserved</a:t>
            </a:r>
            <a:endParaRPr lang="en-US" altLang="en-US"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462F-EB97-4AE6-A90C-6D86FC6A1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CONFIDENTIAL – Internal Distribution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8D06-47E0-4CEF-835A-BC9D04D16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B2F363-6F09-415C-9060-5CDB48C18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Google Shape;12;p24">
            <a:extLst>
              <a:ext uri="{FF2B5EF4-FFF2-40B4-BE49-F238E27FC236}">
                <a16:creationId xmlns:a16="http://schemas.microsoft.com/office/drawing/2014/main" id="{244EFD86-055E-4586-B89F-1C5D8DDE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-9525"/>
            <a:ext cx="9153525" cy="442913"/>
          </a:xfrm>
          <a:prstGeom prst="rect">
            <a:avLst/>
          </a:prstGeom>
          <a:solidFill>
            <a:srgbClr val="202935"/>
          </a:solidFill>
          <a:ln w="25400">
            <a:solidFill>
              <a:srgbClr val="202935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32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2D82ED-FD33-45CE-8912-5D18897F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4925"/>
            <a:ext cx="1346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93C3B4-3A55-454D-8EDB-7BBFDDC3643F}"/>
              </a:ext>
            </a:extLst>
          </p:cNvPr>
          <p:cNvSpPr/>
          <p:nvPr/>
        </p:nvSpPr>
        <p:spPr>
          <a:xfrm>
            <a:off x="-7938" y="-7938"/>
            <a:ext cx="279401" cy="46038"/>
          </a:xfrm>
          <a:prstGeom prst="rect">
            <a:avLst/>
          </a:prstGeom>
          <a:solidFill>
            <a:srgbClr val="1F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28" r:id="rId20"/>
    <p:sldLayoutId id="2147483929" r:id="rId21"/>
    <p:sldLayoutId id="2147483930" r:id="rId22"/>
    <p:sldLayoutId id="2147483907" r:id="rId23"/>
    <p:sldLayoutId id="2147483908" r:id="rId24"/>
    <p:sldLayoutId id="2147483909" r:id="rId25"/>
    <p:sldLayoutId id="2147483910" r:id="rId26"/>
    <p:sldLayoutId id="2147483911" r:id="rId27"/>
    <p:sldLayoutId id="2147483912" r:id="rId28"/>
    <p:sldLayoutId id="2147483913" r:id="rId29"/>
    <p:sldLayoutId id="2147483914" r:id="rId30"/>
    <p:sldLayoutId id="2147483915" r:id="rId31"/>
    <p:sldLayoutId id="2147483946" r:id="rId32"/>
  </p:sldLayoutIdLst>
  <p:hf sldNum="0" hdr="0" ftr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101C32"/>
          </a:solidFill>
          <a:latin typeface="+mn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01C32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01C32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01C32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01C3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9CD3E-7E14-4B21-9E2B-D2D7460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842C-1E41-45D0-8DE4-AB6A8B46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D747-EF36-4EEB-A6B0-A6CCB3E6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618C-97EF-4A06-9C72-7201D5A80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7134-D4E1-4D80-89C7-E3F37A217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svg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svg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5E07-348D-2C4B-909D-D46121C0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9" y="5027022"/>
            <a:ext cx="6467311" cy="698625"/>
          </a:xfrm>
        </p:spPr>
        <p:txBody>
          <a:bodyPr wrap="square" anchor="ctr">
            <a:normAutofit/>
          </a:bodyPr>
          <a:lstStyle/>
          <a:p>
            <a:r>
              <a:rPr lang="en-US" sz="2200" dirty="0"/>
              <a:t>Service communication over HTTPS in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FED94-710F-4A5C-B8AB-FBABC2BD3314}"/>
              </a:ext>
            </a:extLst>
          </p:cNvPr>
          <p:cNvSpPr txBox="1"/>
          <p:nvPr/>
        </p:nvSpPr>
        <p:spPr>
          <a:xfrm>
            <a:off x="7023691" y="5079316"/>
            <a:ext cx="172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r>
              <a:rPr lang="en-US" dirty="0"/>
              <a:t> Guild 11/3/2020</a:t>
            </a:r>
          </a:p>
        </p:txBody>
      </p:sp>
    </p:spTree>
    <p:extLst>
      <p:ext uri="{BB962C8B-B14F-4D97-AF65-F5344CB8AC3E}">
        <p14:creationId xmlns:p14="http://schemas.microsoft.com/office/powerpoint/2010/main" val="35624744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778823" y="2672834"/>
            <a:ext cx="15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 Demo</a:t>
            </a:r>
          </a:p>
        </p:txBody>
      </p:sp>
    </p:spTree>
    <p:extLst>
      <p:ext uri="{BB962C8B-B14F-4D97-AF65-F5344CB8AC3E}">
        <p14:creationId xmlns:p14="http://schemas.microsoft.com/office/powerpoint/2010/main" val="15520691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5" y="593701"/>
            <a:ext cx="2934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 POC Recap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HTTPS.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HTTPS.</a:t>
            </a:r>
          </a:p>
          <a:p>
            <a:endParaRPr lang="en-US" b="1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4B6276FB-FA9D-4058-A25D-CDB7F832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4279" y="1941241"/>
            <a:ext cx="444239" cy="444239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76058AE8-B832-4CE8-BA07-260638E73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4781" y="3072063"/>
            <a:ext cx="503237" cy="50323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B3D153A-9FF7-4324-BC17-B3802A21D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169" y="788489"/>
            <a:ext cx="6063399" cy="49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042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778823" y="2672834"/>
            <a:ext cx="15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 Demo</a:t>
            </a:r>
          </a:p>
        </p:txBody>
      </p:sp>
    </p:spTree>
    <p:extLst>
      <p:ext uri="{BB962C8B-B14F-4D97-AF65-F5344CB8AC3E}">
        <p14:creationId xmlns:p14="http://schemas.microsoft.com/office/powerpoint/2010/main" val="4528154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291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POC Recap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HTTPS.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HTTPS.</a:t>
            </a:r>
          </a:p>
          <a:p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AF2563-F6A1-4D50-B437-3C015A03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92" y="866274"/>
            <a:ext cx="5939527" cy="482586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B65DF61-C5F8-4759-8CB9-417D42C57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258" y="1941241"/>
            <a:ext cx="444239" cy="444239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4FD92F0-2D86-4F7B-9C66-080C7FE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258" y="3057087"/>
            <a:ext cx="444239" cy="4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167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Recap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2525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POC Recap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 learned:</a:t>
            </a:r>
          </a:p>
        </p:txBody>
      </p:sp>
      <p:pic>
        <p:nvPicPr>
          <p:cNvPr id="7" name="Picture 6" descr="A person holding a sign posing for the camera&#10;&#10;Description automatically generated">
            <a:extLst>
              <a:ext uri="{FF2B5EF4-FFF2-40B4-BE49-F238E27FC236}">
                <a16:creationId xmlns:a16="http://schemas.microsoft.com/office/drawing/2014/main" id="{6FCE826D-B1F2-4752-996A-F827818D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229" y="588339"/>
            <a:ext cx="6063399" cy="50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8515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 of proof of concept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HTTPS.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HTTPS.</a:t>
            </a:r>
          </a:p>
          <a:p>
            <a:endParaRPr lang="en-US" dirty="0"/>
          </a:p>
          <a:p>
            <a:r>
              <a:rPr lang="en-US" dirty="0"/>
              <a:t>HSTS should now work.</a:t>
            </a:r>
          </a:p>
          <a:p>
            <a:endParaRPr lang="en-US" b="1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4B6276FB-FA9D-4058-A25D-CDB7F832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511" y="1228299"/>
            <a:ext cx="571498" cy="571498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AB7C87C-CA49-4226-8AF4-1C7A70E64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9511" y="1799797"/>
            <a:ext cx="571498" cy="5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905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778823" y="2672834"/>
            <a:ext cx="15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 Demo</a:t>
            </a:r>
          </a:p>
        </p:txBody>
      </p:sp>
    </p:spTree>
    <p:extLst>
      <p:ext uri="{BB962C8B-B14F-4D97-AF65-F5344CB8AC3E}">
        <p14:creationId xmlns:p14="http://schemas.microsoft.com/office/powerpoint/2010/main" val="29997985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8515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 of proof of concept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HTTPS.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HTTPS.</a:t>
            </a:r>
          </a:p>
          <a:p>
            <a:endParaRPr lang="en-US" dirty="0"/>
          </a:p>
          <a:p>
            <a:r>
              <a:rPr lang="en-US" dirty="0"/>
              <a:t>HSTS should now work.</a:t>
            </a:r>
          </a:p>
          <a:p>
            <a:endParaRPr lang="en-US" b="1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4B6276FB-FA9D-4058-A25D-CDB7F832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511" y="1228299"/>
            <a:ext cx="571498" cy="571498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AB7C87C-CA49-4226-8AF4-1C7A70E64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9511" y="1799797"/>
            <a:ext cx="571498" cy="571498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AF3D441-B87A-48F5-A742-8C81E4F9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3229" y="2371295"/>
            <a:ext cx="571498" cy="5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099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Recap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8515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Docker Compose: Awesome, great for getting a project up and going quickly</a:t>
            </a:r>
          </a:p>
          <a:p>
            <a:endParaRPr lang="en-US" dirty="0"/>
          </a:p>
          <a:p>
            <a:r>
              <a:rPr lang="en-US" dirty="0"/>
              <a:t>NGINX: Simple and easy to get started and use</a:t>
            </a:r>
          </a:p>
          <a:p>
            <a:endParaRPr lang="en-US" dirty="0"/>
          </a:p>
          <a:p>
            <a:r>
              <a:rPr lang="en-US" dirty="0"/>
              <a:t>Certificates: Frustrating, but necessary.</a:t>
            </a:r>
          </a:p>
          <a:p>
            <a:endParaRPr lang="en-US" dirty="0"/>
          </a:p>
          <a:p>
            <a:r>
              <a:rPr lang="en-US" dirty="0"/>
              <a:t>OpenSSL: Need to know more, lots of commands &amp; configuration to learn</a:t>
            </a:r>
          </a:p>
          <a:p>
            <a:endParaRPr lang="en-US" dirty="0"/>
          </a:p>
          <a:p>
            <a:r>
              <a:rPr lang="en-US" dirty="0"/>
              <a:t>Proof of Concept: </a:t>
            </a:r>
            <a:r>
              <a:rPr lang="en-US" b="1" dirty="0"/>
              <a:t>Necessary</a:t>
            </a:r>
            <a:r>
              <a:rPr lang="en-US" dirty="0"/>
              <a:t>. Docker build times for Identity API are 10x longer 					than working with a bare bones project. Iteration time is much 					quicker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256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Questions?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880061" y="2674427"/>
            <a:ext cx="178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120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Presentation Objectives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52237"/>
            <a:ext cx="8515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Bring to light a developer problem and demonstrate the learning process taken to achieve a desired solution.</a:t>
            </a:r>
          </a:p>
          <a:p>
            <a:endParaRPr lang="en-US" dirty="0"/>
          </a:p>
          <a:p>
            <a:r>
              <a:rPr lang="en-US" dirty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Recap of lessons learned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907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Problem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61568"/>
            <a:ext cx="8515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Ensure Identity API is enforcing HSTS headers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Insert diagram to show current https -&gt; http traffic flow through load balancer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to see if load balancers are listening on ports other than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47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Problem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52237"/>
            <a:ext cx="8515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Ensure Identity API is enforcing HSTS headers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Roadblocks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environment differs from Development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docker, load balancer, multi-instance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development usually has this setting turned off because https is not enforced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 development not set up (except for auth)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666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52237"/>
            <a:ext cx="8515409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docker-compose to mimic “Production”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docker-compose environment will produce load balancers and forwarded header behavior similar to AWS.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Roadblocks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how to load balance services in 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OpenSSL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Learn how certificates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 how to create/modify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Learn how OUR certificates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Learn how docker containers interact with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Learn that different distributions of </a:t>
            </a:r>
            <a:r>
              <a:rPr lang="en-US" sz="800" dirty="0" err="1"/>
              <a:t>linux</a:t>
            </a:r>
            <a:r>
              <a:rPr lang="en-US" sz="800" dirty="0"/>
              <a:t> handle certificates differently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Learn how to use Docker networks to communicate between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/>
              <a:t>Learn how to get docker containers to communicate over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00" dirty="0"/>
              <a:t>Learn how the proper way to enable HSTS in dotnet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" dirty="0"/>
              <a:t>Figure out why nothing is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" dirty="0"/>
              <a:t>Cry</a:t>
            </a:r>
          </a:p>
        </p:txBody>
      </p:sp>
    </p:spTree>
    <p:extLst>
      <p:ext uri="{BB962C8B-B14F-4D97-AF65-F5344CB8AC3E}">
        <p14:creationId xmlns:p14="http://schemas.microsoft.com/office/powerpoint/2010/main" val="21362680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85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docker-compose to mimic “Production” environment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CE40D-1880-401E-9E6B-FE0602BFB866}"/>
              </a:ext>
            </a:extLst>
          </p:cNvPr>
          <p:cNvSpPr txBox="1"/>
          <p:nvPr/>
        </p:nvSpPr>
        <p:spPr>
          <a:xfrm>
            <a:off x="6621443" y="1240032"/>
            <a:ext cx="19336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to note: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NGINX is terminating SSL connections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(because of that)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NGINX must forward the correct headers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 1 communicates with Service 2 over HTTPS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D00D347-CC69-4BAF-BA11-F40C1CCC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2" y="916866"/>
            <a:ext cx="6185836" cy="48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252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23625" y="593701"/>
            <a:ext cx="8515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of proof of concept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Postman should communicate with Service 1 over HTTP.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HTTP.</a:t>
            </a:r>
          </a:p>
        </p:txBody>
      </p:sp>
    </p:spTree>
    <p:extLst>
      <p:ext uri="{BB962C8B-B14F-4D97-AF65-F5344CB8AC3E}">
        <p14:creationId xmlns:p14="http://schemas.microsoft.com/office/powerpoint/2010/main" val="7604689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778823" y="2672834"/>
            <a:ext cx="15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Demo</a:t>
            </a:r>
          </a:p>
        </p:txBody>
      </p:sp>
    </p:spTree>
    <p:extLst>
      <p:ext uri="{BB962C8B-B14F-4D97-AF65-F5344CB8AC3E}">
        <p14:creationId xmlns:p14="http://schemas.microsoft.com/office/powerpoint/2010/main" val="34191869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0A8AE24-69C9-4CED-9A57-6F328E76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88" y="884740"/>
            <a:ext cx="6063399" cy="4926511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5" y="593701"/>
            <a:ext cx="2837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POC Recap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HTTP.</a:t>
            </a:r>
          </a:p>
          <a:p>
            <a:endParaRPr lang="en-US" b="1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6F2B170-43AA-43C1-92C6-12DC4C433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8257" y="1965304"/>
            <a:ext cx="396113" cy="396113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AA898CCA-AA13-4FCF-8569-B5D58E378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8256" y="3072209"/>
            <a:ext cx="396113" cy="3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40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TP CaseBan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03864"/>
      </a:accent1>
      <a:accent2>
        <a:srgbClr val="FFC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Template" id="{98758BEB-E92D-F142-BDDA-636D8FB9F126}" vid="{69B5592A-5F2E-454C-8F96-0742298E825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Template" id="{98758BEB-E92D-F142-BDDA-636D8FB9F126}" vid="{2B87B088-922B-D645-A4EA-79E7DF6DA2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19AE8BB01E547B9C94554E9602BAB" ma:contentTypeVersion="2" ma:contentTypeDescription="Create a new document." ma:contentTypeScope="" ma:versionID="81eb4f3333a95e1d0157c3fcf5afc7e3">
  <xsd:schema xmlns:xsd="http://www.w3.org/2001/XMLSchema" xmlns:xs="http://www.w3.org/2001/XMLSchema" xmlns:p="http://schemas.microsoft.com/office/2006/metadata/properties" xmlns:ns2="e794b067-c88c-4f69-971d-4e5f07b2fc26" targetNamespace="http://schemas.microsoft.com/office/2006/metadata/properties" ma:root="true" ma:fieldsID="d5a45a0f398227f31e7c66f9880980ab" ns2:_="">
    <xsd:import namespace="e794b067-c88c-4f69-971d-4e5f07b2f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4b067-c88c-4f69-971d-4e5f07b2fc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7F0371-BB02-4AD4-8649-0CB5196935CE}">
  <ds:schemaRefs>
    <ds:schemaRef ds:uri="e794b067-c88c-4f69-971d-4e5f07b2fc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D629DA-1682-46D9-99F5-A3E36C5BA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D84B9C-021F-40DE-807A-2D71E80356EE}">
  <ds:schemaRefs>
    <ds:schemaRef ds:uri="e794b067-c88c-4f69-971d-4e5f07b2fc26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5694</TotalTime>
  <Words>771</Words>
  <Application>Microsoft Office PowerPoint</Application>
  <PresentationFormat>On-screen Show (16:10)</PresentationFormat>
  <Paragraphs>194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Custom Design</vt:lpstr>
      <vt:lpstr>Service communication over HTTPS in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Geneau</dc:creator>
  <cp:lastModifiedBy>Stephen Lomangino</cp:lastModifiedBy>
  <cp:revision>34</cp:revision>
  <dcterms:created xsi:type="dcterms:W3CDTF">2020-05-12T19:11:57Z</dcterms:created>
  <dcterms:modified xsi:type="dcterms:W3CDTF">2020-10-27T20:52:17Z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0x01010025E19AE8BB01E547B9C94554E9602BAB</vt:lpwstr>
  </property>
</Properties>
</file>