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3955688/how-do-i-debug-ruby-scrip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3955688/how-do-i-debug-ruby-scripts" TargetMode="External"/><Relationship Id="rId3" Type="http://schemas.openxmlformats.org/officeDocument/2006/relationships/hyperlink" Target="https://www.tutorialspoint.com/ruby/ruby_debugger.ht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ryrepl.org/" TargetMode="External"/><Relationship Id="rId3" Type="http://schemas.openxmlformats.org/officeDocument/2006/relationships/hyperlink" Target="https://github.com/pry/pry/wiki"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rmair/dig-deeper-with-pry-introducing-cruby-source-browsing-702cb8358690" TargetMode="External"/><Relationship Id="rId3" Type="http://schemas.openxmlformats.org/officeDocument/2006/relationships/hyperlink" Target="https://shbrt.co/2018/02/22/see-ruby-source.html" TargetMode="External"/><Relationship Id="rId4" Type="http://schemas.openxmlformats.org/officeDocument/2006/relationships/hyperlink" Target="https://medium.com/@tiagoparreira/powering-your-ruby-rails-development-with-pry-3d5dbd2a8b8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rmair/dig-deeper-with-pry-introducing-cruby-source-browsing-702cb8358690" TargetMode="External"/><Relationship Id="rId3" Type="http://schemas.openxmlformats.org/officeDocument/2006/relationships/hyperlink" Target="https://shbrt.co/2018/02/22/see-ruby-source.html" TargetMode="External"/><Relationship Id="rId4" Type="http://schemas.openxmlformats.org/officeDocument/2006/relationships/hyperlink" Target="https://medium.com/@tiagoparreira/powering-your-ruby-rails-development-with-pry-3d5dbd2a8b80"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rmair/dig-deeper-with-pry-introducing-cruby-source-browsing-702cb8358690" TargetMode="External"/><Relationship Id="rId3" Type="http://schemas.openxmlformats.org/officeDocument/2006/relationships/hyperlink" Target="https://shbrt.co/2018/02/22/see-ruby-source.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u="sng">
                <a:solidFill>
                  <a:schemeClr val="hlink"/>
                </a:solidFill>
                <a:hlinkClick r:id="rId2"/>
              </a:rPr>
              <a:t>https://stackoverflow.com/questions/3955688/how-do-i-debug-ruby-scripts</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u="sng">
                <a:solidFill>
                  <a:schemeClr val="hlink"/>
                </a:solidFill>
                <a:hlinkClick r:id="rId2"/>
              </a:rPr>
              <a:t>https://stackoverflow.com/questions/3955688/how-do-i-debug-ruby-scripts</a:t>
            </a:r>
            <a:endParaRPr/>
          </a:p>
          <a:p>
            <a:pPr indent="0" lvl="0" marL="0">
              <a:spcBef>
                <a:spcPts val="0"/>
              </a:spcBef>
              <a:spcAft>
                <a:spcPts val="0"/>
              </a:spcAft>
              <a:buNone/>
            </a:pPr>
            <a:r>
              <a:rPr lang="ru" u="sng">
                <a:solidFill>
                  <a:schemeClr val="hlink"/>
                </a:solidFill>
                <a:hlinkClick r:id="rId3"/>
              </a:rPr>
              <a:t>https://www.tutorialspoint.com/ruby/ruby_debugger.htm</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u="sng">
                <a:solidFill>
                  <a:schemeClr val="hlink"/>
                </a:solidFill>
                <a:hlinkClick r:id="rId2"/>
              </a:rPr>
              <a:t>http://pryrepl.org/</a:t>
            </a:r>
            <a:endParaRPr/>
          </a:p>
          <a:p>
            <a:pPr indent="0" lvl="0" marL="0">
              <a:spcBef>
                <a:spcPts val="0"/>
              </a:spcBef>
              <a:spcAft>
                <a:spcPts val="0"/>
              </a:spcAft>
              <a:buNone/>
            </a:pPr>
            <a:r>
              <a:rPr lang="ru" u="sng">
                <a:solidFill>
                  <a:schemeClr val="hlink"/>
                </a:solidFill>
                <a:hlinkClick r:id="rId3"/>
              </a:rPr>
              <a:t>https://github.com/pry/pry/wiki</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u="sng">
                <a:solidFill>
                  <a:schemeClr val="hlink"/>
                </a:solidFill>
                <a:hlinkClick r:id="rId2"/>
              </a:rPr>
              <a:t>https://medium.com/@jrmair/dig-deeper-with-pry-introducing-cruby-source-browsing-702cb8358690</a:t>
            </a:r>
            <a:endParaRPr/>
          </a:p>
          <a:p>
            <a:pPr indent="0" lvl="0" marL="0">
              <a:spcBef>
                <a:spcPts val="0"/>
              </a:spcBef>
              <a:spcAft>
                <a:spcPts val="0"/>
              </a:spcAft>
              <a:buNone/>
            </a:pPr>
            <a:r>
              <a:rPr lang="ru" u="sng">
                <a:solidFill>
                  <a:schemeClr val="hlink"/>
                </a:solidFill>
                <a:hlinkClick r:id="rId3"/>
              </a:rPr>
              <a:t>https://shbrt.co/2018/02/22/see-ruby-source.html</a:t>
            </a:r>
            <a:endParaRPr/>
          </a:p>
          <a:p>
            <a:pPr indent="0" lvl="0" marL="0">
              <a:spcBef>
                <a:spcPts val="0"/>
              </a:spcBef>
              <a:spcAft>
                <a:spcPts val="0"/>
              </a:spcAft>
              <a:buNone/>
            </a:pPr>
            <a:r>
              <a:rPr lang="ru" u="sng">
                <a:solidFill>
                  <a:schemeClr val="hlink"/>
                </a:solidFill>
                <a:hlinkClick r:id="rId4"/>
              </a:rPr>
              <a:t>https://medium.com/@tiagoparreira/powering-your-ruby-rails-development-with-pry-3d5dbd2a8b80</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u="sng">
                <a:solidFill>
                  <a:schemeClr val="hlink"/>
                </a:solidFill>
                <a:hlinkClick r:id="rId2"/>
              </a:rPr>
              <a:t>https://medium.com/@jrmair/dig-deeper-with-pry-introducing-cruby-source-browsing-702cb8358690</a:t>
            </a:r>
            <a:endParaRPr/>
          </a:p>
          <a:p>
            <a:pPr indent="0" lvl="0" marL="0" rtl="0">
              <a:spcBef>
                <a:spcPts val="0"/>
              </a:spcBef>
              <a:spcAft>
                <a:spcPts val="0"/>
              </a:spcAft>
              <a:buNone/>
            </a:pPr>
            <a:r>
              <a:rPr lang="ru" u="sng">
                <a:solidFill>
                  <a:schemeClr val="hlink"/>
                </a:solidFill>
                <a:hlinkClick r:id="rId3"/>
              </a:rPr>
              <a:t>https://shbrt.co/2018/02/22/see-ruby-source.html</a:t>
            </a:r>
            <a:endParaRPr/>
          </a:p>
          <a:p>
            <a:pPr indent="0" lvl="0" marL="0" rtl="0">
              <a:spcBef>
                <a:spcPts val="0"/>
              </a:spcBef>
              <a:spcAft>
                <a:spcPts val="0"/>
              </a:spcAft>
              <a:buNone/>
            </a:pPr>
            <a:r>
              <a:rPr lang="ru" u="sng">
                <a:solidFill>
                  <a:schemeClr val="hlink"/>
                </a:solidFill>
                <a:hlinkClick r:id="rId4"/>
              </a:rPr>
              <a:t>https://medium.com/@tiagoparreira/powering-your-ruby-rails-development-with-pry-3d5dbd2a8b80</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u="sng">
                <a:solidFill>
                  <a:schemeClr val="hlink"/>
                </a:solidFill>
                <a:hlinkClick r:id="rId2"/>
              </a:rPr>
              <a:t>https://medium.com/@jrmair/dig-deeper-with-pry-introducing-cruby-source-browsing-702cb8358690</a:t>
            </a:r>
            <a:endParaRPr/>
          </a:p>
          <a:p>
            <a:pPr indent="0" lvl="0" marL="0">
              <a:spcBef>
                <a:spcPts val="0"/>
              </a:spcBef>
              <a:spcAft>
                <a:spcPts val="0"/>
              </a:spcAft>
              <a:buNone/>
            </a:pPr>
            <a:r>
              <a:rPr lang="ru" u="sng">
                <a:solidFill>
                  <a:schemeClr val="hlink"/>
                </a:solidFill>
                <a:hlinkClick r:id="rId3"/>
              </a:rPr>
              <a:t>https://shbrt.co/2018/02/22/see-ruby-source.html</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valgrind.org/" TargetMode="External"/><Relationship Id="rId4" Type="http://schemas.openxmlformats.org/officeDocument/2006/relationships/hyperlink" Target="https://github.com/nesquena/query_reviewer" TargetMode="External"/><Relationship Id="rId5" Type="http://schemas.openxmlformats.org/officeDocument/2006/relationships/hyperlink" Target="https://github.com/change/method_profil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ackoverflow.com/questions/3955688/how-do-i-debug-ruby-scripts" TargetMode="External"/><Relationship Id="rId4" Type="http://schemas.openxmlformats.org/officeDocument/2006/relationships/hyperlink" Target="https://www.tutorialspoint.com/ruby/ruby_debugger.htm" TargetMode="External"/><Relationship Id="rId11" Type="http://schemas.openxmlformats.org/officeDocument/2006/relationships/hyperlink" Target="https://medium.com/@tiagoparreira/powering-your-ruby-rails-development-with-pry-3d5dbd2a8b80" TargetMode="External"/><Relationship Id="rId10" Type="http://schemas.openxmlformats.org/officeDocument/2006/relationships/hyperlink" Target="https://medium.com/@jrmair/dig-deeper-with-pry-introducing-cruby-source-browsing-702cb8358690" TargetMode="External"/><Relationship Id="rId9" Type="http://schemas.openxmlformats.org/officeDocument/2006/relationships/hyperlink" Target="https://shbrt.co/2018/02/22/see-ruby-source.html" TargetMode="External"/><Relationship Id="rId5" Type="http://schemas.openxmlformats.org/officeDocument/2006/relationships/hyperlink" Target="http://guides.rubyonrails.org/debugging_rails_applications.html" TargetMode="External"/><Relationship Id="rId6" Type="http://schemas.openxmlformats.org/officeDocument/2006/relationships/hyperlink" Target="http://pryrepl.org/" TargetMode="External"/><Relationship Id="rId7" Type="http://schemas.openxmlformats.org/officeDocument/2006/relationships/hyperlink" Target="https://github.com/pry/pry/wiki" TargetMode="External"/><Relationship Id="rId8" Type="http://schemas.openxmlformats.org/officeDocument/2006/relationships/hyperlink" Target="https://medium.com/@jrmair/dig-deeper-with-pry-introducing-cruby-source-browsing-702cb835869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Debugging Ruby</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III. Rails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better_errors + </a:t>
            </a:r>
            <a:r>
              <a:rPr lang="ru"/>
              <a:t>binding_of_caller / byebug</a:t>
            </a:r>
            <a:endParaRPr/>
          </a:p>
        </p:txBody>
      </p:sp>
      <p:pic>
        <p:nvPicPr>
          <p:cNvPr id="151" name="Shape 151"/>
          <p:cNvPicPr preferRelativeResize="0"/>
          <p:nvPr/>
        </p:nvPicPr>
        <p:blipFill>
          <a:blip r:embed="rId3">
            <a:alphaModFix/>
          </a:blip>
          <a:stretch>
            <a:fillRect/>
          </a:stretch>
        </p:blipFill>
        <p:spPr>
          <a:xfrm>
            <a:off x="414500" y="1853850"/>
            <a:ext cx="4719304" cy="2913525"/>
          </a:xfrm>
          <a:prstGeom prst="rect">
            <a:avLst/>
          </a:prstGeom>
          <a:noFill/>
          <a:ln>
            <a:noFill/>
          </a:ln>
        </p:spPr>
      </p:pic>
      <p:sp>
        <p:nvSpPr>
          <p:cNvPr id="152" name="Shape 152"/>
          <p:cNvSpPr txBox="1"/>
          <p:nvPr/>
        </p:nvSpPr>
        <p:spPr>
          <a:xfrm>
            <a:off x="5366575" y="2032000"/>
            <a:ext cx="3569100" cy="27354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ru"/>
              <a:t>Full stack trace</a:t>
            </a:r>
            <a:endParaRPr/>
          </a:p>
          <a:p>
            <a:pPr indent="-317500" lvl="0" marL="457200">
              <a:spcBef>
                <a:spcPts val="0"/>
              </a:spcBef>
              <a:spcAft>
                <a:spcPts val="0"/>
              </a:spcAft>
              <a:buSzPts val="1400"/>
              <a:buChar char="●"/>
            </a:pPr>
            <a:r>
              <a:rPr lang="ru"/>
              <a:t>Source code inspection for all stack frames (with highlighting)</a:t>
            </a:r>
            <a:endParaRPr/>
          </a:p>
          <a:p>
            <a:pPr indent="-317500" lvl="0" marL="457200">
              <a:spcBef>
                <a:spcPts val="0"/>
              </a:spcBef>
              <a:spcAft>
                <a:spcPts val="0"/>
              </a:spcAft>
              <a:buSzPts val="1400"/>
              <a:buChar char="●"/>
            </a:pPr>
            <a:r>
              <a:rPr lang="ru"/>
              <a:t>Local and instance variable inspection</a:t>
            </a:r>
            <a:endParaRPr/>
          </a:p>
          <a:p>
            <a:pPr indent="-317500" lvl="0" marL="457200">
              <a:spcBef>
                <a:spcPts val="0"/>
              </a:spcBef>
              <a:spcAft>
                <a:spcPts val="0"/>
              </a:spcAft>
              <a:buSzPts val="1400"/>
              <a:buChar char="●"/>
            </a:pPr>
            <a:r>
              <a:rPr lang="ru"/>
              <a:t>Live shell (REPL) on every stack frame</a:t>
            </a:r>
            <a:endParaRPr/>
          </a:p>
          <a:p>
            <a:pPr indent="-317500" lvl="0" marL="457200">
              <a:spcBef>
                <a:spcPts val="0"/>
              </a:spcBef>
              <a:spcAft>
                <a:spcPts val="0"/>
              </a:spcAft>
              <a:buSzPts val="1400"/>
              <a:buChar char="●"/>
            </a:pPr>
            <a:r>
              <a:rPr lang="ru"/>
              <a:t>Links directly to the source line in your editor</a:t>
            </a:r>
            <a:endParaRPr/>
          </a:p>
          <a:p>
            <a:pPr indent="-317500" lvl="0" marL="457200">
              <a:spcBef>
                <a:spcPts val="0"/>
              </a:spcBef>
              <a:spcAft>
                <a:spcPts val="0"/>
              </a:spcAft>
              <a:buSzPts val="1400"/>
              <a:buChar char="●"/>
            </a:pPr>
            <a:r>
              <a:rPr lang="ru"/>
              <a:t>Useful information in non-HTML requests</a:t>
            </a:r>
            <a:endParaRPr/>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rails_panel</a:t>
            </a:r>
            <a:endParaRPr/>
          </a:p>
        </p:txBody>
      </p:sp>
      <p:pic>
        <p:nvPicPr>
          <p:cNvPr id="158" name="Shape 158"/>
          <p:cNvPicPr preferRelativeResize="0"/>
          <p:nvPr/>
        </p:nvPicPr>
        <p:blipFill>
          <a:blip r:embed="rId3">
            <a:alphaModFix/>
          </a:blip>
          <a:stretch>
            <a:fillRect/>
          </a:stretch>
        </p:blipFill>
        <p:spPr>
          <a:xfrm>
            <a:off x="2906575" y="650700"/>
            <a:ext cx="5801474" cy="4072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IV. Editors</a:t>
            </a:r>
            <a:endParaRPr/>
          </a:p>
        </p:txBody>
      </p:sp>
      <p:pic>
        <p:nvPicPr>
          <p:cNvPr id="164" name="Shape 164"/>
          <p:cNvPicPr preferRelativeResize="0"/>
          <p:nvPr/>
        </p:nvPicPr>
        <p:blipFill>
          <a:blip r:embed="rId3">
            <a:alphaModFix/>
          </a:blip>
          <a:stretch>
            <a:fillRect/>
          </a:stretch>
        </p:blipFill>
        <p:spPr>
          <a:xfrm>
            <a:off x="1099875" y="1870025"/>
            <a:ext cx="3810000" cy="2857500"/>
          </a:xfrm>
          <a:prstGeom prst="rect">
            <a:avLst/>
          </a:prstGeom>
          <a:noFill/>
          <a:ln>
            <a:noFill/>
          </a:ln>
        </p:spPr>
      </p:pic>
      <p:pic>
        <p:nvPicPr>
          <p:cNvPr id="165" name="Shape 165"/>
          <p:cNvPicPr preferRelativeResize="0"/>
          <p:nvPr/>
        </p:nvPicPr>
        <p:blipFill>
          <a:blip r:embed="rId4">
            <a:alphaModFix/>
          </a:blip>
          <a:stretch>
            <a:fillRect/>
          </a:stretch>
        </p:blipFill>
        <p:spPr>
          <a:xfrm>
            <a:off x="5560950" y="1742675"/>
            <a:ext cx="2984850"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Sublime Text + Ruby Debugger</a:t>
            </a:r>
            <a:endParaRPr/>
          </a:p>
        </p:txBody>
      </p:sp>
      <p:pic>
        <p:nvPicPr>
          <p:cNvPr id="171" name="Shape 171"/>
          <p:cNvPicPr preferRelativeResize="0"/>
          <p:nvPr/>
        </p:nvPicPr>
        <p:blipFill rotWithShape="1">
          <a:blip r:embed="rId3">
            <a:alphaModFix/>
          </a:blip>
          <a:srcRect b="33931" l="0" r="0" t="3739"/>
          <a:stretch/>
        </p:blipFill>
        <p:spPr>
          <a:xfrm>
            <a:off x="729450" y="1823750"/>
            <a:ext cx="7283201" cy="320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RubyMine</a:t>
            </a:r>
            <a:endParaRPr/>
          </a:p>
        </p:txBody>
      </p:sp>
      <p:pic>
        <p:nvPicPr>
          <p:cNvPr id="177" name="Shape 177"/>
          <p:cNvPicPr preferRelativeResize="0"/>
          <p:nvPr/>
        </p:nvPicPr>
        <p:blipFill>
          <a:blip r:embed="rId3">
            <a:alphaModFix/>
          </a:blip>
          <a:stretch>
            <a:fillRect/>
          </a:stretch>
        </p:blipFill>
        <p:spPr>
          <a:xfrm>
            <a:off x="1596450" y="1853850"/>
            <a:ext cx="5951104" cy="2984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V. Further readings</a:t>
            </a:r>
            <a:endParaRPr/>
          </a:p>
        </p:txBody>
      </p:sp>
      <p:sp>
        <p:nvSpPr>
          <p:cNvPr id="183" name="Shape 183"/>
          <p:cNvSpPr txBox="1"/>
          <p:nvPr/>
        </p:nvSpPr>
        <p:spPr>
          <a:xfrm>
            <a:off x="823825" y="1855375"/>
            <a:ext cx="7594500" cy="28797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ru" u="sng">
                <a:solidFill>
                  <a:schemeClr val="hlink"/>
                </a:solidFill>
                <a:hlinkClick r:id="rId3"/>
              </a:rPr>
              <a:t>http://valgrind.org/</a:t>
            </a:r>
            <a:r>
              <a:rPr lang="ru"/>
              <a:t> - application for detecting C-based memory leaks and race conditions.</a:t>
            </a:r>
            <a:endParaRPr/>
          </a:p>
          <a:p>
            <a:pPr indent="-317500" lvl="0" marL="457200" rtl="0">
              <a:spcBef>
                <a:spcPts val="0"/>
              </a:spcBef>
              <a:spcAft>
                <a:spcPts val="0"/>
              </a:spcAft>
              <a:buSzPts val="1400"/>
              <a:buChar char="●"/>
            </a:pPr>
            <a:r>
              <a:rPr lang="ru" u="sng">
                <a:solidFill>
                  <a:schemeClr val="hlink"/>
                </a:solidFill>
                <a:hlinkClick r:id="rId4"/>
              </a:rPr>
              <a:t>Query Reviewer</a:t>
            </a:r>
            <a:r>
              <a:rPr lang="ru"/>
              <a:t> - This Rails plugin not only runs "EXPLAIN" before each of your select queries in development, but provides a small DIV in the rendered output of each page with the summary of warnings for each query that it analyzed.</a:t>
            </a:r>
            <a:endParaRPr/>
          </a:p>
          <a:p>
            <a:pPr indent="-317500" lvl="0" marL="457200">
              <a:spcBef>
                <a:spcPts val="0"/>
              </a:spcBef>
              <a:spcAft>
                <a:spcPts val="0"/>
              </a:spcAft>
              <a:buSzPts val="1400"/>
              <a:buChar char="●"/>
            </a:pPr>
            <a:r>
              <a:rPr lang="ru" u="sng">
                <a:solidFill>
                  <a:schemeClr val="hlink"/>
                </a:solidFill>
                <a:hlinkClick r:id="rId5"/>
              </a:rPr>
              <a:t>MethodProfiler</a:t>
            </a:r>
            <a:r>
              <a:rPr lang="ru"/>
              <a:t> - MethodProfiler collects performance information about the methods in your objects and creates reports to help you identify slow methods. The collected data can be sorted in various ways, converted into an array, or pretty printed as a table.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Links</a:t>
            </a:r>
            <a:endParaRPr/>
          </a:p>
        </p:txBody>
      </p:sp>
      <p:sp>
        <p:nvSpPr>
          <p:cNvPr id="189" name="Shape 1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3"/>
              </a:rPr>
              <a:t>https://stackoverflow.com/questions/3955688/how-do-i-debug-ruby-scripts</a:t>
            </a:r>
            <a:endParaRPr sz="1200">
              <a:solidFill>
                <a:srgbClr val="000000"/>
              </a:solidFill>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4"/>
              </a:rPr>
              <a:t>https://www.tutorialspoint.com/ruby/ruby_debugger.htm</a:t>
            </a:r>
            <a:endParaRPr sz="1200">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hlink"/>
                </a:solidFill>
                <a:latin typeface="Roboto Mono"/>
                <a:ea typeface="Roboto Mono"/>
                <a:cs typeface="Roboto Mono"/>
                <a:sym typeface="Roboto Mono"/>
                <a:hlinkClick r:id="rId5"/>
              </a:rPr>
              <a:t>http://guides.rubyonrails.org/debugging_rails_applications.html</a:t>
            </a:r>
            <a:r>
              <a:rPr lang="ru" sz="1200">
                <a:latin typeface="Roboto Mono"/>
                <a:ea typeface="Roboto Mono"/>
                <a:cs typeface="Roboto Mono"/>
                <a:sym typeface="Roboto Mono"/>
              </a:rPr>
              <a:t> </a:t>
            </a:r>
            <a:endParaRPr sz="1200">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6"/>
              </a:rPr>
              <a:t>http://pryrepl.org/</a:t>
            </a:r>
            <a:endParaRPr sz="1200">
              <a:solidFill>
                <a:srgbClr val="000000"/>
              </a:solidFill>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7"/>
              </a:rPr>
              <a:t>https://github.com/pry/pry/wiki</a:t>
            </a:r>
            <a:endParaRPr sz="1200">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8"/>
              </a:rPr>
              <a:t>https://medium.com/@jrmair/dig-deeper-with-pry-introducing-cruby-source-browsing-702cb8358690</a:t>
            </a:r>
            <a:endParaRPr sz="1200">
              <a:solidFill>
                <a:srgbClr val="000000"/>
              </a:solidFill>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9"/>
              </a:rPr>
              <a:t>https://shbrt.co/2018/02/22/see-ruby-source.html</a:t>
            </a:r>
            <a:endParaRPr sz="1200">
              <a:solidFill>
                <a:srgbClr val="000000"/>
              </a:solidFill>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10"/>
              </a:rPr>
              <a:t>https://medium.com/@jrmair/dig-deeper-with-pry-introducing-cruby-source-browsing-702cb8358690</a:t>
            </a:r>
            <a:endParaRPr sz="1200">
              <a:solidFill>
                <a:srgbClr val="000000"/>
              </a:solidFill>
              <a:latin typeface="Roboto Mono"/>
              <a:ea typeface="Roboto Mono"/>
              <a:cs typeface="Roboto Mono"/>
              <a:sym typeface="Roboto Mono"/>
            </a:endParaRPr>
          </a:p>
          <a:p>
            <a:pPr indent="-304800" lvl="0" marL="457200" rtl="0">
              <a:lnSpc>
                <a:spcPct val="100000"/>
              </a:lnSpc>
              <a:spcBef>
                <a:spcPts val="0"/>
              </a:spcBef>
              <a:spcAft>
                <a:spcPts val="0"/>
              </a:spcAft>
              <a:buSzPts val="1200"/>
              <a:buFont typeface="Roboto Mono"/>
              <a:buChar char="●"/>
            </a:pPr>
            <a:r>
              <a:rPr lang="ru" sz="1200" u="sng">
                <a:solidFill>
                  <a:schemeClr val="accent5"/>
                </a:solidFill>
                <a:latin typeface="Roboto Mono"/>
                <a:ea typeface="Roboto Mono"/>
                <a:cs typeface="Roboto Mono"/>
                <a:sym typeface="Roboto Mono"/>
                <a:hlinkClick r:id="rId11"/>
              </a:rPr>
              <a:t>https://medium.com/@tiagoparreira/powering-your-ruby-rails-development-with-pry-3d5dbd2a8b80</a:t>
            </a:r>
            <a:endParaRPr sz="1200">
              <a:solidFill>
                <a:srgbClr val="000000"/>
              </a:solidFill>
              <a:latin typeface="Roboto Mono"/>
              <a:ea typeface="Roboto Mono"/>
              <a:cs typeface="Roboto Mono"/>
              <a:sym typeface="Roboto Mono"/>
            </a:endParaRPr>
          </a:p>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93700" lvl="0" marL="457200">
              <a:spcBef>
                <a:spcPts val="0"/>
              </a:spcBef>
              <a:spcAft>
                <a:spcPts val="0"/>
              </a:spcAft>
              <a:buSzPts val="2600"/>
              <a:buAutoNum type="romanUcPeriod"/>
            </a:pPr>
            <a:r>
              <a:rPr lang="ru"/>
              <a:t>Simple Ruby Code</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ruby -r debug filename</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ru"/>
              <a:t>set breakpoints</a:t>
            </a:r>
            <a:endParaRPr/>
          </a:p>
          <a:p>
            <a:pPr indent="-311150" lvl="0" marL="457200" rtl="0">
              <a:spcBef>
                <a:spcPts val="0"/>
              </a:spcBef>
              <a:spcAft>
                <a:spcPts val="0"/>
              </a:spcAft>
              <a:buSzPts val="1300"/>
              <a:buChar char="●"/>
            </a:pPr>
            <a:r>
              <a:rPr lang="ru"/>
              <a:t>run by steps</a:t>
            </a:r>
            <a:endParaRPr/>
          </a:p>
          <a:p>
            <a:pPr indent="-311150" lvl="0" marL="457200" rtl="0">
              <a:spcBef>
                <a:spcPts val="0"/>
              </a:spcBef>
              <a:spcAft>
                <a:spcPts val="0"/>
              </a:spcAft>
              <a:buSzPts val="1300"/>
              <a:buChar char="●"/>
            </a:pPr>
            <a:r>
              <a:rPr lang="ru"/>
              <a:t>catch exceptions</a:t>
            </a:r>
            <a:endParaRPr/>
          </a:p>
          <a:p>
            <a:pPr indent="-311150" lvl="0" marL="457200" rtl="0">
              <a:spcBef>
                <a:spcPts val="0"/>
              </a:spcBef>
              <a:spcAft>
                <a:spcPts val="0"/>
              </a:spcAft>
              <a:buSzPts val="1300"/>
              <a:buChar char="●"/>
            </a:pPr>
            <a:r>
              <a:rPr lang="ru"/>
              <a:t>display stacktrace</a:t>
            </a:r>
            <a:endParaRPr/>
          </a:p>
          <a:p>
            <a:pPr indent="-311150" lvl="0" marL="457200" rtl="0">
              <a:spcBef>
                <a:spcPts val="0"/>
              </a:spcBef>
              <a:spcAft>
                <a:spcPts val="0"/>
              </a:spcAft>
              <a:buSzPts val="1300"/>
              <a:buChar char="●"/>
            </a:pPr>
            <a:r>
              <a:rPr lang="ru"/>
              <a:t>display variables</a:t>
            </a:r>
            <a:endParaRPr/>
          </a:p>
          <a:p>
            <a:pPr indent="-311150" lvl="0" marL="457200" rtl="0">
              <a:spcBef>
                <a:spcPts val="0"/>
              </a:spcBef>
              <a:spcAft>
                <a:spcPts val="0"/>
              </a:spcAft>
              <a:buSzPts val="1300"/>
              <a:buChar char="●"/>
            </a:pPr>
            <a:r>
              <a:rPr lang="ru"/>
              <a:t>evaluate expressions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1800"/>
              <a:t>Binding</a:t>
            </a:r>
            <a:endParaRPr sz="1800"/>
          </a:p>
        </p:txBody>
      </p:sp>
      <p:sp>
        <p:nvSpPr>
          <p:cNvPr id="105" name="Shape 105"/>
          <p:cNvSpPr txBox="1"/>
          <p:nvPr>
            <p:ph idx="1" type="body"/>
          </p:nvPr>
        </p:nvSpPr>
        <p:spPr>
          <a:xfrm>
            <a:off x="727650" y="1717000"/>
            <a:ext cx="5596500" cy="1139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ru" sz="1200">
                <a:solidFill>
                  <a:srgbClr val="333333"/>
                </a:solidFill>
                <a:highlight>
                  <a:srgbClr val="FFFFFF"/>
                </a:highlight>
                <a:latin typeface="Georgia"/>
                <a:ea typeface="Georgia"/>
                <a:cs typeface="Georgia"/>
                <a:sym typeface="Georgia"/>
              </a:rPr>
              <a:t>Objects of class </a:t>
            </a:r>
            <a:r>
              <a:rPr lang="ru" sz="1200">
                <a:solidFill>
                  <a:srgbClr val="4A86E8"/>
                </a:solidFill>
                <a:highlight>
                  <a:srgbClr val="FFFFFF"/>
                </a:highlight>
                <a:latin typeface="Georgia"/>
                <a:ea typeface="Georgia"/>
                <a:cs typeface="Georgia"/>
                <a:sym typeface="Georgia"/>
              </a:rPr>
              <a:t>Binding</a:t>
            </a:r>
            <a:r>
              <a:rPr lang="ru" sz="1200">
                <a:solidFill>
                  <a:srgbClr val="333333"/>
                </a:solidFill>
                <a:highlight>
                  <a:srgbClr val="FFFFFF"/>
                </a:highlight>
                <a:latin typeface="Georgia"/>
                <a:ea typeface="Georgia"/>
                <a:cs typeface="Georgia"/>
                <a:sym typeface="Georgia"/>
              </a:rPr>
              <a:t> encapsulate the execution context at some particular place in the code and retain this context for future use. The variables, methods, value of self, and possibly an iterator block that can be accessed in this context are all retained. </a:t>
            </a:r>
            <a:r>
              <a:rPr lang="ru" sz="1200">
                <a:solidFill>
                  <a:srgbClr val="4A86E8"/>
                </a:solidFill>
                <a:highlight>
                  <a:srgbClr val="FFFFFF"/>
                </a:highlight>
                <a:latin typeface="Georgia"/>
                <a:ea typeface="Georgia"/>
                <a:cs typeface="Georgia"/>
                <a:sym typeface="Georgia"/>
              </a:rPr>
              <a:t>Binding</a:t>
            </a:r>
            <a:r>
              <a:rPr lang="ru" sz="1200">
                <a:solidFill>
                  <a:srgbClr val="333333"/>
                </a:solidFill>
                <a:highlight>
                  <a:srgbClr val="FFFFFF"/>
                </a:highlight>
                <a:latin typeface="Georgia"/>
                <a:ea typeface="Georgia"/>
                <a:cs typeface="Georgia"/>
                <a:sym typeface="Georgia"/>
              </a:rPr>
              <a:t> objects can be created using </a:t>
            </a:r>
            <a:r>
              <a:rPr lang="ru" sz="1200">
                <a:solidFill>
                  <a:srgbClr val="4A86E8"/>
                </a:solidFill>
                <a:highlight>
                  <a:srgbClr val="FFFFFF"/>
                </a:highlight>
                <a:latin typeface="Georgia"/>
                <a:ea typeface="Georgia"/>
                <a:cs typeface="Georgia"/>
                <a:sym typeface="Georgia"/>
              </a:rPr>
              <a:t>Kernel#binding</a:t>
            </a:r>
            <a:r>
              <a:rPr lang="ru" sz="1200">
                <a:solidFill>
                  <a:srgbClr val="333333"/>
                </a:solidFill>
                <a:highlight>
                  <a:srgbClr val="FFFFFF"/>
                </a:highlight>
                <a:latin typeface="Georgia"/>
                <a:ea typeface="Georgia"/>
                <a:cs typeface="Georgia"/>
                <a:sym typeface="Georgia"/>
              </a:rPr>
              <a:t>, and are made available to the callback of </a:t>
            </a:r>
            <a:r>
              <a:rPr lang="ru" sz="1200">
                <a:solidFill>
                  <a:srgbClr val="4A86E8"/>
                </a:solidFill>
                <a:highlight>
                  <a:srgbClr val="FFFFFF"/>
                </a:highlight>
                <a:latin typeface="Georgia"/>
                <a:ea typeface="Georgia"/>
                <a:cs typeface="Georgia"/>
                <a:sym typeface="Georgia"/>
              </a:rPr>
              <a:t>Kernel#set_trace_func.</a:t>
            </a:r>
            <a:endParaRPr>
              <a:solidFill>
                <a:srgbClr val="4A86E8"/>
              </a:solidFill>
              <a:latin typeface="Georgia"/>
              <a:ea typeface="Georgia"/>
              <a:cs typeface="Georgia"/>
              <a:sym typeface="Georgia"/>
            </a:endParaRPr>
          </a:p>
        </p:txBody>
      </p:sp>
      <p:pic>
        <p:nvPicPr>
          <p:cNvPr id="106" name="Shape 106"/>
          <p:cNvPicPr preferRelativeResize="0"/>
          <p:nvPr/>
        </p:nvPicPr>
        <p:blipFill>
          <a:blip r:embed="rId3">
            <a:alphaModFix/>
          </a:blip>
          <a:stretch>
            <a:fillRect/>
          </a:stretch>
        </p:blipFill>
        <p:spPr>
          <a:xfrm>
            <a:off x="6977150" y="1355125"/>
            <a:ext cx="1977737" cy="2984850"/>
          </a:xfrm>
          <a:prstGeom prst="rect">
            <a:avLst/>
          </a:prstGeom>
          <a:noFill/>
          <a:ln>
            <a:noFill/>
          </a:ln>
        </p:spPr>
      </p:pic>
      <p:sp>
        <p:nvSpPr>
          <p:cNvPr id="107" name="Shape 107"/>
          <p:cNvSpPr txBox="1"/>
          <p:nvPr>
            <p:ph type="title"/>
          </p:nvPr>
        </p:nvSpPr>
        <p:spPr>
          <a:xfrm>
            <a:off x="663550" y="2810350"/>
            <a:ext cx="47292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1800"/>
              <a:t>source &amp;&amp; source_location</a:t>
            </a:r>
            <a:endParaRPr sz="1800"/>
          </a:p>
        </p:txBody>
      </p:sp>
      <p:sp>
        <p:nvSpPr>
          <p:cNvPr id="108" name="Shape 108"/>
          <p:cNvSpPr txBox="1"/>
          <p:nvPr>
            <p:ph idx="1" type="body"/>
          </p:nvPr>
        </p:nvSpPr>
        <p:spPr>
          <a:xfrm>
            <a:off x="727650" y="3200275"/>
            <a:ext cx="5398800" cy="1587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irb(main):003:0&gt; puts p.method(:activate).source</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  def activate</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    update(active: true)</a:t>
            </a:r>
            <a:endParaRPr sz="1000">
              <a:solidFill>
                <a:srgbClr val="000000"/>
              </a:solidFill>
              <a:highlight>
                <a:srgbClr val="FFFFFF"/>
              </a:highlight>
              <a:latin typeface="Roboto Mono"/>
              <a:ea typeface="Roboto Mono"/>
              <a:cs typeface="Roboto Mono"/>
              <a:sym typeface="Roboto Mono"/>
            </a:endParaRPr>
          </a:p>
          <a:p>
            <a:pPr indent="0" lvl="0" marL="0" rt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  end</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irb(main):004:0&gt; puts p.method(:activate).source_location</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/home/berlin/projects/test/app/models/photo.rb</a:t>
            </a:r>
            <a:endParaRPr sz="1000">
              <a:solidFill>
                <a:srgbClr val="000000"/>
              </a:solidFill>
              <a:highlight>
                <a:srgbClr val="FFFFFF"/>
              </a:highlight>
              <a:latin typeface="Roboto Mono"/>
              <a:ea typeface="Roboto Mono"/>
              <a:cs typeface="Roboto Mono"/>
              <a:sym typeface="Roboto Mono"/>
            </a:endParaRPr>
          </a:p>
          <a:p>
            <a:pPr indent="0" lvl="0" marL="0">
              <a:lnSpc>
                <a:spcPct val="100000"/>
              </a:lnSpc>
              <a:spcBef>
                <a:spcPts val="0"/>
              </a:spcBef>
              <a:spcAft>
                <a:spcPts val="0"/>
              </a:spcAft>
              <a:buNone/>
            </a:pPr>
            <a:r>
              <a:rPr lang="ru" sz="1000">
                <a:solidFill>
                  <a:srgbClr val="000000"/>
                </a:solidFill>
                <a:highlight>
                  <a:srgbClr val="FFFFFF"/>
                </a:highlight>
                <a:latin typeface="Roboto Mono"/>
                <a:ea typeface="Roboto Mono"/>
                <a:cs typeface="Roboto Mono"/>
                <a:sym typeface="Roboto Mono"/>
              </a:rPr>
              <a:t>27</a:t>
            </a:r>
            <a:endParaRPr sz="1000">
              <a:solidFill>
                <a:srgbClr val="000000"/>
              </a:solidFill>
              <a:highlight>
                <a:srgbClr val="FFFFFF"/>
              </a:highlight>
              <a:latin typeface="Roboto Mono"/>
              <a:ea typeface="Roboto Mono"/>
              <a:cs typeface="Roboto Mono"/>
              <a:sym typeface="Roboto Mono"/>
            </a:endParaRPr>
          </a:p>
          <a:p>
            <a:pPr indent="0" lvl="0" marL="0" rtl="0">
              <a:lnSpc>
                <a:spcPct val="100000"/>
              </a:lnSpc>
              <a:spcBef>
                <a:spcPts val="0"/>
              </a:spcBef>
              <a:spcAft>
                <a:spcPts val="0"/>
              </a:spcAft>
              <a:buNone/>
            </a:pPr>
            <a:r>
              <a:t/>
            </a:r>
            <a:endParaRPr sz="1000">
              <a:solidFill>
                <a:srgbClr val="000000"/>
              </a:solidFill>
              <a:highlight>
                <a:srgbClr val="FFFFFF"/>
              </a:highlight>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1800"/>
              <a:t>caller</a:t>
            </a:r>
            <a:endParaRPr sz="1800"/>
          </a:p>
        </p:txBody>
      </p:sp>
      <p:sp>
        <p:nvSpPr>
          <p:cNvPr id="114" name="Shape 114"/>
          <p:cNvSpPr txBox="1"/>
          <p:nvPr>
            <p:ph idx="1" type="body"/>
          </p:nvPr>
        </p:nvSpPr>
        <p:spPr>
          <a:xfrm>
            <a:off x="727650" y="1717000"/>
            <a:ext cx="5596500" cy="1139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000000"/>
                </a:solidFill>
                <a:highlight>
                  <a:schemeClr val="lt1"/>
                </a:highlight>
                <a:latin typeface="Georgia"/>
                <a:ea typeface="Georgia"/>
                <a:cs typeface="Georgia"/>
                <a:sym typeface="Georgia"/>
              </a:rPr>
              <a:t>Returns the current execution stack—an array containing strings in the form “file:line” or “file:line: in `method”‘. The optional start parameter determines the number of initial stack entries to omit from the result.</a:t>
            </a:r>
            <a:endParaRPr sz="1400">
              <a:solidFill>
                <a:srgbClr val="000000"/>
              </a:solidFill>
              <a:highlight>
                <a:schemeClr val="lt1"/>
              </a:highlight>
              <a:latin typeface="Georgia"/>
              <a:ea typeface="Georgia"/>
              <a:cs typeface="Georgia"/>
              <a:sym typeface="Georgia"/>
            </a:endParaRPr>
          </a:p>
          <a:p>
            <a:pPr indent="0" lvl="0" marL="0" rtl="0">
              <a:lnSpc>
                <a:spcPct val="100000"/>
              </a:lnSpc>
              <a:spcBef>
                <a:spcPts val="0"/>
              </a:spcBef>
              <a:spcAft>
                <a:spcPts val="0"/>
              </a:spcAft>
              <a:buNone/>
            </a:pPr>
            <a:r>
              <a:t/>
            </a:r>
            <a:endParaRPr sz="1000">
              <a:solidFill>
                <a:srgbClr val="000000"/>
              </a:solidFill>
              <a:highlight>
                <a:schemeClr val="lt1"/>
              </a:highlight>
              <a:latin typeface="Roboto Mono"/>
              <a:ea typeface="Roboto Mono"/>
              <a:cs typeface="Roboto Mono"/>
              <a:sym typeface="Roboto Mono"/>
            </a:endParaRPr>
          </a:p>
          <a:p>
            <a:pPr indent="0" lvl="0" marL="0" rtl="0">
              <a:spcBef>
                <a:spcPts val="0"/>
              </a:spcBef>
              <a:spcAft>
                <a:spcPts val="1600"/>
              </a:spcAft>
              <a:buNone/>
            </a:pPr>
            <a:r>
              <a:t/>
            </a:r>
            <a:endParaRPr sz="1200">
              <a:solidFill>
                <a:srgbClr val="333333"/>
              </a:solidFill>
              <a:highlight>
                <a:srgbClr val="FFFFFF"/>
              </a:highlight>
              <a:latin typeface="Georgia"/>
              <a:ea typeface="Georgia"/>
              <a:cs typeface="Georgia"/>
              <a:sym typeface="Georgia"/>
            </a:endParaRPr>
          </a:p>
        </p:txBody>
      </p:sp>
      <p:sp>
        <p:nvSpPr>
          <p:cNvPr id="115" name="Shape 115"/>
          <p:cNvSpPr txBox="1"/>
          <p:nvPr>
            <p:ph type="title"/>
          </p:nvPr>
        </p:nvSpPr>
        <p:spPr>
          <a:xfrm>
            <a:off x="663550" y="2810350"/>
            <a:ext cx="47292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1800"/>
              <a:t>exception.backtrace</a:t>
            </a:r>
            <a:endParaRPr sz="1800"/>
          </a:p>
        </p:txBody>
      </p:sp>
      <p:sp>
        <p:nvSpPr>
          <p:cNvPr id="116" name="Shape 116"/>
          <p:cNvSpPr txBox="1"/>
          <p:nvPr>
            <p:ph idx="1" type="body"/>
          </p:nvPr>
        </p:nvSpPr>
        <p:spPr>
          <a:xfrm>
            <a:off x="727650" y="3200275"/>
            <a:ext cx="5398800" cy="1587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000000"/>
                </a:solidFill>
                <a:highlight>
                  <a:srgbClr val="FFFFFF"/>
                </a:highlight>
                <a:latin typeface="Georgia"/>
                <a:ea typeface="Georgia"/>
                <a:cs typeface="Georgia"/>
                <a:sym typeface="Georgia"/>
              </a:rPr>
              <a:t>Returns any backtrace associated with the exception. The backtrace is an array of strings, each containing either “filename:lineNo: in `method''' or “filename:lineNo.''</a:t>
            </a:r>
            <a:endParaRPr sz="1400">
              <a:solidFill>
                <a:srgbClr val="000000"/>
              </a:solidFill>
              <a:highlight>
                <a:srgbClr val="FFFFFF"/>
              </a:highlight>
              <a:latin typeface="Georgia"/>
              <a:ea typeface="Georgia"/>
              <a:cs typeface="Georgia"/>
              <a:sym typeface="Georgia"/>
            </a:endParaRPr>
          </a:p>
          <a:p>
            <a:pPr indent="0" lvl="0" marL="0" rtl="0">
              <a:lnSpc>
                <a:spcPct val="100000"/>
              </a:lnSpc>
              <a:spcBef>
                <a:spcPts val="0"/>
              </a:spcBef>
              <a:spcAft>
                <a:spcPts val="0"/>
              </a:spcAft>
              <a:buNone/>
            </a:pPr>
            <a:r>
              <a:t/>
            </a:r>
            <a:endParaRPr sz="1000">
              <a:solidFill>
                <a:srgbClr val="000000"/>
              </a:solidFill>
              <a:highlight>
                <a:srgbClr val="FFFFFF"/>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II. Pry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7" name="Shape 1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show-method</a:t>
            </a:r>
            <a:endParaRPr/>
          </a:p>
          <a:p>
            <a:pPr indent="0" lvl="0" marL="0">
              <a:spcBef>
                <a:spcPts val="1600"/>
              </a:spcBef>
              <a:spcAft>
                <a:spcPts val="0"/>
              </a:spcAft>
              <a:buNone/>
            </a:pPr>
            <a:r>
              <a:rPr lang="ru"/>
              <a:t>show-doc</a:t>
            </a:r>
            <a:endParaRPr/>
          </a:p>
          <a:p>
            <a:pPr indent="0" lvl="0" marL="0" rtl="0">
              <a:spcBef>
                <a:spcPts val="1600"/>
              </a:spcBef>
              <a:spcAft>
                <a:spcPts val="0"/>
              </a:spcAft>
              <a:buNone/>
            </a:pPr>
            <a:r>
              <a:rPr lang="ru"/>
              <a:t>show-source</a:t>
            </a:r>
            <a:endParaRPr/>
          </a:p>
          <a:p>
            <a:pPr indent="0" lvl="0" marL="0">
              <a:spcBef>
                <a:spcPts val="1600"/>
              </a:spcBef>
              <a:spcAft>
                <a:spcPts val="0"/>
              </a:spcAft>
              <a:buNone/>
            </a:pPr>
            <a:r>
              <a:rPr b="1" lang="ru"/>
              <a:t>binding.pry &amp;&amp; object.pry</a:t>
            </a:r>
            <a:endParaRPr b="1"/>
          </a:p>
          <a:p>
            <a:pPr indent="0" lvl="0" marL="0">
              <a:spcBef>
                <a:spcPts val="1600"/>
              </a:spcBef>
              <a:spcAft>
                <a:spcPts val="0"/>
              </a:spcAft>
              <a:buNone/>
            </a:pPr>
            <a:r>
              <a:rPr lang="ru"/>
              <a:t>ls, cd, edit, play</a:t>
            </a:r>
            <a:endParaRPr/>
          </a:p>
          <a:p>
            <a:pPr indent="0" lvl="0" marL="0" rtl="0">
              <a:spcBef>
                <a:spcPts val="1600"/>
              </a:spcBef>
              <a:spcAft>
                <a:spcPts val="0"/>
              </a:spcAft>
              <a:buNone/>
            </a:pPr>
            <a:r>
              <a:rPr lang="ru"/>
              <a:t>find-method</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3" name="Shape 133"/>
          <p:cNvSpPr txBox="1"/>
          <p:nvPr>
            <p:ph idx="1" type="body"/>
          </p:nvPr>
        </p:nvSpPr>
        <p:spPr>
          <a:xfrm>
            <a:off x="729450" y="2078875"/>
            <a:ext cx="3509400" cy="22611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ru" sz="1000">
                <a:latin typeface="Roboto Mono"/>
                <a:ea typeface="Roboto Mono"/>
                <a:cs typeface="Roboto Mono"/>
                <a:sym typeface="Roboto Mono"/>
              </a:rPr>
              <a:t>class Object</a:t>
            </a:r>
            <a:br>
              <a:rPr lang="ru" sz="1000">
                <a:latin typeface="Roboto Mono"/>
                <a:ea typeface="Roboto Mono"/>
                <a:cs typeface="Roboto Mono"/>
                <a:sym typeface="Roboto Mono"/>
              </a:rPr>
            </a:br>
            <a:r>
              <a:rPr lang="ru" sz="1000">
                <a:latin typeface="Roboto Mono"/>
                <a:ea typeface="Roboto Mono"/>
                <a:cs typeface="Roboto Mono"/>
                <a:sym typeface="Roboto Mono"/>
              </a:rPr>
              <a:t>  def pry(object=nil, hash={})</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if object.nil? || Hash === object</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Pry.start(self, object || {})</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else</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Pry.start(object, hash)</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end</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end</a:t>
            </a:r>
            <a:br>
              <a:rPr lang="ru" sz="1000">
                <a:latin typeface="Roboto Mono"/>
                <a:ea typeface="Roboto Mono"/>
                <a:cs typeface="Roboto Mono"/>
                <a:sym typeface="Roboto Mono"/>
              </a:rPr>
            </a:br>
            <a:r>
              <a:rPr lang="ru" sz="1000">
                <a:latin typeface="Roboto Mono"/>
                <a:ea typeface="Roboto Mono"/>
                <a:cs typeface="Roboto Mono"/>
                <a:sym typeface="Roboto Mono"/>
              </a:rPr>
              <a:t>end</a:t>
            </a:r>
            <a:endParaRPr sz="1000">
              <a:latin typeface="Roboto Mono"/>
              <a:ea typeface="Roboto Mono"/>
              <a:cs typeface="Roboto Mono"/>
              <a:sym typeface="Roboto Mono"/>
            </a:endParaRPr>
          </a:p>
          <a:p>
            <a:pPr indent="0" lvl="0" marL="0" rtl="0">
              <a:spcBef>
                <a:spcPts val="0"/>
              </a:spcBef>
              <a:spcAft>
                <a:spcPts val="1600"/>
              </a:spcAft>
              <a:buNone/>
            </a:pPr>
            <a:r>
              <a:t/>
            </a:r>
            <a:endParaRPr/>
          </a:p>
        </p:txBody>
      </p:sp>
      <p:sp>
        <p:nvSpPr>
          <p:cNvPr id="134" name="Shape 134"/>
          <p:cNvSpPr txBox="1"/>
          <p:nvPr>
            <p:ph idx="1" type="body"/>
          </p:nvPr>
        </p:nvSpPr>
        <p:spPr>
          <a:xfrm>
            <a:off x="4572000" y="2078875"/>
            <a:ext cx="3509400" cy="22611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ru" sz="1000">
                <a:latin typeface="Roboto Mono"/>
                <a:ea typeface="Roboto Mono"/>
                <a:cs typeface="Roboto Mono"/>
                <a:sym typeface="Roboto Mono"/>
              </a:rPr>
              <a:t>  # Start a Pry REPL on self.</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 If `self` is a Binding then that will be used to evaluate expressions;</a:t>
            </a:r>
            <a:endParaRPr sz="1000">
              <a:latin typeface="Roboto Mono"/>
              <a:ea typeface="Roboto Mono"/>
              <a:cs typeface="Roboto Mono"/>
              <a:sym typeface="Roboto Mono"/>
            </a:endParaRPr>
          </a:p>
          <a:p>
            <a:pPr indent="0" lvl="0" marL="0">
              <a:lnSpc>
                <a:spcPct val="100000"/>
              </a:lnSpc>
              <a:spcBef>
                <a:spcPts val="0"/>
              </a:spcBef>
              <a:spcAft>
                <a:spcPts val="0"/>
              </a:spcAft>
              <a:buNone/>
            </a:pPr>
            <a:r>
              <a:rPr lang="ru" sz="1000">
                <a:latin typeface="Roboto Mono"/>
                <a:ea typeface="Roboto Mono"/>
                <a:cs typeface="Roboto Mono"/>
                <a:sym typeface="Roboto Mono"/>
              </a:rPr>
              <a:t>  # otherwise a new binding will be created.</a:t>
            </a:r>
            <a:endParaRPr sz="1000">
              <a:latin typeface="Roboto Mono"/>
              <a:ea typeface="Roboto Mono"/>
              <a:cs typeface="Roboto Mono"/>
              <a:sym typeface="Roboto Mono"/>
            </a:endParaRPr>
          </a:p>
          <a:p>
            <a:pPr indent="0" lvl="0" marL="0" rtl="0">
              <a:spcBef>
                <a:spcPts val="0"/>
              </a:spcBef>
              <a:spcAft>
                <a:spcPts val="160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40" name="Shape 140"/>
          <p:cNvPicPr preferRelativeResize="0"/>
          <p:nvPr/>
        </p:nvPicPr>
        <p:blipFill>
          <a:blip r:embed="rId3">
            <a:alphaModFix/>
          </a:blip>
          <a:stretch>
            <a:fillRect/>
          </a:stretch>
        </p:blipFill>
        <p:spPr>
          <a:xfrm>
            <a:off x="1966225" y="1220175"/>
            <a:ext cx="6811076" cy="353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