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864785D6-B055-4828-B8DA-A6B04E85684B}" type="datetimeFigureOut">
              <a:rPr lang="he-IL" smtClean="0"/>
              <a:t>י"ח/אייר/תשפ"ד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A6CCE84-0362-45CF-8B60-691205487C5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5601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CCE84-0362-45CF-8B60-691205487C5C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575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2A9E-9714-885C-ACEC-64D0B8C61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49539-51C6-4A41-1DAE-674D7C85D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A9CB1-1564-D81E-0838-17CBB200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C88-9EFD-4F46-AE61-A4137A9CA8C0}" type="datetimeFigureOut">
              <a:rPr lang="he-IL" smtClean="0"/>
              <a:t>י"ח/אייר/תשפ"ד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A5F4A-AD20-9961-80CB-7755B611D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4D227-FD95-E7A0-B920-D994BF4C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8999-061D-4BE3-95F6-FD7D1ADFD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46503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F6DC-1646-ABE6-1B16-D94E1F56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331F9-A5F2-7675-25A8-16839F308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9D5FA-7011-0B00-8692-47E97CEE1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C88-9EFD-4F46-AE61-A4137A9CA8C0}" type="datetimeFigureOut">
              <a:rPr lang="he-IL" smtClean="0"/>
              <a:t>י"ח/אייר/תשפ"ד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44A29-0E19-0987-6896-262D4734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0CCAC-2D5A-A19A-1382-2F0F32777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8999-061D-4BE3-95F6-FD7D1ADFD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5638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22416C-8903-BE96-6689-98E40497E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A84E9-2521-754E-57B5-2DCAB3D18A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DCC83-ABFA-AA93-574F-370FF423D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C88-9EFD-4F46-AE61-A4137A9CA8C0}" type="datetimeFigureOut">
              <a:rPr lang="he-IL" smtClean="0"/>
              <a:t>י"ח/אייר/תשפ"ד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6CDF3-C3BB-67A3-9608-B45B65D19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83E0A-485D-D474-A8C8-5548CC15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8999-061D-4BE3-95F6-FD7D1ADFD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9461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0D2FE-2BA2-E85D-383E-90FF0D51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D85B7-1318-815C-1195-C0B51D534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3C1FA-E381-D1C7-E717-B04C786D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C88-9EFD-4F46-AE61-A4137A9CA8C0}" type="datetimeFigureOut">
              <a:rPr lang="he-IL" smtClean="0"/>
              <a:t>י"ח/אייר/תשפ"ד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E8658-6421-012B-BB60-EEB54FC5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B88F0-4BAA-A7B3-A133-CC00F837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8999-061D-4BE3-95F6-FD7D1ADFD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2620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A2EB3-732A-3B27-D408-10518B79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E2A44-7D11-5B03-8B94-823052F82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93D8-6E7E-47EB-509C-D114DFDC5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C88-9EFD-4F46-AE61-A4137A9CA8C0}" type="datetimeFigureOut">
              <a:rPr lang="he-IL" smtClean="0"/>
              <a:t>י"ח/אייר/תשפ"ד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A3497-5588-B72D-D244-A9AD4A5F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A0F74-0B3D-DE05-2074-55D3CB2F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8999-061D-4BE3-95F6-FD7D1ADFD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882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E9612-D5EC-2D08-9058-B91B420CB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A8FDA-E6C9-9602-1140-0A817B6B41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3EBA2-67BE-7035-4BEC-286675C07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60019-5CFE-9977-EE83-E0C9D679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C88-9EFD-4F46-AE61-A4137A9CA8C0}" type="datetimeFigureOut">
              <a:rPr lang="he-IL" smtClean="0"/>
              <a:t>י"ח/אייר/תשפ"ד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F3504-EBE8-E8D7-D241-120FD6C9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C79F1-9103-9D3B-F364-415FF008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8999-061D-4BE3-95F6-FD7D1ADFD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0787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8A7F-E140-89E1-22E0-972A0FA81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EDB37-5430-23CC-D4CA-A2FFB25D0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1BDF8-6EC1-76B8-773B-EF8B85242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EE947E-3063-ADAC-5833-C7FAEF5B0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BDEABE-2121-C055-01D7-05C234482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9FB763-0174-165A-C2E5-90F6059C2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C88-9EFD-4F46-AE61-A4137A9CA8C0}" type="datetimeFigureOut">
              <a:rPr lang="he-IL" smtClean="0"/>
              <a:t>י"ח/אייר/תשפ"ד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CE2859-198C-5B01-707A-E9A29A04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207EA7-0416-3EA7-95C6-64BA4740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8999-061D-4BE3-95F6-FD7D1ADFD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1167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28EE5-637E-AE4F-9095-7DF172AD1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05304-6266-DE55-BA99-948303BCA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C88-9EFD-4F46-AE61-A4137A9CA8C0}" type="datetimeFigureOut">
              <a:rPr lang="he-IL" smtClean="0"/>
              <a:t>י"ח/אייר/תשפ"ד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4B345-D3D0-C8E7-4D66-0D7CDDFBA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F48AE-D6A5-FFC0-D7D5-E1E5ABF0D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8999-061D-4BE3-95F6-FD7D1ADFD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0162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75A0D9-2068-141B-BF8F-62FBF4F13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C88-9EFD-4F46-AE61-A4137A9CA8C0}" type="datetimeFigureOut">
              <a:rPr lang="he-IL" smtClean="0"/>
              <a:t>י"ח/אייר/תשפ"ד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631F64-E552-DEFD-D382-1AE2D7CC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3FB56-EA97-7132-1866-FADF342F3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8999-061D-4BE3-95F6-FD7D1ADFD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8702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FB46-B531-B96F-3805-1B032808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A33FC-7A36-009E-D0B1-23F342A0F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1FD05-5A6A-7463-EB92-4464E7D23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22152-435A-B647-3D92-5EE311E2E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C88-9EFD-4F46-AE61-A4137A9CA8C0}" type="datetimeFigureOut">
              <a:rPr lang="he-IL" smtClean="0"/>
              <a:t>י"ח/אייר/תשפ"ד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7E5DFD-28A4-5079-74F3-632E4013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9D36D-F48F-B088-D1D2-83780198E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8999-061D-4BE3-95F6-FD7D1ADFD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0931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9CA6-82AB-F4B8-2A7B-7557A5C06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CD2C51-F65A-88D6-0B5D-114230E14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304904-0777-2D4D-F5B8-BA57B4C6C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ECA089-F0E4-CB4C-00EF-95E7FAA0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3C88-9EFD-4F46-AE61-A4137A9CA8C0}" type="datetimeFigureOut">
              <a:rPr lang="he-IL" smtClean="0"/>
              <a:t>י"ח/אייר/תשפ"ד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7D170-41FB-2C00-749A-9BE48BF9A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951F5-D254-00EC-FB21-3A296D2F7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8999-061D-4BE3-95F6-FD7D1ADFD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331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F2BDFE-03F8-95B2-FF56-BAB576291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71B9B-4D04-0D34-24F9-1260E49B5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C3A19-942F-7F7E-6F05-EF8B4EACC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663C88-9EFD-4F46-AE61-A4137A9CA8C0}" type="datetimeFigureOut">
              <a:rPr lang="he-IL" smtClean="0"/>
              <a:t>י"ח/אייר/תשפ"ד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E1F62-86AE-E6E5-B440-64E3CAC56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63887-03D4-027E-1DBA-25A4143C7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C08999-061D-4BE3-95F6-FD7D1ADFDB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985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43EA02-ECAE-2D3E-5347-0D5C66913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99" y="923937"/>
            <a:ext cx="4667250" cy="426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136573-15A7-564A-EF87-BF36E4CE8896}"/>
              </a:ext>
            </a:extLst>
          </p:cNvPr>
          <p:cNvSpPr txBox="1"/>
          <p:nvPr/>
        </p:nvSpPr>
        <p:spPr>
          <a:xfrm>
            <a:off x="772358" y="274467"/>
            <a:ext cx="1034248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Geometries variations for Slot WG BSBS gain calculation</a:t>
            </a:r>
            <a:endParaRPr lang="he-IL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F0A0A3-8B28-DBBF-1960-670EB1026913}"/>
              </a:ext>
            </a:extLst>
          </p:cNvPr>
          <p:cNvSpPr txBox="1"/>
          <p:nvPr/>
        </p:nvSpPr>
        <p:spPr>
          <a:xfrm>
            <a:off x="5714815" y="796104"/>
            <a:ext cx="80028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/>
              <a:t>TE</a:t>
            </a:r>
            <a:endParaRPr lang="he-IL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A3939F-9701-B22B-C19F-77B524FFA7C5}"/>
              </a:ext>
            </a:extLst>
          </p:cNvPr>
          <p:cNvSpPr txBox="1"/>
          <p:nvPr/>
        </p:nvSpPr>
        <p:spPr>
          <a:xfrm>
            <a:off x="9566245" y="813095"/>
            <a:ext cx="675035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/>
              <a:t>TM</a:t>
            </a:r>
            <a:endParaRPr lang="he-IL" sz="2400" b="1" dirty="0"/>
          </a:p>
        </p:txBody>
      </p:sp>
      <p:pic>
        <p:nvPicPr>
          <p:cNvPr id="10" name="Picture 9" descr="A blue and yellow graph&#10;&#10;Description automatically generated">
            <a:extLst>
              <a:ext uri="{FF2B5EF4-FFF2-40B4-BE49-F238E27FC236}">
                <a16:creationId xmlns:a16="http://schemas.microsoft.com/office/drawing/2014/main" id="{300058CC-C8AE-5CC9-2C28-CC3A21D1C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415" y="1438705"/>
            <a:ext cx="2944035" cy="1265452"/>
          </a:xfrm>
          <a:prstGeom prst="rect">
            <a:avLst/>
          </a:prstGeom>
        </p:spPr>
      </p:pic>
      <p:pic>
        <p:nvPicPr>
          <p:cNvPr id="12" name="Picture 11" descr="A diagram of a graph showing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9B2D831D-D91C-22C3-3D80-05CB0277BB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349" y="2855124"/>
            <a:ext cx="2944035" cy="1298720"/>
          </a:xfrm>
          <a:prstGeom prst="rect">
            <a:avLst/>
          </a:prstGeom>
        </p:spPr>
      </p:pic>
      <p:pic>
        <p:nvPicPr>
          <p:cNvPr id="14" name="Picture 13" descr="A blue background with red lines&#10;&#10;Description automatically generated">
            <a:extLst>
              <a:ext uri="{FF2B5EF4-FFF2-40B4-BE49-F238E27FC236}">
                <a16:creationId xmlns:a16="http://schemas.microsoft.com/office/drawing/2014/main" id="{3A17586D-D7C1-5B6C-AA4E-90D96C0C60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6455" y="2787305"/>
            <a:ext cx="3570973" cy="1391192"/>
          </a:xfrm>
          <a:prstGeom prst="rect">
            <a:avLst/>
          </a:prstGeom>
        </p:spPr>
      </p:pic>
      <p:pic>
        <p:nvPicPr>
          <p:cNvPr id="16" name="Picture 15" descr="A blue light on a blue background&#10;&#10;Description automatically generated">
            <a:extLst>
              <a:ext uri="{FF2B5EF4-FFF2-40B4-BE49-F238E27FC236}">
                <a16:creationId xmlns:a16="http://schemas.microsoft.com/office/drawing/2014/main" id="{5B998257-1EEF-BDCC-6012-10BE1D6397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0475" y="1415548"/>
            <a:ext cx="3348092" cy="1304361"/>
          </a:xfrm>
          <a:prstGeom prst="rect">
            <a:avLst/>
          </a:prstGeom>
        </p:spPr>
      </p:pic>
      <p:pic>
        <p:nvPicPr>
          <p:cNvPr id="18" name="Picture 17" descr="A diagram of a graph showing a number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942DC2B5-BA6E-1BEE-4DA0-461D838478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264" y="4709527"/>
            <a:ext cx="3316164" cy="1290578"/>
          </a:xfrm>
          <a:prstGeom prst="rect">
            <a:avLst/>
          </a:prstGeom>
        </p:spPr>
      </p:pic>
      <p:pic>
        <p:nvPicPr>
          <p:cNvPr id="22" name="Picture 21" descr="A diagram of a diffraction of light&#10;&#10;Description automatically generated with medium confidence">
            <a:extLst>
              <a:ext uri="{FF2B5EF4-FFF2-40B4-BE49-F238E27FC236}">
                <a16:creationId xmlns:a16="http://schemas.microsoft.com/office/drawing/2014/main" id="{CC0FB78E-689C-36C4-DB96-01453DA95C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884" y="4656723"/>
            <a:ext cx="2810500" cy="155455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83329A6-7024-F1F7-C3C6-CF607C2555CC}"/>
              </a:ext>
            </a:extLst>
          </p:cNvPr>
          <p:cNvSpPr txBox="1"/>
          <p:nvPr/>
        </p:nvSpPr>
        <p:spPr>
          <a:xfrm>
            <a:off x="3475962" y="5185824"/>
            <a:ext cx="1497922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b="1" dirty="0"/>
              <a:t>Anti symmetric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3906871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391E0FE-5946-94D5-CC40-7763221314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7654682"/>
                  </p:ext>
                </p:extLst>
              </p:nvPr>
            </p:nvGraphicFramePr>
            <p:xfrm>
              <a:off x="-1" y="-9522"/>
              <a:ext cx="12192000" cy="6867523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1214271704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19463137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254812689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81589575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9174565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4148821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315080709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125774136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4217936123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9480960"/>
                        </a:ext>
                      </a:extLst>
                    </a:gridCol>
                  </a:tblGrid>
                  <a:tr h="1106698"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𝑾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𝛀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latin typeface="Cambria Math" panose="02040503050406030204" pitchFamily="18" charset="0"/>
                                      </a:rPr>
                                      <m:t>𝐁</m:t>
                                    </m:r>
                                  </m:sub>
                                </m:sSub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𝐆𝐇𝐳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𝑒𝑓𝑓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Polarization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Fin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𝑛𝑚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𝑎𝑝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 [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𝑛𝑚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Device Layer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𝑛𝑚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BOX</a:t>
                          </a:r>
                          <a:endParaRPr lang="he-IL" dirty="0"/>
                        </a:p>
                        <a:p>
                          <a:pPr algn="ctr" rtl="0"/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Note</a:t>
                          </a:r>
                          <a:endParaRPr lang="he-I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96541052"/>
                      </a:ext>
                    </a:extLst>
                  </a:tr>
                  <a:tr h="448826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2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6.4209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1.4871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1.4096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TE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150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40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220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2</a:t>
                          </a:r>
                          <a:endParaRPr lang="he-IL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Standard</a:t>
                          </a:r>
                        </a:p>
                        <a:p>
                          <a:pPr algn="ctr" rtl="0"/>
                          <a:r>
                            <a:rPr lang="en-US" dirty="0"/>
                            <a:t>wafer</a:t>
                          </a:r>
                          <a:endParaRPr lang="he-I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59324604"/>
                      </a:ext>
                    </a:extLst>
                  </a:tr>
                  <a:tr h="448826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he-IL" dirty="0"/>
                            <a:t>0.2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he-IL" dirty="0"/>
                            <a:t>6.5949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e-IL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1.50955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e-IL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1.4398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TM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150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40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220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2</a:t>
                          </a:r>
                          <a:endParaRPr lang="he-IL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 rtl="0"/>
                          <a:endParaRPr lang="he-I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747439"/>
                      </a:ext>
                    </a:extLst>
                  </a:tr>
                  <a:tr h="694739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584</a:t>
                          </a:r>
                        </a:p>
                        <a:p>
                          <a:pPr algn="ctr" rtl="0"/>
                          <a:r>
                            <a:rPr lang="en-US" dirty="0"/>
                            <a:t>(~400)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5.8623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3.65085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1.6126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TM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100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40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340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2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Safavi’s paper</a:t>
                          </a:r>
                          <a:endParaRPr lang="he-I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5402718"/>
                      </a:ext>
                    </a:extLst>
                  </a:tr>
                  <a:tr h="694739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350</a:t>
                          </a:r>
                          <a:endParaRPr lang="he-IL" dirty="0"/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6.6521</a:t>
                          </a:r>
                          <a:endParaRPr lang="he-IL" dirty="0"/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3.7542</a:t>
                          </a:r>
                          <a:endParaRPr lang="he-IL" dirty="0"/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1.7702</a:t>
                          </a:r>
                          <a:endParaRPr lang="he-IL" dirty="0"/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TM</a:t>
                          </a:r>
                          <a:endParaRPr lang="he-IL" dirty="0"/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100</a:t>
                          </a:r>
                          <a:endParaRPr lang="he-IL" dirty="0"/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60</a:t>
                          </a:r>
                          <a:endParaRPr lang="he-IL" dirty="0"/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400</a:t>
                          </a:r>
                          <a:endParaRPr lang="he-IL" dirty="0"/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2</a:t>
                          </a:r>
                          <a:endParaRPr lang="he-IL" dirty="0"/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Wafer available</a:t>
                          </a:r>
                          <a:endParaRPr lang="he-IL" dirty="0"/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7970223"/>
                      </a:ext>
                    </a:extLst>
                  </a:tr>
                  <a:tr h="694739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222</a:t>
                          </a:r>
                          <a:endParaRPr lang="he-IL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6.1114</a:t>
                          </a:r>
                          <a:endParaRPr lang="he-IL" sz="1800" b="0" i="0" u="none" strike="noStrike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3.4118</a:t>
                          </a:r>
                          <a:endParaRPr lang="he-IL" sz="1800" b="0" i="0" u="none" strike="noStrike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1.6758</a:t>
                          </a:r>
                          <a:endParaRPr lang="he-IL" sz="1800" b="0" i="0" u="none" strike="noStrike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TM</a:t>
                          </a:r>
                          <a:endParaRPr lang="he-IL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100</a:t>
                          </a:r>
                          <a:endParaRPr lang="he-IL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100</a:t>
                          </a:r>
                          <a:endParaRPr lang="he-IL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400</a:t>
                          </a:r>
                          <a:endParaRPr lang="he-IL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he-IL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Wafer available</a:t>
                          </a:r>
                          <a:endParaRPr lang="he-IL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5466565"/>
                      </a:ext>
                    </a:extLst>
                  </a:tr>
                  <a:tr h="694739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70</a:t>
                          </a:r>
                          <a:endParaRPr lang="he-IL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he-IL">
                              <a:solidFill>
                                <a:schemeClr val="tx1"/>
                              </a:solidFill>
                            </a:rPr>
                            <a:t>5.4112</a:t>
                          </a:r>
                          <a:endParaRPr lang="he-IL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e-IL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2.8671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e-IL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1.5496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TM</a:t>
                          </a:r>
                          <a:endParaRPr lang="he-IL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100</a:t>
                          </a:r>
                          <a:endParaRPr lang="he-IL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200</a:t>
                          </a:r>
                          <a:endParaRPr lang="he-IL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400</a:t>
                          </a:r>
                          <a:endParaRPr lang="he-IL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he-IL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Wafer available</a:t>
                          </a:r>
                          <a:endParaRPr lang="he-IL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0413135"/>
                      </a:ext>
                    </a:extLst>
                  </a:tr>
                  <a:tr h="694739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214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5.2543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2.60405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1.4803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TM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100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40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300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0.7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Special Wafer</a:t>
                          </a:r>
                          <a:endParaRPr lang="he-I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61221625"/>
                      </a:ext>
                    </a:extLst>
                  </a:tr>
                  <a:tr h="694739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50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7.3994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e-IL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3.4183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e-IL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1.6203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TM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150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100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300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0.7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Special Wafer</a:t>
                          </a:r>
                          <a:endParaRPr lang="he-I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763852"/>
                      </a:ext>
                    </a:extLst>
                  </a:tr>
                  <a:tr h="694739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~20</a:t>
                          </a:r>
                          <a:endParaRPr lang="he-IL" dirty="0"/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14.8</a:t>
                          </a:r>
                          <a:endParaRPr lang="he-IL" dirty="0"/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3.67315</a:t>
                          </a:r>
                          <a:endParaRPr lang="he-IL" dirty="0"/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2.72</a:t>
                          </a:r>
                          <a:endParaRPr lang="he-IL" dirty="0"/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TE</a:t>
                          </a:r>
                          <a:endParaRPr lang="he-IL" dirty="0"/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---</a:t>
                          </a:r>
                          <a:endParaRPr lang="he-IL" dirty="0"/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---</a:t>
                          </a:r>
                          <a:endParaRPr lang="he-IL" dirty="0"/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300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0.7</a:t>
                          </a:r>
                          <a:endParaRPr lang="he-IL" dirty="0"/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Ridge </a:t>
                          </a:r>
                          <a:r>
                            <a:rPr lang="en-US" dirty="0" err="1"/>
                            <a:t>meza</a:t>
                          </a:r>
                          <a:endParaRPr lang="he-IL" dirty="0"/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60587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391E0FE-5946-94D5-CC40-7763221314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7654682"/>
                  </p:ext>
                </p:extLst>
              </p:nvPr>
            </p:nvGraphicFramePr>
            <p:xfrm>
              <a:off x="-1" y="-9522"/>
              <a:ext cx="12192000" cy="6867523"/>
            </p:xfrm>
            <a:graphic>
              <a:graphicData uri="http://schemas.openxmlformats.org/drawingml/2006/table">
                <a:tbl>
                  <a:tblPr rtl="1" firstRow="1" bandRow="1">
                    <a:tableStyleId>{5C22544A-7EE6-4342-B048-85BDC9FD1C3A}</a:tableStyleId>
                  </a:tblPr>
                  <a:tblGrid>
                    <a:gridCol w="1219200">
                      <a:extLst>
                        <a:ext uri="{9D8B030D-6E8A-4147-A177-3AD203B41FA5}">
                          <a16:colId xmlns:a16="http://schemas.microsoft.com/office/drawing/2014/main" val="1214271704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19463137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254812689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815895751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91745650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41488212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1315080709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125774136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4217936123"/>
                        </a:ext>
                      </a:extLst>
                    </a:gridCol>
                    <a:gridCol w="1219200">
                      <a:extLst>
                        <a:ext uri="{9D8B030D-6E8A-4147-A177-3AD203B41FA5}">
                          <a16:colId xmlns:a16="http://schemas.microsoft.com/office/drawing/2014/main" val="29480960"/>
                        </a:ext>
                      </a:extLst>
                    </a:gridCol>
                  </a:tblGrid>
                  <a:tr h="1106698"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0" t="-549" r="-903000" b="-5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500" t="-549" r="-803000" b="-5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500" t="-549" r="-703000" b="-5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500" t="-549" r="-603000" b="-5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Polarization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1000" t="-549" r="-402500" b="-5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1000" t="-549" r="-302500" b="-5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1000" t="-549" r="-202500" b="-5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he-IL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1000" t="-549" r="-102500" b="-5263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Note</a:t>
                          </a:r>
                          <a:endParaRPr lang="he-I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96541052"/>
                      </a:ext>
                    </a:extLst>
                  </a:tr>
                  <a:tr h="448826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2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6.4209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1.4871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1.4096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TE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150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40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220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2</a:t>
                          </a:r>
                          <a:endParaRPr lang="he-IL" dirty="0"/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Standard</a:t>
                          </a:r>
                        </a:p>
                        <a:p>
                          <a:pPr algn="ctr" rtl="0"/>
                          <a:r>
                            <a:rPr lang="en-US" dirty="0"/>
                            <a:t>wafer</a:t>
                          </a:r>
                          <a:endParaRPr lang="he-I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59324604"/>
                      </a:ext>
                    </a:extLst>
                  </a:tr>
                  <a:tr h="448826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he-IL" dirty="0"/>
                            <a:t>0.2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he-IL" dirty="0"/>
                            <a:t>6.5949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e-IL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1.50955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e-IL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1.4398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TM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150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40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220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2</a:t>
                          </a:r>
                          <a:endParaRPr lang="he-IL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 rtl="0"/>
                          <a:endParaRPr lang="he-I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4747439"/>
                      </a:ext>
                    </a:extLst>
                  </a:tr>
                  <a:tr h="694739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584</a:t>
                          </a:r>
                        </a:p>
                        <a:p>
                          <a:pPr algn="ctr" rtl="0"/>
                          <a:r>
                            <a:rPr lang="en-US" dirty="0"/>
                            <a:t>(~400)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5.8623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3.65085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1.6126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TM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100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40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340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2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Safavi’s paper</a:t>
                          </a:r>
                          <a:endParaRPr lang="he-I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75402718"/>
                      </a:ext>
                    </a:extLst>
                  </a:tr>
                  <a:tr h="694739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350</a:t>
                          </a:r>
                          <a:endParaRPr lang="he-IL" dirty="0"/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6.6521</a:t>
                          </a:r>
                          <a:endParaRPr lang="he-IL" dirty="0"/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3.7542</a:t>
                          </a:r>
                          <a:endParaRPr lang="he-IL" dirty="0"/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1.7702</a:t>
                          </a:r>
                          <a:endParaRPr lang="he-IL" dirty="0"/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TM</a:t>
                          </a:r>
                          <a:endParaRPr lang="he-IL" dirty="0"/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100</a:t>
                          </a:r>
                          <a:endParaRPr lang="he-IL" dirty="0"/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60</a:t>
                          </a:r>
                          <a:endParaRPr lang="he-IL" dirty="0"/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400</a:t>
                          </a:r>
                          <a:endParaRPr lang="he-IL" dirty="0"/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2</a:t>
                          </a:r>
                          <a:endParaRPr lang="he-IL" dirty="0"/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Wafer available</a:t>
                          </a:r>
                          <a:endParaRPr lang="he-IL" dirty="0"/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7970223"/>
                      </a:ext>
                    </a:extLst>
                  </a:tr>
                  <a:tr h="694739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222</a:t>
                          </a:r>
                          <a:endParaRPr lang="he-IL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6.1114</a:t>
                          </a:r>
                          <a:endParaRPr lang="he-IL" sz="1800" b="0" i="0" u="none" strike="noStrike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3.4118</a:t>
                          </a:r>
                          <a:endParaRPr lang="he-IL" sz="1800" b="0" i="0" u="none" strike="noStrike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1.6758</a:t>
                          </a:r>
                          <a:endParaRPr lang="he-IL" sz="1800" b="0" i="0" u="none" strike="noStrike" kern="1200" baseline="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TM</a:t>
                          </a:r>
                          <a:endParaRPr lang="he-IL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100</a:t>
                          </a:r>
                          <a:endParaRPr lang="he-IL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100</a:t>
                          </a:r>
                          <a:endParaRPr lang="he-IL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400</a:t>
                          </a:r>
                          <a:endParaRPr lang="he-IL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he-IL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Wafer available</a:t>
                          </a:r>
                          <a:endParaRPr lang="he-IL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5466565"/>
                      </a:ext>
                    </a:extLst>
                  </a:tr>
                  <a:tr h="694739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70</a:t>
                          </a:r>
                          <a:endParaRPr lang="he-IL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he-IL">
                              <a:solidFill>
                                <a:schemeClr val="tx1"/>
                              </a:solidFill>
                            </a:rPr>
                            <a:t>5.4112</a:t>
                          </a:r>
                          <a:endParaRPr lang="he-IL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e-IL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2.8671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e-IL" sz="1800" b="0" i="0" u="none" strike="noStrike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1.5496</a:t>
                          </a:r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TM</a:t>
                          </a:r>
                          <a:endParaRPr lang="he-IL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100</a:t>
                          </a:r>
                          <a:endParaRPr lang="he-IL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200</a:t>
                          </a:r>
                          <a:endParaRPr lang="he-IL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400</a:t>
                          </a:r>
                          <a:endParaRPr lang="he-IL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he-IL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Wafer available</a:t>
                          </a:r>
                          <a:endParaRPr lang="he-IL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0413135"/>
                      </a:ext>
                    </a:extLst>
                  </a:tr>
                  <a:tr h="694739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214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5.2543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2.60405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1.4803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TM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100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40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300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0.7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Special Wafer</a:t>
                          </a:r>
                          <a:endParaRPr lang="he-I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61221625"/>
                      </a:ext>
                    </a:extLst>
                  </a:tr>
                  <a:tr h="694739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50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7.3994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e-IL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3.4183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he-IL" sz="1800" b="0" i="0" u="none" strike="noStrike" kern="1200" baseline="0" dirty="0">
                              <a:solidFill>
                                <a:schemeClr val="dk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1.6203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TM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150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100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300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0.7</a:t>
                          </a:r>
                          <a:endParaRPr lang="he-IL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Special Wafer</a:t>
                          </a:r>
                          <a:endParaRPr lang="he-IL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763852"/>
                      </a:ext>
                    </a:extLst>
                  </a:tr>
                  <a:tr h="694739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~20</a:t>
                          </a:r>
                          <a:endParaRPr lang="he-IL" dirty="0"/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14.8</a:t>
                          </a:r>
                          <a:endParaRPr lang="he-IL" dirty="0"/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3.67315</a:t>
                          </a:r>
                          <a:endParaRPr lang="he-IL" dirty="0"/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2.72</a:t>
                          </a:r>
                          <a:endParaRPr lang="he-IL" dirty="0"/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TE</a:t>
                          </a:r>
                          <a:endParaRPr lang="he-IL" dirty="0"/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---</a:t>
                          </a:r>
                          <a:endParaRPr lang="he-IL" dirty="0"/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---</a:t>
                          </a:r>
                          <a:endParaRPr lang="he-IL" dirty="0"/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300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0.7</a:t>
                          </a:r>
                          <a:endParaRPr lang="he-IL" dirty="0"/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dirty="0"/>
                            <a:t>Ridge </a:t>
                          </a:r>
                          <a:r>
                            <a:rPr lang="en-US" dirty="0" err="1"/>
                            <a:t>meza</a:t>
                          </a:r>
                          <a:endParaRPr lang="he-IL" dirty="0"/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60587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18905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</TotalTime>
  <Words>142</Words>
  <Application>Microsoft Office PowerPoint</Application>
  <PresentationFormat>Widescreen</PresentationFormat>
  <Paragraphs>107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Matan Slook</dc:creator>
  <cp:lastModifiedBy>Matan Slook</cp:lastModifiedBy>
  <cp:revision>47</cp:revision>
  <dcterms:created xsi:type="dcterms:W3CDTF">2024-05-22T07:43:43Z</dcterms:created>
  <dcterms:modified xsi:type="dcterms:W3CDTF">2024-05-26T16:13:14Z</dcterms:modified>
</cp:coreProperties>
</file>