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8"/>
  </p:notesMasterIdLst>
  <p:handoutMasterIdLst>
    <p:handoutMasterId r:id="rId59"/>
  </p:handoutMasterIdLst>
  <p:sldIdLst>
    <p:sldId id="320" r:id="rId2"/>
    <p:sldId id="335" r:id="rId3"/>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9" r:id="rId36"/>
    <p:sldId id="370" r:id="rId37"/>
    <p:sldId id="371" r:id="rId38"/>
    <p:sldId id="372" r:id="rId39"/>
    <p:sldId id="373" r:id="rId40"/>
    <p:sldId id="374" r:id="rId41"/>
    <p:sldId id="375" r:id="rId42"/>
    <p:sldId id="376" r:id="rId43"/>
    <p:sldId id="377" r:id="rId44"/>
    <p:sldId id="378" r:id="rId45"/>
    <p:sldId id="379" r:id="rId46"/>
    <p:sldId id="380" r:id="rId47"/>
    <p:sldId id="381" r:id="rId48"/>
    <p:sldId id="382" r:id="rId49"/>
    <p:sldId id="383" r:id="rId50"/>
    <p:sldId id="384" r:id="rId51"/>
    <p:sldId id="385" r:id="rId52"/>
    <p:sldId id="386" r:id="rId53"/>
    <p:sldId id="387" r:id="rId54"/>
    <p:sldId id="388" r:id="rId55"/>
    <p:sldId id="389" r:id="rId56"/>
    <p:sldId id="333" r:id="rId57"/>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3" autoAdjust="0"/>
    <p:restoredTop sz="94468" autoAdjust="0"/>
  </p:normalViewPr>
  <p:slideViewPr>
    <p:cSldViewPr>
      <p:cViewPr>
        <p:scale>
          <a:sx n="77" d="100"/>
          <a:sy n="77" d="100"/>
        </p:scale>
        <p:origin x="-1080"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12/19/2013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12/19/2013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8CA3FD5-FD3F-4C79-A80B-E275BA2DB07B}" type="slidenum">
              <a:rPr lang="en-US"/>
              <a:pPr/>
              <a:t>31</a:t>
            </a:fld>
            <a:r>
              <a:rPr lang="en-US" dirty="0"/>
              <a:t>##</a:t>
            </a:r>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93229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D2E1BCC-A206-4C63-A6D2-1CD4D7278DD8}" type="slidenum">
              <a:rPr lang="en-US"/>
              <a:pPr/>
              <a:t>35</a:t>
            </a:fld>
            <a:r>
              <a:rPr lang="en-US" dirty="0"/>
              <a:t>##</a:t>
            </a:r>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98714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BAAA9F8-CCF5-4E25-AD2C-8F006C88416B}" type="slidenum">
              <a:rPr lang="en-US"/>
              <a:pPr/>
              <a:t>37</a:t>
            </a:fld>
            <a:r>
              <a:rPr lang="en-US" dirty="0"/>
              <a:t>##</a:t>
            </a:r>
          </a:p>
        </p:txBody>
      </p:sp>
      <p:sp>
        <p:nvSpPr>
          <p:cNvPr id="517122" name="Rectangle 2"/>
          <p:cNvSpPr>
            <a:spLocks noGrp="1" noRot="1" noChangeAspect="1" noChangeArrowheads="1" noTextEdit="1"/>
          </p:cNvSpPr>
          <p:nvPr>
            <p:ph type="sldImg"/>
          </p:nvPr>
        </p:nvSpPr>
        <p:spPr>
          <a:ln/>
        </p:spPr>
      </p:sp>
      <p:sp>
        <p:nvSpPr>
          <p:cNvPr id="5171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032570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2150EBD-32F7-4C9C-8BCB-C281C3A399FB}" type="slidenum">
              <a:rPr lang="en-US"/>
              <a:pPr/>
              <a:t>39</a:t>
            </a:fld>
            <a:r>
              <a:rPr lang="en-US" dirty="0"/>
              <a:t>##</a:t>
            </a:r>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98164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2150EBD-32F7-4C9C-8BCB-C281C3A399FB}" type="slidenum">
              <a:rPr lang="en-US"/>
              <a:pPr/>
              <a:t>42</a:t>
            </a:fld>
            <a:r>
              <a:rPr lang="en-US" dirty="0"/>
              <a:t>##</a:t>
            </a:r>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462875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2D76B48-857F-4E3A-B30D-EFD8DEDF63DB}" type="slidenum">
              <a:rPr lang="en-US"/>
              <a:pPr/>
              <a:t>48</a:t>
            </a:fld>
            <a:r>
              <a:rPr lang="en-US" dirty="0"/>
              <a:t>##</a:t>
            </a:r>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52175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0FD718C-3D7E-4A6E-9F9D-C61DF3A08425}" type="slidenum">
              <a:rPr lang="en-US"/>
              <a:pPr/>
              <a:t>50</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31295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914BBA5-FEC1-4CA1-88AB-9BF3C730A38C}" type="slidenum">
              <a:rPr lang="en-US"/>
              <a:pPr/>
              <a:t>52</a:t>
            </a:fld>
            <a:r>
              <a:rPr lang="en-US" dirty="0"/>
              <a:t>##</a:t>
            </a:r>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423994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93A1299-F055-4DC7-82A5-76191A4D0277}" type="slidenum">
              <a:rPr lang="en-US"/>
              <a:pPr/>
              <a:t>54</a:t>
            </a:fld>
            <a:r>
              <a:rPr lang="en-US" dirty="0"/>
              <a:t>##</a:t>
            </a:r>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063604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93A1299-F055-4DC7-82A5-76191A4D0277}" type="slidenum">
              <a:rPr lang="en-US"/>
              <a:pPr/>
              <a:t>55</a:t>
            </a:fld>
            <a:r>
              <a:rPr lang="en-US" dirty="0"/>
              <a:t>##</a:t>
            </a:r>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7146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28236FC-7460-47B5-8E5C-2AF21A4EC573}"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99848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182BDED-90FC-4B07-A4AE-5C0AABA2B497}" type="slidenum">
              <a:rPr lang="en-US"/>
              <a:pPr/>
              <a:t>4</a:t>
            </a:fld>
            <a:r>
              <a:rPr lang="en-US" dirty="0"/>
              <a:t>##</a:t>
            </a:r>
          </a:p>
        </p:txBody>
      </p:sp>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50211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3C72624-484E-4601-9E8A-6AA48CB11F9F}" type="slidenum">
              <a:rPr lang="en-US"/>
              <a:pPr/>
              <a:t>5</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40883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3D9BFAF-F0A8-4538-B3A2-9F2173835623}" type="slidenum">
              <a:rPr lang="en-US"/>
              <a:pPr/>
              <a:t>13</a:t>
            </a:fld>
            <a:r>
              <a:rPr lang="en-US" dirty="0"/>
              <a:t>##</a:t>
            </a:r>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946354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3D9BFAF-F0A8-4538-B3A2-9F2173835623}" type="slidenum">
              <a:rPr lang="en-US"/>
              <a:pPr/>
              <a:t>14</a:t>
            </a:fld>
            <a:r>
              <a:rPr lang="en-US" dirty="0"/>
              <a:t>##</a:t>
            </a:r>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715287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D98A618-929C-404A-86C7-6B369336850D}" type="slidenum">
              <a:rPr lang="en-US"/>
              <a:pPr/>
              <a:t>20</a:t>
            </a:fld>
            <a:r>
              <a:rPr lang="en-US" dirty="0"/>
              <a:t>##</a:t>
            </a:r>
          </a:p>
        </p:txBody>
      </p:sp>
      <p:sp>
        <p:nvSpPr>
          <p:cNvPr id="611330" name="Rectangle 2"/>
          <p:cNvSpPr>
            <a:spLocks noGrp="1" noRot="1" noChangeAspect="1" noChangeArrowheads="1" noTextEdit="1"/>
          </p:cNvSpPr>
          <p:nvPr>
            <p:ph type="sldImg"/>
          </p:nvPr>
        </p:nvSpPr>
        <p:spPr>
          <a:ln/>
        </p:spPr>
      </p:sp>
      <p:sp>
        <p:nvSpPr>
          <p:cNvPr id="6113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250653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0CE93A6-FA01-421A-9A1A-9D030E5B8DE9}" type="slidenum">
              <a:rPr lang="en-US"/>
              <a:pPr/>
              <a:t>22</a:t>
            </a:fld>
            <a:r>
              <a:rPr lang="en-US" dirty="0"/>
              <a:t>##</a:t>
            </a:r>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53487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5E64494-E13B-4300-AA68-72227FFCA007}" type="slidenum">
              <a:rPr lang="en-US"/>
              <a:pPr/>
              <a:t>25</a:t>
            </a:fld>
            <a:r>
              <a:rPr lang="en-US" dirty="0"/>
              <a:t>##</a:t>
            </a:r>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793927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extLst>
      <p:ext uri="{BB962C8B-B14F-4D97-AF65-F5344CB8AC3E}">
        <p14:creationId xmlns:p14="http://schemas.microsoft.com/office/powerpoint/2010/main" val="33793650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8">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1">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6"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academy.telerik.com/" TargetMode="External"/><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csharpfundamentals.telerik.com/" TargetMode="External"/><Relationship Id="rId4" Type="http://schemas.openxmlformats.org/officeDocument/2006/relationships/hyperlink" Target="http://www.nakov.com/" TargetMode="External"/><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35.jpeg"/><Relationship Id="rId4" Type="http://schemas.openxmlformats.org/officeDocument/2006/relationships/image" Target="../media/image34.jpeg"/></Relationships>
</file>

<file path=ppt/slides/_rels/slide3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csharpfundamentals.telerik.com/"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43.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hyperlink" Target="http://forums.academy.telerik.com/" TargetMode="External"/><Relationship Id="rId10" Type="http://schemas.openxmlformats.org/officeDocument/2006/relationships/image" Target="../media/image45.png"/><Relationship Id="rId4" Type="http://schemas.openxmlformats.org/officeDocument/2006/relationships/hyperlink" Target="http://www.facebook.com/telerikacademy" TargetMode="External"/><Relationship Id="rId9" Type="http://schemas.openxmlformats.org/officeDocument/2006/relationships/image" Target="../media/image44.png"/></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76400"/>
            <a:ext cx="8229600" cy="1524000"/>
          </a:xfrm>
        </p:spPr>
        <p:txBody>
          <a:bodyPr/>
          <a:lstStyle/>
          <a:p>
            <a:r>
              <a:rPr lang="en-US" dirty="0"/>
              <a:t>Methods</a:t>
            </a:r>
          </a:p>
        </p:txBody>
      </p:sp>
      <p:sp>
        <p:nvSpPr>
          <p:cNvPr id="3" name="Subtitle 2"/>
          <p:cNvSpPr>
            <a:spLocks noGrp="1"/>
          </p:cNvSpPr>
          <p:nvPr>
            <p:ph type="subTitle" idx="1"/>
          </p:nvPr>
        </p:nvSpPr>
        <p:spPr>
          <a:xfrm>
            <a:off x="457200" y="3317080"/>
            <a:ext cx="8229600" cy="569120"/>
          </a:xfrm>
        </p:spPr>
        <p:txBody>
          <a:bodyPr/>
          <a:lstStyle/>
          <a:p>
            <a:r>
              <a:rPr lang="en-US" dirty="0"/>
              <a:t>Subroutines in Computer Programming</a:t>
            </a:r>
          </a:p>
        </p:txBody>
      </p:sp>
      <p:sp>
        <p:nvSpPr>
          <p:cNvPr id="14" name="Text Placeholder 4"/>
          <p:cNvSpPr>
            <a:spLocks noGrp="1"/>
          </p:cNvSpPr>
          <p:nvPr>
            <p:ph type="body" sz="quarter" idx="10"/>
          </p:nvPr>
        </p:nvSpPr>
        <p:spPr>
          <a:xfrm>
            <a:off x="419099" y="4572000"/>
            <a:ext cx="3853295" cy="533400"/>
          </a:xfrm>
        </p:spPr>
        <p:txBody>
          <a:bodyPr/>
          <a:lstStyle/>
          <a:p>
            <a:r>
              <a:rPr lang="en-US" dirty="0" smtClean="0"/>
              <a:t>Svetlin Nakov</a:t>
            </a:r>
            <a:endParaRPr lang="en-US" dirty="0"/>
          </a:p>
        </p:txBody>
      </p:sp>
      <p:sp>
        <p:nvSpPr>
          <p:cNvPr id="15" name="Text Placeholder 5"/>
          <p:cNvSpPr>
            <a:spLocks noGrp="1"/>
          </p:cNvSpPr>
          <p:nvPr>
            <p:ph type="body" sz="quarter" idx="11"/>
          </p:nvPr>
        </p:nvSpPr>
        <p:spPr>
          <a:xfrm>
            <a:off x="457200" y="5833646"/>
            <a:ext cx="3810000" cy="369332"/>
          </a:xfrm>
        </p:spPr>
        <p:txBody>
          <a:bodyPr/>
          <a:lstStyle/>
          <a:p>
            <a:r>
              <a:rPr lang="en-US" dirty="0" smtClean="0"/>
              <a:t>Telerik Software Academy</a:t>
            </a:r>
            <a:endParaRPr lang="en-US" dirty="0"/>
          </a:p>
        </p:txBody>
      </p:sp>
      <p:sp>
        <p:nvSpPr>
          <p:cNvPr id="16" name="Text Placeholder 6"/>
          <p:cNvSpPr>
            <a:spLocks noGrp="1"/>
          </p:cNvSpPr>
          <p:nvPr>
            <p:ph type="body" sz="quarter" idx="12"/>
          </p:nvPr>
        </p:nvSpPr>
        <p:spPr>
          <a:xfrm>
            <a:off x="457200" y="6138446"/>
            <a:ext cx="3810000" cy="338554"/>
          </a:xfrm>
        </p:spPr>
        <p:txBody>
          <a:bodyPr/>
          <a:lstStyle/>
          <a:p>
            <a:r>
              <a:rPr lang="en-US" dirty="0" smtClean="0">
                <a:hlinkClick r:id="rId3"/>
              </a:rPr>
              <a:t>academy.telerik.com</a:t>
            </a:r>
            <a:r>
              <a:rPr lang="en-US" dirty="0" smtClean="0"/>
              <a:t>   </a:t>
            </a:r>
            <a:endParaRPr lang="en-US" dirty="0"/>
          </a:p>
        </p:txBody>
      </p:sp>
      <p:sp>
        <p:nvSpPr>
          <p:cNvPr id="4" name="Text Placeholder 3"/>
          <p:cNvSpPr>
            <a:spLocks noGrp="1"/>
          </p:cNvSpPr>
          <p:nvPr>
            <p:ph type="body" sz="quarter" idx="13"/>
          </p:nvPr>
        </p:nvSpPr>
        <p:spPr>
          <a:xfrm>
            <a:off x="431800" y="5029200"/>
            <a:ext cx="3838864" cy="461665"/>
          </a:xfrm>
        </p:spPr>
        <p:txBody>
          <a:bodyPr/>
          <a:lstStyle/>
          <a:p>
            <a:r>
              <a:rPr lang="en-US" dirty="0" smtClean="0"/>
              <a:t>Technical Trainer</a:t>
            </a:r>
            <a:endParaRPr lang="en-US" dirty="0"/>
          </a:p>
        </p:txBody>
      </p:sp>
      <p:sp>
        <p:nvSpPr>
          <p:cNvPr id="6" name="Text Placeholder 5"/>
          <p:cNvSpPr>
            <a:spLocks noGrp="1"/>
          </p:cNvSpPr>
          <p:nvPr>
            <p:ph type="body" sz="quarter" idx="14"/>
          </p:nvPr>
        </p:nvSpPr>
        <p:spPr>
          <a:xfrm>
            <a:off x="457200" y="5405735"/>
            <a:ext cx="3810000" cy="369332"/>
          </a:xfrm>
        </p:spPr>
        <p:txBody>
          <a:bodyPr/>
          <a:lstStyle/>
          <a:p>
            <a:r>
              <a:rPr lang="en-US" sz="1800" dirty="0" smtClean="0">
                <a:hlinkClick r:id="rId4"/>
              </a:rPr>
              <a:t>www.nakov.com</a:t>
            </a:r>
            <a:endParaRPr lang="en-US" sz="1800" dirty="0"/>
          </a:p>
        </p:txBody>
      </p:sp>
      <p:sp>
        <p:nvSpPr>
          <p:cNvPr id="12" name="TextBox 10"/>
          <p:cNvSpPr txBox="1"/>
          <p:nvPr/>
        </p:nvSpPr>
        <p:spPr>
          <a:xfrm rot="21402176">
            <a:off x="694595" y="764942"/>
            <a:ext cx="5415265" cy="461665"/>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r>
              <a:rPr lang="en-US" sz="2400" b="1" dirty="0" smtClean="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hlinkClick r:id="rId5"/>
              </a:rPr>
              <a:t>http://csharpfundamentals.telerik.com</a:t>
            </a:r>
            <a:endParaRPr lang="en-US" sz="24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pic>
        <p:nvPicPr>
          <p:cNvPr id="19" name="Picture 18">
            <a:hlinkClick r:id="rId5"/>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6901544" y="511628"/>
            <a:ext cx="1690210" cy="1611475"/>
          </a:xfrm>
          <a:prstGeom prst="rect">
            <a:avLst/>
          </a:prstGeom>
        </p:spPr>
      </p:pic>
      <p:pic>
        <p:nvPicPr>
          <p:cNvPr id="20" name="Picture 2" descr="http://www.iskouk.org/images/digital_brain.png"/>
          <p:cNvPicPr>
            <a:picLocks noChangeAspect="1" noChangeArrowheads="1"/>
          </p:cNvPicPr>
          <p:nvPr/>
        </p:nvPicPr>
        <p:blipFill>
          <a:blip r:embed="rId7" cstate="screen">
            <a:lum bright="10000" contrast="20000"/>
          </a:blip>
          <a:srcRect/>
          <a:stretch>
            <a:fillRect/>
          </a:stretch>
        </p:blipFill>
        <p:spPr bwMode="auto">
          <a:xfrm>
            <a:off x="4267200" y="4495800"/>
            <a:ext cx="4363496" cy="1848896"/>
          </a:xfrm>
          <a:prstGeom prst="roundRect">
            <a:avLst>
              <a:gd name="adj" fmla="val 12080"/>
            </a:avLst>
          </a:prstGeom>
          <a:noFill/>
          <a:effectLst>
            <a:softEdge rad="31750"/>
          </a:effectLst>
        </p:spPr>
      </p:pic>
      <p:pic>
        <p:nvPicPr>
          <p:cNvPr id="17" name="Picture 5"/>
          <p:cNvPicPr>
            <a:picLocks noChangeAspect="1" noChangeArrowheads="1"/>
          </p:cNvPicPr>
          <p:nvPr/>
        </p:nvPicPr>
        <p:blipFill>
          <a:blip r:embed="rId8">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550229" y="4617775"/>
            <a:ext cx="1476780" cy="161103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4" descr="http://blogs.aspect.com/wp-content/uploads/2009/09/Building-Blocks1.JPG"/>
          <p:cNvPicPr>
            <a:picLocks noChangeAspect="1" noChangeArrowheads="1"/>
          </p:cNvPicPr>
          <p:nvPr/>
        </p:nvPicPr>
        <p:blipFill>
          <a:blip r:embed="rId9" cstate="screen">
            <a:clrChange>
              <a:clrFrom>
                <a:srgbClr val="FFFFFF"/>
              </a:clrFrom>
              <a:clrTo>
                <a:srgbClr val="FFFFFF">
                  <a:alpha val="0"/>
                </a:srgbClr>
              </a:clrTo>
            </a:clrChange>
          </a:blip>
          <a:srcRect/>
          <a:stretch>
            <a:fillRect/>
          </a:stretch>
        </p:blipFill>
        <p:spPr bwMode="auto">
          <a:xfrm rot="20328255" flipH="1">
            <a:off x="896794" y="1372758"/>
            <a:ext cx="2464098" cy="1871306"/>
          </a:xfrm>
          <a:prstGeom prst="rect">
            <a:avLst/>
          </a:prstGeom>
          <a:noFill/>
          <a:effectLst>
            <a:softEdge rad="3175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1981200"/>
            <a:ext cx="8229600" cy="685800"/>
          </a:xfrm>
        </p:spPr>
        <p:txBody>
          <a:bodyPr/>
          <a:lstStyle/>
          <a:p>
            <a:r>
              <a:rPr lang="en-US" dirty="0" smtClean="0"/>
              <a:t>Calling Methods</a:t>
            </a:r>
            <a:endParaRPr lang="en-US" dirty="0"/>
          </a:p>
        </p:txBody>
      </p:sp>
      <p:pic>
        <p:nvPicPr>
          <p:cNvPr id="31746" name="Picture 2" descr="http://www.launchlab.co.uk/manager/tinymce/jscripts/tiny_mce/plugins/imagemanager/files/keyboard1.jpg"/>
          <p:cNvPicPr>
            <a:picLocks noChangeAspect="1" noChangeArrowheads="1"/>
          </p:cNvPicPr>
          <p:nvPr/>
        </p:nvPicPr>
        <p:blipFill>
          <a:blip r:embed="rId2" cstate="screen"/>
          <a:srcRect/>
          <a:stretch>
            <a:fillRect/>
          </a:stretch>
        </p:blipFill>
        <p:spPr bwMode="auto">
          <a:xfrm>
            <a:off x="2438400" y="3200400"/>
            <a:ext cx="4267200" cy="2362200"/>
          </a:xfrm>
          <a:prstGeom prst="roundRect">
            <a:avLst>
              <a:gd name="adj" fmla="val 8159"/>
            </a:avLst>
          </a:prstGeom>
          <a:noFill/>
        </p:spPr>
      </p:pic>
    </p:spTree>
    <p:extLst>
      <p:ext uri="{BB962C8B-B14F-4D97-AF65-F5344CB8AC3E}">
        <p14:creationId xmlns:p14="http://schemas.microsoft.com/office/powerpoint/2010/main" val="1247458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en-US" dirty="0"/>
              <a:t>Calling </a:t>
            </a:r>
            <a:r>
              <a:rPr lang="en-US" dirty="0" smtClean="0"/>
              <a:t>Methods</a:t>
            </a:r>
            <a:endParaRPr lang="bg-BG" dirty="0"/>
          </a:p>
        </p:txBody>
      </p:sp>
      <p:sp>
        <p:nvSpPr>
          <p:cNvPr id="443395" name="Rectangle 3"/>
          <p:cNvSpPr>
            <a:spLocks noGrp="1" noChangeArrowheads="1"/>
          </p:cNvSpPr>
          <p:nvPr>
            <p:ph idx="1"/>
          </p:nvPr>
        </p:nvSpPr>
        <p:spPr/>
        <p:txBody>
          <a:bodyPr/>
          <a:lstStyle/>
          <a:p>
            <a:r>
              <a:rPr lang="en-US" dirty="0"/>
              <a:t>To call a method, simply </a:t>
            </a:r>
            <a:r>
              <a:rPr lang="en-US" dirty="0" smtClean="0"/>
              <a:t>use:</a:t>
            </a:r>
            <a:endParaRPr lang="en-US" dirty="0"/>
          </a:p>
          <a:p>
            <a:pPr marL="871538" lvl="1" indent="-514350">
              <a:buFont typeface="+mj-lt"/>
              <a:buAutoNum type="arabicPeriod"/>
            </a:pPr>
            <a:r>
              <a:rPr lang="en-US" dirty="0" smtClean="0"/>
              <a:t>The </a:t>
            </a:r>
            <a:r>
              <a:rPr lang="en-US" dirty="0"/>
              <a:t>method’s name</a:t>
            </a:r>
          </a:p>
          <a:p>
            <a:pPr marL="871538" lvl="1" indent="-514350">
              <a:buFont typeface="+mj-lt"/>
              <a:buAutoNum type="arabicPeriod"/>
            </a:pPr>
            <a:r>
              <a:rPr lang="en-US" dirty="0" smtClean="0"/>
              <a:t>Parentheses </a:t>
            </a:r>
            <a:r>
              <a:rPr lang="en-US" dirty="0"/>
              <a:t>(don’t forget them!)</a:t>
            </a:r>
          </a:p>
          <a:p>
            <a:pPr marL="871538" lvl="1" indent="-514350">
              <a:buFont typeface="+mj-lt"/>
              <a:buAutoNum type="arabicPeriod"/>
            </a:pPr>
            <a:r>
              <a:rPr lang="en-US" dirty="0" smtClean="0"/>
              <a:t>A </a:t>
            </a:r>
            <a:r>
              <a:rPr lang="en-US" dirty="0"/>
              <a:t>semicolon </a:t>
            </a:r>
            <a:r>
              <a:rPr lang="en-US" dirty="0" smtClean="0"/>
              <a:t>(</a:t>
            </a:r>
            <a:r>
              <a:rPr lang="en-US" dirty="0" smtClean="0">
                <a:solidFill>
                  <a:schemeClr val="accent5">
                    <a:lumMod val="20000"/>
                    <a:lumOff val="80000"/>
                  </a:schemeClr>
                </a:solidFill>
                <a:latin typeface="Consolas" pitchFamily="49" charset="0"/>
                <a:cs typeface="Consolas" pitchFamily="49" charset="0"/>
              </a:rPr>
              <a:t>;</a:t>
            </a:r>
            <a:r>
              <a:rPr lang="en-US" dirty="0" smtClean="0"/>
              <a:t>)</a:t>
            </a:r>
            <a:endParaRPr lang="en-US" dirty="0"/>
          </a:p>
          <a:p>
            <a:pPr lvl="1">
              <a:buFontTx/>
              <a:buNone/>
            </a:pPr>
            <a:endParaRPr lang="en-US" dirty="0"/>
          </a:p>
          <a:p>
            <a:pPr>
              <a:spcBef>
                <a:spcPts val="1800"/>
              </a:spcBef>
            </a:pPr>
            <a:r>
              <a:rPr lang="en-US" dirty="0"/>
              <a:t>This will execute the code in the method’s </a:t>
            </a:r>
            <a:r>
              <a:rPr lang="en-US" dirty="0" smtClean="0"/>
              <a:t>body and will result in printing the following:</a:t>
            </a:r>
            <a:endParaRPr lang="en-US" dirty="0"/>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443396" name="Rectangle 4"/>
          <p:cNvSpPr>
            <a:spLocks noChangeArrowheads="1"/>
          </p:cNvSpPr>
          <p:nvPr/>
        </p:nvSpPr>
        <p:spPr bwMode="auto">
          <a:xfrm>
            <a:off x="685800" y="3768595"/>
            <a:ext cx="7696200" cy="42240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tIns="72000" bIns="72000">
            <a:spAutoFit/>
          </a:bodyPr>
          <a:lstStyle/>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PrintLogo</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4"/>
          <p:cNvSpPr>
            <a:spLocks noChangeArrowheads="1"/>
          </p:cNvSpPr>
          <p:nvPr/>
        </p:nvSpPr>
        <p:spPr bwMode="auto">
          <a:xfrm>
            <a:off x="679450" y="5638800"/>
            <a:ext cx="7696200" cy="6994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tIns="72000" bIns="72000">
            <a:spAutoFit/>
          </a:bodyPr>
          <a:lstStyle/>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Telerik Corp.</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1028" name="Picture 4" descr="http://cs.astronomy.com/asycs/blogs/astronomy/Spacecraft/blog_usa193-launch.jpg"/>
          <p:cNvPicPr>
            <a:picLocks noChangeAspect="1" noChangeArrowheads="1"/>
          </p:cNvPicPr>
          <p:nvPr/>
        </p:nvPicPr>
        <p:blipFill>
          <a:blip r:embed="rId2" cstate="screen"/>
          <a:srcRect/>
          <a:stretch>
            <a:fillRect/>
          </a:stretch>
        </p:blipFill>
        <p:spPr bwMode="auto">
          <a:xfrm>
            <a:off x="6934200" y="1143000"/>
            <a:ext cx="1768247" cy="2209800"/>
          </a:xfrm>
          <a:prstGeom prst="roundRect">
            <a:avLst>
              <a:gd name="adj" fmla="val 6492"/>
            </a:avLst>
          </a:prstGeom>
          <a:solidFill>
            <a:srgbClr val="FFFFFF">
              <a:shade val="85000"/>
            </a:srgbClr>
          </a:solidFill>
          <a:ln>
            <a:solidFill>
              <a:schemeClr val="accent5">
                <a:lumMod val="20000"/>
                <a:lumOff val="80000"/>
              </a:schemeClr>
            </a:solidFill>
          </a:ln>
          <a:effectLst/>
        </p:spPr>
      </p:pic>
    </p:spTree>
    <p:extLst>
      <p:ext uri="{BB962C8B-B14F-4D97-AF65-F5344CB8AC3E}">
        <p14:creationId xmlns:p14="http://schemas.microsoft.com/office/powerpoint/2010/main" val="85447303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t>Calling Methods (2)</a:t>
            </a:r>
            <a:endParaRPr lang="bg-BG"/>
          </a:p>
        </p:txBody>
      </p:sp>
      <p:sp>
        <p:nvSpPr>
          <p:cNvPr id="444419" name="Rectangle 3"/>
          <p:cNvSpPr>
            <a:spLocks noGrp="1" noChangeArrowheads="1"/>
          </p:cNvSpPr>
          <p:nvPr>
            <p:ph idx="1"/>
          </p:nvPr>
        </p:nvSpPr>
        <p:spPr/>
        <p:txBody>
          <a:bodyPr/>
          <a:lstStyle/>
          <a:p>
            <a:r>
              <a:rPr lang="en-US" dirty="0"/>
              <a:t>A method can be called from:</a:t>
            </a:r>
          </a:p>
          <a:p>
            <a:pPr lvl="1"/>
            <a:r>
              <a:rPr lang="en-US" dirty="0"/>
              <a:t>The</a:t>
            </a:r>
            <a:r>
              <a:rPr lang="bg-BG" dirty="0"/>
              <a:t> </a:t>
            </a:r>
            <a:r>
              <a:rPr lang="en-US" dirty="0">
                <a:solidFill>
                  <a:schemeClr val="accent5">
                    <a:lumMod val="20000"/>
                    <a:lumOff val="80000"/>
                  </a:schemeClr>
                </a:solidFill>
                <a:latin typeface="Consolas" pitchFamily="49" charset="0"/>
                <a:cs typeface="Consolas" pitchFamily="49" charset="0"/>
              </a:rPr>
              <a:t>Main()</a:t>
            </a:r>
            <a:r>
              <a:rPr lang="en-US" dirty="0"/>
              <a:t> method</a:t>
            </a:r>
          </a:p>
          <a:p>
            <a:pPr lvl="1">
              <a:spcBef>
                <a:spcPct val="30000"/>
              </a:spcBef>
            </a:pPr>
            <a:endParaRPr lang="en-US" dirty="0"/>
          </a:p>
          <a:p>
            <a:pPr lvl="1">
              <a:spcBef>
                <a:spcPct val="30000"/>
              </a:spcBef>
            </a:pPr>
            <a:endParaRPr lang="en-US" dirty="0"/>
          </a:p>
          <a:p>
            <a:pPr lvl="1">
              <a:spcBef>
                <a:spcPct val="30000"/>
              </a:spcBef>
            </a:pPr>
            <a:endParaRPr lang="en-US" dirty="0"/>
          </a:p>
          <a:p>
            <a:pPr lvl="1">
              <a:lnSpc>
                <a:spcPct val="130000"/>
              </a:lnSpc>
            </a:pPr>
            <a:r>
              <a:rPr lang="en-US" dirty="0" smtClean="0"/>
              <a:t>Any </a:t>
            </a:r>
            <a:r>
              <a:rPr lang="en-US" dirty="0"/>
              <a:t>other method</a:t>
            </a:r>
          </a:p>
          <a:p>
            <a:pPr lvl="1"/>
            <a:r>
              <a:rPr lang="en-US" dirty="0"/>
              <a:t>Itself </a:t>
            </a:r>
            <a:r>
              <a:rPr lang="en-US" dirty="0" smtClean="0"/>
              <a:t>(process known as </a:t>
            </a:r>
            <a:r>
              <a:rPr lang="en-US" dirty="0" smtClean="0">
                <a:solidFill>
                  <a:schemeClr val="accent5">
                    <a:lumMod val="20000"/>
                    <a:lumOff val="80000"/>
                  </a:schemeClr>
                </a:solidFill>
              </a:rPr>
              <a:t>recursion</a:t>
            </a:r>
            <a:r>
              <a:rPr lang="en-US" dirty="0"/>
              <a:t>)</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444420" name="Rectangle 4"/>
          <p:cNvSpPr>
            <a:spLocks noChangeArrowheads="1"/>
          </p:cNvSpPr>
          <p:nvPr/>
        </p:nvSpPr>
        <p:spPr bwMode="auto">
          <a:xfrm>
            <a:off x="898525" y="2514600"/>
            <a:ext cx="7345363" cy="175432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PrintLogo();</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7825" name="Picture 1" descr="C:\Trash\rocket.png"/>
          <p:cNvPicPr>
            <a:picLocks noChangeAspect="1" noChangeArrowheads="1"/>
          </p:cNvPicPr>
          <p:nvPr/>
        </p:nvPicPr>
        <p:blipFill>
          <a:blip r:embed="rId2" cstate="screen"/>
          <a:srcRect/>
          <a:stretch>
            <a:fillRect/>
          </a:stretch>
        </p:blipFill>
        <p:spPr bwMode="auto">
          <a:xfrm>
            <a:off x="6400800" y="1447800"/>
            <a:ext cx="2133600" cy="2133600"/>
          </a:xfrm>
          <a:prstGeom prst="roundRect">
            <a:avLst>
              <a:gd name="adj" fmla="val 8594"/>
            </a:avLst>
          </a:prstGeom>
          <a:solidFill>
            <a:srgbClr val="FFFFFF">
              <a:shade val="85000"/>
            </a:srgbClr>
          </a:solidFill>
          <a:ln>
            <a:solidFill>
              <a:schemeClr val="accent5">
                <a:lumMod val="75000"/>
              </a:schemeClr>
            </a:solidFill>
          </a:ln>
          <a:effectLst>
            <a:reflection blurRad="12700" stA="38000" endPos="28000" dist="5000" dir="5400000" sy="-100000" algn="bl" rotWithShape="0"/>
          </a:effectLst>
        </p:spPr>
      </p:pic>
    </p:spTree>
    <p:extLst>
      <p:ext uri="{BB962C8B-B14F-4D97-AF65-F5344CB8AC3E}">
        <p14:creationId xmlns:p14="http://schemas.microsoft.com/office/powerpoint/2010/main" val="240526800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ctrTitle"/>
          </p:nvPr>
        </p:nvSpPr>
        <p:spPr>
          <a:xfrm>
            <a:off x="1905000" y="3886200"/>
            <a:ext cx="5321302" cy="1244600"/>
          </a:xfrm>
        </p:spPr>
        <p:txBody>
          <a:bodyPr/>
          <a:lstStyle/>
          <a:p>
            <a:pPr>
              <a:lnSpc>
                <a:spcPct val="110000"/>
              </a:lnSpc>
            </a:pPr>
            <a:r>
              <a:rPr lang="en-US" dirty="0" smtClean="0"/>
              <a:t>Declaring and Calling Methods</a:t>
            </a:r>
            <a:endParaRPr lang="bg-BG" dirty="0"/>
          </a:p>
        </p:txBody>
      </p:sp>
      <p:sp>
        <p:nvSpPr>
          <p:cNvPr id="461828" name="Rectangle 4"/>
          <p:cNvSpPr>
            <a:spLocks noChangeArrowheads="1"/>
          </p:cNvSpPr>
          <p:nvPr/>
        </p:nvSpPr>
        <p:spPr bwMode="auto">
          <a:xfrm>
            <a:off x="823876" y="5569549"/>
            <a:ext cx="7481924" cy="450251"/>
          </a:xfrm>
          <a:prstGeom prst="rect">
            <a:avLst/>
          </a:prstGeom>
          <a:noFill/>
          <a:ln w="9525">
            <a:noFill/>
            <a:miter lim="800000"/>
            <a:headEnd/>
            <a:tailEnd/>
          </a:ln>
          <a:effectLst/>
        </p:spPr>
        <p:txBody>
          <a:bodyPr wrap="square"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Live Demo</a:t>
            </a:r>
            <a:endParaRPr lang="bg-BG" sz="2800" b="1" dirty="0">
              <a:solidFill>
                <a:srgbClr val="FAF7C8"/>
              </a:solidFill>
              <a:effectLst>
                <a:outerShdw blurRad="38100" dist="38100" dir="2700000" algn="tl">
                  <a:srgbClr val="000000">
                    <a:alpha val="43137"/>
                  </a:srgbClr>
                </a:outerShdw>
              </a:effectLst>
              <a:latin typeface="+mn-lt"/>
            </a:endParaRPr>
          </a:p>
        </p:txBody>
      </p:sp>
      <p:pic>
        <p:nvPicPr>
          <p:cNvPr id="76802" name="Picture 2" descr="http://heasarc.gsfc.nasa.gov/Images/spartan/sts51g_launch.gif"/>
          <p:cNvPicPr>
            <a:picLocks noChangeAspect="1" noChangeArrowheads="1"/>
          </p:cNvPicPr>
          <p:nvPr/>
        </p:nvPicPr>
        <p:blipFill>
          <a:blip r:embed="rId3" cstate="screen">
            <a:lum bright="10000" contrast="20000"/>
            <a:extLst>
              <a:ext uri="{28A0092B-C50C-407E-A947-70E740481C1C}">
                <a14:useLocalDpi xmlns:a14="http://schemas.microsoft.com/office/drawing/2010/main"/>
              </a:ext>
            </a:extLst>
          </a:blip>
          <a:srcRect/>
          <a:stretch>
            <a:fillRect/>
          </a:stretch>
        </p:blipFill>
        <p:spPr bwMode="auto">
          <a:xfrm>
            <a:off x="4943715" y="1066800"/>
            <a:ext cx="2828685" cy="2209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6804" name="Picture 4" descr="http://msnbcmedia2.msn.com/j/msnbc/Components/Photo_StoryLevel/071204/071204_shuttle_vlg6p.widec.jpg"/>
          <p:cNvPicPr>
            <a:picLocks noChangeAspect="1" noChangeArrowheads="1"/>
          </p:cNvPicPr>
          <p:nvPr/>
        </p:nvPicPr>
        <p:blipFill>
          <a:blip r:embed="rId4" cstate="screen"/>
          <a:srcRect/>
          <a:stretch>
            <a:fillRect/>
          </a:stretch>
        </p:blipFill>
        <p:spPr bwMode="auto">
          <a:xfrm>
            <a:off x="1295400" y="1066800"/>
            <a:ext cx="2838450" cy="2209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2779159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ctrTitle"/>
          </p:nvPr>
        </p:nvSpPr>
        <p:spPr>
          <a:xfrm>
            <a:off x="838200" y="1126224"/>
            <a:ext cx="7454902" cy="1244600"/>
          </a:xfrm>
        </p:spPr>
        <p:txBody>
          <a:bodyPr/>
          <a:lstStyle/>
          <a:p>
            <a:pPr>
              <a:lnSpc>
                <a:spcPct val="110000"/>
              </a:lnSpc>
            </a:pPr>
            <a:r>
              <a:rPr lang="en-US" dirty="0" smtClean="0"/>
              <a:t>Methods with Parameters</a:t>
            </a:r>
            <a:endParaRPr lang="bg-BG" dirty="0"/>
          </a:p>
        </p:txBody>
      </p:sp>
      <p:sp>
        <p:nvSpPr>
          <p:cNvPr id="461828" name="Rectangle 4"/>
          <p:cNvSpPr>
            <a:spLocks noChangeArrowheads="1"/>
          </p:cNvSpPr>
          <p:nvPr/>
        </p:nvSpPr>
        <p:spPr bwMode="auto">
          <a:xfrm>
            <a:off x="823876" y="2209800"/>
            <a:ext cx="7481924" cy="473976"/>
          </a:xfrm>
          <a:prstGeom prst="rect">
            <a:avLst/>
          </a:prstGeom>
          <a:noFill/>
          <a:ln w="9525">
            <a:noFill/>
            <a:miter lim="800000"/>
            <a:headEnd/>
            <a:tailEnd/>
          </a:ln>
          <a:effectLst/>
        </p:spPr>
        <p:txBody>
          <a:bodyPr wrap="square"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a:solidFill>
                  <a:srgbClr val="FAF7C8"/>
                </a:solidFill>
                <a:effectLst>
                  <a:outerShdw blurRad="38100" dist="38100" dir="2700000" algn="tl">
                    <a:srgbClr val="000000">
                      <a:alpha val="43137"/>
                    </a:srgbClr>
                  </a:outerShdw>
                </a:effectLst>
                <a:latin typeface="+mn-lt"/>
              </a:rPr>
              <a:t>Passing Parameters and Returning Values</a:t>
            </a:r>
            <a:endParaRPr lang="bg-BG" sz="2800" b="1" dirty="0">
              <a:solidFill>
                <a:srgbClr val="FAF7C8"/>
              </a:solidFill>
              <a:effectLst>
                <a:outerShdw blurRad="38100" dist="38100" dir="2700000" algn="tl">
                  <a:srgbClr val="000000">
                    <a:alpha val="43137"/>
                  </a:srgbClr>
                </a:outerShdw>
              </a:effectLst>
              <a:latin typeface="+mn-lt"/>
            </a:endParaRPr>
          </a:p>
        </p:txBody>
      </p:sp>
      <p:pic>
        <p:nvPicPr>
          <p:cNvPr id="25604" name="Picture 4" descr="http://www.chemistry-software.com/images/data/datan/datan3.gif"/>
          <p:cNvPicPr>
            <a:picLocks noChangeAspect="1" noChangeArrowheads="1"/>
          </p:cNvPicPr>
          <p:nvPr/>
        </p:nvPicPr>
        <p:blipFill>
          <a:blip r:embed="rId3" cstate="screen"/>
          <a:srcRect/>
          <a:stretch>
            <a:fillRect/>
          </a:stretch>
        </p:blipFill>
        <p:spPr bwMode="auto">
          <a:xfrm rot="155543">
            <a:off x="1589098" y="2743915"/>
            <a:ext cx="5884924" cy="3539297"/>
          </a:xfrm>
          <a:prstGeom prst="rect">
            <a:avLst/>
          </a:prstGeom>
          <a:noFill/>
          <a:effectLst/>
          <a:scene3d>
            <a:camera prst="perspectiveRelaxedModerately">
              <a:rot lat="19527276" lon="730227" rev="21181647"/>
            </a:camera>
            <a:lightRig rig="soft" dir="t"/>
          </a:scene3d>
          <a:sp3d prstMaterial="matte"/>
        </p:spPr>
      </p:pic>
    </p:spTree>
    <p:extLst>
      <p:ext uri="{BB962C8B-B14F-4D97-AF65-F5344CB8AC3E}">
        <p14:creationId xmlns:p14="http://schemas.microsoft.com/office/powerpoint/2010/main" val="98597677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a:t>Method Parameters</a:t>
            </a:r>
            <a:endParaRPr lang="bg-BG"/>
          </a:p>
        </p:txBody>
      </p:sp>
      <p:sp>
        <p:nvSpPr>
          <p:cNvPr id="463875" name="Rectangle 3"/>
          <p:cNvSpPr>
            <a:spLocks noGrp="1" noChangeArrowheads="1"/>
          </p:cNvSpPr>
          <p:nvPr>
            <p:ph idx="1"/>
          </p:nvPr>
        </p:nvSpPr>
        <p:spPr/>
        <p:txBody>
          <a:bodyPr/>
          <a:lstStyle/>
          <a:p>
            <a:pPr>
              <a:lnSpc>
                <a:spcPts val="4000"/>
              </a:lnSpc>
            </a:pPr>
            <a:r>
              <a:rPr lang="en-US" dirty="0"/>
              <a:t>To pass </a:t>
            </a:r>
            <a:r>
              <a:rPr lang="en-US" dirty="0" smtClean="0"/>
              <a:t>information </a:t>
            </a:r>
            <a:r>
              <a:rPr lang="en-US" dirty="0"/>
              <a:t>to a method, you can use </a:t>
            </a:r>
            <a:r>
              <a:rPr lang="en-US" dirty="0" smtClean="0">
                <a:solidFill>
                  <a:schemeClr val="accent5">
                    <a:lumMod val="20000"/>
                    <a:lumOff val="80000"/>
                  </a:schemeClr>
                </a:solidFill>
              </a:rPr>
              <a:t>parameters </a:t>
            </a:r>
            <a:r>
              <a:rPr lang="en-US" dirty="0" smtClean="0"/>
              <a:t>(also known as </a:t>
            </a:r>
            <a:r>
              <a:rPr lang="en-US" dirty="0" smtClean="0">
                <a:solidFill>
                  <a:schemeClr val="accent5">
                    <a:lumMod val="20000"/>
                    <a:lumOff val="80000"/>
                  </a:schemeClr>
                </a:solidFill>
              </a:rPr>
              <a:t>arguments</a:t>
            </a:r>
            <a:r>
              <a:rPr lang="en-US" dirty="0" smtClean="0"/>
              <a:t>)</a:t>
            </a:r>
            <a:endParaRPr lang="en-US" dirty="0">
              <a:solidFill>
                <a:schemeClr val="accent5">
                  <a:lumMod val="20000"/>
                  <a:lumOff val="80000"/>
                </a:schemeClr>
              </a:solidFill>
            </a:endParaRPr>
          </a:p>
          <a:p>
            <a:pPr lvl="1">
              <a:lnSpc>
                <a:spcPts val="4000"/>
              </a:lnSpc>
            </a:pPr>
            <a:r>
              <a:rPr lang="en-US" dirty="0"/>
              <a:t>You can pass zero or several </a:t>
            </a:r>
            <a:r>
              <a:rPr lang="en-US" dirty="0" smtClean="0"/>
              <a:t>input values</a:t>
            </a:r>
            <a:endParaRPr lang="en-US" dirty="0"/>
          </a:p>
          <a:p>
            <a:pPr lvl="1">
              <a:lnSpc>
                <a:spcPts val="4000"/>
              </a:lnSpc>
            </a:pPr>
            <a:r>
              <a:rPr lang="en-US" dirty="0"/>
              <a:t>You can pass values of different </a:t>
            </a:r>
            <a:r>
              <a:rPr lang="en-US" dirty="0" smtClean="0"/>
              <a:t>types</a:t>
            </a:r>
          </a:p>
          <a:p>
            <a:pPr lvl="1">
              <a:lnSpc>
                <a:spcPts val="4000"/>
              </a:lnSpc>
            </a:pPr>
            <a:r>
              <a:rPr lang="en-US" dirty="0" smtClean="0"/>
              <a:t>Each parameter has name and type</a:t>
            </a:r>
          </a:p>
          <a:p>
            <a:pPr lvl="1">
              <a:lnSpc>
                <a:spcPts val="4000"/>
              </a:lnSpc>
            </a:pPr>
            <a:r>
              <a:rPr lang="en-US" dirty="0" smtClean="0"/>
              <a:t>Parameters are assigned to particular values when the method is called</a:t>
            </a:r>
            <a:endParaRPr lang="en-US" dirty="0"/>
          </a:p>
          <a:p>
            <a:pPr>
              <a:lnSpc>
                <a:spcPts val="4000"/>
              </a:lnSpc>
            </a:pPr>
            <a:r>
              <a:rPr lang="en-US" dirty="0" smtClean="0"/>
              <a:t>Parameters can change </a:t>
            </a:r>
            <a:r>
              <a:rPr lang="en-US" dirty="0"/>
              <a:t>the </a:t>
            </a:r>
            <a:r>
              <a:rPr lang="en-US" dirty="0" smtClean="0"/>
              <a:t>method behavior depending on the passed values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extLst>
      <p:ext uri="{BB962C8B-B14F-4D97-AF65-F5344CB8AC3E}">
        <p14:creationId xmlns:p14="http://schemas.microsoft.com/office/powerpoint/2010/main" val="142164858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a:xfrm>
            <a:off x="1828800" y="152400"/>
            <a:ext cx="7086600" cy="914400"/>
          </a:xfrm>
        </p:spPr>
        <p:txBody>
          <a:bodyPr/>
          <a:lstStyle/>
          <a:p>
            <a:r>
              <a:rPr lang="en-US" dirty="0"/>
              <a:t>Defining and Using </a:t>
            </a:r>
            <a:br>
              <a:rPr lang="en-US" dirty="0"/>
            </a:br>
            <a:r>
              <a:rPr lang="en-US" dirty="0"/>
              <a:t>Method Parameters</a:t>
            </a:r>
            <a:endParaRPr lang="bg-BG" dirty="0"/>
          </a:p>
        </p:txBody>
      </p:sp>
      <p:sp>
        <p:nvSpPr>
          <p:cNvPr id="464899" name="Rectangle 3"/>
          <p:cNvSpPr>
            <a:spLocks noGrp="1" noChangeArrowheads="1"/>
          </p:cNvSpPr>
          <p:nvPr>
            <p:ph idx="1"/>
          </p:nvPr>
        </p:nvSpPr>
        <p:spPr>
          <a:xfrm>
            <a:off x="323850" y="4419600"/>
            <a:ext cx="8496300" cy="2089150"/>
          </a:xfrm>
        </p:spPr>
        <p:txBody>
          <a:bodyPr/>
          <a:lstStyle/>
          <a:p>
            <a:pPr>
              <a:lnSpc>
                <a:spcPct val="85000"/>
              </a:lnSpc>
            </a:pPr>
            <a:r>
              <a:rPr lang="en-US" dirty="0"/>
              <a:t>Method’s behavior depends on its parameters</a:t>
            </a:r>
          </a:p>
          <a:p>
            <a:pPr>
              <a:lnSpc>
                <a:spcPct val="85000"/>
              </a:lnSpc>
            </a:pPr>
            <a:r>
              <a:rPr lang="en-US" dirty="0"/>
              <a:t>Parameters can be of any type</a:t>
            </a:r>
          </a:p>
          <a:p>
            <a:pPr lvl="1">
              <a:lnSpc>
                <a:spcPct val="85000"/>
              </a:lnSpc>
            </a:pPr>
            <a:r>
              <a:rPr lang="en-US" sz="2800" noProof="1" smtClean="0">
                <a:solidFill>
                  <a:schemeClr val="accent5">
                    <a:lumMod val="20000"/>
                    <a:lumOff val="80000"/>
                  </a:schemeClr>
                </a:solidFill>
                <a:latin typeface="Consolas" pitchFamily="49" charset="0"/>
                <a:cs typeface="Consolas" pitchFamily="49" charset="0"/>
              </a:rPr>
              <a:t>int</a:t>
            </a:r>
            <a:r>
              <a:rPr lang="en-US" sz="2800" dirty="0" smtClean="0"/>
              <a:t>, </a:t>
            </a:r>
            <a:r>
              <a:rPr lang="en-US" sz="2800" dirty="0">
                <a:solidFill>
                  <a:schemeClr val="accent5">
                    <a:lumMod val="20000"/>
                    <a:lumOff val="80000"/>
                  </a:schemeClr>
                </a:solidFill>
                <a:latin typeface="Consolas" pitchFamily="49" charset="0"/>
                <a:cs typeface="Consolas" pitchFamily="49" charset="0"/>
              </a:rPr>
              <a:t>double</a:t>
            </a:r>
            <a:r>
              <a:rPr lang="en-US" sz="2800" dirty="0"/>
              <a:t>, </a:t>
            </a:r>
            <a:r>
              <a:rPr lang="en-US" sz="2800" dirty="0">
                <a:solidFill>
                  <a:schemeClr val="accent5">
                    <a:lumMod val="20000"/>
                    <a:lumOff val="80000"/>
                  </a:schemeClr>
                </a:solidFill>
                <a:latin typeface="Consolas" pitchFamily="49" charset="0"/>
                <a:cs typeface="Consolas" pitchFamily="49" charset="0"/>
              </a:rPr>
              <a:t>string</a:t>
            </a:r>
            <a:r>
              <a:rPr lang="en-US" sz="2800" dirty="0"/>
              <a:t>, etc.</a:t>
            </a:r>
          </a:p>
          <a:p>
            <a:pPr lvl="1">
              <a:lnSpc>
                <a:spcPct val="85000"/>
              </a:lnSpc>
            </a:pPr>
            <a:r>
              <a:rPr lang="en-US" sz="2800" dirty="0" smtClean="0"/>
              <a:t>Arrays (</a:t>
            </a:r>
            <a:r>
              <a:rPr lang="en-US" sz="2800" noProof="1" smtClean="0">
                <a:solidFill>
                  <a:schemeClr val="accent5">
                    <a:lumMod val="20000"/>
                    <a:lumOff val="80000"/>
                  </a:schemeClr>
                </a:solidFill>
                <a:latin typeface="Consolas" pitchFamily="49" charset="0"/>
                <a:cs typeface="Consolas" pitchFamily="49" charset="0"/>
              </a:rPr>
              <a:t>int</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a:t>
            </a:r>
            <a:r>
              <a:rPr lang="en-US" sz="2800" dirty="0">
                <a:solidFill>
                  <a:schemeClr val="accent5">
                    <a:lumMod val="20000"/>
                    <a:lumOff val="80000"/>
                  </a:schemeClr>
                </a:solidFill>
                <a:latin typeface="Consolas" pitchFamily="49" charset="0"/>
                <a:cs typeface="Consolas" pitchFamily="49" charset="0"/>
              </a:rPr>
              <a:t>double[]</a:t>
            </a:r>
            <a:r>
              <a:rPr lang="en-US" sz="2800" dirty="0"/>
              <a:t>, etc.)</a:t>
            </a:r>
            <a:endParaRPr lang="bg-BG" sz="2800"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464900" name="Rectangle 4"/>
          <p:cNvSpPr>
            <a:spLocks noChangeArrowheads="1"/>
          </p:cNvSpPr>
          <p:nvPr/>
        </p:nvSpPr>
        <p:spPr bwMode="auto">
          <a:xfrm>
            <a:off x="755650" y="1344613"/>
            <a:ext cx="7561263" cy="284475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PrintSign(int number)</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if (number &gt; 0)</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Console.WriteLine("Positive");</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else if (number &lt; 0)</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Console.WriteLine("Negative");</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Console.WriteLine("Zero");</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73730" name="Picture 2" descr="http://www.siue.edu/business/cli/img/blueprint__hardhat__hands.jpg"/>
          <p:cNvPicPr>
            <a:picLocks noChangeAspect="1" noChangeArrowheads="1"/>
          </p:cNvPicPr>
          <p:nvPr/>
        </p:nvPicPr>
        <p:blipFill>
          <a:blip r:embed="rId2" cstate="screen"/>
          <a:srcRect/>
          <a:stretch>
            <a:fillRect/>
          </a:stretch>
        </p:blipFill>
        <p:spPr bwMode="auto">
          <a:xfrm>
            <a:off x="6553200" y="1219200"/>
            <a:ext cx="1943100" cy="1295400"/>
          </a:xfrm>
          <a:prstGeom prst="roundRect">
            <a:avLst>
              <a:gd name="adj" fmla="val 9686"/>
            </a:avLst>
          </a:prstGeom>
          <a:noFill/>
        </p:spPr>
      </p:pic>
    </p:spTree>
    <p:extLst>
      <p:ext uri="{BB962C8B-B14F-4D97-AF65-F5344CB8AC3E}">
        <p14:creationId xmlns:p14="http://schemas.microsoft.com/office/powerpoint/2010/main" val="269408378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a:xfrm>
            <a:off x="1828800" y="152400"/>
            <a:ext cx="7086600" cy="914400"/>
          </a:xfrm>
        </p:spPr>
        <p:txBody>
          <a:bodyPr/>
          <a:lstStyle/>
          <a:p>
            <a:r>
              <a:rPr lang="en-US" dirty="0"/>
              <a:t>Defining and Using </a:t>
            </a:r>
            <a:br>
              <a:rPr lang="en-US" dirty="0"/>
            </a:br>
            <a:r>
              <a:rPr lang="en-US" dirty="0"/>
              <a:t>Method Parameters (2)</a:t>
            </a:r>
            <a:endParaRPr lang="bg-BG" dirty="0"/>
          </a:p>
        </p:txBody>
      </p:sp>
      <p:sp>
        <p:nvSpPr>
          <p:cNvPr id="539651" name="Rectangle 3"/>
          <p:cNvSpPr>
            <a:spLocks noGrp="1" noChangeArrowheads="1"/>
          </p:cNvSpPr>
          <p:nvPr>
            <p:ph idx="1"/>
          </p:nvPr>
        </p:nvSpPr>
        <p:spPr>
          <a:xfrm>
            <a:off x="228600" y="1219200"/>
            <a:ext cx="8686800" cy="5410200"/>
          </a:xfrm>
        </p:spPr>
        <p:txBody>
          <a:bodyPr/>
          <a:lstStyle/>
          <a:p>
            <a:r>
              <a:rPr lang="en-US" dirty="0" smtClean="0"/>
              <a:t>Methods can have as many parameters as needed:</a:t>
            </a:r>
            <a:endParaRPr lang="en-US" dirty="0"/>
          </a:p>
          <a:p>
            <a:endParaRPr lang="en-US" dirty="0"/>
          </a:p>
          <a:p>
            <a:endParaRPr lang="en-US" dirty="0"/>
          </a:p>
          <a:p>
            <a:endParaRPr lang="en-US" dirty="0"/>
          </a:p>
          <a:p>
            <a:endParaRPr lang="en-US" dirty="0"/>
          </a:p>
          <a:p>
            <a:pPr>
              <a:spcBef>
                <a:spcPts val="1800"/>
              </a:spcBef>
            </a:pPr>
            <a:r>
              <a:rPr lang="en-US" dirty="0" smtClean="0"/>
              <a:t>The following </a:t>
            </a:r>
            <a:r>
              <a:rPr lang="en-US" dirty="0"/>
              <a:t>syntax is </a:t>
            </a:r>
            <a:r>
              <a:rPr lang="en-US" dirty="0" smtClean="0"/>
              <a:t>not valid</a:t>
            </a:r>
            <a:r>
              <a:rPr lang="en-US" dirty="0"/>
              <a:t>:</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539652" name="Rectangle 4"/>
          <p:cNvSpPr>
            <a:spLocks noChangeArrowheads="1"/>
          </p:cNvSpPr>
          <p:nvPr/>
        </p:nvSpPr>
        <p:spPr bwMode="auto">
          <a:xfrm>
            <a:off x="611188" y="2438400"/>
            <a:ext cx="7847012" cy="242630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PrintMax(float number1, float number2)</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float max = number1;</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(number2 &gt; number1)</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max = number2;</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("Maximal number: {0}", max);</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39655" name="Rectangle 7"/>
          <p:cNvSpPr>
            <a:spLocks noChangeArrowheads="1"/>
          </p:cNvSpPr>
          <p:nvPr/>
        </p:nvSpPr>
        <p:spPr bwMode="auto">
          <a:xfrm>
            <a:off x="611188" y="5812145"/>
            <a:ext cx="7847012" cy="43625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tIns="72000" bIns="72000">
            <a:spAutoFit/>
          </a:bodyPr>
          <a:lstStyle/>
          <a:p>
            <a:pPr eaLnBrk="0" hangingPunct="0">
              <a:lnSpc>
                <a:spcPct val="105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PrintMax(float number1, number2)</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19393569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a:xfrm>
            <a:off x="1828800" y="228600"/>
            <a:ext cx="7086600" cy="914400"/>
          </a:xfrm>
        </p:spPr>
        <p:txBody>
          <a:bodyPr/>
          <a:lstStyle/>
          <a:p>
            <a:r>
              <a:rPr lang="en-US" dirty="0"/>
              <a:t>Calling Methods</a:t>
            </a:r>
            <a:br>
              <a:rPr lang="en-US" dirty="0"/>
            </a:br>
            <a:r>
              <a:rPr lang="en-US" dirty="0"/>
              <a:t>with Parameters</a:t>
            </a:r>
            <a:endParaRPr lang="bg-BG" dirty="0"/>
          </a:p>
        </p:txBody>
      </p:sp>
      <p:sp>
        <p:nvSpPr>
          <p:cNvPr id="578563" name="Rectangle 3"/>
          <p:cNvSpPr>
            <a:spLocks noGrp="1" noChangeArrowheads="1"/>
          </p:cNvSpPr>
          <p:nvPr>
            <p:ph idx="1"/>
          </p:nvPr>
        </p:nvSpPr>
        <p:spPr>
          <a:xfrm>
            <a:off x="228600" y="1295400"/>
            <a:ext cx="8686800" cy="5410200"/>
          </a:xfrm>
        </p:spPr>
        <p:txBody>
          <a:bodyPr/>
          <a:lstStyle/>
          <a:p>
            <a:pPr>
              <a:lnSpc>
                <a:spcPts val="3600"/>
              </a:lnSpc>
            </a:pPr>
            <a:r>
              <a:rPr lang="en-US" dirty="0"/>
              <a:t>To call a method and pass values to its parameters:</a:t>
            </a:r>
          </a:p>
          <a:p>
            <a:pPr lvl="1">
              <a:lnSpc>
                <a:spcPts val="3600"/>
              </a:lnSpc>
            </a:pPr>
            <a:r>
              <a:rPr lang="en-US" dirty="0" smtClean="0"/>
              <a:t>Use the </a:t>
            </a:r>
            <a:r>
              <a:rPr lang="en-US" dirty="0"/>
              <a:t>method’s name, followed by a list of expressions for each parameter</a:t>
            </a:r>
          </a:p>
          <a:p>
            <a:pPr>
              <a:lnSpc>
                <a:spcPts val="3600"/>
              </a:lnSpc>
            </a:pPr>
            <a:r>
              <a:rPr lang="en-US" dirty="0"/>
              <a:t>Examples:</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
        <p:nvSpPr>
          <p:cNvPr id="578564" name="Rectangle 4"/>
          <p:cNvSpPr>
            <a:spLocks noChangeArrowheads="1"/>
          </p:cNvSpPr>
          <p:nvPr/>
        </p:nvSpPr>
        <p:spPr bwMode="auto">
          <a:xfrm>
            <a:off x="755650" y="4114800"/>
            <a:ext cx="7561263" cy="2222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PrintSign(-5);</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PrintSign(balance);</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PrintSign(2+3);</a:t>
            </a:r>
          </a:p>
          <a:p>
            <a:pPr eaLnBrk="0" hangingPunct="0">
              <a:lnSpc>
                <a:spcPts val="28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PrintMax(100, 200);</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PrintMax(oldQuantity * 1.5, quantity * 2);</a:t>
            </a:r>
          </a:p>
        </p:txBody>
      </p:sp>
      <p:pic>
        <p:nvPicPr>
          <p:cNvPr id="71681" name="Picture 1" descr="C:\Trash\crane.jpg"/>
          <p:cNvPicPr>
            <a:picLocks noChangeAspect="1" noChangeArrowheads="1"/>
          </p:cNvPicPr>
          <p:nvPr/>
        </p:nvPicPr>
        <p:blipFill>
          <a:blip r:embed="rId2" cstate="screen"/>
          <a:srcRect/>
          <a:stretch>
            <a:fillRect/>
          </a:stretch>
        </p:blipFill>
        <p:spPr bwMode="auto">
          <a:xfrm>
            <a:off x="6096000" y="3810000"/>
            <a:ext cx="2381250" cy="15811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065459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a:xfrm>
            <a:off x="1828800" y="228600"/>
            <a:ext cx="7086600" cy="914400"/>
          </a:xfrm>
        </p:spPr>
        <p:txBody>
          <a:bodyPr/>
          <a:lstStyle/>
          <a:p>
            <a:r>
              <a:rPr lang="en-US" dirty="0" smtClean="0"/>
              <a:t>Calling Methods</a:t>
            </a:r>
            <a:br>
              <a:rPr lang="en-US" dirty="0" smtClean="0"/>
            </a:br>
            <a:r>
              <a:rPr lang="en-US" dirty="0" smtClean="0"/>
              <a:t>with Parameters (2)</a:t>
            </a:r>
            <a:endParaRPr lang="bg-BG" dirty="0"/>
          </a:p>
        </p:txBody>
      </p:sp>
      <p:sp>
        <p:nvSpPr>
          <p:cNvPr id="579587" name="Rectangle 3"/>
          <p:cNvSpPr>
            <a:spLocks noGrp="1" noChangeArrowheads="1"/>
          </p:cNvSpPr>
          <p:nvPr>
            <p:ph idx="1"/>
          </p:nvPr>
        </p:nvSpPr>
        <p:spPr>
          <a:xfrm>
            <a:off x="228600" y="1447800"/>
            <a:ext cx="8686800" cy="5257800"/>
          </a:xfrm>
        </p:spPr>
        <p:txBody>
          <a:bodyPr/>
          <a:lstStyle/>
          <a:p>
            <a:pPr>
              <a:lnSpc>
                <a:spcPts val="4000"/>
              </a:lnSpc>
            </a:pPr>
            <a:r>
              <a:rPr lang="en-US" dirty="0"/>
              <a:t>Expressions must be of the same type </a:t>
            </a:r>
            <a:r>
              <a:rPr lang="en-US" dirty="0" smtClean="0"/>
              <a:t>as method’s </a:t>
            </a:r>
            <a:r>
              <a:rPr lang="en-US" dirty="0"/>
              <a:t>parameters (or compatible)</a:t>
            </a:r>
          </a:p>
          <a:p>
            <a:pPr lvl="1">
              <a:lnSpc>
                <a:spcPts val="4000"/>
              </a:lnSpc>
            </a:pPr>
            <a:r>
              <a:rPr lang="en-US" dirty="0"/>
              <a:t>If the method requires a </a:t>
            </a:r>
            <a:r>
              <a:rPr lang="en-US" dirty="0">
                <a:solidFill>
                  <a:schemeClr val="accent5">
                    <a:lumMod val="20000"/>
                    <a:lumOff val="80000"/>
                  </a:schemeClr>
                </a:solidFill>
                <a:latin typeface="Consolas" pitchFamily="49" charset="0"/>
                <a:cs typeface="Consolas" pitchFamily="49" charset="0"/>
              </a:rPr>
              <a:t>float</a:t>
            </a:r>
            <a:r>
              <a:rPr lang="en-US" dirty="0"/>
              <a:t> expression, you can pass </a:t>
            </a:r>
            <a:r>
              <a:rPr lang="en-US" noProof="1" smtClean="0">
                <a:solidFill>
                  <a:schemeClr val="accent5">
                    <a:lumMod val="20000"/>
                    <a:lumOff val="80000"/>
                  </a:schemeClr>
                </a:solidFill>
                <a:latin typeface="Consolas" pitchFamily="49" charset="0"/>
                <a:cs typeface="Consolas" pitchFamily="49" charset="0"/>
              </a:rPr>
              <a:t>int</a:t>
            </a:r>
            <a:r>
              <a:rPr lang="en-US" dirty="0" smtClean="0"/>
              <a:t> instead</a:t>
            </a:r>
            <a:endParaRPr lang="en-US" dirty="0">
              <a:latin typeface="Courier New" pitchFamily="49" charset="0"/>
            </a:endParaRPr>
          </a:p>
          <a:p>
            <a:pPr>
              <a:lnSpc>
                <a:spcPts val="4000"/>
              </a:lnSpc>
            </a:pPr>
            <a:r>
              <a:rPr lang="en-US" dirty="0"/>
              <a:t>Use the same order like in method declaration</a:t>
            </a:r>
          </a:p>
          <a:p>
            <a:pPr>
              <a:lnSpc>
                <a:spcPts val="4000"/>
              </a:lnSpc>
            </a:pPr>
            <a:r>
              <a:rPr lang="en-US" dirty="0"/>
              <a:t>For methods with no parameters do not forget the parentheses</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val="75897982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a:xfrm>
            <a:off x="323850" y="1066800"/>
            <a:ext cx="8496300" cy="5530850"/>
          </a:xfrm>
        </p:spPr>
        <p:txBody>
          <a:bodyPr/>
          <a:lstStyle/>
          <a:p>
            <a:pPr marL="452438" indent="-452438">
              <a:lnSpc>
                <a:spcPts val="4000"/>
              </a:lnSpc>
              <a:buFontTx/>
              <a:buAutoNum type="arabicPeriod"/>
              <a:tabLst/>
            </a:pPr>
            <a:r>
              <a:rPr lang="en-US" dirty="0"/>
              <a:t>Using Methods</a:t>
            </a:r>
          </a:p>
          <a:p>
            <a:pPr marL="712788" lvl="1" indent="-350838">
              <a:lnSpc>
                <a:spcPts val="4000"/>
              </a:lnSpc>
            </a:pPr>
            <a:r>
              <a:rPr lang="en-US" dirty="0"/>
              <a:t>What is a Method? Why to Use </a:t>
            </a:r>
            <a:r>
              <a:rPr lang="en-US" dirty="0" smtClean="0"/>
              <a:t>Methods?</a:t>
            </a:r>
            <a:endParaRPr lang="en-US" dirty="0"/>
          </a:p>
          <a:p>
            <a:pPr marL="712788" lvl="1" indent="-350838">
              <a:lnSpc>
                <a:spcPts val="4000"/>
              </a:lnSpc>
            </a:pPr>
            <a:r>
              <a:rPr lang="en-US" dirty="0"/>
              <a:t>Declaring and Creating Methods</a:t>
            </a:r>
          </a:p>
          <a:p>
            <a:pPr marL="712788" lvl="1" indent="-350838">
              <a:lnSpc>
                <a:spcPts val="4000"/>
              </a:lnSpc>
            </a:pPr>
            <a:r>
              <a:rPr lang="en-US" dirty="0" smtClean="0"/>
              <a:t>Calling </a:t>
            </a:r>
            <a:r>
              <a:rPr lang="en-US" dirty="0"/>
              <a:t>Methods</a:t>
            </a:r>
          </a:p>
          <a:p>
            <a:pPr marL="452438" indent="-452438">
              <a:lnSpc>
                <a:spcPts val="4000"/>
              </a:lnSpc>
              <a:buFontTx/>
              <a:buAutoNum type="arabicPeriod"/>
            </a:pPr>
            <a:r>
              <a:rPr lang="en-US" dirty="0" smtClean="0"/>
              <a:t>Methods </a:t>
            </a:r>
            <a:r>
              <a:rPr lang="en-US" dirty="0"/>
              <a:t>with Parameters</a:t>
            </a:r>
          </a:p>
          <a:p>
            <a:pPr marL="712788" lvl="1" indent="-350838">
              <a:lnSpc>
                <a:spcPts val="4000"/>
              </a:lnSpc>
            </a:pPr>
            <a:r>
              <a:rPr lang="en-US" dirty="0"/>
              <a:t>Passing Parameters</a:t>
            </a:r>
          </a:p>
          <a:p>
            <a:pPr marL="712788" lvl="1" indent="-350838">
              <a:lnSpc>
                <a:spcPts val="4000"/>
              </a:lnSpc>
            </a:pPr>
            <a:r>
              <a:rPr lang="en-US" dirty="0"/>
              <a:t>Returning Values</a:t>
            </a:r>
          </a:p>
          <a:p>
            <a:pPr marL="452438" indent="-452438">
              <a:lnSpc>
                <a:spcPts val="4000"/>
              </a:lnSpc>
              <a:buFontTx/>
              <a:buAutoNum type="arabicPeriod"/>
            </a:pPr>
            <a:r>
              <a:rPr lang="en-US" dirty="0" smtClean="0"/>
              <a:t>Best </a:t>
            </a:r>
            <a:r>
              <a:rPr lang="en-US" dirty="0"/>
              <a:t>Practices</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14338" name="Picture 2" descr="http://nextlevelworkshop.com/assets/images/books4.gif"/>
          <p:cNvPicPr>
            <a:picLocks noChangeAspect="1" noChangeArrowheads="1"/>
          </p:cNvPicPr>
          <p:nvPr/>
        </p:nvPicPr>
        <p:blipFill>
          <a:blip r:embed="rId3" cstate="screen"/>
          <a:srcRect/>
          <a:stretch>
            <a:fillRect/>
          </a:stretch>
        </p:blipFill>
        <p:spPr bwMode="auto">
          <a:xfrm>
            <a:off x="6324600" y="3657600"/>
            <a:ext cx="2244558" cy="2781300"/>
          </a:xfrm>
          <a:prstGeom prst="rect">
            <a:avLst/>
          </a:prstGeom>
          <a:noFill/>
          <a:effectLst>
            <a:softEdge rad="31750"/>
          </a:effectLst>
        </p:spPr>
      </p:pic>
    </p:spTree>
    <p:extLst>
      <p:ext uri="{BB962C8B-B14F-4D97-AF65-F5344CB8AC3E}">
        <p14:creationId xmlns:p14="http://schemas.microsoft.com/office/powerpoint/2010/main" val="181592001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ChangeArrowheads="1"/>
          </p:cNvSpPr>
          <p:nvPr/>
        </p:nvSpPr>
        <p:spPr bwMode="auto">
          <a:xfrm>
            <a:off x="1057275" y="3926574"/>
            <a:ext cx="3730626"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Examples</a:t>
            </a:r>
            <a:endParaRPr lang="bg-BG" sz="2800" b="1" dirty="0">
              <a:effectLst>
                <a:outerShdw blurRad="38100" dist="38100" dir="2700000" algn="tl">
                  <a:srgbClr val="000000">
                    <a:alpha val="43137"/>
                  </a:srgbClr>
                </a:outerShdw>
              </a:effectLst>
            </a:endParaRPr>
          </a:p>
        </p:txBody>
      </p:sp>
      <p:sp>
        <p:nvSpPr>
          <p:cNvPr id="610307" name="Rectangle 3"/>
          <p:cNvSpPr>
            <a:spLocks noGrp="1" noChangeArrowheads="1"/>
          </p:cNvSpPr>
          <p:nvPr>
            <p:ph type="ctrTitle"/>
          </p:nvPr>
        </p:nvSpPr>
        <p:spPr>
          <a:xfrm>
            <a:off x="373062" y="2209800"/>
            <a:ext cx="5113338" cy="1473200"/>
          </a:xfrm>
          <a:noFill/>
          <a:ln/>
        </p:spPr>
        <p:txBody>
          <a:bodyPr/>
          <a:lstStyle/>
          <a:p>
            <a:pPr>
              <a:lnSpc>
                <a:spcPct val="110000"/>
              </a:lnSpc>
            </a:pPr>
            <a:r>
              <a:rPr lang="en-US" dirty="0"/>
              <a:t>Using Methods With Parameters</a:t>
            </a:r>
            <a:endParaRPr lang="bg-BG" dirty="0"/>
          </a:p>
        </p:txBody>
      </p:sp>
      <p:pic>
        <p:nvPicPr>
          <p:cNvPr id="69634" name="Picture 2" descr="http://craneuniverse.com/building&amp;tower-crane-s.jpg"/>
          <p:cNvPicPr>
            <a:picLocks noChangeAspect="1" noChangeArrowheads="1"/>
          </p:cNvPicPr>
          <p:nvPr/>
        </p:nvPicPr>
        <p:blipFill>
          <a:blip r:embed="rId3" cstate="screen">
            <a:lum bright="10000" contrast="30000"/>
          </a:blip>
          <a:srcRect/>
          <a:stretch>
            <a:fillRect/>
          </a:stretch>
        </p:blipFill>
        <p:spPr bwMode="auto">
          <a:xfrm>
            <a:off x="5741670" y="2057400"/>
            <a:ext cx="2935605" cy="4381500"/>
          </a:xfrm>
          <a:prstGeom prst="roundRect">
            <a:avLst>
              <a:gd name="adj" fmla="val 7220"/>
            </a:avLst>
          </a:prstGeom>
          <a:noFill/>
        </p:spPr>
      </p:pic>
    </p:spTree>
    <p:extLst>
      <p:ext uri="{BB962C8B-B14F-4D97-AF65-F5344CB8AC3E}">
        <p14:creationId xmlns:p14="http://schemas.microsoft.com/office/powerpoint/2010/main" val="200477851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p:txBody>
          <a:bodyPr/>
          <a:lstStyle/>
          <a:p>
            <a:r>
              <a:rPr lang="en-US" sz="3800" dirty="0"/>
              <a:t>Methods Parameters – Example</a:t>
            </a:r>
            <a:endParaRPr lang="bg-BG" sz="3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
        <p:nvSpPr>
          <p:cNvPr id="612356" name="Rectangle 4"/>
          <p:cNvSpPr>
            <a:spLocks noChangeArrowheads="1"/>
          </p:cNvSpPr>
          <p:nvPr/>
        </p:nvSpPr>
        <p:spPr bwMode="auto">
          <a:xfrm>
            <a:off x="631825" y="1168598"/>
            <a:ext cx="7902575" cy="523220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PrintSign(int number</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(number &gt; 0)</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{0}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positive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number);</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else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if (number &lt; 0)</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{0}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negative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number);</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{0}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is zero.", number);</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PrintMax(float number1,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float number2</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float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max = number1;</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(number2 &gt; number1</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max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number2</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("Maximal number: {0}", max);</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00494731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ChangeArrowheads="1"/>
          </p:cNvSpPr>
          <p:nvPr/>
        </p:nvSpPr>
        <p:spPr bwMode="auto">
          <a:xfrm>
            <a:off x="1277937" y="2755900"/>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80611" name="Rectangle 3"/>
          <p:cNvSpPr>
            <a:spLocks noGrp="1" noChangeArrowheads="1"/>
          </p:cNvSpPr>
          <p:nvPr>
            <p:ph type="ctrTitle"/>
          </p:nvPr>
        </p:nvSpPr>
        <p:spPr>
          <a:xfrm>
            <a:off x="609600" y="1828800"/>
            <a:ext cx="7789862" cy="736600"/>
          </a:xfrm>
          <a:noFill/>
          <a:ln/>
        </p:spPr>
        <p:txBody>
          <a:bodyPr/>
          <a:lstStyle/>
          <a:p>
            <a:pPr>
              <a:lnSpc>
                <a:spcPct val="110000"/>
              </a:lnSpc>
            </a:pPr>
            <a:r>
              <a:rPr lang="en-US" dirty="0"/>
              <a:t>Method Parameters</a:t>
            </a:r>
            <a:endParaRPr lang="bg-BG" dirty="0"/>
          </a:p>
        </p:txBody>
      </p:sp>
      <p:pic>
        <p:nvPicPr>
          <p:cNvPr id="66562" name="Picture 2" descr="http://www.propertyoz.com.au/library/construction_crane.jpg"/>
          <p:cNvPicPr>
            <a:picLocks noChangeAspect="1" noChangeArrowheads="1"/>
          </p:cNvPicPr>
          <p:nvPr/>
        </p:nvPicPr>
        <p:blipFill>
          <a:blip r:embed="rId3" cstate="screen"/>
          <a:srcRect/>
          <a:stretch>
            <a:fillRect/>
          </a:stretch>
        </p:blipFill>
        <p:spPr bwMode="auto">
          <a:xfrm>
            <a:off x="2590800" y="3657600"/>
            <a:ext cx="3838576" cy="2362200"/>
          </a:xfrm>
          <a:prstGeom prst="roundRect">
            <a:avLst>
              <a:gd name="adj" fmla="val 8159"/>
            </a:avLst>
          </a:prstGeom>
          <a:ln>
            <a:noFill/>
          </a:ln>
          <a:effectLst>
            <a:softEdge rad="31750"/>
          </a:effectLst>
        </p:spPr>
      </p:pic>
    </p:spTree>
    <p:extLst>
      <p:ext uri="{BB962C8B-B14F-4D97-AF65-F5344CB8AC3E}">
        <p14:creationId xmlns:p14="http://schemas.microsoft.com/office/powerpoint/2010/main" val="291895930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a:t>Months – Example</a:t>
            </a:r>
            <a:endParaRPr lang="bg-BG"/>
          </a:p>
        </p:txBody>
      </p:sp>
      <p:sp>
        <p:nvSpPr>
          <p:cNvPr id="484355" name="Rectangle 3"/>
          <p:cNvSpPr>
            <a:spLocks noGrp="1" noChangeArrowheads="1"/>
          </p:cNvSpPr>
          <p:nvPr>
            <p:ph idx="1"/>
          </p:nvPr>
        </p:nvSpPr>
        <p:spPr>
          <a:xfrm>
            <a:off x="250825" y="1143000"/>
            <a:ext cx="8569325" cy="5329238"/>
          </a:xfrm>
        </p:spPr>
        <p:txBody>
          <a:bodyPr/>
          <a:lstStyle/>
          <a:p>
            <a:r>
              <a:rPr lang="en-US" dirty="0"/>
              <a:t>Display the period between two months in a user-friendly way</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
        <p:nvSpPr>
          <p:cNvPr id="484356" name="Rectangle 4"/>
          <p:cNvSpPr>
            <a:spLocks noChangeArrowheads="1"/>
          </p:cNvSpPr>
          <p:nvPr/>
        </p:nvSpPr>
        <p:spPr bwMode="auto">
          <a:xfrm>
            <a:off x="609600" y="2347913"/>
            <a:ext cx="7924799" cy="40243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MonthsExample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SayMonth(int month)</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monthNames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new string</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January", "February", "March", </a:t>
            </a: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"April</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"May</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June", "July", </a:t>
            </a: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August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September", "October</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"November", "December</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Console.Write(monthNames[month-1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algn="r" eaLnBrk="0" hangingPunct="0">
              <a:lnSpc>
                <a:spcPts val="2200"/>
              </a:lnSpc>
              <a:spcBef>
                <a:spcPts val="0"/>
              </a:spcBef>
              <a:buClr>
                <a:schemeClr val="accent5">
                  <a:lumMod val="40000"/>
                  <a:lumOff val="60000"/>
                </a:schemeClr>
              </a:buClr>
              <a:buSzPct val="70000"/>
            </a:pPr>
            <a:r>
              <a:rPr lang="en-US" sz="1600" b="1" i="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(the example continues)</a:t>
            </a:r>
            <a:endParaRPr lang="en-US" sz="1600" b="1" i="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80354217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a:t>Months – Example (2)</a:t>
            </a:r>
            <a:endParaRPr lang="bg-BG"/>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
        <p:nvSpPr>
          <p:cNvPr id="485380" name="Rectangle 4"/>
          <p:cNvSpPr>
            <a:spLocks noChangeArrowheads="1"/>
          </p:cNvSpPr>
          <p:nvPr/>
        </p:nvSpPr>
        <p:spPr bwMode="auto">
          <a:xfrm>
            <a:off x="609600" y="1219200"/>
            <a:ext cx="7848600" cy="50697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SayPeriod(int startMonth</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endMonth)</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period = endMonth - startMonth;</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(period &lt; 0)</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period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period + 12</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From December to January the</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period is 1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month, not -11!</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("There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 {0} + months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from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period</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SayMonth(startMonth</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to ");</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SayMonth(endMonth</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97315772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ChangeArrowheads="1"/>
          </p:cNvSpPr>
          <p:nvPr/>
        </p:nvSpPr>
        <p:spPr bwMode="auto">
          <a:xfrm>
            <a:off x="1517649" y="2955024"/>
            <a:ext cx="2520950"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10979" name="Rectangle 3"/>
          <p:cNvSpPr>
            <a:spLocks noGrp="1" noChangeArrowheads="1"/>
          </p:cNvSpPr>
          <p:nvPr>
            <p:ph type="ctrTitle"/>
          </p:nvPr>
        </p:nvSpPr>
        <p:spPr>
          <a:xfrm>
            <a:off x="1379536" y="1988149"/>
            <a:ext cx="2811464" cy="736600"/>
          </a:xfrm>
          <a:noFill/>
          <a:ln/>
        </p:spPr>
        <p:txBody>
          <a:bodyPr/>
          <a:lstStyle/>
          <a:p>
            <a:pPr>
              <a:lnSpc>
                <a:spcPct val="110000"/>
              </a:lnSpc>
            </a:pPr>
            <a:r>
              <a:rPr lang="en-US" dirty="0"/>
              <a:t>Months</a:t>
            </a:r>
            <a:endParaRPr lang="bg-BG" dirty="0"/>
          </a:p>
        </p:txBody>
      </p:sp>
      <p:pic>
        <p:nvPicPr>
          <p:cNvPr id="62466" name="Picture 2" descr="http://www.cwuce.org/wine-education/images/calendar%20icon.jpg"/>
          <p:cNvPicPr>
            <a:picLocks noChangeAspect="1" noChangeArrowheads="1"/>
          </p:cNvPicPr>
          <p:nvPr/>
        </p:nvPicPr>
        <p:blipFill>
          <a:blip r:embed="rId3" cstate="screen"/>
          <a:srcRect/>
          <a:stretch>
            <a:fillRect/>
          </a:stretch>
        </p:blipFill>
        <p:spPr bwMode="auto">
          <a:xfrm rot="271219">
            <a:off x="4781957" y="2648357"/>
            <a:ext cx="3533775" cy="3533775"/>
          </a:xfrm>
          <a:prstGeom prst="roundRect">
            <a:avLst>
              <a:gd name="adj" fmla="val 5009"/>
            </a:avLst>
          </a:prstGeom>
          <a:noFill/>
        </p:spPr>
      </p:pic>
    </p:spTree>
    <p:extLst>
      <p:ext uri="{BB962C8B-B14F-4D97-AF65-F5344CB8AC3E}">
        <p14:creationId xmlns:p14="http://schemas.microsoft.com/office/powerpoint/2010/main" val="103473803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r>
              <a:rPr lang="en-US" dirty="0"/>
              <a:t>Printing Triangle – Example</a:t>
            </a:r>
            <a:endParaRPr lang="bg-BG" dirty="0"/>
          </a:p>
        </p:txBody>
      </p:sp>
      <p:sp>
        <p:nvSpPr>
          <p:cNvPr id="576515" name="Rectangle 3"/>
          <p:cNvSpPr>
            <a:spLocks noGrp="1" noChangeArrowheads="1"/>
          </p:cNvSpPr>
          <p:nvPr>
            <p:ph idx="1"/>
          </p:nvPr>
        </p:nvSpPr>
        <p:spPr/>
        <p:txBody>
          <a:bodyPr/>
          <a:lstStyle/>
          <a:p>
            <a:r>
              <a:rPr lang="en-US" dirty="0" smtClean="0"/>
              <a:t>Creating </a:t>
            </a:r>
            <a:r>
              <a:rPr lang="en-US" dirty="0"/>
              <a:t>a program </a:t>
            </a:r>
            <a:r>
              <a:rPr lang="en-US" dirty="0" smtClean="0"/>
              <a:t>for printing </a:t>
            </a:r>
            <a:r>
              <a:rPr lang="en-US" dirty="0"/>
              <a:t>triangles as shown below:</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1</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1	1 2</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1 2</a:t>
            </a:r>
            <a:r>
              <a:rPr lang="en-US" sz="2400" dirty="0" smtClean="0">
                <a:latin typeface="Consolas" pitchFamily="49" charset="0"/>
                <a:cs typeface="Consolas" pitchFamily="49" charset="0"/>
              </a:rPr>
              <a:t>	1 2 3</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a:t>
            </a:r>
            <a:r>
              <a:rPr lang="bg-BG" sz="2400" dirty="0" smtClean="0">
                <a:latin typeface="Consolas" pitchFamily="49" charset="0"/>
                <a:cs typeface="Consolas" pitchFamily="49" charset="0"/>
              </a:rPr>
              <a:t>3</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2 3 4</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2 3 </a:t>
            </a:r>
            <a:r>
              <a:rPr lang="bg-BG" sz="2400" dirty="0" smtClean="0">
                <a:latin typeface="Consolas" pitchFamily="49" charset="0"/>
                <a:cs typeface="Consolas" pitchFamily="49" charset="0"/>
              </a:rPr>
              <a:t>4</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2 3 4 5</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a:latin typeface="Consolas" pitchFamily="49" charset="0"/>
                <a:cs typeface="Consolas" pitchFamily="49" charset="0"/>
              </a:rPr>
              <a:t>n=5  </a:t>
            </a:r>
            <a:r>
              <a:rPr lang="en-US" sz="2400" dirty="0" smtClean="0">
                <a:latin typeface="Consolas" pitchFamily="49" charset="0"/>
                <a:cs typeface="Consolas" pitchFamily="49" charset="0"/>
                <a:sym typeface="Wingdings" pitchFamily="2" charset="2"/>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2 3 4 5</a:t>
            </a:r>
            <a:r>
              <a:rPr lang="en-US" sz="2400" dirty="0">
                <a:latin typeface="Consolas" pitchFamily="49" charset="0"/>
                <a:cs typeface="Consolas" pitchFamily="49" charset="0"/>
              </a:rPr>
              <a:t>     n=6  </a:t>
            </a:r>
            <a:r>
              <a:rPr lang="en-US" sz="2400" dirty="0" smtClean="0">
                <a:latin typeface="Consolas" pitchFamily="49" charset="0"/>
                <a:cs typeface="Consolas" pitchFamily="49" charset="0"/>
                <a:sym typeface="Wingdings" pitchFamily="2" charset="2"/>
              </a:rPr>
              <a:t>	</a:t>
            </a:r>
            <a:r>
              <a:rPr lang="en-US" sz="2400" dirty="0" smtClean="0">
                <a:latin typeface="Consolas" pitchFamily="49" charset="0"/>
                <a:cs typeface="Consolas" pitchFamily="49" charset="0"/>
              </a:rPr>
              <a:t>1 </a:t>
            </a:r>
            <a:r>
              <a:rPr lang="en-US" sz="2400" dirty="0">
                <a:latin typeface="Consolas" pitchFamily="49" charset="0"/>
                <a:cs typeface="Consolas" pitchFamily="49" charset="0"/>
              </a:rPr>
              <a:t>2 3 4 5 6</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2 3 </a:t>
            </a:r>
            <a:r>
              <a:rPr lang="bg-BG" sz="2400" dirty="0" smtClean="0">
                <a:latin typeface="Consolas" pitchFamily="49" charset="0"/>
                <a:cs typeface="Consolas" pitchFamily="49" charset="0"/>
              </a:rPr>
              <a:t>4</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2 3 4 5</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a:t>
            </a:r>
            <a:r>
              <a:rPr lang="bg-BG" sz="2400" dirty="0">
                <a:latin typeface="Consolas" pitchFamily="49" charset="0"/>
                <a:cs typeface="Consolas" pitchFamily="49" charset="0"/>
              </a:rPr>
              <a:t>2 </a:t>
            </a:r>
            <a:r>
              <a:rPr lang="bg-BG" sz="2400" dirty="0" smtClean="0">
                <a:latin typeface="Consolas" pitchFamily="49" charset="0"/>
                <a:cs typeface="Consolas" pitchFamily="49" charset="0"/>
              </a:rPr>
              <a:t>3</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2 3 4</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1 2	</a:t>
            </a:r>
            <a:r>
              <a:rPr lang="en-US" sz="2400" dirty="0" smtClean="0">
                <a:latin typeface="Consolas" pitchFamily="49" charset="0"/>
                <a:cs typeface="Consolas" pitchFamily="49" charset="0"/>
              </a:rPr>
              <a:t>1 </a:t>
            </a:r>
            <a:r>
              <a:rPr lang="en-US" sz="2400" dirty="0">
                <a:latin typeface="Consolas" pitchFamily="49" charset="0"/>
                <a:cs typeface="Consolas" pitchFamily="49" charset="0"/>
              </a:rPr>
              <a:t>2 3</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a:t>
            </a:r>
            <a:r>
              <a:rPr lang="bg-BG" sz="2400" dirty="0" smtClean="0">
                <a:latin typeface="Consolas" pitchFamily="49" charset="0"/>
                <a:cs typeface="Consolas" pitchFamily="49" charset="0"/>
              </a:rPr>
              <a:t>1</a:t>
            </a:r>
            <a:r>
              <a:rPr lang="en-US" sz="2400" dirty="0" smtClean="0">
                <a:latin typeface="Consolas" pitchFamily="49" charset="0"/>
                <a:cs typeface="Consolas" pitchFamily="49" charset="0"/>
              </a:rPr>
              <a:t>	1 </a:t>
            </a:r>
            <a:r>
              <a:rPr lang="en-US" sz="2400" dirty="0">
                <a:latin typeface="Consolas" pitchFamily="49" charset="0"/>
                <a:cs typeface="Consolas" pitchFamily="49" charset="0"/>
              </a:rPr>
              <a:t>2</a:t>
            </a:r>
          </a:p>
          <a:p>
            <a:pPr marL="914400" lvl="2" indent="-371475">
              <a:lnSpc>
                <a:spcPts val="3000"/>
              </a:lnSpc>
              <a:spcBef>
                <a:spcPct val="0"/>
              </a:spcBef>
              <a:spcAft>
                <a:spcPts val="0"/>
              </a:spcAft>
              <a:buFontTx/>
              <a:buNone/>
              <a:tabLst>
                <a:tab pos="1970088" algn="l"/>
                <a:tab pos="5827713" algn="l"/>
              </a:tabLst>
            </a:pPr>
            <a:r>
              <a:rPr lang="en-US" sz="2400" dirty="0" smtClean="0">
                <a:latin typeface="Consolas" pitchFamily="49" charset="0"/>
                <a:cs typeface="Consolas" pitchFamily="49" charset="0"/>
              </a:rPr>
              <a:t>			1 </a:t>
            </a:r>
            <a:endParaRPr lang="bg-BG" sz="2400" dirty="0">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Tree>
    <p:extLst>
      <p:ext uri="{BB962C8B-B14F-4D97-AF65-F5344CB8AC3E}">
        <p14:creationId xmlns:p14="http://schemas.microsoft.com/office/powerpoint/2010/main" val="392823574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p:txBody>
          <a:bodyPr/>
          <a:lstStyle/>
          <a:p>
            <a:r>
              <a:rPr lang="en-US" sz="3600"/>
              <a:t>Printing Triangle – Example</a:t>
            </a:r>
            <a:endParaRPr lang="bg-BG" sz="360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
        <p:nvSpPr>
          <p:cNvPr id="575491" name="Rectangle 3"/>
          <p:cNvSpPr>
            <a:spLocks noChangeArrowheads="1"/>
          </p:cNvSpPr>
          <p:nvPr/>
        </p:nvSpPr>
        <p:spPr bwMode="auto">
          <a:xfrm>
            <a:off x="692150" y="1089884"/>
            <a:ext cx="7766050" cy="526041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 = int.Parse(Console.ReadLine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line = 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line &lt;= n</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PrintLine(1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line = n-1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line &gt;= 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PrintLine(1</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PrintLine(int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start,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end)</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 = start; i &lt;= end</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{0}", i</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25385615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1438155">
            <a:off x="457200" y="4607267"/>
            <a:ext cx="8229600" cy="685800"/>
          </a:xfrm>
        </p:spPr>
        <p:txBody>
          <a:bodyPr/>
          <a:lstStyle/>
          <a:p>
            <a:r>
              <a:rPr lang="en-US" dirty="0" smtClean="0"/>
              <a:t>Printing Triangle</a:t>
            </a:r>
            <a:endParaRPr lang="en-US" dirty="0"/>
          </a:p>
        </p:txBody>
      </p:sp>
      <p:sp>
        <p:nvSpPr>
          <p:cNvPr id="3" name="Subtitle 2"/>
          <p:cNvSpPr>
            <a:spLocks noGrp="1"/>
          </p:cNvSpPr>
          <p:nvPr>
            <p:ph type="subTitle" idx="1"/>
          </p:nvPr>
        </p:nvSpPr>
        <p:spPr>
          <a:xfrm rot="21438155">
            <a:off x="457200" y="5333546"/>
            <a:ext cx="8229600" cy="569120"/>
          </a:xfrm>
        </p:spPr>
        <p:txBody>
          <a:bodyPr/>
          <a:lstStyle/>
          <a:p>
            <a:r>
              <a:rPr lang="en-US" dirty="0" smtClean="0"/>
              <a:t>Live Demo</a:t>
            </a:r>
            <a:endParaRPr lang="en-US" dirty="0"/>
          </a:p>
        </p:txBody>
      </p:sp>
      <p:pic>
        <p:nvPicPr>
          <p:cNvPr id="26626" name="Picture 2" descr="http://media.log-in.ru/i/triangles.jpg"/>
          <p:cNvPicPr>
            <a:picLocks noChangeAspect="1" noChangeArrowheads="1"/>
          </p:cNvPicPr>
          <p:nvPr/>
        </p:nvPicPr>
        <p:blipFill>
          <a:blip r:embed="rId2" cstate="screen"/>
          <a:srcRect/>
          <a:stretch>
            <a:fillRect/>
          </a:stretch>
        </p:blipFill>
        <p:spPr bwMode="auto">
          <a:xfrm>
            <a:off x="5748528" y="832598"/>
            <a:ext cx="2633472" cy="2438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6628" name="Picture 4" descr="http://www.legobilliards.com.cn/pool_table_product/Triangles/TR0411A-D.jpg"/>
          <p:cNvPicPr>
            <a:picLocks noChangeAspect="1" noChangeArrowheads="1"/>
          </p:cNvPicPr>
          <p:nvPr/>
        </p:nvPicPr>
        <p:blipFill>
          <a:blip r:embed="rId3" cstate="screen"/>
          <a:srcRect/>
          <a:stretch>
            <a:fillRect/>
          </a:stretch>
        </p:blipFill>
        <p:spPr bwMode="auto">
          <a:xfrm>
            <a:off x="1263460" y="1670798"/>
            <a:ext cx="3079940"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818835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dirty="0" smtClean="0"/>
              <a:t>Optional Parameters</a:t>
            </a:r>
            <a:endParaRPr lang="bg-BG" dirty="0"/>
          </a:p>
        </p:txBody>
      </p:sp>
      <p:sp>
        <p:nvSpPr>
          <p:cNvPr id="543747" name="Rectangle 3"/>
          <p:cNvSpPr>
            <a:spLocks noGrp="1" noChangeArrowheads="1"/>
          </p:cNvSpPr>
          <p:nvPr>
            <p:ph idx="1"/>
          </p:nvPr>
        </p:nvSpPr>
        <p:spPr>
          <a:xfrm>
            <a:off x="228600" y="990600"/>
            <a:ext cx="8686800" cy="5715000"/>
          </a:xfrm>
        </p:spPr>
        <p:txBody>
          <a:bodyPr/>
          <a:lstStyle/>
          <a:p>
            <a:pPr>
              <a:spcBef>
                <a:spcPts val="1200"/>
              </a:spcBef>
            </a:pPr>
            <a:r>
              <a:rPr lang="en-US" sz="3000" dirty="0" smtClean="0"/>
              <a:t>C# 4.0 supports </a:t>
            </a:r>
            <a:r>
              <a:rPr lang="en-US" sz="3000" dirty="0" smtClean="0">
                <a:solidFill>
                  <a:schemeClr val="accent5">
                    <a:lumMod val="20000"/>
                    <a:lumOff val="80000"/>
                  </a:schemeClr>
                </a:solidFill>
              </a:rPr>
              <a:t>optional parameters </a:t>
            </a:r>
            <a:r>
              <a:rPr lang="en-US" sz="3000" dirty="0" smtClean="0"/>
              <a:t>with default values assigned at their declaration:</a:t>
            </a:r>
          </a:p>
          <a:p>
            <a:pPr>
              <a:spcBef>
                <a:spcPts val="1200"/>
              </a:spcBef>
            </a:pPr>
            <a:endParaRPr lang="en-US" sz="3000" dirty="0" smtClean="0"/>
          </a:p>
          <a:p>
            <a:pPr>
              <a:spcBef>
                <a:spcPts val="1200"/>
              </a:spcBef>
            </a:pPr>
            <a:endParaRPr lang="en-US" sz="3000" dirty="0" smtClean="0"/>
          </a:p>
          <a:p>
            <a:pPr>
              <a:spcBef>
                <a:spcPts val="1200"/>
              </a:spcBef>
            </a:pPr>
            <a:endParaRPr lang="en-US" sz="3000" dirty="0" smtClean="0"/>
          </a:p>
          <a:p>
            <a:pPr>
              <a:spcBef>
                <a:spcPts val="2400"/>
              </a:spcBef>
            </a:pPr>
            <a:r>
              <a:rPr lang="en-US" sz="3000" dirty="0" smtClean="0"/>
              <a:t>The above method can be called in several ways:</a:t>
            </a:r>
            <a:endParaRPr lang="bg-BG" sz="3000"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6" name="Rectangle 4"/>
          <p:cNvSpPr>
            <a:spLocks noChangeArrowheads="1"/>
          </p:cNvSpPr>
          <p:nvPr/>
        </p:nvSpPr>
        <p:spPr bwMode="auto">
          <a:xfrm>
            <a:off x="755650" y="2184400"/>
            <a:ext cx="7550150" cy="215700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PrintNumbers(int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start = 0</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end = 100</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for (int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 = start</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 &lt;= end</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Console.Write("{0} ", i);</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3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4"/>
          <p:cNvSpPr>
            <a:spLocks noChangeArrowheads="1"/>
          </p:cNvSpPr>
          <p:nvPr/>
        </p:nvSpPr>
        <p:spPr bwMode="auto">
          <a:xfrm>
            <a:off x="762000" y="5153561"/>
            <a:ext cx="7550150" cy="12721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PrintNumbers(5, 10);</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PrintNumbers(15);</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PrintNumbers(end: 40, start: 35);</a:t>
            </a:r>
          </a:p>
        </p:txBody>
      </p:sp>
    </p:spTree>
    <p:extLst>
      <p:ext uri="{BB962C8B-B14F-4D97-AF65-F5344CB8AC3E}">
        <p14:creationId xmlns:p14="http://schemas.microsoft.com/office/powerpoint/2010/main" val="116978065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dirty="0"/>
              <a:t>What is a Method?</a:t>
            </a:r>
            <a:endParaRPr lang="bg-BG" dirty="0"/>
          </a:p>
        </p:txBody>
      </p:sp>
      <p:sp>
        <p:nvSpPr>
          <p:cNvPr id="428035" name="Rectangle 3"/>
          <p:cNvSpPr>
            <a:spLocks noGrp="1" noChangeArrowheads="1"/>
          </p:cNvSpPr>
          <p:nvPr>
            <p:ph idx="1"/>
          </p:nvPr>
        </p:nvSpPr>
        <p:spPr/>
        <p:txBody>
          <a:bodyPr/>
          <a:lstStyle/>
          <a:p>
            <a:pPr>
              <a:lnSpc>
                <a:spcPts val="4000"/>
              </a:lnSpc>
            </a:pPr>
            <a:r>
              <a:rPr lang="en-US" dirty="0"/>
              <a:t>A </a:t>
            </a:r>
            <a:r>
              <a:rPr lang="en-US" dirty="0">
                <a:solidFill>
                  <a:schemeClr val="accent5">
                    <a:lumMod val="20000"/>
                    <a:lumOff val="80000"/>
                  </a:schemeClr>
                </a:solidFill>
              </a:rPr>
              <a:t>method</a:t>
            </a:r>
            <a:r>
              <a:rPr lang="en-US" dirty="0"/>
              <a:t> is a kind of building block that solves a small problem</a:t>
            </a:r>
          </a:p>
          <a:p>
            <a:pPr lvl="1">
              <a:lnSpc>
                <a:spcPts val="4000"/>
              </a:lnSpc>
            </a:pPr>
            <a:r>
              <a:rPr lang="en-US" dirty="0"/>
              <a:t>A piece of code that has a name and can be called from the other </a:t>
            </a:r>
            <a:r>
              <a:rPr lang="en-US" dirty="0" smtClean="0"/>
              <a:t>code</a:t>
            </a:r>
          </a:p>
          <a:p>
            <a:pPr lvl="1">
              <a:lnSpc>
                <a:spcPts val="4000"/>
              </a:lnSpc>
            </a:pPr>
            <a:r>
              <a:rPr lang="en-US" dirty="0" smtClean="0"/>
              <a:t>Can take parameters and return a value</a:t>
            </a:r>
            <a:endParaRPr lang="en-US" dirty="0"/>
          </a:p>
          <a:p>
            <a:pPr>
              <a:lnSpc>
                <a:spcPts val="4000"/>
              </a:lnSpc>
            </a:pPr>
            <a:r>
              <a:rPr lang="en-US" dirty="0"/>
              <a:t>Methods allow programmers to construct large programs from simple pieces</a:t>
            </a:r>
          </a:p>
          <a:p>
            <a:pPr>
              <a:lnSpc>
                <a:spcPts val="4000"/>
              </a:lnSpc>
            </a:pPr>
            <a:r>
              <a:rPr lang="en-US" dirty="0"/>
              <a:t>Methods are also known as </a:t>
            </a:r>
            <a:r>
              <a:rPr lang="en-US" dirty="0" smtClean="0">
                <a:solidFill>
                  <a:schemeClr val="accent5">
                    <a:lumMod val="20000"/>
                    <a:lumOff val="80000"/>
                  </a:schemeClr>
                </a:solidFill>
              </a:rPr>
              <a:t>functions</a:t>
            </a:r>
            <a:r>
              <a:rPr lang="en-US" dirty="0"/>
              <a:t>, </a:t>
            </a:r>
            <a:r>
              <a:rPr lang="en-US" dirty="0" smtClean="0">
                <a:solidFill>
                  <a:schemeClr val="accent5">
                    <a:lumMod val="20000"/>
                    <a:lumOff val="80000"/>
                  </a:schemeClr>
                </a:solidFill>
              </a:rPr>
              <a:t>procedures</a:t>
            </a:r>
            <a:r>
              <a:rPr lang="en-US" dirty="0" smtClean="0"/>
              <a:t>, and </a:t>
            </a:r>
            <a:r>
              <a:rPr lang="en-US" dirty="0">
                <a:solidFill>
                  <a:schemeClr val="accent5">
                    <a:lumMod val="20000"/>
                    <a:lumOff val="80000"/>
                  </a:schemeClr>
                </a:solidFill>
              </a:rPr>
              <a:t>subroutines</a:t>
            </a:r>
            <a:endParaRPr lang="bg-BG" dirty="0">
              <a:solidFill>
                <a:schemeClr val="accent5">
                  <a:lumMod val="20000"/>
                  <a:lumOff val="80000"/>
                </a:schemeClr>
              </a:solidFill>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pic>
        <p:nvPicPr>
          <p:cNvPr id="12290" name="Picture 2" descr="http://business.glam.ac.uk/media/files/photos/building-block-green.jpg"/>
          <p:cNvPicPr>
            <a:picLocks noChangeAspect="1" noChangeArrowheads="1"/>
          </p:cNvPicPr>
          <p:nvPr/>
        </p:nvPicPr>
        <p:blipFill>
          <a:blip r:embed="rId2" cstate="screen"/>
          <a:srcRect/>
          <a:stretch>
            <a:fillRect/>
          </a:stretch>
        </p:blipFill>
        <p:spPr bwMode="auto">
          <a:xfrm>
            <a:off x="7315200" y="5257800"/>
            <a:ext cx="1524000" cy="1292831"/>
          </a:xfrm>
          <a:prstGeom prst="roundRect">
            <a:avLst>
              <a:gd name="adj" fmla="val 7530"/>
            </a:avLst>
          </a:prstGeom>
          <a:noFill/>
        </p:spPr>
      </p:pic>
    </p:spTree>
    <p:extLst>
      <p:ext uri="{BB962C8B-B14F-4D97-AF65-F5344CB8AC3E}">
        <p14:creationId xmlns:p14="http://schemas.microsoft.com/office/powerpoint/2010/main" val="193874579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7104" y="5105400"/>
            <a:ext cx="8229600" cy="609599"/>
          </a:xfrm>
        </p:spPr>
        <p:txBody>
          <a:bodyPr/>
          <a:lstStyle/>
          <a:p>
            <a:r>
              <a:rPr lang="en-US" dirty="0" smtClean="0"/>
              <a:t>Optional Parameters</a:t>
            </a:r>
            <a:endParaRPr lang="en-US" dirty="0"/>
          </a:p>
        </p:txBody>
      </p:sp>
      <p:sp>
        <p:nvSpPr>
          <p:cNvPr id="3" name="Subtitle 2"/>
          <p:cNvSpPr>
            <a:spLocks noGrp="1"/>
          </p:cNvSpPr>
          <p:nvPr>
            <p:ph type="subTitle" idx="1"/>
          </p:nvPr>
        </p:nvSpPr>
        <p:spPr>
          <a:xfrm>
            <a:off x="437104" y="5755479"/>
            <a:ext cx="8229600" cy="492920"/>
          </a:xfrm>
        </p:spPr>
        <p:txBody>
          <a:bodyPr/>
          <a:lstStyle/>
          <a:p>
            <a:r>
              <a:rPr lang="en-US" dirty="0" smtClean="0"/>
              <a:t>Live Demo</a:t>
            </a:r>
            <a:endParaRPr lang="en-US" dirty="0"/>
          </a:p>
        </p:txBody>
      </p:sp>
      <p:pic>
        <p:nvPicPr>
          <p:cNvPr id="1026" name="Picture 2"/>
          <p:cNvPicPr>
            <a:picLocks noChangeAspect="1" noChangeArrowheads="1"/>
          </p:cNvPicPr>
          <p:nvPr/>
        </p:nvPicPr>
        <p:blipFill>
          <a:blip r:embed="rId2" cstate="screen"/>
          <a:srcRect/>
          <a:stretch>
            <a:fillRect/>
          </a:stretch>
        </p:blipFill>
        <p:spPr bwMode="auto">
          <a:xfrm>
            <a:off x="1524000" y="1135041"/>
            <a:ext cx="6071720" cy="3487866"/>
          </a:xfrm>
          <a:prstGeom prst="roundRect">
            <a:avLst>
              <a:gd name="adj" fmla="val 2953"/>
            </a:avLst>
          </a:prstGeom>
          <a:noFill/>
          <a:ln w="9525">
            <a:noFill/>
            <a:miter lim="800000"/>
            <a:headEnd/>
            <a:tailEnd/>
          </a:ln>
          <a:scene3d>
            <a:camera prst="orthographicFront"/>
            <a:lightRig rig="threePt" dir="t"/>
          </a:scene3d>
          <a:sp3d>
            <a:bevelT/>
          </a:sp3d>
        </p:spPr>
      </p:pic>
    </p:spTree>
    <p:extLst>
      <p:ext uri="{BB962C8B-B14F-4D97-AF65-F5344CB8AC3E}">
        <p14:creationId xmlns:p14="http://schemas.microsoft.com/office/powerpoint/2010/main" val="14850799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1" name="Rectangle 3"/>
          <p:cNvSpPr>
            <a:spLocks noGrp="1" noChangeArrowheads="1"/>
          </p:cNvSpPr>
          <p:nvPr>
            <p:ph type="ctrTitle"/>
          </p:nvPr>
        </p:nvSpPr>
        <p:spPr>
          <a:xfrm>
            <a:off x="1371600" y="1524000"/>
            <a:ext cx="5113337" cy="1473200"/>
          </a:xfrm>
          <a:noFill/>
          <a:ln/>
        </p:spPr>
        <p:txBody>
          <a:bodyPr/>
          <a:lstStyle/>
          <a:p>
            <a:pPr>
              <a:lnSpc>
                <a:spcPct val="110000"/>
              </a:lnSpc>
            </a:pPr>
            <a:r>
              <a:rPr lang="en-US" dirty="0"/>
              <a:t>Returning Values From Methods</a:t>
            </a:r>
            <a:endParaRPr lang="bg-BG" dirty="0"/>
          </a:p>
        </p:txBody>
      </p:sp>
      <p:pic>
        <p:nvPicPr>
          <p:cNvPr id="60418" name="Picture 2" descr="http://moneyfacts.co.uk/resize.axd?w=225&amp;h=170&amp;f=http://media.moneyfacts.co.uk/image/stock%20chart-2new226new_226_x_170.jpg"/>
          <p:cNvPicPr>
            <a:picLocks noChangeAspect="1" noChangeArrowheads="1"/>
          </p:cNvPicPr>
          <p:nvPr/>
        </p:nvPicPr>
        <p:blipFill>
          <a:blip r:embed="rId3" cstate="screen"/>
          <a:srcRect/>
          <a:stretch>
            <a:fillRect/>
          </a:stretch>
        </p:blipFill>
        <p:spPr bwMode="auto">
          <a:xfrm>
            <a:off x="3276600" y="3810000"/>
            <a:ext cx="4953000" cy="2362200"/>
          </a:xfrm>
          <a:prstGeom prst="roundRect">
            <a:avLst>
              <a:gd name="adj" fmla="val 20574"/>
            </a:avLst>
          </a:prstGeom>
          <a:noFill/>
        </p:spPr>
      </p:pic>
    </p:spTree>
    <p:extLst>
      <p:ext uri="{BB962C8B-B14F-4D97-AF65-F5344CB8AC3E}">
        <p14:creationId xmlns:p14="http://schemas.microsoft.com/office/powerpoint/2010/main" val="52061017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sz="3800" dirty="0"/>
              <a:t>Returning </a:t>
            </a:r>
            <a:r>
              <a:rPr lang="en-US" sz="3800" dirty="0" smtClean="0"/>
              <a:t>Values From </a:t>
            </a:r>
            <a:r>
              <a:rPr lang="en-US" sz="3800" dirty="0"/>
              <a:t>Methods</a:t>
            </a:r>
            <a:endParaRPr lang="bg-BG" sz="3800" dirty="0"/>
          </a:p>
        </p:txBody>
      </p:sp>
      <p:sp>
        <p:nvSpPr>
          <p:cNvPr id="531459" name="Rectangle 3"/>
          <p:cNvSpPr>
            <a:spLocks noGrp="1" noChangeArrowheads="1"/>
          </p:cNvSpPr>
          <p:nvPr>
            <p:ph idx="1"/>
          </p:nvPr>
        </p:nvSpPr>
        <p:spPr/>
        <p:txBody>
          <a:bodyPr/>
          <a:lstStyle/>
          <a:p>
            <a:r>
              <a:rPr lang="en-US" dirty="0"/>
              <a:t>A method can </a:t>
            </a:r>
            <a:r>
              <a:rPr lang="en-US" dirty="0">
                <a:solidFill>
                  <a:schemeClr val="accent5">
                    <a:lumMod val="20000"/>
                    <a:lumOff val="80000"/>
                  </a:schemeClr>
                </a:solidFill>
              </a:rPr>
              <a:t>return</a:t>
            </a:r>
            <a:r>
              <a:rPr lang="en-US" dirty="0"/>
              <a:t> a value to its caller</a:t>
            </a:r>
          </a:p>
          <a:p>
            <a:r>
              <a:rPr lang="en-US" dirty="0"/>
              <a:t>Returned value:</a:t>
            </a:r>
          </a:p>
          <a:p>
            <a:pPr lvl="1"/>
            <a:r>
              <a:rPr lang="en-US" dirty="0"/>
              <a:t>Can be assigned to a variable:</a:t>
            </a:r>
          </a:p>
          <a:p>
            <a:pPr lvl="1"/>
            <a:endParaRPr lang="en-US" dirty="0"/>
          </a:p>
          <a:p>
            <a:pPr lvl="1">
              <a:lnSpc>
                <a:spcPct val="120000"/>
              </a:lnSpc>
              <a:spcBef>
                <a:spcPts val="1800"/>
              </a:spcBef>
            </a:pPr>
            <a:r>
              <a:rPr lang="en-US" dirty="0"/>
              <a:t>Can be used in </a:t>
            </a:r>
            <a:r>
              <a:rPr lang="en-US" dirty="0" smtClean="0"/>
              <a:t>expressions</a:t>
            </a:r>
            <a:r>
              <a:rPr lang="en-US" dirty="0"/>
              <a:t>:</a:t>
            </a:r>
          </a:p>
          <a:p>
            <a:pPr lvl="1"/>
            <a:endParaRPr lang="en-US" dirty="0"/>
          </a:p>
          <a:p>
            <a:pPr lvl="1"/>
            <a:r>
              <a:rPr lang="en-US" dirty="0"/>
              <a:t>Can be passed to another method:</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531460" name="Rectangle 4"/>
          <p:cNvSpPr>
            <a:spLocks noChangeArrowheads="1"/>
          </p:cNvSpPr>
          <p:nvPr/>
        </p:nvSpPr>
        <p:spPr bwMode="auto">
          <a:xfrm>
            <a:off x="1042988" y="2997200"/>
            <a:ext cx="6985000" cy="67710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message = Console.ReadLine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Console.ReadLine() returns a string</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31461" name="Rectangle 5"/>
          <p:cNvSpPr>
            <a:spLocks noChangeArrowheads="1"/>
          </p:cNvSpPr>
          <p:nvPr/>
        </p:nvSpPr>
        <p:spPr bwMode="auto">
          <a:xfrm>
            <a:off x="1042988" y="4507468"/>
            <a:ext cx="69850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float price = GetPrice() * quantity * 1.20;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31462" name="Rectangle 6"/>
          <p:cNvSpPr>
            <a:spLocks noChangeArrowheads="1"/>
          </p:cNvSpPr>
          <p:nvPr/>
        </p:nvSpPr>
        <p:spPr bwMode="auto">
          <a:xfrm>
            <a:off x="1042988" y="5845175"/>
            <a:ext cx="69850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age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int.Parse(Console.ReadLine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72577455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3886200" y="228600"/>
            <a:ext cx="5029200" cy="914400"/>
          </a:xfrm>
        </p:spPr>
        <p:txBody>
          <a:bodyPr/>
          <a:lstStyle/>
          <a:p>
            <a:r>
              <a:rPr lang="en-US" dirty="0" smtClean="0"/>
              <a:t>Defining Methods That Return </a:t>
            </a:r>
            <a:r>
              <a:rPr lang="en-US" dirty="0"/>
              <a:t>a Value</a:t>
            </a:r>
            <a:endParaRPr lang="bg-BG" dirty="0"/>
          </a:p>
        </p:txBody>
      </p:sp>
      <p:sp>
        <p:nvSpPr>
          <p:cNvPr id="532483" name="Rectangle 3"/>
          <p:cNvSpPr>
            <a:spLocks noGrp="1" noChangeArrowheads="1"/>
          </p:cNvSpPr>
          <p:nvPr>
            <p:ph idx="1"/>
          </p:nvPr>
        </p:nvSpPr>
        <p:spPr>
          <a:xfrm>
            <a:off x="228600" y="1295400"/>
            <a:ext cx="8686800" cy="5410200"/>
          </a:xfrm>
        </p:spPr>
        <p:txBody>
          <a:bodyPr/>
          <a:lstStyle/>
          <a:p>
            <a:pPr>
              <a:lnSpc>
                <a:spcPts val="3600"/>
              </a:lnSpc>
            </a:pPr>
            <a:r>
              <a:rPr lang="en-US" sz="3000" dirty="0"/>
              <a:t>Instead of </a:t>
            </a:r>
            <a:r>
              <a:rPr lang="en-US" sz="3000" dirty="0">
                <a:solidFill>
                  <a:schemeClr val="accent5">
                    <a:lumMod val="20000"/>
                    <a:lumOff val="80000"/>
                  </a:schemeClr>
                </a:solidFill>
                <a:latin typeface="Consolas" pitchFamily="49" charset="0"/>
                <a:cs typeface="Consolas" pitchFamily="49" charset="0"/>
              </a:rPr>
              <a:t>void</a:t>
            </a:r>
            <a:r>
              <a:rPr lang="en-US" sz="3000" dirty="0"/>
              <a:t>, specify the type of data </a:t>
            </a:r>
            <a:r>
              <a:rPr lang="en-US" sz="3000" dirty="0" smtClean="0"/>
              <a:t>to </a:t>
            </a:r>
            <a:r>
              <a:rPr lang="en-US" sz="3000" dirty="0"/>
              <a:t>return</a:t>
            </a:r>
          </a:p>
          <a:p>
            <a:pPr>
              <a:lnSpc>
                <a:spcPts val="3600"/>
              </a:lnSpc>
            </a:pPr>
            <a:endParaRPr lang="en-US" sz="3000" dirty="0"/>
          </a:p>
          <a:p>
            <a:pPr>
              <a:lnSpc>
                <a:spcPts val="3600"/>
              </a:lnSpc>
            </a:pPr>
            <a:endParaRPr lang="en-US" sz="3000" dirty="0"/>
          </a:p>
          <a:p>
            <a:pPr>
              <a:lnSpc>
                <a:spcPts val="3600"/>
              </a:lnSpc>
              <a:spcBef>
                <a:spcPts val="2400"/>
              </a:spcBef>
            </a:pPr>
            <a:r>
              <a:rPr lang="en-US" sz="3000" dirty="0" smtClean="0"/>
              <a:t>Methods </a:t>
            </a:r>
            <a:r>
              <a:rPr lang="en-US" sz="3000" dirty="0"/>
              <a:t>can return any type of data </a:t>
            </a:r>
            <a:r>
              <a:rPr lang="en-US" sz="3000" dirty="0" smtClean="0"/>
              <a:t>(</a:t>
            </a:r>
            <a:r>
              <a:rPr lang="en-US" sz="3000" noProof="1" smtClean="0">
                <a:solidFill>
                  <a:schemeClr val="accent5">
                    <a:lumMod val="20000"/>
                    <a:lumOff val="80000"/>
                  </a:schemeClr>
                </a:solidFill>
                <a:latin typeface="Consolas" pitchFamily="49" charset="0"/>
                <a:cs typeface="Consolas" pitchFamily="49" charset="0"/>
              </a:rPr>
              <a:t>int</a:t>
            </a:r>
            <a:r>
              <a:rPr lang="en-US" sz="3000" dirty="0" smtClean="0"/>
              <a:t>, </a:t>
            </a:r>
            <a:r>
              <a:rPr lang="en-US" sz="3000" noProof="1" smtClean="0">
                <a:solidFill>
                  <a:schemeClr val="accent5">
                    <a:lumMod val="20000"/>
                    <a:lumOff val="80000"/>
                  </a:schemeClr>
                </a:solidFill>
                <a:latin typeface="Consolas" pitchFamily="49" charset="0"/>
                <a:cs typeface="Consolas" pitchFamily="49" charset="0"/>
              </a:rPr>
              <a:t>string</a:t>
            </a:r>
            <a:r>
              <a:rPr lang="en-US" sz="3000" dirty="0" smtClean="0"/>
              <a:t>, </a:t>
            </a:r>
            <a:r>
              <a:rPr lang="en-US" sz="3000" dirty="0"/>
              <a:t>array, etc.)</a:t>
            </a:r>
          </a:p>
          <a:p>
            <a:pPr>
              <a:lnSpc>
                <a:spcPts val="3600"/>
              </a:lnSpc>
            </a:pPr>
            <a:r>
              <a:rPr lang="en-US" sz="3000" dirty="0">
                <a:solidFill>
                  <a:schemeClr val="accent5">
                    <a:lumMod val="20000"/>
                    <a:lumOff val="80000"/>
                  </a:schemeClr>
                </a:solidFill>
                <a:latin typeface="Consolas" pitchFamily="49" charset="0"/>
                <a:cs typeface="Consolas" pitchFamily="49" charset="0"/>
              </a:rPr>
              <a:t>void</a:t>
            </a:r>
            <a:r>
              <a:rPr lang="en-US" sz="3000" dirty="0"/>
              <a:t> methods do not return anything</a:t>
            </a:r>
          </a:p>
          <a:p>
            <a:pPr>
              <a:lnSpc>
                <a:spcPts val="3600"/>
              </a:lnSpc>
            </a:pPr>
            <a:r>
              <a:rPr lang="en-US" sz="3000" dirty="0" smtClean="0"/>
              <a:t>The combination of method's name and parameters is called </a:t>
            </a:r>
            <a:r>
              <a:rPr lang="en-US" sz="3000" dirty="0" smtClean="0">
                <a:solidFill>
                  <a:schemeClr val="accent5">
                    <a:lumMod val="20000"/>
                    <a:lumOff val="80000"/>
                  </a:schemeClr>
                </a:solidFill>
              </a:rPr>
              <a:t>method signature</a:t>
            </a:r>
          </a:p>
          <a:p>
            <a:pPr>
              <a:lnSpc>
                <a:spcPts val="3600"/>
              </a:lnSpc>
            </a:pPr>
            <a:r>
              <a:rPr lang="en-US" sz="3000" dirty="0" smtClean="0"/>
              <a:t>Use </a:t>
            </a:r>
            <a:r>
              <a:rPr lang="en-US" sz="30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return</a:t>
            </a:r>
            <a:r>
              <a:rPr lang="en-US" sz="3000" dirty="0"/>
              <a:t> keyword to return a result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
        <p:nvSpPr>
          <p:cNvPr id="532484" name="Rectangle 4"/>
          <p:cNvSpPr>
            <a:spLocks noChangeArrowheads="1"/>
          </p:cNvSpPr>
          <p:nvPr/>
        </p:nvSpPr>
        <p:spPr bwMode="auto">
          <a:xfrm>
            <a:off x="755650" y="1978561"/>
            <a:ext cx="7632700" cy="120032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int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Multiply(int firstNum, int secondNum)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8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firstNum * secondNum;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8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81556429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sz="3600" dirty="0" smtClean="0"/>
              <a:t>The </a:t>
            </a:r>
            <a:r>
              <a:rPr lang="en-US" sz="3600" dirty="0" smtClean="0">
                <a:solidFill>
                  <a:schemeClr val="accent5">
                    <a:lumMod val="20000"/>
                    <a:lumOff val="80000"/>
                  </a:schemeClr>
                </a:solidFill>
                <a:latin typeface="Consolas" pitchFamily="49" charset="0"/>
                <a:cs typeface="Consolas" pitchFamily="49" charset="0"/>
              </a:rPr>
              <a:t>return</a:t>
            </a:r>
            <a:r>
              <a:rPr lang="en-US" sz="3600" dirty="0" smtClean="0"/>
              <a:t> Statement</a:t>
            </a:r>
            <a:endParaRPr lang="bg-BG" sz="3600" dirty="0"/>
          </a:p>
        </p:txBody>
      </p:sp>
      <p:sp>
        <p:nvSpPr>
          <p:cNvPr id="543747" name="Rectangle 3"/>
          <p:cNvSpPr>
            <a:spLocks noGrp="1" noChangeArrowheads="1"/>
          </p:cNvSpPr>
          <p:nvPr>
            <p:ph idx="1"/>
          </p:nvPr>
        </p:nvSpPr>
        <p:spPr/>
        <p:txBody>
          <a:bodyPr/>
          <a:lstStyle/>
          <a:p>
            <a:r>
              <a:rPr lang="en-US" dirty="0" smtClean="0"/>
              <a:t>The </a:t>
            </a:r>
            <a:r>
              <a:rPr lang="en-US" dirty="0" smtClean="0">
                <a:solidFill>
                  <a:schemeClr val="accent5">
                    <a:lumMod val="20000"/>
                    <a:lumOff val="80000"/>
                  </a:schemeClr>
                </a:solidFill>
                <a:latin typeface="Consolas" pitchFamily="49" charset="0"/>
                <a:cs typeface="Consolas" pitchFamily="49" charset="0"/>
              </a:rPr>
              <a:t>return</a:t>
            </a:r>
            <a:r>
              <a:rPr lang="en-US" dirty="0" smtClean="0"/>
              <a:t> statement:</a:t>
            </a:r>
            <a:endParaRPr lang="en-US" dirty="0"/>
          </a:p>
          <a:p>
            <a:pPr lvl="1"/>
            <a:r>
              <a:rPr lang="en-US" dirty="0" smtClean="0"/>
              <a:t>Immediately terminates </a:t>
            </a:r>
            <a:r>
              <a:rPr lang="en-US" dirty="0"/>
              <a:t>method’s execution</a:t>
            </a:r>
          </a:p>
          <a:p>
            <a:pPr lvl="1"/>
            <a:r>
              <a:rPr lang="en-US" dirty="0"/>
              <a:t>Returns </a:t>
            </a:r>
            <a:r>
              <a:rPr lang="en-US" dirty="0" smtClean="0"/>
              <a:t>specified expression </a:t>
            </a:r>
            <a:r>
              <a:rPr lang="en-US" dirty="0"/>
              <a:t>to the </a:t>
            </a:r>
            <a:r>
              <a:rPr lang="en-US" dirty="0" smtClean="0"/>
              <a:t>caller</a:t>
            </a:r>
          </a:p>
          <a:p>
            <a:pPr lvl="1"/>
            <a:r>
              <a:rPr lang="en-US" dirty="0" smtClean="0"/>
              <a:t>Example:</a:t>
            </a:r>
          </a:p>
          <a:p>
            <a:pPr lvl="1"/>
            <a:endParaRPr lang="en-US" dirty="0"/>
          </a:p>
          <a:p>
            <a:r>
              <a:rPr lang="en-US" dirty="0"/>
              <a:t>To terminate </a:t>
            </a:r>
            <a:r>
              <a:rPr lang="en-US" dirty="0">
                <a:solidFill>
                  <a:schemeClr val="accent5">
                    <a:lumMod val="20000"/>
                    <a:lumOff val="80000"/>
                  </a:schemeClr>
                </a:solidFill>
                <a:latin typeface="Consolas" pitchFamily="49" charset="0"/>
                <a:cs typeface="Consolas" pitchFamily="49" charset="0"/>
              </a:rPr>
              <a:t>void</a:t>
            </a:r>
            <a:r>
              <a:rPr lang="en-US" dirty="0"/>
              <a:t> method, </a:t>
            </a:r>
            <a:r>
              <a:rPr lang="en-US" dirty="0" smtClean="0"/>
              <a:t>use just:</a:t>
            </a:r>
          </a:p>
          <a:p>
            <a:endParaRPr lang="en-US" dirty="0">
              <a:solidFill>
                <a:schemeClr val="accent5">
                  <a:lumMod val="20000"/>
                  <a:lumOff val="80000"/>
                </a:schemeClr>
              </a:solidFill>
              <a:latin typeface="Consolas" pitchFamily="49" charset="0"/>
              <a:cs typeface="Consolas" pitchFamily="49" charset="0"/>
            </a:endParaRPr>
          </a:p>
          <a:p>
            <a:r>
              <a:rPr lang="en-US" dirty="0" smtClean="0"/>
              <a:t>Return can be used several </a:t>
            </a:r>
            <a:r>
              <a:rPr lang="en-US" dirty="0"/>
              <a:t>times in a method </a:t>
            </a:r>
            <a:r>
              <a:rPr lang="en-US" dirty="0" smtClean="0"/>
              <a:t>body</a:t>
            </a:r>
            <a:endParaRPr lang="bg-BG"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
        <p:nvSpPr>
          <p:cNvPr id="6" name="Rectangle 4"/>
          <p:cNvSpPr>
            <a:spLocks noChangeArrowheads="1"/>
          </p:cNvSpPr>
          <p:nvPr/>
        </p:nvSpPr>
        <p:spPr bwMode="auto">
          <a:xfrm>
            <a:off x="755650" y="3657600"/>
            <a:ext cx="755015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a:solidFill>
                  <a:srgbClr val="8CF4F2"/>
                </a:solidFill>
                <a:effectLst>
                  <a:outerShdw blurRad="38100" dist="38100" dir="2700000" algn="tl">
                    <a:srgbClr val="000000">
                      <a:alpha val="43137"/>
                    </a:srgbClr>
                  </a:outerShdw>
                </a:effectLst>
                <a:latin typeface="Consolas" pitchFamily="49" charset="0"/>
                <a:cs typeface="Consolas" pitchFamily="49" charset="0"/>
              </a:rPr>
              <a:t>return -1;</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4"/>
          <p:cNvSpPr>
            <a:spLocks noChangeArrowheads="1"/>
          </p:cNvSpPr>
          <p:nvPr/>
        </p:nvSpPr>
        <p:spPr bwMode="auto">
          <a:xfrm>
            <a:off x="762000" y="4953000"/>
            <a:ext cx="755015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return;</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25925811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ChangeArrowheads="1"/>
          </p:cNvSpPr>
          <p:nvPr/>
        </p:nvSpPr>
        <p:spPr bwMode="auto">
          <a:xfrm>
            <a:off x="1258888" y="31311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Examples</a:t>
            </a:r>
            <a:endParaRPr lang="bg-BG" sz="2800" b="1" dirty="0">
              <a:effectLst>
                <a:outerShdw blurRad="38100" dist="38100" dir="2700000" algn="tl">
                  <a:srgbClr val="000000">
                    <a:alpha val="43137"/>
                  </a:srgbClr>
                </a:outerShdw>
              </a:effectLst>
            </a:endParaRPr>
          </a:p>
        </p:txBody>
      </p:sp>
      <p:sp>
        <p:nvSpPr>
          <p:cNvPr id="508933" name="Rectangle 5"/>
          <p:cNvSpPr>
            <a:spLocks noGrp="1" noChangeArrowheads="1"/>
          </p:cNvSpPr>
          <p:nvPr>
            <p:ph type="ctrTitle"/>
          </p:nvPr>
        </p:nvSpPr>
        <p:spPr>
          <a:xfrm>
            <a:off x="1949450" y="1557337"/>
            <a:ext cx="5113338" cy="1339850"/>
          </a:xfrm>
          <a:noFill/>
          <a:ln/>
        </p:spPr>
        <p:txBody>
          <a:bodyPr/>
          <a:lstStyle/>
          <a:p>
            <a:pPr>
              <a:lnSpc>
                <a:spcPct val="100000"/>
              </a:lnSpc>
            </a:pPr>
            <a:r>
              <a:rPr lang="en-US"/>
              <a:t>Returning Values From Methods</a:t>
            </a:r>
            <a:endParaRPr lang="bg-BG"/>
          </a:p>
        </p:txBody>
      </p:sp>
      <p:pic>
        <p:nvPicPr>
          <p:cNvPr id="55298" name="Picture 2" descr="http://www.medymm.com.tr/english/hizmetler_foto.asp?id=6"/>
          <p:cNvPicPr>
            <a:picLocks noChangeAspect="1" noChangeArrowheads="1"/>
          </p:cNvPicPr>
          <p:nvPr/>
        </p:nvPicPr>
        <p:blipFill>
          <a:blip r:embed="rId3" cstate="screen"/>
          <a:srcRect/>
          <a:stretch>
            <a:fillRect/>
          </a:stretch>
        </p:blipFill>
        <p:spPr bwMode="auto">
          <a:xfrm>
            <a:off x="2859592" y="3886200"/>
            <a:ext cx="3276600" cy="2375535"/>
          </a:xfrm>
          <a:prstGeom prst="roundRect">
            <a:avLst>
              <a:gd name="adj" fmla="val 12302"/>
            </a:avLst>
          </a:prstGeom>
          <a:noFill/>
          <a:effectLst>
            <a:softEdge rad="63500"/>
          </a:effectLst>
        </p:spPr>
      </p:pic>
    </p:spTree>
    <p:extLst>
      <p:ext uri="{BB962C8B-B14F-4D97-AF65-F5344CB8AC3E}">
        <p14:creationId xmlns:p14="http://schemas.microsoft.com/office/powerpoint/2010/main" val="406213128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a:xfrm>
            <a:off x="3505200" y="152400"/>
            <a:ext cx="5410200" cy="914400"/>
          </a:xfrm>
        </p:spPr>
        <p:txBody>
          <a:bodyPr/>
          <a:lstStyle/>
          <a:p>
            <a:r>
              <a:rPr lang="en-US" dirty="0"/>
              <a:t>Temperature Conversion </a:t>
            </a:r>
            <a:r>
              <a:rPr lang="en-US" dirty="0" smtClean="0"/>
              <a:t>– Example</a:t>
            </a:r>
            <a:endParaRPr lang="bg-BG" dirty="0"/>
          </a:p>
        </p:txBody>
      </p:sp>
      <p:sp>
        <p:nvSpPr>
          <p:cNvPr id="567299" name="Rectangle 3"/>
          <p:cNvSpPr>
            <a:spLocks noGrp="1" noChangeArrowheads="1"/>
          </p:cNvSpPr>
          <p:nvPr>
            <p:ph idx="1"/>
          </p:nvPr>
        </p:nvSpPr>
        <p:spPr>
          <a:xfrm>
            <a:off x="323850" y="1196975"/>
            <a:ext cx="8496300" cy="5329238"/>
          </a:xfrm>
        </p:spPr>
        <p:txBody>
          <a:bodyPr/>
          <a:lstStyle/>
          <a:p>
            <a:r>
              <a:rPr lang="en-US"/>
              <a:t>Convert temperature from Fahrenheit to Celsius:</a:t>
            </a:r>
            <a:endParaRPr lang="bg-BG"/>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36</a:t>
            </a:fld>
            <a:endParaRPr lang="en-US" dirty="0"/>
          </a:p>
        </p:txBody>
      </p:sp>
      <p:sp>
        <p:nvSpPr>
          <p:cNvPr id="567300" name="Rectangle 4"/>
          <p:cNvSpPr>
            <a:spLocks noChangeArrowheads="1"/>
          </p:cNvSpPr>
          <p:nvPr/>
        </p:nvSpPr>
        <p:spPr bwMode="auto">
          <a:xfrm>
            <a:off x="693737" y="2347913"/>
            <a:ext cx="7764463" cy="407585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double FahrenheitToCelsius(double degrees)</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double celsius = (degrees - 32) * 5 / 9;</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celsius;</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Main()</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Console.Write("Temperature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 Fahrenheit: ");</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double t = Double.Parse(Console.ReadLine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FahrenheitToCelsius(t);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Console.Write("Temperature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Celsius: {0}", t);</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388215013"/>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ChangeArrowheads="1"/>
          </p:cNvSpPr>
          <p:nvPr/>
        </p:nvSpPr>
        <p:spPr bwMode="auto">
          <a:xfrm>
            <a:off x="1325544" y="28263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16103" name="Rectangle 7"/>
          <p:cNvSpPr>
            <a:spLocks noGrp="1" noChangeArrowheads="1"/>
          </p:cNvSpPr>
          <p:nvPr>
            <p:ph type="ctrTitle"/>
          </p:nvPr>
        </p:nvSpPr>
        <p:spPr>
          <a:xfrm>
            <a:off x="661988" y="1676400"/>
            <a:ext cx="7796212" cy="914400"/>
          </a:xfrm>
          <a:noFill/>
          <a:ln/>
        </p:spPr>
        <p:txBody>
          <a:bodyPr/>
          <a:lstStyle/>
          <a:p>
            <a:pPr>
              <a:lnSpc>
                <a:spcPct val="100000"/>
              </a:lnSpc>
            </a:pPr>
            <a:r>
              <a:rPr lang="en-US" dirty="0"/>
              <a:t>Temperature Conversion</a:t>
            </a:r>
            <a:endParaRPr lang="bg-BG" dirty="0"/>
          </a:p>
        </p:txBody>
      </p:sp>
      <p:pic>
        <p:nvPicPr>
          <p:cNvPr id="52226" name="Picture 2" descr="http://www.ntnu.no/gemini/2007-05/bilder/kn_termometer.jpg"/>
          <p:cNvPicPr>
            <a:picLocks noChangeAspect="1" noChangeArrowheads="1"/>
          </p:cNvPicPr>
          <p:nvPr/>
        </p:nvPicPr>
        <p:blipFill>
          <a:blip r:embed="rId3" cstate="screen">
            <a:lum contrast="20000"/>
          </a:blip>
          <a:srcRect/>
          <a:stretch>
            <a:fillRect/>
          </a:stretch>
        </p:blipFill>
        <p:spPr bwMode="auto">
          <a:xfrm rot="21306392">
            <a:off x="6143968" y="3578433"/>
            <a:ext cx="1935724" cy="2993920"/>
          </a:xfrm>
          <a:prstGeom prst="rect">
            <a:avLst/>
          </a:prstGeom>
          <a:noFill/>
          <a:scene3d>
            <a:camera prst="perspectiveContrastingRightFacing" fov="6900000">
              <a:rot lat="2400000" lon="1727264" rev="600000"/>
            </a:camera>
            <a:lightRig rig="threePt" dir="t"/>
          </a:scene3d>
          <a:sp3d/>
        </p:spPr>
      </p:pic>
      <p:pic>
        <p:nvPicPr>
          <p:cNvPr id="52228" name="Picture 4" descr="http://www.srfsnosk8.no/img/2007/termometer.jpg"/>
          <p:cNvPicPr>
            <a:picLocks noChangeAspect="1" noChangeArrowheads="1"/>
          </p:cNvPicPr>
          <p:nvPr/>
        </p:nvPicPr>
        <p:blipFill>
          <a:blip r:embed="rId4" cstate="screen">
            <a:clrChange>
              <a:clrFrom>
                <a:srgbClr val="FFFFFF"/>
              </a:clrFrom>
              <a:clrTo>
                <a:srgbClr val="FFFFFF">
                  <a:alpha val="0"/>
                </a:srgbClr>
              </a:clrTo>
            </a:clrChange>
            <a:lum contrast="-10000"/>
          </a:blip>
          <a:srcRect/>
          <a:stretch>
            <a:fillRect/>
          </a:stretch>
        </p:blipFill>
        <p:spPr bwMode="auto">
          <a:xfrm rot="21249141">
            <a:off x="1070839" y="3309573"/>
            <a:ext cx="1904014" cy="3028950"/>
          </a:xfrm>
          <a:prstGeom prst="rect">
            <a:avLst/>
          </a:prstGeom>
          <a:noFill/>
          <a:scene3d>
            <a:camera prst="orthographicFront">
              <a:rot lat="0" lon="9599965" rev="0"/>
            </a:camera>
            <a:lightRig rig="threePt" dir="t"/>
          </a:scene3d>
        </p:spPr>
      </p:pic>
      <p:pic>
        <p:nvPicPr>
          <p:cNvPr id="52230" name="Picture 6" descr="http://www.erikfaergemann.dk/images/Paasp.jpg"/>
          <p:cNvPicPr>
            <a:picLocks noChangeAspect="1" noChangeArrowheads="1"/>
          </p:cNvPicPr>
          <p:nvPr/>
        </p:nvPicPr>
        <p:blipFill>
          <a:blip r:embed="rId5" cstate="screen">
            <a:clrChange>
              <a:clrFrom>
                <a:srgbClr val="FFFFFF"/>
              </a:clrFrom>
              <a:clrTo>
                <a:srgbClr val="FFFFFF">
                  <a:alpha val="0"/>
                </a:srgbClr>
              </a:clrTo>
            </a:clrChange>
            <a:lum contrast="40000"/>
          </a:blip>
          <a:srcRect/>
          <a:stretch>
            <a:fillRect/>
          </a:stretch>
        </p:blipFill>
        <p:spPr bwMode="auto">
          <a:xfrm rot="249574">
            <a:off x="3562710" y="4164416"/>
            <a:ext cx="1645474" cy="1645474"/>
          </a:xfrm>
          <a:prstGeom prst="rect">
            <a:avLst/>
          </a:prstGeom>
          <a:noFill/>
          <a:effectLst>
            <a:softEdge rad="31750"/>
          </a:effectLst>
        </p:spPr>
      </p:pic>
    </p:spTree>
    <p:extLst>
      <p:ext uri="{BB962C8B-B14F-4D97-AF65-F5344CB8AC3E}">
        <p14:creationId xmlns:p14="http://schemas.microsoft.com/office/powerpoint/2010/main" val="3309653619"/>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r>
              <a:rPr lang="en-US" dirty="0"/>
              <a:t>Positive Numbers – Example</a:t>
            </a:r>
            <a:endParaRPr lang="bg-BG" dirty="0"/>
          </a:p>
        </p:txBody>
      </p:sp>
      <p:sp>
        <p:nvSpPr>
          <p:cNvPr id="515075" name="Rectangle 3"/>
          <p:cNvSpPr>
            <a:spLocks noGrp="1" noChangeArrowheads="1"/>
          </p:cNvSpPr>
          <p:nvPr>
            <p:ph idx="1"/>
          </p:nvPr>
        </p:nvSpPr>
        <p:spPr/>
        <p:txBody>
          <a:bodyPr/>
          <a:lstStyle/>
          <a:p>
            <a:r>
              <a:rPr lang="en-US" dirty="0"/>
              <a:t>Check if all numbers in a sequence are positive:</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
        <p:nvSpPr>
          <p:cNvPr id="515077" name="Rectangle 5"/>
          <p:cNvSpPr>
            <a:spLocks noChangeArrowheads="1"/>
          </p:cNvSpPr>
          <p:nvPr/>
        </p:nvSpPr>
        <p:spPr bwMode="auto">
          <a:xfrm>
            <a:off x="755650" y="2551113"/>
            <a:ext cx="7632700" cy="32501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bool ArePositive(int[] sequence)</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foreach (int number in sequence)</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if (number &lt;= 0</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false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true;</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50178" name="Picture 2" descr="http://www.whitecraneeducation.com/images/general/numbers3.jpg"/>
          <p:cNvPicPr>
            <a:picLocks noChangeAspect="1" noChangeArrowheads="1"/>
          </p:cNvPicPr>
          <p:nvPr/>
        </p:nvPicPr>
        <p:blipFill>
          <a:blip r:embed="rId2" cstate="screen"/>
          <a:srcRect/>
          <a:stretch>
            <a:fillRect/>
          </a:stretch>
        </p:blipFill>
        <p:spPr bwMode="auto">
          <a:xfrm>
            <a:off x="5283200" y="4114800"/>
            <a:ext cx="3270250" cy="1962150"/>
          </a:xfrm>
          <a:prstGeom prst="roundRect">
            <a:avLst>
              <a:gd name="adj" fmla="val 7961"/>
            </a:avLst>
          </a:prstGeom>
          <a:noFill/>
          <a:ln>
            <a:solidFill>
              <a:schemeClr val="accent5">
                <a:lumMod val="60000"/>
                <a:lumOff val="40000"/>
              </a:schemeClr>
            </a:solidFill>
          </a:ln>
        </p:spPr>
      </p:pic>
    </p:spTree>
    <p:extLst>
      <p:ext uri="{BB962C8B-B14F-4D97-AF65-F5344CB8AC3E}">
        <p14:creationId xmlns:p14="http://schemas.microsoft.com/office/powerpoint/2010/main" val="271437359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ChangeArrowheads="1"/>
          </p:cNvSpPr>
          <p:nvPr/>
        </p:nvSpPr>
        <p:spPr bwMode="auto">
          <a:xfrm>
            <a:off x="758825" y="22929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82659" name="Rectangle 3"/>
          <p:cNvSpPr>
            <a:spLocks noGrp="1" noChangeArrowheads="1"/>
          </p:cNvSpPr>
          <p:nvPr>
            <p:ph type="ctrTitle"/>
          </p:nvPr>
        </p:nvSpPr>
        <p:spPr>
          <a:xfrm>
            <a:off x="1449388" y="1431925"/>
            <a:ext cx="5113337" cy="669925"/>
          </a:xfrm>
          <a:noFill/>
          <a:ln/>
        </p:spPr>
        <p:txBody>
          <a:bodyPr/>
          <a:lstStyle/>
          <a:p>
            <a:pPr>
              <a:lnSpc>
                <a:spcPct val="100000"/>
              </a:lnSpc>
            </a:pPr>
            <a:r>
              <a:rPr lang="en-US" dirty="0"/>
              <a:t>Positive Numbers</a:t>
            </a:r>
            <a:endParaRPr lang="bg-BG" dirty="0"/>
          </a:p>
        </p:txBody>
      </p:sp>
      <p:pic>
        <p:nvPicPr>
          <p:cNvPr id="49154" name="Picture 2" descr="http://www.moneymanagement.com.au/Uploads/PressReleases/money/Images-20090409/bluenumbersngraph.JPG"/>
          <p:cNvPicPr>
            <a:picLocks noChangeAspect="1" noChangeArrowheads="1"/>
          </p:cNvPicPr>
          <p:nvPr/>
        </p:nvPicPr>
        <p:blipFill>
          <a:blip r:embed="rId3" cstate="screen"/>
          <a:srcRect/>
          <a:stretch>
            <a:fillRect/>
          </a:stretch>
        </p:blipFill>
        <p:spPr bwMode="auto">
          <a:xfrm>
            <a:off x="1584640" y="3429000"/>
            <a:ext cx="7025960" cy="2895600"/>
          </a:xfrm>
          <a:prstGeom prst="roundRect">
            <a:avLst>
              <a:gd name="adj" fmla="val 12155"/>
            </a:avLst>
          </a:prstGeom>
          <a:noFill/>
        </p:spPr>
      </p:pic>
    </p:spTree>
    <p:extLst>
      <p:ext uri="{BB962C8B-B14F-4D97-AF65-F5344CB8AC3E}">
        <p14:creationId xmlns:p14="http://schemas.microsoft.com/office/powerpoint/2010/main" val="353762041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en-US" dirty="0"/>
              <a:t>Why </a:t>
            </a:r>
            <a:r>
              <a:rPr lang="en-US" dirty="0" smtClean="0"/>
              <a:t>to Use </a:t>
            </a:r>
            <a:r>
              <a:rPr lang="en-US" dirty="0"/>
              <a:t>Methods?</a:t>
            </a:r>
            <a:endParaRPr lang="bg-BG" dirty="0"/>
          </a:p>
        </p:txBody>
      </p:sp>
      <p:sp>
        <p:nvSpPr>
          <p:cNvPr id="429059" name="Rectangle 3"/>
          <p:cNvSpPr>
            <a:spLocks noGrp="1" noChangeArrowheads="1"/>
          </p:cNvSpPr>
          <p:nvPr>
            <p:ph idx="1"/>
          </p:nvPr>
        </p:nvSpPr>
        <p:spPr/>
        <p:txBody>
          <a:bodyPr/>
          <a:lstStyle/>
          <a:p>
            <a:pPr>
              <a:lnSpc>
                <a:spcPts val="3600"/>
              </a:lnSpc>
            </a:pPr>
            <a:r>
              <a:rPr lang="en-US" dirty="0"/>
              <a:t>More manageable programming</a:t>
            </a:r>
          </a:p>
          <a:p>
            <a:pPr lvl="1">
              <a:lnSpc>
                <a:spcPts val="3600"/>
              </a:lnSpc>
            </a:pPr>
            <a:r>
              <a:rPr lang="en-US" dirty="0" smtClean="0"/>
              <a:t>Split large problems into small pieces</a:t>
            </a:r>
          </a:p>
          <a:p>
            <a:pPr lvl="1">
              <a:lnSpc>
                <a:spcPts val="3600"/>
              </a:lnSpc>
            </a:pPr>
            <a:r>
              <a:rPr lang="en-US" dirty="0" smtClean="0"/>
              <a:t>Better </a:t>
            </a:r>
            <a:r>
              <a:rPr lang="en-US" dirty="0"/>
              <a:t>organization of the program</a:t>
            </a:r>
          </a:p>
          <a:p>
            <a:pPr lvl="1">
              <a:lnSpc>
                <a:spcPts val="3600"/>
              </a:lnSpc>
            </a:pPr>
            <a:r>
              <a:rPr lang="en-US" dirty="0" smtClean="0"/>
              <a:t>Improve code readability</a:t>
            </a:r>
          </a:p>
          <a:p>
            <a:pPr lvl="1">
              <a:lnSpc>
                <a:spcPts val="3600"/>
              </a:lnSpc>
            </a:pPr>
            <a:r>
              <a:rPr lang="en-US" dirty="0" smtClean="0"/>
              <a:t>Improve code understandability</a:t>
            </a:r>
          </a:p>
          <a:p>
            <a:pPr>
              <a:lnSpc>
                <a:spcPts val="3600"/>
              </a:lnSpc>
            </a:pPr>
            <a:r>
              <a:rPr lang="en-US" dirty="0" smtClean="0"/>
              <a:t>Avoiding </a:t>
            </a:r>
            <a:r>
              <a:rPr lang="en-US" dirty="0"/>
              <a:t>repeating </a:t>
            </a:r>
            <a:r>
              <a:rPr lang="en-US" dirty="0" smtClean="0"/>
              <a:t>code</a:t>
            </a:r>
          </a:p>
          <a:p>
            <a:pPr marL="574675" lvl="2" indent="-282575">
              <a:lnSpc>
                <a:spcPts val="3600"/>
              </a:lnSpc>
              <a:buClr>
                <a:schemeClr val="accent5">
                  <a:lumMod val="40000"/>
                  <a:lumOff val="60000"/>
                </a:schemeClr>
              </a:buClr>
              <a:buSzPct val="70000"/>
              <a:buFont typeface="Wingdings 2" pitchFamily="18" charset="2"/>
              <a:buChar char=""/>
              <a:tabLst>
                <a:tab pos="282575" algn="l"/>
              </a:tabLst>
            </a:pPr>
            <a:r>
              <a:rPr lang="en-US" dirty="0" smtClean="0"/>
              <a:t>Improve code maintainability</a:t>
            </a:r>
            <a:endParaRPr lang="en-US" dirty="0"/>
          </a:p>
          <a:p>
            <a:pPr>
              <a:lnSpc>
                <a:spcPts val="3600"/>
              </a:lnSpc>
            </a:pPr>
            <a:r>
              <a:rPr lang="en-US" dirty="0"/>
              <a:t>Code reusability</a:t>
            </a:r>
          </a:p>
          <a:p>
            <a:pPr lvl="1">
              <a:lnSpc>
                <a:spcPts val="3600"/>
              </a:lnSpc>
            </a:pPr>
            <a:r>
              <a:rPr lang="en-US" dirty="0"/>
              <a:t>Using existing methods several times</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pic>
        <p:nvPicPr>
          <p:cNvPr id="11266" name="Picture 2" descr="http://bluweb.com/toys/ideas/blocksm.jpg"/>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6248400" y="3962400"/>
            <a:ext cx="2406316" cy="1828800"/>
          </a:xfrm>
          <a:prstGeom prst="rect">
            <a:avLst/>
          </a:prstGeom>
          <a:noFill/>
          <a:effectLst>
            <a:softEdge rad="31750"/>
          </a:effectLst>
        </p:spPr>
      </p:pic>
    </p:spTree>
    <p:extLst>
      <p:ext uri="{BB962C8B-B14F-4D97-AF65-F5344CB8AC3E}">
        <p14:creationId xmlns:p14="http://schemas.microsoft.com/office/powerpoint/2010/main" val="7244491"/>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r>
              <a:rPr lang="en-US"/>
              <a:t>Data Validation – Example</a:t>
            </a:r>
            <a:endParaRPr lang="bg-BG"/>
          </a:p>
        </p:txBody>
      </p:sp>
      <p:sp>
        <p:nvSpPr>
          <p:cNvPr id="489475" name="Rectangle 3"/>
          <p:cNvSpPr>
            <a:spLocks noGrp="1" noChangeArrowheads="1"/>
          </p:cNvSpPr>
          <p:nvPr>
            <p:ph idx="1"/>
          </p:nvPr>
        </p:nvSpPr>
        <p:spPr>
          <a:xfrm>
            <a:off x="323850" y="1196975"/>
            <a:ext cx="8496300" cy="5329238"/>
          </a:xfrm>
        </p:spPr>
        <p:txBody>
          <a:bodyPr/>
          <a:lstStyle/>
          <a:p>
            <a:r>
              <a:rPr lang="en-US" dirty="0" smtClean="0"/>
              <a:t>Validating </a:t>
            </a:r>
            <a:r>
              <a:rPr lang="en-US" dirty="0"/>
              <a:t>input </a:t>
            </a:r>
            <a:r>
              <a:rPr lang="en-US" dirty="0" smtClean="0"/>
              <a:t>data:</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
        <p:nvSpPr>
          <p:cNvPr id="489476" name="Rectangle 4"/>
          <p:cNvSpPr>
            <a:spLocks noChangeArrowheads="1"/>
          </p:cNvSpPr>
          <p:nvPr/>
        </p:nvSpPr>
        <p:spPr bwMode="auto">
          <a:xfrm>
            <a:off x="612775" y="1935296"/>
            <a:ext cx="7920038" cy="4313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ValidatingDemo</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Console.WriteLine("What time is it?");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Console.Write("Hours: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int hours =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int.Parse(Console.ReadLine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Console.Write("Minutes: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int minutes =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int.Parse(Console.ReadLine());</a:t>
            </a:r>
          </a:p>
          <a:p>
            <a:pPr eaLnBrk="0" hangingPunct="0">
              <a:lnSpc>
                <a:spcPts val="2200"/>
              </a:lnSpc>
              <a:spcBef>
                <a:spcPts val="0"/>
              </a:spcBef>
              <a:buClr>
                <a:schemeClr val="accent5">
                  <a:lumMod val="40000"/>
                  <a:lumOff val="60000"/>
                </a:schemeClr>
              </a:buClr>
              <a:buSzPct val="70000"/>
            </a:pP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algn="r" eaLnBrk="0" hangingPunct="0">
              <a:lnSpc>
                <a:spcPts val="2200"/>
              </a:lnSpc>
              <a:spcBef>
                <a:spcPts val="0"/>
              </a:spcBef>
              <a:buClr>
                <a:schemeClr val="accent5">
                  <a:lumMod val="40000"/>
                  <a:lumOff val="60000"/>
                </a:schemeClr>
              </a:buClr>
              <a:buSzPct val="70000"/>
            </a:pPr>
            <a:r>
              <a:rPr lang="en-US" sz="18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example continues on the next slide)</a:t>
            </a:r>
            <a:endParaRPr lang="en-US" sz="18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1026" name="Picture 2"/>
          <p:cNvPicPr>
            <a:picLocks noChangeAspect="1" noChangeArrowheads="1"/>
          </p:cNvPicPr>
          <p:nvPr/>
        </p:nvPicPr>
        <p:blipFill>
          <a:blip r:embed="rId2" cstate="screen">
            <a:lum contrast="20000"/>
          </a:blip>
          <a:srcRect/>
          <a:stretch>
            <a:fillRect/>
          </a:stretch>
        </p:blipFill>
        <p:spPr bwMode="auto">
          <a:xfrm>
            <a:off x="6705600" y="1676400"/>
            <a:ext cx="1971675" cy="1762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1018199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a:t>Data Validation – Example</a:t>
            </a:r>
            <a:endParaRPr lang="bg-BG"/>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
        <p:nvSpPr>
          <p:cNvPr id="564228" name="Rectangle 4"/>
          <p:cNvSpPr>
            <a:spLocks noChangeArrowheads="1"/>
          </p:cNvSpPr>
          <p:nvPr/>
        </p:nvSpPr>
        <p:spPr bwMode="auto">
          <a:xfrm>
            <a:off x="611188" y="1143000"/>
            <a:ext cx="7921625" cy="51706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bool isValidTime = </a:t>
            </a: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ValidateHours(hours</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&amp;&amp;</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ValidateMinutes(minutes</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if (isValidTime)</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("It is {0</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hours, minutes);</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Console.WriteLine("Incorrect time!");</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bool ValidateMinutes(int minutes)</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bool result =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(minutes</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0)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&amp;&amp;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(minutes</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59);</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result;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bool ValidateHours(int hours</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5" name="Picture 2"/>
          <p:cNvPicPr>
            <a:picLocks noChangeAspect="1" noChangeArrowheads="1"/>
          </p:cNvPicPr>
          <p:nvPr/>
        </p:nvPicPr>
        <p:blipFill>
          <a:blip r:embed="rId2" cstate="screen">
            <a:lum contrast="20000"/>
          </a:blip>
          <a:srcRect/>
          <a:stretch>
            <a:fillRect/>
          </a:stretch>
        </p:blipFill>
        <p:spPr bwMode="auto">
          <a:xfrm flipH="1">
            <a:off x="6629400" y="1066800"/>
            <a:ext cx="2057400" cy="1762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502525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http://xenlights.com/images/SoftwareValidation.jpg"/>
          <p:cNvPicPr>
            <a:picLocks noChangeAspect="1" noChangeArrowheads="1"/>
          </p:cNvPicPr>
          <p:nvPr/>
        </p:nvPicPr>
        <p:blipFill>
          <a:blip r:embed="rId3" cstate="screen"/>
          <a:srcRect/>
          <a:stretch>
            <a:fillRect/>
          </a:stretch>
        </p:blipFill>
        <p:spPr bwMode="auto">
          <a:xfrm>
            <a:off x="762000" y="1127125"/>
            <a:ext cx="4724400" cy="26996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82658" name="Rectangle 2"/>
          <p:cNvSpPr>
            <a:spLocks noChangeArrowheads="1"/>
          </p:cNvSpPr>
          <p:nvPr/>
        </p:nvSpPr>
        <p:spPr bwMode="auto">
          <a:xfrm>
            <a:off x="3111501" y="5469624"/>
            <a:ext cx="5108574"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82659" name="Rectangle 3"/>
          <p:cNvSpPr>
            <a:spLocks noGrp="1" noChangeArrowheads="1"/>
          </p:cNvSpPr>
          <p:nvPr>
            <p:ph type="ctrTitle"/>
          </p:nvPr>
        </p:nvSpPr>
        <p:spPr>
          <a:xfrm>
            <a:off x="3116263" y="4632325"/>
            <a:ext cx="5113337" cy="669925"/>
          </a:xfrm>
          <a:noFill/>
          <a:ln/>
        </p:spPr>
        <p:txBody>
          <a:bodyPr/>
          <a:lstStyle/>
          <a:p>
            <a:pPr>
              <a:lnSpc>
                <a:spcPct val="100000"/>
              </a:lnSpc>
            </a:pPr>
            <a:r>
              <a:rPr lang="en-US" dirty="0" smtClean="0"/>
              <a:t>Data Validation</a:t>
            </a:r>
            <a:endParaRPr lang="bg-BG" dirty="0"/>
          </a:p>
        </p:txBody>
      </p:sp>
    </p:spTree>
    <p:extLst>
      <p:ext uri="{BB962C8B-B14F-4D97-AF65-F5344CB8AC3E}">
        <p14:creationId xmlns:p14="http://schemas.microsoft.com/office/powerpoint/2010/main" val="293650262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953001"/>
            <a:ext cx="7924800" cy="685800"/>
          </a:xfrm>
        </p:spPr>
        <p:txBody>
          <a:bodyPr/>
          <a:lstStyle/>
          <a:p>
            <a:r>
              <a:rPr lang="en-US" dirty="0" smtClean="0"/>
              <a:t>Overloading Methods</a:t>
            </a:r>
            <a:endParaRPr lang="en-US" dirty="0"/>
          </a:p>
        </p:txBody>
      </p:sp>
      <p:sp>
        <p:nvSpPr>
          <p:cNvPr id="3" name="Subtitle 2"/>
          <p:cNvSpPr>
            <a:spLocks noGrp="1"/>
          </p:cNvSpPr>
          <p:nvPr>
            <p:ph type="subTitle" idx="1"/>
          </p:nvPr>
        </p:nvSpPr>
        <p:spPr>
          <a:xfrm>
            <a:off x="609600" y="5679280"/>
            <a:ext cx="7924800" cy="569120"/>
          </a:xfrm>
        </p:spPr>
        <p:txBody>
          <a:bodyPr/>
          <a:lstStyle/>
          <a:p>
            <a:r>
              <a:rPr lang="en-US" dirty="0" smtClean="0"/>
              <a:t>Multiple Methods with the Same Name</a:t>
            </a:r>
            <a:endParaRPr lang="en-US" dirty="0"/>
          </a:p>
        </p:txBody>
      </p:sp>
      <p:pic>
        <p:nvPicPr>
          <p:cNvPr id="1026" name="Picture 2" descr="http://4.bp.blogspot.com/_7GZ1tO98idc/TAFZ1p9-a0I/AAAAAAAAALA/WQGhBnPwdo0/s1600/truck+overload+passenger.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727200" y="1143000"/>
            <a:ext cx="5695950" cy="3276601"/>
          </a:xfrm>
          <a:prstGeom prst="roundRect">
            <a:avLst>
              <a:gd name="adj" fmla="val 5039"/>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0295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Methods</a:t>
            </a:r>
          </a:p>
        </p:txBody>
      </p:sp>
      <p:sp>
        <p:nvSpPr>
          <p:cNvPr id="3" name="Content Placeholder 2"/>
          <p:cNvSpPr>
            <a:spLocks noGrp="1"/>
          </p:cNvSpPr>
          <p:nvPr>
            <p:ph idx="1"/>
          </p:nvPr>
        </p:nvSpPr>
        <p:spPr>
          <a:xfrm>
            <a:off x="228600" y="990600"/>
            <a:ext cx="8686800" cy="5638800"/>
          </a:xfrm>
        </p:spPr>
        <p:txBody>
          <a:bodyPr/>
          <a:lstStyle/>
          <a:p>
            <a:r>
              <a:rPr lang="en-US" dirty="0" smtClean="0"/>
              <a:t>What means "to </a:t>
            </a:r>
            <a:r>
              <a:rPr lang="en-US" dirty="0" smtClean="0">
                <a:solidFill>
                  <a:schemeClr val="accent5">
                    <a:lumMod val="20000"/>
                    <a:lumOff val="80000"/>
                  </a:schemeClr>
                </a:solidFill>
              </a:rPr>
              <a:t>overload</a:t>
            </a:r>
            <a:r>
              <a:rPr lang="en-US" dirty="0" smtClean="0"/>
              <a:t> a method name"?</a:t>
            </a:r>
          </a:p>
          <a:p>
            <a:pPr lvl="1"/>
            <a:r>
              <a:rPr lang="en-US" dirty="0" smtClean="0"/>
              <a:t>Use the same method name for multiple methods with different </a:t>
            </a:r>
            <a:r>
              <a:rPr lang="en-US" dirty="0" smtClean="0">
                <a:solidFill>
                  <a:schemeClr val="accent5">
                    <a:lumMod val="20000"/>
                    <a:lumOff val="80000"/>
                  </a:schemeClr>
                </a:solidFill>
              </a:rPr>
              <a:t>signature</a:t>
            </a:r>
            <a:r>
              <a:rPr lang="en-US" dirty="0" smtClean="0"/>
              <a:t> (parameters)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
        <p:nvSpPr>
          <p:cNvPr id="5" name="Rectangle 4"/>
          <p:cNvSpPr>
            <a:spLocks noChangeArrowheads="1"/>
          </p:cNvSpPr>
          <p:nvPr/>
        </p:nvSpPr>
        <p:spPr bwMode="auto">
          <a:xfrm>
            <a:off x="687388" y="2895600"/>
            <a:ext cx="7770812" cy="34778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Print(string text)</a:t>
            </a:r>
          </a:p>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Console.WriteLine(text);</a:t>
            </a:r>
          </a:p>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void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Print(int number)</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Console.WriteLine(number);</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000"/>
              </a:lnSpc>
              <a:spcBef>
                <a:spcPts val="120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Print(string text, 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number)</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Console.WriteLine(text + ' ' + number</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7036253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066800"/>
            <a:ext cx="7924800" cy="1600200"/>
          </a:xfrm>
        </p:spPr>
        <p:txBody>
          <a:bodyPr/>
          <a:lstStyle/>
          <a:p>
            <a:pPr>
              <a:lnSpc>
                <a:spcPct val="100000"/>
              </a:lnSpc>
            </a:pPr>
            <a:r>
              <a:rPr lang="en-US" dirty="0" smtClean="0"/>
              <a:t>Variable Number</a:t>
            </a:r>
            <a:br>
              <a:rPr lang="en-US" dirty="0" smtClean="0"/>
            </a:br>
            <a:r>
              <a:rPr lang="en-US" dirty="0" smtClean="0"/>
              <a:t>of Parameters</a:t>
            </a:r>
            <a:endParaRPr lang="en-US" dirty="0"/>
          </a:p>
        </p:txBody>
      </p:sp>
      <p:pic>
        <p:nvPicPr>
          <p:cNvPr id="2050" name="Picture 2" descr="http://www.homemortgagerates.us/variable-rates-636.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22500" y="3136900"/>
            <a:ext cx="4711700" cy="3111500"/>
          </a:xfrm>
          <a:prstGeom prst="roundRect">
            <a:avLst>
              <a:gd name="adj" fmla="val 6494"/>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878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7086600" cy="914400"/>
          </a:xfrm>
        </p:spPr>
        <p:txBody>
          <a:bodyPr/>
          <a:lstStyle/>
          <a:p>
            <a:r>
              <a:rPr lang="en-US" dirty="0"/>
              <a:t>Variable Number</a:t>
            </a:r>
            <a:br>
              <a:rPr lang="en-US" dirty="0"/>
            </a:br>
            <a:r>
              <a:rPr lang="en-US" dirty="0"/>
              <a:t>of Parameters</a:t>
            </a:r>
          </a:p>
        </p:txBody>
      </p:sp>
      <p:sp>
        <p:nvSpPr>
          <p:cNvPr id="3" name="Content Placeholder 2"/>
          <p:cNvSpPr>
            <a:spLocks noGrp="1"/>
          </p:cNvSpPr>
          <p:nvPr>
            <p:ph idx="1"/>
          </p:nvPr>
        </p:nvSpPr>
        <p:spPr>
          <a:xfrm>
            <a:off x="228600" y="1143000"/>
            <a:ext cx="8686800" cy="5486400"/>
          </a:xfrm>
        </p:spPr>
        <p:txBody>
          <a:bodyPr/>
          <a:lstStyle/>
          <a:p>
            <a:r>
              <a:rPr lang="en-US" dirty="0" smtClean="0"/>
              <a:t>A method in C# can take variable number of parameters by specifying the </a:t>
            </a:r>
            <a:r>
              <a:rPr lang="en-US" noProof="1" smtClean="0">
                <a:solidFill>
                  <a:schemeClr val="accent5">
                    <a:lumMod val="20000"/>
                    <a:lumOff val="80000"/>
                  </a:schemeClr>
                </a:solidFill>
                <a:latin typeface="Consolas" pitchFamily="49" charset="0"/>
                <a:cs typeface="Consolas" pitchFamily="49" charset="0"/>
              </a:rPr>
              <a:t>params</a:t>
            </a:r>
            <a:r>
              <a:rPr lang="en-US" dirty="0" smtClean="0"/>
              <a:t> keyword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sp>
        <p:nvSpPr>
          <p:cNvPr id="5" name="Rectangle 4"/>
          <p:cNvSpPr>
            <a:spLocks noChangeArrowheads="1"/>
          </p:cNvSpPr>
          <p:nvPr/>
        </p:nvSpPr>
        <p:spPr bwMode="auto">
          <a:xfrm>
            <a:off x="687388" y="2362200"/>
            <a:ext cx="7770812" cy="40309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long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CalcSum(params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elements)</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long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sum = 0;</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foreach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element in elements)</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sum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element;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sum;</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Console.WriteLine(CalcSum(2</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5)</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Console.WriteLine(CalcSum(4</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0, -2, 12)</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Console.WriteLine(CalcSum());</a:t>
            </a:r>
          </a:p>
          <a:p>
            <a:pPr eaLnBrk="0" hangingPunct="0">
              <a:lnSpc>
                <a:spcPts val="22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8792031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a:t>Methods – Best Practices</a:t>
            </a:r>
            <a:endParaRPr lang="bg-BG"/>
          </a:p>
        </p:txBody>
      </p:sp>
      <p:sp>
        <p:nvSpPr>
          <p:cNvPr id="545795" name="Rectangle 3"/>
          <p:cNvSpPr>
            <a:spLocks noGrp="1" noChangeArrowheads="1"/>
          </p:cNvSpPr>
          <p:nvPr>
            <p:ph idx="1"/>
          </p:nvPr>
        </p:nvSpPr>
        <p:spPr>
          <a:xfrm>
            <a:off x="323850" y="1143000"/>
            <a:ext cx="8496300" cy="5383213"/>
          </a:xfrm>
        </p:spPr>
        <p:txBody>
          <a:bodyPr/>
          <a:lstStyle/>
          <a:p>
            <a:r>
              <a:rPr lang="en-US" dirty="0"/>
              <a:t>Each method should perform a single,</a:t>
            </a:r>
            <a:br>
              <a:rPr lang="en-US" dirty="0"/>
            </a:br>
            <a:r>
              <a:rPr lang="en-US" dirty="0"/>
              <a:t> well-defined task</a:t>
            </a:r>
          </a:p>
          <a:p>
            <a:r>
              <a:rPr lang="en-US" dirty="0"/>
              <a:t>Method’s name should describe that </a:t>
            </a:r>
            <a:br>
              <a:rPr lang="en-US" dirty="0"/>
            </a:br>
            <a:r>
              <a:rPr lang="en-US" dirty="0"/>
              <a:t>task </a:t>
            </a:r>
            <a:r>
              <a:rPr lang="en-US" dirty="0" smtClean="0"/>
              <a:t>in a clear and non-ambiguous way</a:t>
            </a:r>
            <a:endParaRPr lang="en-US" dirty="0"/>
          </a:p>
          <a:p>
            <a:pPr lvl="1"/>
            <a:r>
              <a:rPr lang="en-US" dirty="0"/>
              <a:t>Good </a:t>
            </a:r>
            <a:r>
              <a:rPr lang="en-US" dirty="0" smtClean="0"/>
              <a:t>examples: </a:t>
            </a:r>
            <a:r>
              <a:rPr lang="en-US" noProof="1" smtClean="0">
                <a:solidFill>
                  <a:schemeClr val="accent5">
                    <a:lumMod val="20000"/>
                    <a:lumOff val="80000"/>
                  </a:schemeClr>
                </a:solidFill>
                <a:latin typeface="Consolas" pitchFamily="49" charset="0"/>
                <a:cs typeface="Consolas" pitchFamily="49" charset="0"/>
              </a:rPr>
              <a:t>CalculatePrice</a:t>
            </a:r>
            <a:r>
              <a:rPr lang="en-US" dirty="0" smtClean="0"/>
              <a:t>, </a:t>
            </a:r>
            <a:r>
              <a:rPr lang="en-US" noProof="1" smtClean="0">
                <a:solidFill>
                  <a:schemeClr val="accent5">
                    <a:lumMod val="20000"/>
                    <a:lumOff val="80000"/>
                  </a:schemeClr>
                </a:solidFill>
                <a:latin typeface="Consolas" pitchFamily="49" charset="0"/>
                <a:cs typeface="Consolas" pitchFamily="49" charset="0"/>
              </a:rPr>
              <a:t>ReadName</a:t>
            </a:r>
          </a:p>
          <a:p>
            <a:pPr lvl="1"/>
            <a:r>
              <a:rPr lang="en-US" dirty="0" smtClean="0"/>
              <a:t>Bad examples: </a:t>
            </a:r>
            <a:r>
              <a:rPr lang="en-US" noProof="1" smtClean="0">
                <a:solidFill>
                  <a:schemeClr val="accent2">
                    <a:lumMod val="60000"/>
                    <a:lumOff val="40000"/>
                  </a:schemeClr>
                </a:solidFill>
                <a:latin typeface="Consolas" pitchFamily="49" charset="0"/>
                <a:cs typeface="Consolas" pitchFamily="49" charset="0"/>
              </a:rPr>
              <a:t>f</a:t>
            </a:r>
            <a:r>
              <a:rPr lang="en-US" dirty="0" smtClean="0"/>
              <a:t>, </a:t>
            </a:r>
            <a:r>
              <a:rPr lang="en-US" noProof="1" smtClean="0">
                <a:solidFill>
                  <a:schemeClr val="accent2">
                    <a:lumMod val="60000"/>
                    <a:lumOff val="40000"/>
                  </a:schemeClr>
                </a:solidFill>
                <a:latin typeface="Consolas" pitchFamily="49" charset="0"/>
                <a:cs typeface="Consolas" pitchFamily="49" charset="0"/>
              </a:rPr>
              <a:t>g1</a:t>
            </a:r>
            <a:r>
              <a:rPr lang="en-US" dirty="0" smtClean="0"/>
              <a:t>, </a:t>
            </a:r>
            <a:r>
              <a:rPr lang="en-US" noProof="1" smtClean="0">
                <a:solidFill>
                  <a:schemeClr val="accent2">
                    <a:lumMod val="60000"/>
                    <a:lumOff val="40000"/>
                  </a:schemeClr>
                </a:solidFill>
                <a:latin typeface="Consolas" pitchFamily="49" charset="0"/>
                <a:cs typeface="Consolas" pitchFamily="49" charset="0"/>
              </a:rPr>
              <a:t>Process</a:t>
            </a:r>
          </a:p>
          <a:p>
            <a:pPr lvl="1"/>
            <a:r>
              <a:rPr lang="en-US" dirty="0" smtClean="0"/>
              <a:t>In </a:t>
            </a:r>
            <a:r>
              <a:rPr lang="en-US" dirty="0"/>
              <a:t>C# methods </a:t>
            </a:r>
            <a:r>
              <a:rPr lang="en-US" dirty="0" smtClean="0"/>
              <a:t>should start </a:t>
            </a:r>
            <a:r>
              <a:rPr lang="en-US" dirty="0"/>
              <a:t>with capital </a:t>
            </a:r>
            <a:r>
              <a:rPr lang="en-US" dirty="0" smtClean="0"/>
              <a:t>letter</a:t>
            </a:r>
          </a:p>
          <a:p>
            <a:r>
              <a:rPr lang="en-US" dirty="0" smtClean="0"/>
              <a:t>Avoid methods longer than one screen</a:t>
            </a:r>
          </a:p>
          <a:p>
            <a:pPr lvl="1"/>
            <a:r>
              <a:rPr lang="en-US" dirty="0" smtClean="0"/>
              <a:t>Split them to several shorter methods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spTree>
    <p:extLst>
      <p:ext uri="{BB962C8B-B14F-4D97-AF65-F5344CB8AC3E}">
        <p14:creationId xmlns:p14="http://schemas.microsoft.com/office/powerpoint/2010/main" val="767099650"/>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en-US"/>
              <a:t>Summary</a:t>
            </a:r>
            <a:endParaRPr lang="bg-BG"/>
          </a:p>
        </p:txBody>
      </p:sp>
      <p:sp>
        <p:nvSpPr>
          <p:cNvPr id="434179" name="Rectangle 3"/>
          <p:cNvSpPr>
            <a:spLocks noGrp="1" noChangeArrowheads="1"/>
          </p:cNvSpPr>
          <p:nvPr>
            <p:ph idx="1"/>
          </p:nvPr>
        </p:nvSpPr>
        <p:spPr/>
        <p:txBody>
          <a:bodyPr/>
          <a:lstStyle/>
          <a:p>
            <a:pPr marL="452438" indent="-452438">
              <a:tabLst/>
            </a:pPr>
            <a:r>
              <a:rPr lang="en-US" dirty="0"/>
              <a:t>Break large </a:t>
            </a:r>
            <a:r>
              <a:rPr lang="en-US" dirty="0" smtClean="0"/>
              <a:t>programs into </a:t>
            </a:r>
            <a:r>
              <a:rPr lang="en-US" dirty="0"/>
              <a:t>simple methods that solve small </a:t>
            </a:r>
            <a:r>
              <a:rPr lang="en-US" dirty="0" smtClean="0"/>
              <a:t>sub-problems</a:t>
            </a:r>
            <a:endParaRPr lang="en-US" dirty="0"/>
          </a:p>
          <a:p>
            <a:pPr marL="452438" indent="-452438">
              <a:tabLst/>
            </a:pPr>
            <a:r>
              <a:rPr lang="en-US" dirty="0" smtClean="0"/>
              <a:t>Methods consist of declaration and body</a:t>
            </a:r>
          </a:p>
          <a:p>
            <a:pPr marL="452438" indent="-452438">
              <a:tabLst/>
            </a:pPr>
            <a:r>
              <a:rPr lang="en-US" dirty="0" smtClean="0"/>
              <a:t>Methods are invoked by their name</a:t>
            </a:r>
            <a:endParaRPr lang="en-US" dirty="0"/>
          </a:p>
          <a:p>
            <a:pPr marL="452438" indent="-452438">
              <a:tabLst/>
            </a:pPr>
            <a:r>
              <a:rPr lang="en-US" dirty="0"/>
              <a:t>Methods can </a:t>
            </a:r>
            <a:r>
              <a:rPr lang="en-US" dirty="0" smtClean="0"/>
              <a:t>accept parameters</a:t>
            </a:r>
          </a:p>
          <a:p>
            <a:pPr marL="800101" lvl="1" indent="-452438"/>
            <a:r>
              <a:rPr lang="en-US" dirty="0" smtClean="0"/>
              <a:t>Parameters take actual values when calling a method</a:t>
            </a:r>
            <a:endParaRPr lang="en-US" dirty="0"/>
          </a:p>
          <a:p>
            <a:pPr marL="452438" indent="-452438">
              <a:tabLst/>
            </a:pPr>
            <a:r>
              <a:rPr lang="en-US" dirty="0"/>
              <a:t>Methods can </a:t>
            </a:r>
            <a:r>
              <a:rPr lang="en-US" dirty="0" smtClean="0"/>
              <a:t>return a value </a:t>
            </a:r>
            <a:r>
              <a:rPr lang="en-US" dirty="0"/>
              <a:t>or </a:t>
            </a:r>
            <a:r>
              <a:rPr lang="en-US" dirty="0" smtClean="0"/>
              <a:t>nothing</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Tree>
    <p:extLst>
      <p:ext uri="{BB962C8B-B14F-4D97-AF65-F5344CB8AC3E}">
        <p14:creationId xmlns:p14="http://schemas.microsoft.com/office/powerpoint/2010/main" val="1532442903"/>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Methods</a:t>
            </a:r>
            <a:endParaRPr lang="en-US" dirty="0"/>
          </a:p>
        </p:txBody>
      </p:sp>
      <p:sp>
        <p:nvSpPr>
          <p:cNvPr id="8" name="TextBox 5"/>
          <p:cNvSpPr txBox="1"/>
          <p:nvPr/>
        </p:nvSpPr>
        <p:spPr>
          <a:xfrm>
            <a:off x="4963791" y="6412468"/>
            <a:ext cx="4104009"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smtClean="0">
                <a:hlinkClick r:id="rId2"/>
              </a:rPr>
              <a:t>http://csharpfundamentals.telerik.com</a:t>
            </a:r>
            <a:endParaRPr lang="en-US" sz="1800" b="1" dirty="0"/>
          </a:p>
        </p:txBody>
      </p:sp>
    </p:spTree>
    <p:extLst>
      <p:ext uri="{BB962C8B-B14F-4D97-AF65-F5344CB8AC3E}">
        <p14:creationId xmlns:p14="http://schemas.microsoft.com/office/powerpoint/2010/main" val="2453879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www.outdoorspecialistinc.com/images/weld_it_up.jpg"/>
          <p:cNvPicPr>
            <a:picLocks noChangeAspect="1" noChangeArrowheads="1"/>
          </p:cNvPicPr>
          <p:nvPr/>
        </p:nvPicPr>
        <p:blipFill>
          <a:blip r:embed="rId3" cstate="screen"/>
          <a:srcRect/>
          <a:stretch>
            <a:fillRect/>
          </a:stretch>
        </p:blipFill>
        <p:spPr bwMode="auto">
          <a:xfrm>
            <a:off x="4800600" y="1524000"/>
            <a:ext cx="2743200" cy="2076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30082" name="Rectangle 2"/>
          <p:cNvSpPr>
            <a:spLocks noGrp="1" noChangeArrowheads="1"/>
          </p:cNvSpPr>
          <p:nvPr>
            <p:ph type="ctrTitle"/>
          </p:nvPr>
        </p:nvSpPr>
        <p:spPr>
          <a:xfrm>
            <a:off x="1835150" y="4241800"/>
            <a:ext cx="5399088" cy="1473200"/>
          </a:xfrm>
        </p:spPr>
        <p:txBody>
          <a:bodyPr/>
          <a:lstStyle/>
          <a:p>
            <a:pPr>
              <a:lnSpc>
                <a:spcPct val="110000"/>
              </a:lnSpc>
            </a:pPr>
            <a:r>
              <a:rPr lang="en-US" dirty="0"/>
              <a:t>Declaring and </a:t>
            </a:r>
            <a:r>
              <a:rPr lang="en-US" dirty="0" smtClean="0"/>
              <a:t>Creating Methods</a:t>
            </a:r>
            <a:endParaRPr lang="en-US" dirty="0"/>
          </a:p>
        </p:txBody>
      </p:sp>
      <p:pic>
        <p:nvPicPr>
          <p:cNvPr id="9220" name="Picture 4" descr="http://www.posseschasancpas.com/images/dv1961011_construction.jpg"/>
          <p:cNvPicPr>
            <a:picLocks noChangeAspect="1" noChangeArrowheads="1"/>
          </p:cNvPicPr>
          <p:nvPr/>
        </p:nvPicPr>
        <p:blipFill>
          <a:blip r:embed="rId4" cstate="screen"/>
          <a:srcRect/>
          <a:stretch>
            <a:fillRect/>
          </a:stretch>
        </p:blipFill>
        <p:spPr bwMode="auto">
          <a:xfrm>
            <a:off x="1524000" y="1524000"/>
            <a:ext cx="2514600"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61274549"/>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t>Exercises</a:t>
            </a:r>
            <a:endParaRPr lang="bg-BG"/>
          </a:p>
        </p:txBody>
      </p:sp>
      <p:sp>
        <p:nvSpPr>
          <p:cNvPr id="425987" name="Rectangle 3"/>
          <p:cNvSpPr>
            <a:spLocks noGrp="1" noChangeArrowheads="1"/>
          </p:cNvSpPr>
          <p:nvPr>
            <p:ph idx="1"/>
          </p:nvPr>
        </p:nvSpPr>
        <p:spPr/>
        <p:txBody>
          <a:bodyPr/>
          <a:lstStyle/>
          <a:p>
            <a:pPr marL="450850" indent="-450850">
              <a:buFontTx/>
              <a:buAutoNum type="arabicPeriod"/>
            </a:pPr>
            <a:r>
              <a:rPr lang="en-US" sz="2800" dirty="0"/>
              <a:t>Write a method that asks the user for his name and prints “Hello, &lt;name&gt;” (for example, “Hello, Peter!”). Write a program to test this method.</a:t>
            </a:r>
          </a:p>
          <a:p>
            <a:pPr marL="450850" indent="-450850">
              <a:buFontTx/>
              <a:buAutoNum type="arabicPeriod"/>
            </a:pPr>
            <a:r>
              <a:rPr lang="en-US" sz="2800" dirty="0"/>
              <a:t>Write a method </a:t>
            </a:r>
            <a:r>
              <a:rPr lang="en-US" sz="2800" noProof="1" smtClean="0">
                <a:solidFill>
                  <a:schemeClr val="accent5">
                    <a:lumMod val="20000"/>
                    <a:lumOff val="80000"/>
                  </a:schemeClr>
                </a:solidFill>
                <a:latin typeface="Consolas" pitchFamily="49" charset="0"/>
                <a:cs typeface="Consolas" pitchFamily="49" charset="0"/>
              </a:rPr>
              <a:t>GetMax()</a:t>
            </a:r>
            <a:r>
              <a:rPr lang="en-US" sz="2800" dirty="0" smtClean="0"/>
              <a:t> </a:t>
            </a:r>
            <a:r>
              <a:rPr lang="en-US" sz="2800" dirty="0"/>
              <a:t>with two parameters that returns the bigger of two integers. Write a program that reads 3 integers from the console and prints the biggest of them using the method </a:t>
            </a:r>
            <a:r>
              <a:rPr lang="en-US" sz="2800" noProof="1" smtClean="0">
                <a:solidFill>
                  <a:schemeClr val="accent5">
                    <a:lumMod val="20000"/>
                    <a:lumOff val="80000"/>
                  </a:schemeClr>
                </a:solidFill>
                <a:latin typeface="Consolas" pitchFamily="49" charset="0"/>
                <a:cs typeface="Consolas" pitchFamily="49" charset="0"/>
              </a:rPr>
              <a:t>GetMax()</a:t>
            </a:r>
            <a:r>
              <a:rPr lang="en-US" sz="2800" noProof="1" smtClean="0"/>
              <a:t>.</a:t>
            </a:r>
            <a:endParaRPr lang="en-US" sz="2800" noProof="1"/>
          </a:p>
          <a:p>
            <a:pPr marL="450850" indent="-450850">
              <a:buFontTx/>
              <a:buAutoNum type="arabicPeriod"/>
            </a:pPr>
            <a:r>
              <a:rPr lang="en-US" sz="2800" dirty="0"/>
              <a:t>Write a method that returns the last digit of </a:t>
            </a:r>
            <a:r>
              <a:rPr lang="en-US" sz="2800" dirty="0" smtClean="0"/>
              <a:t>given integer </a:t>
            </a:r>
            <a:r>
              <a:rPr lang="en-US" sz="2800" dirty="0"/>
              <a:t>as an English word. Examples: 512 </a:t>
            </a:r>
            <a:r>
              <a:rPr lang="en-US" sz="2800" dirty="0">
                <a:sym typeface="Wingdings" pitchFamily="2" charset="2"/>
              </a:rPr>
              <a:t> </a:t>
            </a:r>
            <a:r>
              <a:rPr lang="en-US" sz="2800" dirty="0" smtClean="0">
                <a:sym typeface="Wingdings" pitchFamily="2" charset="2"/>
              </a:rPr>
              <a:t>"two", </a:t>
            </a:r>
            <a:r>
              <a:rPr lang="en-US" sz="2800" dirty="0">
                <a:sym typeface="Wingdings" pitchFamily="2" charset="2"/>
              </a:rPr>
              <a:t>1024  </a:t>
            </a:r>
            <a:r>
              <a:rPr lang="en-US" sz="2800" dirty="0" smtClean="0">
                <a:sym typeface="Wingdings" pitchFamily="2" charset="2"/>
              </a:rPr>
              <a:t>"four", 12309  "nine".</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50</a:t>
            </a:fld>
            <a:endParaRPr lang="en-US" dirty="0"/>
          </a:p>
        </p:txBody>
      </p:sp>
    </p:spTree>
    <p:extLst>
      <p:ext uri="{BB962C8B-B14F-4D97-AF65-F5344CB8AC3E}">
        <p14:creationId xmlns:p14="http://schemas.microsoft.com/office/powerpoint/2010/main" val="1834783103"/>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Exercises (2)</a:t>
            </a:r>
            <a:endParaRPr lang="bg-BG" dirty="0"/>
          </a:p>
        </p:txBody>
      </p:sp>
      <p:sp>
        <p:nvSpPr>
          <p:cNvPr id="566275" name="Rectangle 3"/>
          <p:cNvSpPr>
            <a:spLocks noGrp="1" noChangeArrowheads="1"/>
          </p:cNvSpPr>
          <p:nvPr>
            <p:ph idx="1"/>
          </p:nvPr>
        </p:nvSpPr>
        <p:spPr/>
        <p:txBody>
          <a:bodyPr/>
          <a:lstStyle/>
          <a:p>
            <a:pPr marL="450850" indent="-450850">
              <a:buFontTx/>
              <a:buAutoNum type="arabicPeriod" startAt="4"/>
            </a:pPr>
            <a:r>
              <a:rPr lang="en-US" sz="2800" dirty="0"/>
              <a:t>Write a method that counts how many times given number appears in given array. Write a test program to check if the method is </a:t>
            </a:r>
            <a:r>
              <a:rPr lang="en-US" sz="2800" dirty="0" smtClean="0"/>
              <a:t>working correctly.</a:t>
            </a:r>
            <a:endParaRPr lang="en-US" sz="2800" dirty="0"/>
          </a:p>
          <a:p>
            <a:pPr marL="450850" indent="-450850">
              <a:buFontTx/>
              <a:buAutoNum type="arabicPeriod" startAt="4"/>
            </a:pPr>
            <a:r>
              <a:rPr lang="en-US" sz="2800" dirty="0"/>
              <a:t>Write a method that checks if the element at given position in </a:t>
            </a:r>
            <a:r>
              <a:rPr lang="en-US" sz="2800" dirty="0" smtClean="0"/>
              <a:t>given array </a:t>
            </a:r>
            <a:r>
              <a:rPr lang="en-US" sz="2800" dirty="0"/>
              <a:t>of integers is bigger than its two </a:t>
            </a:r>
            <a:r>
              <a:rPr lang="en-US" sz="2800" dirty="0" smtClean="0"/>
              <a:t>neighbors (when such exist).</a:t>
            </a:r>
            <a:endParaRPr lang="en-US" sz="2800" dirty="0"/>
          </a:p>
          <a:p>
            <a:pPr marL="450850" indent="-450850">
              <a:buFontTx/>
              <a:buAutoNum type="arabicPeriod" startAt="4"/>
            </a:pPr>
            <a:r>
              <a:rPr lang="en-US" sz="2800" dirty="0"/>
              <a:t>Write a method that returns the index of the first element in array that is bigger than its neighbors, or -1, if there’s no such element.</a:t>
            </a:r>
          </a:p>
          <a:p>
            <a:pPr marL="900113" lvl="1" indent="-269875"/>
            <a:r>
              <a:rPr lang="en-US" sz="2600" dirty="0"/>
              <a:t>Use the method from the previous exercise.</a:t>
            </a:r>
            <a:endParaRPr lang="bg-BG" sz="2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spTree>
    <p:extLst>
      <p:ext uri="{BB962C8B-B14F-4D97-AF65-F5344CB8AC3E}">
        <p14:creationId xmlns:p14="http://schemas.microsoft.com/office/powerpoint/2010/main" val="4020282807"/>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smtClean="0"/>
              <a:t>Exercises (3)</a:t>
            </a:r>
            <a:endParaRPr lang="bg-BG" dirty="0"/>
          </a:p>
        </p:txBody>
      </p:sp>
      <p:sp>
        <p:nvSpPr>
          <p:cNvPr id="465923" name="Rectangle 3"/>
          <p:cNvSpPr>
            <a:spLocks noGrp="1" noChangeArrowheads="1"/>
          </p:cNvSpPr>
          <p:nvPr>
            <p:ph idx="1"/>
          </p:nvPr>
        </p:nvSpPr>
        <p:spPr/>
        <p:txBody>
          <a:bodyPr/>
          <a:lstStyle/>
          <a:p>
            <a:pPr marL="452438" indent="-452438">
              <a:lnSpc>
                <a:spcPts val="3700"/>
              </a:lnSpc>
              <a:buFont typeface="+mj-lt"/>
              <a:buAutoNum type="arabicPeriod" startAt="7"/>
            </a:pPr>
            <a:r>
              <a:rPr lang="en-US" sz="2800" dirty="0"/>
              <a:t>Write a method that reverses the digits of given decimal number. Example: 256 </a:t>
            </a:r>
            <a:r>
              <a:rPr lang="en-US" sz="2800" dirty="0">
                <a:sym typeface="Wingdings" pitchFamily="2" charset="2"/>
              </a:rPr>
              <a:t> </a:t>
            </a:r>
            <a:r>
              <a:rPr lang="en-US" sz="2800" dirty="0" smtClean="0">
                <a:sym typeface="Wingdings" pitchFamily="2" charset="2"/>
              </a:rPr>
              <a:t>652</a:t>
            </a:r>
            <a:endParaRPr lang="en-US" sz="2800" dirty="0">
              <a:sym typeface="Wingdings" pitchFamily="2" charset="2"/>
            </a:endParaRPr>
          </a:p>
          <a:p>
            <a:pPr marL="452438" indent="-452438">
              <a:lnSpc>
                <a:spcPts val="3700"/>
              </a:lnSpc>
              <a:buFontTx/>
              <a:buAutoNum type="arabicPeriod" startAt="7"/>
            </a:pPr>
            <a:r>
              <a:rPr lang="en-US" sz="2800" dirty="0"/>
              <a:t>Write a method that adds two positive integer numbers represented as arrays of digits (each array element </a:t>
            </a:r>
            <a:r>
              <a:rPr lang="en-US" sz="2800" noProof="1">
                <a:solidFill>
                  <a:schemeClr val="accent5">
                    <a:lumMod val="20000"/>
                    <a:lumOff val="80000"/>
                  </a:schemeClr>
                </a:solidFill>
                <a:latin typeface="Consolas" pitchFamily="49" charset="0"/>
                <a:cs typeface="Consolas" pitchFamily="49" charset="0"/>
              </a:rPr>
              <a:t>arr[i</a:t>
            </a:r>
            <a:r>
              <a:rPr lang="en-US" sz="2800" dirty="0">
                <a:solidFill>
                  <a:schemeClr val="accent5">
                    <a:lumMod val="20000"/>
                    <a:lumOff val="80000"/>
                  </a:schemeClr>
                </a:solidFill>
                <a:latin typeface="Consolas" pitchFamily="49" charset="0"/>
                <a:cs typeface="Consolas" pitchFamily="49" charset="0"/>
              </a:rPr>
              <a:t>]</a:t>
            </a:r>
            <a:r>
              <a:rPr lang="en-US" sz="2800" dirty="0"/>
              <a:t> contains a </a:t>
            </a:r>
            <a:r>
              <a:rPr lang="en-US" sz="2800" dirty="0" smtClean="0"/>
              <a:t>digit; </a:t>
            </a:r>
            <a:r>
              <a:rPr lang="en-US" sz="2800" dirty="0"/>
              <a:t>the </a:t>
            </a:r>
            <a:r>
              <a:rPr lang="en-US" sz="2800" dirty="0" smtClean="0"/>
              <a:t>last digit is kept in </a:t>
            </a:r>
            <a:r>
              <a:rPr lang="en-US" sz="2800" noProof="1" smtClean="0">
                <a:solidFill>
                  <a:schemeClr val="accent5">
                    <a:lumMod val="20000"/>
                    <a:lumOff val="80000"/>
                  </a:schemeClr>
                </a:solidFill>
                <a:latin typeface="Consolas" pitchFamily="49" charset="0"/>
                <a:cs typeface="Consolas" pitchFamily="49" charset="0"/>
              </a:rPr>
              <a:t>arr[0]</a:t>
            </a:r>
            <a:r>
              <a:rPr lang="en-US" sz="2800" dirty="0" smtClean="0"/>
              <a:t>). </a:t>
            </a:r>
            <a:r>
              <a:rPr lang="en-US" sz="2800" dirty="0"/>
              <a:t>Each of the </a:t>
            </a:r>
            <a:r>
              <a:rPr lang="en-US" sz="2800" dirty="0" smtClean="0"/>
              <a:t>numbers that will be added could have </a:t>
            </a:r>
            <a:r>
              <a:rPr lang="en-US" sz="2800" dirty="0"/>
              <a:t>up to 10 000 digits</a:t>
            </a:r>
            <a:r>
              <a:rPr lang="en-US" sz="2800" dirty="0" smtClean="0"/>
              <a:t>.</a:t>
            </a:r>
          </a:p>
          <a:p>
            <a:pPr marL="452438" indent="-452438">
              <a:lnSpc>
                <a:spcPts val="3700"/>
              </a:lnSpc>
              <a:buFontTx/>
              <a:buAutoNum type="arabicPeriod" startAt="7"/>
            </a:pPr>
            <a:r>
              <a:rPr lang="en-US" sz="2800" dirty="0" smtClean="0"/>
              <a:t>Write a method that return the maximal element in a portion of array of integers starting at given index. Using it write another method that sorts an array in ascending / descending order.</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spTree>
    <p:extLst>
      <p:ext uri="{BB962C8B-B14F-4D97-AF65-F5344CB8AC3E}">
        <p14:creationId xmlns:p14="http://schemas.microsoft.com/office/powerpoint/2010/main" val="992834237"/>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dirty="0" smtClean="0"/>
              <a:t>Exercises (4)</a:t>
            </a:r>
            <a:endParaRPr lang="bg-BG" dirty="0"/>
          </a:p>
        </p:txBody>
      </p:sp>
      <p:sp>
        <p:nvSpPr>
          <p:cNvPr id="569347" name="Rectangle 3"/>
          <p:cNvSpPr>
            <a:spLocks noGrp="1" noChangeArrowheads="1"/>
          </p:cNvSpPr>
          <p:nvPr>
            <p:ph idx="1"/>
          </p:nvPr>
        </p:nvSpPr>
        <p:spPr/>
        <p:txBody>
          <a:bodyPr/>
          <a:lstStyle/>
          <a:p>
            <a:pPr marL="514350" indent="-514350">
              <a:buFont typeface="+mj-lt"/>
              <a:buAutoNum type="arabicPeriod" startAt="10"/>
            </a:pPr>
            <a:r>
              <a:rPr lang="en-US" sz="2800" dirty="0" smtClean="0"/>
              <a:t>Write a program to calculate </a:t>
            </a:r>
            <a:r>
              <a:rPr lang="en-US" sz="2800" dirty="0" smtClean="0">
                <a:latin typeface="Consolas" pitchFamily="49" charset="0"/>
                <a:cs typeface="Consolas" pitchFamily="49" charset="0"/>
              </a:rPr>
              <a:t>n!</a:t>
            </a:r>
            <a:r>
              <a:rPr lang="en-US" sz="2800" dirty="0" smtClean="0"/>
              <a:t> for each </a:t>
            </a:r>
            <a:r>
              <a:rPr lang="en-US" sz="2800" dirty="0" smtClean="0">
                <a:latin typeface="Consolas" pitchFamily="49" charset="0"/>
                <a:cs typeface="Consolas" pitchFamily="49" charset="0"/>
              </a:rPr>
              <a:t>n</a:t>
            </a:r>
            <a:r>
              <a:rPr lang="en-US" sz="2800" dirty="0" smtClean="0"/>
              <a:t> in the range </a:t>
            </a:r>
            <a:r>
              <a:rPr lang="en-US" sz="2800" dirty="0" smtClean="0">
                <a:latin typeface="Consolas" pitchFamily="49" charset="0"/>
                <a:cs typeface="Consolas" pitchFamily="49" charset="0"/>
              </a:rPr>
              <a:t>[1..100]</a:t>
            </a:r>
            <a:r>
              <a:rPr lang="en-US" sz="2800" dirty="0" smtClean="0"/>
              <a:t>. Hint: Implement first a method that multiplies a number represented as array of digits by given integer number. </a:t>
            </a:r>
          </a:p>
          <a:p>
            <a:pPr marL="514350" indent="-514350">
              <a:buFontTx/>
              <a:buAutoNum type="arabicPeriod" startAt="10"/>
            </a:pPr>
            <a:r>
              <a:rPr lang="en-US" sz="2800" dirty="0" smtClean="0"/>
              <a:t>Write </a:t>
            </a:r>
            <a:r>
              <a:rPr lang="en-US" sz="2800" dirty="0"/>
              <a:t>a method that adds two </a:t>
            </a:r>
            <a:r>
              <a:rPr lang="en-US" sz="2800" dirty="0" smtClean="0"/>
              <a:t>polynomials. Represent </a:t>
            </a:r>
            <a:r>
              <a:rPr lang="en-US" sz="2800" dirty="0"/>
              <a:t>them as arrays of their </a:t>
            </a:r>
            <a:r>
              <a:rPr lang="en-US" sz="2800" dirty="0" smtClean="0"/>
              <a:t>coefficients as in the example below:</a:t>
            </a:r>
            <a:endParaRPr lang="en-US" sz="2800" dirty="0"/>
          </a:p>
          <a:p>
            <a:pPr marL="514350" indent="-514350">
              <a:buFontTx/>
              <a:buNone/>
            </a:pPr>
            <a:r>
              <a:rPr lang="en-US" sz="2800" i="1" dirty="0"/>
              <a:t>		</a:t>
            </a:r>
            <a:r>
              <a:rPr lang="en-US" sz="2800" i="1" dirty="0">
                <a:latin typeface="Consolas" pitchFamily="49" charset="0"/>
                <a:cs typeface="Consolas" pitchFamily="49" charset="0"/>
              </a:rPr>
              <a:t>x</a:t>
            </a:r>
            <a:r>
              <a:rPr lang="en-US" sz="2800" baseline="30000" dirty="0">
                <a:latin typeface="Consolas" pitchFamily="49" charset="0"/>
                <a:cs typeface="Consolas" pitchFamily="49" charset="0"/>
              </a:rPr>
              <a:t>2</a:t>
            </a:r>
            <a:r>
              <a:rPr lang="en-US" sz="2800" dirty="0">
                <a:latin typeface="Consolas" pitchFamily="49" charset="0"/>
                <a:cs typeface="Consolas" pitchFamily="49" charset="0"/>
              </a:rPr>
              <a:t> + 5 = 1</a:t>
            </a:r>
            <a:r>
              <a:rPr lang="en-US" sz="2800" i="1" dirty="0">
                <a:latin typeface="Consolas" pitchFamily="49" charset="0"/>
                <a:cs typeface="Consolas" pitchFamily="49" charset="0"/>
              </a:rPr>
              <a:t>x</a:t>
            </a:r>
            <a:r>
              <a:rPr lang="en-US" sz="2800" baseline="30000" dirty="0">
                <a:latin typeface="Consolas" pitchFamily="49" charset="0"/>
                <a:cs typeface="Consolas" pitchFamily="49" charset="0"/>
              </a:rPr>
              <a:t>2</a:t>
            </a:r>
            <a:r>
              <a:rPr lang="en-US" sz="2800" dirty="0">
                <a:latin typeface="Consolas" pitchFamily="49" charset="0"/>
                <a:cs typeface="Consolas" pitchFamily="49" charset="0"/>
              </a:rPr>
              <a:t> + 0</a:t>
            </a:r>
            <a:r>
              <a:rPr lang="en-US" sz="2800" i="1" dirty="0">
                <a:latin typeface="Consolas" pitchFamily="49" charset="0"/>
                <a:cs typeface="Consolas" pitchFamily="49" charset="0"/>
              </a:rPr>
              <a:t>x</a:t>
            </a:r>
            <a:r>
              <a:rPr lang="en-US" sz="2800" dirty="0">
                <a:latin typeface="Consolas" pitchFamily="49" charset="0"/>
                <a:cs typeface="Consolas" pitchFamily="49" charset="0"/>
              </a:rPr>
              <a:t> + </a:t>
            </a:r>
            <a:r>
              <a:rPr lang="en-US" sz="2800" dirty="0" smtClean="0">
                <a:latin typeface="Consolas" pitchFamily="49" charset="0"/>
                <a:cs typeface="Consolas" pitchFamily="49" charset="0"/>
              </a:rPr>
              <a:t>5 </a:t>
            </a:r>
            <a:r>
              <a:rPr lang="en-US" sz="2800" dirty="0" smtClean="0">
                <a:sym typeface="Wingdings" pitchFamily="2" charset="2"/>
              </a:rPr>
              <a:t></a:t>
            </a:r>
          </a:p>
          <a:p>
            <a:pPr marL="514350" indent="-514350">
              <a:buFont typeface="+mj-lt"/>
              <a:buAutoNum type="arabicPeriod" startAt="12"/>
            </a:pPr>
            <a:r>
              <a:rPr lang="en-US" sz="2800" dirty="0" smtClean="0"/>
              <a:t>Extend the program to support also subtraction and multiplication of polynomials.</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graphicFrame>
        <p:nvGraphicFramePr>
          <p:cNvPr id="8" name="Group 134"/>
          <p:cNvGraphicFramePr>
            <a:graphicFrameLocks/>
          </p:cNvGraphicFramePr>
          <p:nvPr/>
        </p:nvGraphicFramePr>
        <p:xfrm>
          <a:off x="5480536" y="4760976"/>
          <a:ext cx="1241425" cy="496824"/>
        </p:xfrm>
        <a:graphic>
          <a:graphicData uri="http://schemas.openxmlformats.org/drawingml/2006/table">
            <a:tbl>
              <a:tblPr/>
              <a:tblGrid>
                <a:gridCol w="430530"/>
                <a:gridCol w="430530"/>
                <a:gridCol w="380365"/>
              </a:tblGrid>
              <a:tr h="13230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5</a:t>
                      </a:r>
                    </a:p>
                  </a:txBody>
                  <a:tcPr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0</a:t>
                      </a:r>
                    </a:p>
                  </a:txBody>
                  <a:tcPr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1</a:t>
                      </a:r>
                    </a:p>
                  </a:txBody>
                  <a:tcPr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751837948"/>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dirty="0" smtClean="0"/>
              <a:t>Exercises (5)</a:t>
            </a:r>
            <a:endParaRPr lang="bg-BG" dirty="0"/>
          </a:p>
        </p:txBody>
      </p:sp>
      <p:sp>
        <p:nvSpPr>
          <p:cNvPr id="584707" name="Rectangle 3"/>
          <p:cNvSpPr>
            <a:spLocks noGrp="1" noChangeArrowheads="1"/>
          </p:cNvSpPr>
          <p:nvPr>
            <p:ph idx="1"/>
          </p:nvPr>
        </p:nvSpPr>
        <p:spPr/>
        <p:txBody>
          <a:bodyPr/>
          <a:lstStyle/>
          <a:p>
            <a:pPr marL="514350" indent="-514350">
              <a:lnSpc>
                <a:spcPts val="2900"/>
              </a:lnSpc>
              <a:buFont typeface="+mj-lt"/>
              <a:buAutoNum type="arabicPeriod" startAt="13"/>
            </a:pPr>
            <a:r>
              <a:rPr lang="en-US" sz="2800" dirty="0"/>
              <a:t>Write a program that can solve these tasks:</a:t>
            </a:r>
          </a:p>
          <a:p>
            <a:pPr marL="906463" lvl="1" indent="-276225">
              <a:lnSpc>
                <a:spcPts val="2900"/>
              </a:lnSpc>
            </a:pPr>
            <a:r>
              <a:rPr lang="en-US" sz="2500" dirty="0"/>
              <a:t>Reverses the digits of a number</a:t>
            </a:r>
          </a:p>
          <a:p>
            <a:pPr marL="906463" lvl="1" indent="-276225">
              <a:lnSpc>
                <a:spcPts val="2900"/>
              </a:lnSpc>
            </a:pPr>
            <a:r>
              <a:rPr lang="en-US" sz="2500" dirty="0"/>
              <a:t>Calculates the average of a </a:t>
            </a:r>
            <a:r>
              <a:rPr lang="en-US" sz="2500" dirty="0" smtClean="0"/>
              <a:t>sequence of integers</a:t>
            </a:r>
            <a:endParaRPr lang="en-US" sz="2500" dirty="0"/>
          </a:p>
          <a:p>
            <a:pPr marL="906463" lvl="1" indent="-276225">
              <a:lnSpc>
                <a:spcPts val="2900"/>
              </a:lnSpc>
            </a:pPr>
            <a:r>
              <a:rPr lang="en-US" sz="2500" dirty="0"/>
              <a:t>Solves a linear equation </a:t>
            </a:r>
            <a:r>
              <a:rPr lang="en-US" sz="2500" i="1" dirty="0">
                <a:solidFill>
                  <a:schemeClr val="accent5">
                    <a:lumMod val="20000"/>
                    <a:lumOff val="80000"/>
                  </a:schemeClr>
                </a:solidFill>
                <a:latin typeface="Consolas" pitchFamily="49" charset="0"/>
                <a:cs typeface="Consolas" pitchFamily="49" charset="0"/>
              </a:rPr>
              <a:t>a</a:t>
            </a:r>
            <a:r>
              <a:rPr lang="en-US" sz="2500" dirty="0">
                <a:solidFill>
                  <a:schemeClr val="accent5">
                    <a:lumMod val="20000"/>
                    <a:lumOff val="80000"/>
                  </a:schemeClr>
                </a:solidFill>
              </a:rPr>
              <a:t> * </a:t>
            </a:r>
            <a:r>
              <a:rPr lang="en-US" sz="2500" i="1" dirty="0">
                <a:solidFill>
                  <a:schemeClr val="accent5">
                    <a:lumMod val="20000"/>
                    <a:lumOff val="80000"/>
                  </a:schemeClr>
                </a:solidFill>
                <a:latin typeface="Consolas" pitchFamily="49" charset="0"/>
                <a:cs typeface="Consolas" pitchFamily="49" charset="0"/>
              </a:rPr>
              <a:t>x</a:t>
            </a:r>
            <a:r>
              <a:rPr lang="en-US" sz="2500" dirty="0">
                <a:solidFill>
                  <a:schemeClr val="accent5">
                    <a:lumMod val="20000"/>
                    <a:lumOff val="80000"/>
                  </a:schemeClr>
                </a:solidFill>
              </a:rPr>
              <a:t> + </a:t>
            </a:r>
            <a:r>
              <a:rPr lang="en-US" sz="2500" i="1" dirty="0">
                <a:solidFill>
                  <a:schemeClr val="accent5">
                    <a:lumMod val="20000"/>
                    <a:lumOff val="80000"/>
                  </a:schemeClr>
                </a:solidFill>
                <a:latin typeface="Consolas" pitchFamily="49" charset="0"/>
                <a:cs typeface="Consolas" pitchFamily="49" charset="0"/>
              </a:rPr>
              <a:t>b</a:t>
            </a:r>
            <a:r>
              <a:rPr lang="en-US" sz="2500" dirty="0">
                <a:solidFill>
                  <a:schemeClr val="accent5">
                    <a:lumMod val="20000"/>
                    <a:lumOff val="80000"/>
                  </a:schemeClr>
                </a:solidFill>
              </a:rPr>
              <a:t> = 0</a:t>
            </a:r>
          </a:p>
          <a:p>
            <a:pPr marL="457200" indent="-457200">
              <a:lnSpc>
                <a:spcPts val="2900"/>
              </a:lnSpc>
              <a:buFontTx/>
              <a:buNone/>
            </a:pPr>
            <a:r>
              <a:rPr lang="en-US" sz="2800" dirty="0" smtClean="0"/>
              <a:t>		Create </a:t>
            </a:r>
            <a:r>
              <a:rPr lang="en-US" sz="2800" dirty="0"/>
              <a:t>appropriate methods.</a:t>
            </a:r>
          </a:p>
          <a:p>
            <a:pPr marL="457200" indent="-457200">
              <a:lnSpc>
                <a:spcPts val="2900"/>
              </a:lnSpc>
              <a:buFontTx/>
              <a:buNone/>
            </a:pPr>
            <a:r>
              <a:rPr lang="en-US" sz="2800" dirty="0" smtClean="0"/>
              <a:t>		Provide </a:t>
            </a:r>
            <a:r>
              <a:rPr lang="en-US" sz="2800" dirty="0"/>
              <a:t>a simple text-based menu for the user to choose which task to solve.</a:t>
            </a:r>
          </a:p>
          <a:p>
            <a:pPr marL="457200" indent="-457200">
              <a:lnSpc>
                <a:spcPts val="2900"/>
              </a:lnSpc>
              <a:buFontTx/>
              <a:buNone/>
            </a:pPr>
            <a:r>
              <a:rPr lang="en-US" sz="2800" dirty="0" smtClean="0"/>
              <a:t>		Validate </a:t>
            </a:r>
            <a:r>
              <a:rPr lang="en-US" sz="2800" dirty="0"/>
              <a:t>the input data:</a:t>
            </a:r>
          </a:p>
          <a:p>
            <a:pPr marL="906463" lvl="1" indent="-276225">
              <a:lnSpc>
                <a:spcPts val="2900"/>
              </a:lnSpc>
            </a:pPr>
            <a:r>
              <a:rPr lang="en-US" sz="2500" dirty="0"/>
              <a:t>The decimal number should be non-negative</a:t>
            </a:r>
          </a:p>
          <a:p>
            <a:pPr marL="906463" lvl="1" indent="-276225">
              <a:lnSpc>
                <a:spcPts val="2900"/>
              </a:lnSpc>
            </a:pPr>
            <a:r>
              <a:rPr lang="en-US" sz="2500" dirty="0"/>
              <a:t>The sequence should not be empty</a:t>
            </a:r>
          </a:p>
          <a:p>
            <a:pPr marL="906463" lvl="1" indent="-276225">
              <a:lnSpc>
                <a:spcPts val="2900"/>
              </a:lnSpc>
            </a:pPr>
            <a:r>
              <a:rPr lang="en-US" sz="2500" i="1" dirty="0">
                <a:solidFill>
                  <a:schemeClr val="accent5">
                    <a:lumMod val="20000"/>
                    <a:lumOff val="80000"/>
                  </a:schemeClr>
                </a:solidFill>
                <a:latin typeface="Consolas" pitchFamily="49" charset="0"/>
                <a:cs typeface="Consolas" pitchFamily="49" charset="0"/>
              </a:rPr>
              <a:t>a</a:t>
            </a:r>
            <a:r>
              <a:rPr lang="en-US" sz="2500" dirty="0"/>
              <a:t> should not be equal to </a:t>
            </a:r>
            <a:r>
              <a:rPr lang="en-US" sz="2500" dirty="0">
                <a:latin typeface="Consolas" pitchFamily="49" charset="0"/>
                <a:cs typeface="Consolas" pitchFamily="49" charset="0"/>
              </a:rPr>
              <a:t>0</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spTree>
    <p:extLst>
      <p:ext uri="{BB962C8B-B14F-4D97-AF65-F5344CB8AC3E}">
        <p14:creationId xmlns:p14="http://schemas.microsoft.com/office/powerpoint/2010/main" val="1065508457"/>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dirty="0" smtClean="0"/>
              <a:t>Exercises (6)</a:t>
            </a:r>
            <a:endParaRPr lang="bg-BG" dirty="0"/>
          </a:p>
        </p:txBody>
      </p:sp>
      <p:sp>
        <p:nvSpPr>
          <p:cNvPr id="584707" name="Rectangle 3"/>
          <p:cNvSpPr>
            <a:spLocks noGrp="1" noChangeArrowheads="1"/>
          </p:cNvSpPr>
          <p:nvPr>
            <p:ph idx="1"/>
          </p:nvPr>
        </p:nvSpPr>
        <p:spPr/>
        <p:txBody>
          <a:bodyPr/>
          <a:lstStyle/>
          <a:p>
            <a:pPr marL="514350" indent="-514350">
              <a:lnSpc>
                <a:spcPct val="100000"/>
              </a:lnSpc>
              <a:buFont typeface="+mj-lt"/>
              <a:buAutoNum type="arabicPeriod" startAt="14"/>
            </a:pPr>
            <a:r>
              <a:rPr lang="en-US" sz="2800" dirty="0"/>
              <a:t>Write </a:t>
            </a:r>
            <a:r>
              <a:rPr lang="en-US" sz="2800" dirty="0" smtClean="0"/>
              <a:t>methods to calculate minimum, maximum, average, sum and product of given set of integer numbers. Use variable number of arguments.</a:t>
            </a:r>
          </a:p>
          <a:p>
            <a:pPr marL="514350" indent="-514350">
              <a:lnSpc>
                <a:spcPct val="100000"/>
              </a:lnSpc>
              <a:buFont typeface="+mj-lt"/>
              <a:buAutoNum type="arabicPeriod" startAt="14"/>
            </a:pPr>
            <a:r>
              <a:rPr lang="en-US" sz="2800" dirty="0" smtClean="0"/>
              <a:t>* Modify your last program and try to make it work for any number type, not just integer (e.g. decimal, float, byte, etc.). Use generic method (read in Internet about generic methods in C#).</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spTree>
    <p:extLst>
      <p:ext uri="{BB962C8B-B14F-4D97-AF65-F5344CB8AC3E}">
        <p14:creationId xmlns:p14="http://schemas.microsoft.com/office/powerpoint/2010/main" val="4282139417"/>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a:xfrm>
            <a:off x="228600" y="1066800"/>
            <a:ext cx="8686800" cy="5638800"/>
          </a:xfrm>
        </p:spPr>
        <p:txBody>
          <a:bodyPr/>
          <a:lstStyle/>
          <a:p>
            <a:r>
              <a:rPr lang="en-US" dirty="0" smtClean="0"/>
              <a:t>“C# Programming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sz="3800" dirty="0"/>
              <a:t>Declaring and </a:t>
            </a:r>
            <a:r>
              <a:rPr lang="en-US" sz="3800" dirty="0" smtClean="0"/>
              <a:t>Creating Methods</a:t>
            </a:r>
            <a:endParaRPr lang="en-US" sz="3800" dirty="0"/>
          </a:p>
        </p:txBody>
      </p:sp>
      <p:sp>
        <p:nvSpPr>
          <p:cNvPr id="536579" name="Rectangle 3"/>
          <p:cNvSpPr>
            <a:spLocks noGrp="1" noChangeArrowheads="1"/>
          </p:cNvSpPr>
          <p:nvPr>
            <p:ph idx="1"/>
          </p:nvPr>
        </p:nvSpPr>
        <p:spPr>
          <a:xfrm>
            <a:off x="395288" y="3605213"/>
            <a:ext cx="8424862" cy="2947987"/>
          </a:xfrm>
        </p:spPr>
        <p:txBody>
          <a:bodyPr/>
          <a:lstStyle/>
          <a:p>
            <a:r>
              <a:rPr lang="en-US" dirty="0"/>
              <a:t>Each method has a </a:t>
            </a:r>
            <a:r>
              <a:rPr lang="en-US" dirty="0">
                <a:solidFill>
                  <a:schemeClr val="accent5">
                    <a:lumMod val="20000"/>
                    <a:lumOff val="80000"/>
                  </a:schemeClr>
                </a:solidFill>
                <a:effectLst>
                  <a:outerShdw blurRad="38100" dist="38100" dir="2700000" algn="tl">
                    <a:srgbClr val="000000"/>
                  </a:outerShdw>
                </a:effectLst>
              </a:rPr>
              <a:t>name</a:t>
            </a:r>
          </a:p>
          <a:p>
            <a:pPr lvl="1"/>
            <a:r>
              <a:rPr lang="en-US" dirty="0"/>
              <a:t>It is used to call the method</a:t>
            </a:r>
          </a:p>
          <a:p>
            <a:pPr lvl="1"/>
            <a:r>
              <a:rPr lang="en-US" dirty="0"/>
              <a:t>Describes its purpose</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536580" name="Rectangle 4"/>
          <p:cNvSpPr>
            <a:spLocks noChangeArrowheads="1"/>
          </p:cNvSpPr>
          <p:nvPr/>
        </p:nvSpPr>
        <p:spPr bwMode="auto">
          <a:xfrm>
            <a:off x="768350" y="1400175"/>
            <a:ext cx="7613650" cy="18876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PrintLogo</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Console.WriteLine("Telerik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Corp.");</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AutoShape 7"/>
          <p:cNvSpPr>
            <a:spLocks noChangeArrowheads="1"/>
          </p:cNvSpPr>
          <p:nvPr/>
        </p:nvSpPr>
        <p:spPr bwMode="auto">
          <a:xfrm>
            <a:off x="5181600" y="1069975"/>
            <a:ext cx="1524000" cy="953453"/>
          </a:xfrm>
          <a:prstGeom prst="wedgeRoundRectCallout">
            <a:avLst>
              <a:gd name="adj1" fmla="val -115877"/>
              <a:gd name="adj2" fmla="val 9379"/>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Method name</a:t>
            </a:r>
          </a:p>
        </p:txBody>
      </p:sp>
      <p:pic>
        <p:nvPicPr>
          <p:cNvPr id="7170" name="Picture 2" descr="http://jazeng.com/image.php?filename=1252042292img5.jpg&amp;width=215"/>
          <p:cNvPicPr>
            <a:picLocks noChangeAspect="1" noChangeArrowheads="1"/>
          </p:cNvPicPr>
          <p:nvPr/>
        </p:nvPicPr>
        <p:blipFill>
          <a:blip r:embed="rId2" cstate="screen"/>
          <a:srcRect/>
          <a:stretch>
            <a:fillRect/>
          </a:stretch>
        </p:blipFill>
        <p:spPr bwMode="auto">
          <a:xfrm>
            <a:off x="6553200" y="5257800"/>
            <a:ext cx="2047875" cy="1143000"/>
          </a:xfrm>
          <a:prstGeom prst="rect">
            <a:avLst/>
          </a:prstGeom>
          <a:noFill/>
        </p:spPr>
      </p:pic>
    </p:spTree>
    <p:extLst>
      <p:ext uri="{BB962C8B-B14F-4D97-AF65-F5344CB8AC3E}">
        <p14:creationId xmlns:p14="http://schemas.microsoft.com/office/powerpoint/2010/main" val="11572037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a:xfrm>
            <a:off x="1788608" y="76200"/>
            <a:ext cx="7162800" cy="914400"/>
          </a:xfrm>
        </p:spPr>
        <p:txBody>
          <a:bodyPr/>
          <a:lstStyle/>
          <a:p>
            <a:r>
              <a:rPr lang="en-US" sz="3600" dirty="0"/>
              <a:t>Declaring and </a:t>
            </a:r>
            <a:r>
              <a:rPr lang="en-US" sz="3600" dirty="0" smtClean="0"/>
              <a:t>Creating Methods </a:t>
            </a:r>
            <a:r>
              <a:rPr lang="en-US" sz="3600" dirty="0"/>
              <a:t>(2</a:t>
            </a:r>
            <a:r>
              <a:rPr lang="en-US" sz="3600" dirty="0" smtClean="0"/>
              <a:t>)</a:t>
            </a:r>
            <a:endParaRPr lang="en-US" sz="3600" dirty="0"/>
          </a:p>
        </p:txBody>
      </p:sp>
      <p:sp>
        <p:nvSpPr>
          <p:cNvPr id="574467" name="Rectangle 3"/>
          <p:cNvSpPr>
            <a:spLocks noGrp="1" noChangeArrowheads="1"/>
          </p:cNvSpPr>
          <p:nvPr>
            <p:ph idx="1"/>
          </p:nvPr>
        </p:nvSpPr>
        <p:spPr>
          <a:xfrm>
            <a:off x="323850" y="3357563"/>
            <a:ext cx="8424863" cy="3240087"/>
          </a:xfrm>
        </p:spPr>
        <p:txBody>
          <a:bodyPr/>
          <a:lstStyle/>
          <a:p>
            <a:r>
              <a:rPr lang="en-US" dirty="0"/>
              <a:t>Methods declared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static</a:t>
            </a:r>
            <a:r>
              <a:rPr lang="en-US" dirty="0"/>
              <a:t> can be called by any other method (static or not)</a:t>
            </a:r>
          </a:p>
          <a:p>
            <a:pPr lvl="1"/>
            <a:r>
              <a:rPr lang="en-US" dirty="0"/>
              <a:t>This will be discussed later in details</a:t>
            </a:r>
          </a:p>
          <a:p>
            <a:r>
              <a:rPr lang="en-US" dirty="0"/>
              <a:t>The keyword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void</a:t>
            </a:r>
            <a:r>
              <a:rPr lang="en-US" dirty="0"/>
              <a:t> means that the method does not return any result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
        <p:nvSpPr>
          <p:cNvPr id="574468" name="Rectangle 4"/>
          <p:cNvSpPr>
            <a:spLocks noChangeArrowheads="1"/>
          </p:cNvSpPr>
          <p:nvPr/>
        </p:nvSpPr>
        <p:spPr bwMode="auto">
          <a:xfrm>
            <a:off x="692150" y="1219200"/>
            <a:ext cx="7689850" cy="18876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PrintLogo</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Console.WriteLine("Telerik Corp</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49360599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82" name="Rectangle 6"/>
          <p:cNvSpPr>
            <a:spLocks noChangeArrowheads="1"/>
          </p:cNvSpPr>
          <p:nvPr/>
        </p:nvSpPr>
        <p:spPr bwMode="auto">
          <a:xfrm>
            <a:off x="685800" y="1388904"/>
            <a:ext cx="7772400" cy="18876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PrintLogo</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Console.WriteLine("Telerik Corp</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7" name="Rectangle 2"/>
          <p:cNvSpPr>
            <a:spLocks noGrp="1" noChangeArrowheads="1"/>
          </p:cNvSpPr>
          <p:nvPr>
            <p:ph type="title"/>
          </p:nvPr>
        </p:nvSpPr>
        <p:spPr>
          <a:xfrm>
            <a:off x="1788608" y="76200"/>
            <a:ext cx="7162800" cy="914400"/>
          </a:xfrm>
        </p:spPr>
        <p:txBody>
          <a:bodyPr/>
          <a:lstStyle/>
          <a:p>
            <a:r>
              <a:rPr lang="en-US" sz="3600" dirty="0"/>
              <a:t>Declaring and </a:t>
            </a:r>
            <a:r>
              <a:rPr lang="en-US" sz="3600" dirty="0" smtClean="0"/>
              <a:t>Creating Methods (3)</a:t>
            </a:r>
            <a:endParaRPr lang="en-US" sz="3600" dirty="0"/>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
        <p:nvSpPr>
          <p:cNvPr id="8" name="Rectangle 3"/>
          <p:cNvSpPr txBox="1">
            <a:spLocks noChangeArrowheads="1"/>
          </p:cNvSpPr>
          <p:nvPr/>
        </p:nvSpPr>
        <p:spPr>
          <a:xfrm>
            <a:off x="323850" y="3657600"/>
            <a:ext cx="8424863" cy="2940050"/>
          </a:xfrm>
          <a:prstGeom prst="rect">
            <a:avLst/>
          </a:prstGeom>
        </p:spPr>
        <p:txBody>
          <a:bodyPr/>
          <a:lstStyle/>
          <a:p>
            <a:pPr marL="282575" lvl="0"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smtClean="0">
                <a:solidFill>
                  <a:srgbClr val="EBFFD2"/>
                </a:solidFill>
                <a:effectLst>
                  <a:outerShdw blurRad="38100" dist="38100" dir="2700000" algn="tl">
                    <a:srgbClr val="000000">
                      <a:alpha val="43137"/>
                    </a:srgbClr>
                  </a:outerShdw>
                </a:effectLst>
                <a:latin typeface="+mn-lt"/>
              </a:rPr>
              <a:t>Each method has a </a:t>
            </a:r>
            <a:r>
              <a:rPr lang="en-US" sz="3200" b="1" dirty="0" smtClean="0">
                <a:solidFill>
                  <a:schemeClr val="accent5">
                    <a:lumMod val="20000"/>
                    <a:lumOff val="80000"/>
                  </a:schemeClr>
                </a:solidFill>
                <a:effectLst>
                  <a:outerShdw blurRad="38100" dist="38100" dir="2700000" algn="tl">
                    <a:srgbClr val="000000">
                      <a:alpha val="43137"/>
                    </a:srgbClr>
                  </a:outerShdw>
                </a:effectLst>
                <a:latin typeface="+mn-lt"/>
              </a:rPr>
              <a:t>body</a:t>
            </a:r>
          </a:p>
          <a:p>
            <a:pPr marL="739775" lvl="1"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smtClean="0">
                <a:solidFill>
                  <a:srgbClr val="EBFFD2"/>
                </a:solidFill>
                <a:effectLst>
                  <a:outerShdw blurRad="38100" dist="38100" dir="2700000" algn="tl">
                    <a:srgbClr val="000000">
                      <a:alpha val="43137"/>
                    </a:srgbClr>
                  </a:outerShdw>
                </a:effectLst>
                <a:latin typeface="+mn-lt"/>
              </a:rPr>
              <a:t>It contains the programming code</a:t>
            </a:r>
          </a:p>
          <a:p>
            <a:pPr marL="739775" lvl="1"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smtClean="0">
                <a:solidFill>
                  <a:srgbClr val="EBFFD2"/>
                </a:solidFill>
                <a:effectLst>
                  <a:outerShdw blurRad="38100" dist="38100" dir="2700000" algn="tl">
                    <a:srgbClr val="000000">
                      <a:alpha val="43137"/>
                    </a:srgbClr>
                  </a:outerShdw>
                </a:effectLst>
                <a:latin typeface="+mn-lt"/>
              </a:rPr>
              <a:t>Surrounded by </a:t>
            </a:r>
            <a:r>
              <a:rPr lang="en-US" sz="32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r>
              <a:rPr lang="en-US" sz="3200" b="1" dirty="0" smtClean="0">
                <a:solidFill>
                  <a:srgbClr val="EBFFD2"/>
                </a:solidFill>
                <a:effectLst>
                  <a:outerShdw blurRad="38100" dist="38100" dir="2700000" algn="tl">
                    <a:srgbClr val="000000">
                      <a:alpha val="43137"/>
                    </a:srgbClr>
                  </a:outerShdw>
                </a:effectLst>
                <a:latin typeface="+mn-lt"/>
              </a:rPr>
              <a:t> and </a:t>
            </a:r>
            <a:r>
              <a:rPr lang="en-US" sz="32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AutoShape 7"/>
          <p:cNvSpPr>
            <a:spLocks noChangeArrowheads="1"/>
          </p:cNvSpPr>
          <p:nvPr/>
        </p:nvSpPr>
        <p:spPr bwMode="auto">
          <a:xfrm>
            <a:off x="7239000" y="1295400"/>
            <a:ext cx="1524000" cy="953453"/>
          </a:xfrm>
          <a:prstGeom prst="wedgeRoundRectCallout">
            <a:avLst>
              <a:gd name="adj1" fmla="val -80273"/>
              <a:gd name="adj2" fmla="val 4415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Method body</a:t>
            </a:r>
          </a:p>
        </p:txBody>
      </p:sp>
      <p:sp>
        <p:nvSpPr>
          <p:cNvPr id="6" name="Right Brace 5"/>
          <p:cNvSpPr/>
          <p:nvPr/>
        </p:nvSpPr>
        <p:spPr>
          <a:xfrm>
            <a:off x="6553200" y="2057400"/>
            <a:ext cx="228600" cy="914400"/>
          </a:xfrm>
          <a:prstGeom prst="rightBrace">
            <a:avLst/>
          </a:prstGeom>
          <a:ln w="2540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122" name="Picture 2" descr="http://www.niehs.nih.gov/health/topics/agents/endocrine/images/body-organs.jpg"/>
          <p:cNvPicPr>
            <a:picLocks noChangeAspect="1" noChangeArrowheads="1"/>
          </p:cNvPicPr>
          <p:nvPr/>
        </p:nvPicPr>
        <p:blipFill>
          <a:blip r:embed="rId2" cstate="screen">
            <a:clrChange>
              <a:clrFrom>
                <a:srgbClr val="012349"/>
              </a:clrFrom>
              <a:clrTo>
                <a:srgbClr val="012349">
                  <a:alpha val="0"/>
                </a:srgbClr>
              </a:clrTo>
            </a:clrChange>
            <a:duotone>
              <a:prstClr val="black"/>
              <a:schemeClr val="accent5">
                <a:tint val="45000"/>
                <a:satMod val="400000"/>
              </a:schemeClr>
            </a:duotone>
          </a:blip>
          <a:srcRect/>
          <a:stretch>
            <a:fillRect/>
          </a:stretch>
        </p:blipFill>
        <p:spPr bwMode="auto">
          <a:xfrm>
            <a:off x="7315200" y="4724400"/>
            <a:ext cx="1295400" cy="1729359"/>
          </a:xfrm>
          <a:prstGeom prst="rect">
            <a:avLst/>
          </a:prstGeom>
          <a:noFill/>
          <a:effectLst>
            <a:softEdge rad="12700"/>
          </a:effectLst>
        </p:spPr>
      </p:pic>
    </p:spTree>
    <p:extLst>
      <p:ext uri="{BB962C8B-B14F-4D97-AF65-F5344CB8AC3E}">
        <p14:creationId xmlns:p14="http://schemas.microsoft.com/office/powerpoint/2010/main" val="11040749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8" name="Rectangle 4"/>
          <p:cNvSpPr>
            <a:spLocks noChangeArrowheads="1"/>
          </p:cNvSpPr>
          <p:nvPr/>
        </p:nvSpPr>
        <p:spPr bwMode="auto">
          <a:xfrm>
            <a:off x="685800" y="1066800"/>
            <a:ext cx="7772400" cy="42427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ts val="21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MethodExample</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PrintLogo()</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("Telerik Corp.");</a:t>
            </a: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1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2"/>
          <p:cNvSpPr>
            <a:spLocks noGrp="1" noChangeArrowheads="1"/>
          </p:cNvSpPr>
          <p:nvPr>
            <p:ph type="title"/>
          </p:nvPr>
        </p:nvSpPr>
        <p:spPr>
          <a:xfrm>
            <a:off x="1788608" y="76200"/>
            <a:ext cx="7162800" cy="914400"/>
          </a:xfrm>
        </p:spPr>
        <p:txBody>
          <a:bodyPr/>
          <a:lstStyle/>
          <a:p>
            <a:r>
              <a:rPr lang="en-US" sz="3600" dirty="0"/>
              <a:t>Declaring and </a:t>
            </a:r>
            <a:r>
              <a:rPr lang="en-US" sz="3600" dirty="0" smtClean="0"/>
              <a:t>Creating Methods (4)</a:t>
            </a:r>
            <a:endParaRPr lang="en-US" sz="3600"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
        <p:nvSpPr>
          <p:cNvPr id="7" name="Rectangle 3"/>
          <p:cNvSpPr txBox="1">
            <a:spLocks noChangeArrowheads="1"/>
          </p:cNvSpPr>
          <p:nvPr/>
        </p:nvSpPr>
        <p:spPr>
          <a:xfrm>
            <a:off x="323850" y="5486400"/>
            <a:ext cx="8424863" cy="1111250"/>
          </a:xfrm>
          <a:prstGeom prst="rect">
            <a:avLst/>
          </a:prstGeom>
        </p:spPr>
        <p:txBody>
          <a:bodyPr/>
          <a:lstStyle/>
          <a:p>
            <a:pPr marL="282575" lvl="0" indent="-282575" eaLnBrk="0" hangingPunct="0">
              <a:lnSpc>
                <a:spcPts val="34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000" b="1" dirty="0" smtClean="0">
                <a:solidFill>
                  <a:srgbClr val="EBFFD2"/>
                </a:solidFill>
                <a:effectLst>
                  <a:outerShdw blurRad="38100" dist="38100" dir="2700000" algn="tl">
                    <a:srgbClr val="000000">
                      <a:alpha val="43137"/>
                    </a:srgbClr>
                  </a:outerShdw>
                </a:effectLst>
                <a:latin typeface="+mn-lt"/>
              </a:rPr>
              <a:t>Methods are always declared inside a </a:t>
            </a:r>
            <a:r>
              <a:rPr lang="en-US" sz="30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class</a:t>
            </a:r>
          </a:p>
          <a:p>
            <a:pPr marL="282575" lvl="0" indent="-282575" eaLnBrk="0" hangingPunct="0">
              <a:lnSpc>
                <a:spcPts val="34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0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Main()</a:t>
            </a:r>
            <a:r>
              <a:rPr lang="en-US" sz="3000" b="1" dirty="0" smtClean="0">
                <a:solidFill>
                  <a:srgbClr val="EBFFD2"/>
                </a:solidFill>
                <a:effectLst>
                  <a:outerShdw blurRad="38100" dist="38100" dir="2700000" algn="tl">
                    <a:srgbClr val="000000">
                      <a:alpha val="43137"/>
                    </a:srgbClr>
                  </a:outerShdw>
                </a:effectLst>
                <a:latin typeface="+mn-lt"/>
              </a:rPr>
              <a:t> is also a method like all others</a:t>
            </a:r>
            <a:endParaRPr lang="en-US" sz="30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4098" name="Picture 2" descr="http://images.paraorkut.com/img/pics/images/c/construction_workers-13156.png"/>
          <p:cNvPicPr>
            <a:picLocks noChangeAspect="1" noChangeArrowheads="1"/>
          </p:cNvPicPr>
          <p:nvPr/>
        </p:nvPicPr>
        <p:blipFill>
          <a:blip r:embed="rId2" cstate="screen"/>
          <a:srcRect/>
          <a:stretch>
            <a:fillRect/>
          </a:stretch>
        </p:blipFill>
        <p:spPr bwMode="auto">
          <a:xfrm>
            <a:off x="6781800" y="952500"/>
            <a:ext cx="1790700" cy="1790700"/>
          </a:xfrm>
          <a:prstGeom prst="roundRect">
            <a:avLst>
              <a:gd name="adj" fmla="val 7043"/>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5618015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1314</TotalTime>
  <Words>2988</Words>
  <Application>Microsoft Office PowerPoint</Application>
  <PresentationFormat>On-screen Show (4:3)</PresentationFormat>
  <Paragraphs>565</Paragraphs>
  <Slides>56</Slides>
  <Notes>19</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Telerik Academy</vt:lpstr>
      <vt:lpstr>Methods</vt:lpstr>
      <vt:lpstr>Table of Contents</vt:lpstr>
      <vt:lpstr>What is a Method?</vt:lpstr>
      <vt:lpstr>Why to Use Methods?</vt:lpstr>
      <vt:lpstr>Declaring and Creating Methods</vt:lpstr>
      <vt:lpstr>Declaring and Creating Methods</vt:lpstr>
      <vt:lpstr>Declaring and Creating Methods (2)</vt:lpstr>
      <vt:lpstr>Declaring and Creating Methods (3)</vt:lpstr>
      <vt:lpstr>Declaring and Creating Methods (4)</vt:lpstr>
      <vt:lpstr>Calling Methods</vt:lpstr>
      <vt:lpstr>Calling Methods</vt:lpstr>
      <vt:lpstr>Calling Methods (2)</vt:lpstr>
      <vt:lpstr>Declaring and Calling Methods</vt:lpstr>
      <vt:lpstr>Methods with Parameters</vt:lpstr>
      <vt:lpstr>Method Parameters</vt:lpstr>
      <vt:lpstr>Defining and Using  Method Parameters</vt:lpstr>
      <vt:lpstr>Defining and Using  Method Parameters (2)</vt:lpstr>
      <vt:lpstr>Calling Methods with Parameters</vt:lpstr>
      <vt:lpstr>Calling Methods with Parameters (2)</vt:lpstr>
      <vt:lpstr>Using Methods With Parameters</vt:lpstr>
      <vt:lpstr>Methods Parameters – Example</vt:lpstr>
      <vt:lpstr>Method Parameters</vt:lpstr>
      <vt:lpstr>Months – Example</vt:lpstr>
      <vt:lpstr>Months – Example (2)</vt:lpstr>
      <vt:lpstr>Months</vt:lpstr>
      <vt:lpstr>Printing Triangle – Example</vt:lpstr>
      <vt:lpstr>Printing Triangle – Example</vt:lpstr>
      <vt:lpstr>Printing Triangle</vt:lpstr>
      <vt:lpstr>Optional Parameters</vt:lpstr>
      <vt:lpstr>Optional Parameters</vt:lpstr>
      <vt:lpstr>Returning Values From Methods</vt:lpstr>
      <vt:lpstr>Returning Values From Methods</vt:lpstr>
      <vt:lpstr>Defining Methods That Return a Value</vt:lpstr>
      <vt:lpstr>The return Statement</vt:lpstr>
      <vt:lpstr>Returning Values From Methods</vt:lpstr>
      <vt:lpstr>Temperature Conversion – Example</vt:lpstr>
      <vt:lpstr>Temperature Conversion</vt:lpstr>
      <vt:lpstr>Positive Numbers – Example</vt:lpstr>
      <vt:lpstr>Positive Numbers</vt:lpstr>
      <vt:lpstr>Data Validation – Example</vt:lpstr>
      <vt:lpstr>Data Validation – Example</vt:lpstr>
      <vt:lpstr>Data Validation</vt:lpstr>
      <vt:lpstr>Overloading Methods</vt:lpstr>
      <vt:lpstr>Overloading Methods</vt:lpstr>
      <vt:lpstr>Variable Number of Parameters</vt:lpstr>
      <vt:lpstr>Variable Number of Parameters</vt:lpstr>
      <vt:lpstr>Methods – Best Practices</vt:lpstr>
      <vt:lpstr>Summary</vt:lpstr>
      <vt:lpstr>Methods</vt:lpstr>
      <vt:lpstr>Exercises</vt:lpstr>
      <vt:lpstr>Exercises (2)</vt:lpstr>
      <vt:lpstr>Exercises (3)</vt:lpstr>
      <vt:lpstr>Exercises (4)</vt:lpstr>
      <vt:lpstr>Exercises (5)</vt:lpstr>
      <vt:lpstr>Exercises (6)</vt:lpstr>
      <vt:lpstr>Free Trainings @ Telerik Academy</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dc:title>
  <dc:subject>Telerik Software Academy</dc:subject>
  <dc:creator>Svetlin Nakov</dc:creator>
  <cp:keywords>methods, paramemers, C#, C# course, course, programming, telerik software academy, free courses for developers</cp:keywords>
  <cp:lastModifiedBy>slop3n</cp:lastModifiedBy>
  <cp:revision>314</cp:revision>
  <dcterms:created xsi:type="dcterms:W3CDTF">2007-12-08T16:03:35Z</dcterms:created>
  <dcterms:modified xsi:type="dcterms:W3CDTF">2013-12-19T17:37:20Z</dcterms:modified>
  <cp:category>software engineering</cp:category>
</cp:coreProperties>
</file>