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9" r:id="rId4"/>
    <p:sldId id="270" r:id="rId5"/>
    <p:sldId id="276" r:id="rId6"/>
    <p:sldId id="275" r:id="rId7"/>
    <p:sldId id="274" r:id="rId8"/>
    <p:sldId id="271" r:id="rId9"/>
    <p:sldId id="266" r:id="rId10"/>
    <p:sldId id="267" r:id="rId11"/>
    <p:sldId id="268" r:id="rId12"/>
    <p:sldId id="262" r:id="rId13"/>
    <p:sldId id="263" r:id="rId14"/>
    <p:sldId id="264" r:id="rId15"/>
    <p:sldId id="272" r:id="rId16"/>
    <p:sldId id="265" r:id="rId17"/>
    <p:sldId id="259" r:id="rId18"/>
    <p:sldId id="260" r:id="rId19"/>
    <p:sldId id="261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92" r:id="rId31"/>
    <p:sldId id="293" r:id="rId32"/>
    <p:sldId id="294" r:id="rId33"/>
    <p:sldId id="295" r:id="rId34"/>
    <p:sldId id="296" r:id="rId35"/>
    <p:sldId id="297" r:id="rId36"/>
    <p:sldId id="298" r:id="rId37"/>
    <p:sldId id="299" r:id="rId38"/>
    <p:sldId id="300" r:id="rId39"/>
    <p:sldId id="301" r:id="rId40"/>
    <p:sldId id="302" r:id="rId41"/>
    <p:sldId id="303" r:id="rId42"/>
    <p:sldId id="304" r:id="rId43"/>
    <p:sldId id="305" r:id="rId44"/>
    <p:sldId id="273" r:id="rId45"/>
    <p:sldId id="306" r:id="rId46"/>
    <p:sldId id="307" r:id="rId47"/>
    <p:sldId id="308" r:id="rId48"/>
    <p:sldId id="309" r:id="rId49"/>
    <p:sldId id="310" r:id="rId50"/>
    <p:sldId id="311" r:id="rId5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05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hyperlink" Target="http://kursove-uroci-knigi-obuchenie-programirane-web-design-csharp.info/" TargetMode="External"/><Relationship Id="rId13" Type="http://schemas.openxmlformats.org/officeDocument/2006/relationships/hyperlink" Target="http://mvccourse.telerik.com/" TargetMode="External"/><Relationship Id="rId18" Type="http://schemas.openxmlformats.org/officeDocument/2006/relationships/hyperlink" Target="http://algoacademy.telerik.com/" TargetMode="Externa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mobiledevcourse.telerik.com/" TargetMode="External"/><Relationship Id="rId7" Type="http://schemas.openxmlformats.org/officeDocument/2006/relationships/hyperlink" Target="http://forums.academy.telerik.com/" TargetMode="External"/><Relationship Id="rId12" Type="http://schemas.openxmlformats.org/officeDocument/2006/relationships/hyperlink" Target="http://schoolacademy.telerik.com/" TargetMode="External"/><Relationship Id="rId17" Type="http://schemas.openxmlformats.org/officeDocument/2006/relationships/hyperlink" Target="http://codecourse.telerik.com/" TargetMode="External"/><Relationship Id="rId25" Type="http://schemas.openxmlformats.org/officeDocument/2006/relationships/hyperlink" Target="http://csharpfundamentals.telerik.com/" TargetMode="Externa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www.nakov.com/" TargetMode="External"/><Relationship Id="rId20" Type="http://schemas.openxmlformats.org/officeDocument/2006/relationships/hyperlink" Target="http://academy.telerik.com/" TargetMode="External"/><Relationship Id="rId29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hyperlink" Target="http://html5course.telerik.com/" TargetMode="External"/><Relationship Id="rId24" Type="http://schemas.openxmlformats.org/officeDocument/2006/relationships/hyperlink" Target="http://www.nikolay.it/" TargetMode="Externa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www.bgcoder.com/" TargetMode="External"/><Relationship Id="rId23" Type="http://schemas.openxmlformats.org/officeDocument/2006/relationships/hyperlink" Target="http://www.minkov.it/" TargetMode="External"/><Relationship Id="rId28" Type="http://schemas.openxmlformats.org/officeDocument/2006/relationships/image" Target="../media/image3.png"/><Relationship Id="rId10" Type="http://schemas.openxmlformats.org/officeDocument/2006/relationships/hyperlink" Target="http://seocourse.telerik.com/" TargetMode="External"/><Relationship Id="rId19" Type="http://schemas.openxmlformats.org/officeDocument/2006/relationships/hyperlink" Target="http://aspnetcourse.telerik.com/" TargetMode="External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www.telerik-kids.com/" TargetMode="External"/><Relationship Id="rId14" Type="http://schemas.openxmlformats.org/officeDocument/2006/relationships/hyperlink" Target="http://clouddevcourse.telerik.com/" TargetMode="External"/><Relationship Id="rId22" Type="http://schemas.openxmlformats.org/officeDocument/2006/relationships/hyperlink" Target="http://www.introprogramming.info/" TargetMode="External"/><Relationship Id="rId27" Type="http://schemas.openxmlformats.org/officeDocument/2006/relationships/image" Target="../media/image2.png"/><Relationship Id="rId30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5401" y="304800"/>
            <a:ext cx="1816798" cy="331718"/>
            <a:chOff x="1236228" y="1523999"/>
            <a:chExt cx="4351212" cy="3261410"/>
          </a:xfrm>
          <a:solidFill>
            <a:schemeClr val="bg1"/>
          </a:solidFill>
        </p:grpSpPr>
        <p:sp>
          <p:nvSpPr>
            <p:cNvPr id="10" name="TextBox 9">
              <a:hlinkClick r:id="rId7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8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2" name="TextBox 11">
              <a:hlinkClick r:id="rId9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10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11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TextBox 14">
              <a:hlinkClick r:id="rId12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hlinkClick r:id="rId13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Box 17">
              <a:hlinkClick r:id="rId14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9" name="TextBox 18">
              <a:hlinkClick r:id="rId15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16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TextBox 20">
              <a:hlinkClick r:id="rId17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2" name="TextBox 21">
              <a:hlinkClick r:id="rId18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3" name="TextBox 22">
              <a:hlinkClick r:id="rId19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4" name="TextBox 23">
              <a:hlinkClick r:id="rId20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21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6" name="TextBox 25">
              <a:hlinkClick r:id="rId22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7" name="TextBox 26">
              <a:hlinkClick r:id="rId23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hlinkClick r:id="rId24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hlinkClick r:id="rId25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Telerik Academy for Software Engineers - http://academy.telerik.com" title="Telerik Software Academy"/>
          <p:cNvPicPr>
            <a:picLocks noChangeAspect="1" noChangeArrowheads="1"/>
          </p:cNvPicPr>
          <p:nvPr/>
        </p:nvPicPr>
        <p:blipFill>
          <a:blip r:embed="rId29">
            <a:extLst>
              <a:ext uri="{BEBA8EAE-BF5A-486C-A8C5-ECC9F3942E4B}">
                <a14:imgProps xmlns:a14="http://schemas.microsoft.com/office/drawing/2010/main">
                  <a14:imgLayer r:embed="rId30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jpe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8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CSS Layout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Control the arrangement of the HTML elements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6"/>
          </p:nvPr>
        </p:nvSpPr>
        <p:spPr/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04" y="5338343"/>
            <a:ext cx="4090987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50881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Overflow</a:t>
            </a:r>
            <a:endParaRPr lang="bg-BG" dirty="0" smtClean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143000"/>
            <a:ext cx="8686800" cy="5410200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overflow</a:t>
            </a:r>
            <a:r>
              <a:rPr lang="en-US" sz="2800" dirty="0" smtClean="0"/>
              <a:t>: defines the behavior of element when content needs more space than the available</a:t>
            </a:r>
          </a:p>
          <a:p>
            <a:pPr>
              <a:lnSpc>
                <a:spcPct val="100000"/>
              </a:lnSpc>
              <a:defRPr/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overflow</a:t>
            </a:r>
            <a:r>
              <a:rPr lang="en-US" sz="2800" dirty="0" smtClean="0"/>
              <a:t> values: 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visible</a:t>
            </a:r>
            <a:r>
              <a:rPr lang="en-US" sz="2800" dirty="0" smtClean="0"/>
              <a:t> (default) – content spills out of the element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auto</a:t>
            </a:r>
            <a:r>
              <a:rPr lang="en-US" sz="2800" dirty="0" smtClean="0"/>
              <a:t> - show scrollbars if needed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scroll</a:t>
            </a:r>
            <a:r>
              <a:rPr lang="en-US" sz="2800" dirty="0" smtClean="0"/>
              <a:t> – always show scrollbars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hidden</a:t>
            </a:r>
            <a:r>
              <a:rPr lang="en-US" sz="2800" dirty="0" smtClean="0"/>
              <a:t> – any content that cannot fit is clipped</a:t>
            </a:r>
            <a:endParaRPr lang="bg-BG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9325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47800"/>
            <a:ext cx="7924800" cy="685800"/>
          </a:xfrm>
        </p:spPr>
        <p:txBody>
          <a:bodyPr/>
          <a:lstStyle/>
          <a:p>
            <a:pPr algn="ctr"/>
            <a:r>
              <a:rPr lang="en-US" dirty="0" smtClean="0"/>
              <a:t>Overflow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685800" y="2174079"/>
            <a:ext cx="7924800" cy="569120"/>
          </a:xfrm>
        </p:spPr>
        <p:txBody>
          <a:bodyPr/>
          <a:lstStyle/>
          <a:p>
            <a:pPr marL="0" lvl="1" algn="ctr">
              <a:spcBef>
                <a:spcPts val="0"/>
              </a:spcBef>
              <a:buNone/>
            </a:pPr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9218" name="Picture 2" descr="http://1.bp.blogspot.com/_5q464b0TIXQ/SwMDypXBE6I/AAAAAAAAD28/-EMXvrO6UIE/s320/overflowing_cu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3962400"/>
            <a:ext cx="3061604" cy="2286000"/>
          </a:xfrm>
          <a:prstGeom prst="roundRect">
            <a:avLst>
              <a:gd name="adj" fmla="val 8645"/>
            </a:avLst>
          </a:prstGeom>
          <a:noFill/>
          <a:ln w="19050">
            <a:solidFill>
              <a:schemeClr val="accent5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http://www.thebeginwithinblog.com/wp-content/uploads/2011/04/overflowing-cup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962400"/>
            <a:ext cx="2286000" cy="2286000"/>
          </a:xfrm>
          <a:prstGeom prst="roundRect">
            <a:avLst>
              <a:gd name="adj" fmla="val 8645"/>
            </a:avLst>
          </a:prstGeom>
          <a:noFill/>
          <a:ln w="19050">
            <a:solidFill>
              <a:schemeClr val="accent5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9551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971800"/>
            <a:ext cx="7924800" cy="685800"/>
          </a:xfrm>
        </p:spPr>
        <p:txBody>
          <a:bodyPr/>
          <a:lstStyle/>
          <a:p>
            <a:r>
              <a:rPr lang="en-US" dirty="0" smtClean="0"/>
              <a:t>Display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2371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Display</a:t>
            </a:r>
            <a:endParaRPr lang="bg-BG" dirty="0" smtClean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display</a:t>
            </a:r>
            <a:r>
              <a:rPr lang="en-US" dirty="0" smtClean="0"/>
              <a:t>: controls the display of the element and the way it is rendered and if breaks should be placed before and after the element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inline</a:t>
            </a:r>
            <a:r>
              <a:rPr lang="en-US" dirty="0" smtClean="0"/>
              <a:t>: no breaks are placed before and after </a:t>
            </a:r>
            <a:r>
              <a:rPr lang="en-US" dirty="0" smtClean="0">
                <a:latin typeface="Courier New" pitchFamily="49" charset="0"/>
              </a:rPr>
              <a:t>(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&lt;span&gt;</a:t>
            </a:r>
            <a:r>
              <a:rPr lang="en-US" dirty="0" smtClean="0"/>
              <a:t> is an inline element)</a:t>
            </a:r>
          </a:p>
          <a:p>
            <a:pPr lvl="2">
              <a:lnSpc>
                <a:spcPct val="100000"/>
              </a:lnSpc>
              <a:defRPr/>
            </a:pPr>
            <a:r>
              <a:rPr lang="en-US" dirty="0" smtClean="0"/>
              <a:t>The element's height and width depend on the size of the content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block</a:t>
            </a:r>
            <a:r>
              <a:rPr lang="en-US" dirty="0" smtClean="0"/>
              <a:t>:  breaks are placed before AND after the element </a:t>
            </a:r>
            <a:r>
              <a:rPr lang="en-US" dirty="0" smtClean="0">
                <a:solidFill>
                  <a:srgbClr val="EBFFD2"/>
                </a:solidFill>
              </a:rPr>
              <a:t>(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&lt;div&gt;</a:t>
            </a:r>
            <a:r>
              <a:rPr lang="en-US" dirty="0" smtClean="0"/>
              <a:t> is a block element)</a:t>
            </a:r>
          </a:p>
          <a:p>
            <a:pPr lvl="2">
              <a:lnSpc>
                <a:spcPct val="100000"/>
              </a:lnSpc>
              <a:defRPr/>
            </a:pPr>
            <a:r>
              <a:rPr lang="en-US" dirty="0" smtClean="0"/>
              <a:t>Height and width may not depend on the size of the content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611863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Display (2)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display</a:t>
            </a:r>
            <a:r>
              <a:rPr lang="en-US" dirty="0"/>
              <a:t>: controls the display of the element and the way it is rendered and if breaks should be placed before and after the element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none</a:t>
            </a:r>
            <a:r>
              <a:rPr lang="en-US" dirty="0" smtClean="0"/>
              <a:t>: element is hidden and its dimensions are not used to calculate the surrounding elements rendering (differs from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visibility: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hidden</a:t>
            </a:r>
            <a:r>
              <a:rPr lang="en-US" dirty="0" smtClean="0"/>
              <a:t>!)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inline-block</a:t>
            </a:r>
            <a:r>
              <a:rPr lang="en-US" dirty="0" smtClean="0"/>
              <a:t>: </a:t>
            </a:r>
            <a:r>
              <a:rPr lang="en-US" dirty="0"/>
              <a:t>: no breaks are placed before and </a:t>
            </a:r>
            <a:r>
              <a:rPr lang="en-US" dirty="0" smtClean="0"/>
              <a:t>after (like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inline</a:t>
            </a:r>
            <a:r>
              <a:rPr lang="en-US" dirty="0" smtClean="0"/>
              <a:t>)</a:t>
            </a:r>
          </a:p>
          <a:p>
            <a:pPr lvl="2">
              <a:lnSpc>
                <a:spcPct val="100000"/>
              </a:lnSpc>
              <a:defRPr/>
            </a:pPr>
            <a:r>
              <a:rPr lang="en-US" dirty="0" smtClean="0"/>
              <a:t>Height and width can be applied (like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block</a:t>
            </a:r>
            <a:r>
              <a:rPr lang="en-US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3118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Display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display</a:t>
            </a:r>
            <a:r>
              <a:rPr lang="en-US" dirty="0"/>
              <a:t>: controls the display of the element and the way it is rendered and if breaks should be placed before and after the </a:t>
            </a:r>
            <a:r>
              <a:rPr lang="en-US" dirty="0" smtClean="0"/>
              <a:t>element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table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table-row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table-cell</a:t>
            </a:r>
            <a:r>
              <a:rPr lang="en-US" dirty="0" smtClean="0"/>
              <a:t> : the elements are arranged in a table-like layout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208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76800" y="2895600"/>
            <a:ext cx="3810000" cy="685800"/>
          </a:xfrm>
        </p:spPr>
        <p:txBody>
          <a:bodyPr/>
          <a:lstStyle/>
          <a:p>
            <a:pPr algn="ctr"/>
            <a:r>
              <a:rPr lang="en-US" dirty="0" smtClean="0"/>
              <a:t>Display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4876800" y="3621879"/>
            <a:ext cx="3810000" cy="569120"/>
          </a:xfrm>
        </p:spPr>
        <p:txBody>
          <a:bodyPr/>
          <a:lstStyle/>
          <a:p>
            <a:pPr marL="0" lvl="1" algn="ctr">
              <a:spcBef>
                <a:spcPts val="0"/>
              </a:spcBef>
              <a:buNone/>
            </a:pPr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7091" t="-8555" r="-7091" b="-8555"/>
          <a:stretch/>
        </p:blipFill>
        <p:spPr bwMode="auto">
          <a:xfrm>
            <a:off x="768475" y="1975104"/>
            <a:ext cx="3730374" cy="2907792"/>
          </a:xfrm>
          <a:prstGeom prst="roundRect">
            <a:avLst>
              <a:gd name="adj" fmla="val 9434"/>
            </a:avLst>
          </a:prstGeom>
          <a:solidFill>
            <a:srgbClr val="EAEAEA"/>
          </a:solidFill>
          <a:ln>
            <a:noFill/>
          </a:ln>
          <a:effectLst>
            <a:glow rad="101600">
              <a:schemeClr val="tx2">
                <a:lumMod val="60000"/>
                <a:lumOff val="40000"/>
                <a:alpha val="60000"/>
              </a:schemeClr>
            </a:glow>
            <a:outerShdw dist="35921" dir="2700000" algn="ctr" rotWithShape="0">
              <a:schemeClr val="bg2"/>
            </a:outerShdw>
            <a:softEdge rad="12700"/>
          </a:effectLst>
          <a:extLst/>
        </p:spPr>
      </p:pic>
    </p:spTree>
    <p:extLst>
      <p:ext uri="{BB962C8B-B14F-4D97-AF65-F5344CB8AC3E}">
        <p14:creationId xmlns:p14="http://schemas.microsoft.com/office/powerpoint/2010/main" val="4087937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086100"/>
            <a:ext cx="7924800" cy="685800"/>
          </a:xfrm>
        </p:spPr>
        <p:txBody>
          <a:bodyPr/>
          <a:lstStyle/>
          <a:p>
            <a:r>
              <a:rPr lang="en-US" dirty="0" smtClean="0"/>
              <a:t>Visibility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2179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Visibility</a:t>
            </a:r>
            <a:endParaRPr lang="bg-BG" dirty="0" smtClean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524000"/>
            <a:ext cx="8686800" cy="5181600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visibility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Determines whether the element is visible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hidden</a:t>
            </a:r>
            <a:r>
              <a:rPr lang="en-US" dirty="0" smtClean="0"/>
              <a:t>: element is not rendered, but still occupies place on the page (similar to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opacity:0</a:t>
            </a:r>
            <a:r>
              <a:rPr lang="en-US" dirty="0" smtClean="0"/>
              <a:t>)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visible</a:t>
            </a:r>
            <a:r>
              <a:rPr lang="en-US" dirty="0" smtClean="0"/>
              <a:t>: element is rendered normally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837166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Visibility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lvl="1" algn="ctr">
              <a:spcBef>
                <a:spcPts val="0"/>
              </a:spcBef>
              <a:buNone/>
            </a:pPr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073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Width and Height</a:t>
            </a:r>
          </a:p>
          <a:p>
            <a:r>
              <a:rPr lang="en-US" dirty="0" smtClean="0"/>
              <a:t>Overflow</a:t>
            </a:r>
          </a:p>
          <a:p>
            <a:r>
              <a:rPr lang="en-US" dirty="0" smtClean="0"/>
              <a:t>Visibility</a:t>
            </a:r>
          </a:p>
          <a:p>
            <a:r>
              <a:rPr lang="en-US" dirty="0" smtClean="0"/>
              <a:t>Display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5989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371600"/>
            <a:ext cx="7924800" cy="685800"/>
          </a:xfrm>
        </p:spPr>
        <p:txBody>
          <a:bodyPr/>
          <a:lstStyle/>
          <a:p>
            <a:r>
              <a:rPr lang="en-US" dirty="0" smtClean="0"/>
              <a:t>Margins and Paddings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013" y="2330820"/>
            <a:ext cx="7419975" cy="358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5288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Margin and Padding</a:t>
            </a:r>
            <a:endParaRPr lang="bg-BG" dirty="0" smtClean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margin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padding</a:t>
            </a:r>
            <a:r>
              <a:rPr lang="en-US" dirty="0" smtClean="0"/>
              <a:t> define the spacing around the element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Numerical value, e.g.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10px</a:t>
            </a:r>
            <a:r>
              <a:rPr lang="en-US" dirty="0" smtClean="0"/>
              <a:t> 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-5px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Can be defined for each of the four sides separately -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margin-top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padding-left</a:t>
            </a:r>
            <a:r>
              <a:rPr lang="en-US" dirty="0" smtClean="0"/>
              <a:t>, …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margin</a:t>
            </a:r>
            <a:r>
              <a:rPr lang="en-US" dirty="0" smtClean="0"/>
              <a:t> is the spacing outside of the border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padding</a:t>
            </a:r>
            <a:r>
              <a:rPr lang="en-US" dirty="0" smtClean="0"/>
              <a:t> is the spacing between the border and the content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What are collapsing margins?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4300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800" dirty="0" smtClean="0"/>
              <a:t>Margin and Padding: Short Rules</a:t>
            </a:r>
            <a:endParaRPr lang="bg-BG" sz="3800" dirty="0" smtClean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margin: 5px</a:t>
            </a:r>
            <a:r>
              <a:rPr lang="en-US" dirty="0" smtClean="0"/>
              <a:t>;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Sets all four sides to have margin of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5</a:t>
            </a:r>
            <a:r>
              <a:rPr lang="en-US" dirty="0" smtClean="0"/>
              <a:t> px;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margin: 10px 20px;</a:t>
            </a:r>
            <a:endParaRPr lang="en-US" dirty="0" smtClean="0"/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top and bottom to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10px</a:t>
            </a:r>
            <a:r>
              <a:rPr lang="en-US" dirty="0" smtClean="0"/>
              <a:t>, left and right to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20px</a:t>
            </a:r>
            <a:r>
              <a:rPr lang="en-US" dirty="0" smtClean="0"/>
              <a:t>;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margin: 5px 3px 8px;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top 5px, left/right 3px, bottom 8px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margin: 1px 3px 5px 7px;</a:t>
            </a:r>
            <a:endParaRPr lang="en-US" dirty="0" smtClean="0"/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top, right, bottom, left (clockwise from top)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/>
              <a:t>Same for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padding</a:t>
            </a:r>
            <a:endParaRPr lang="bg-BG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0417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419601"/>
            <a:ext cx="7924800" cy="685800"/>
          </a:xfrm>
        </p:spPr>
        <p:txBody>
          <a:bodyPr/>
          <a:lstStyle/>
          <a:p>
            <a:pPr algn="ctr"/>
            <a:r>
              <a:rPr lang="en-US" dirty="0" smtClean="0"/>
              <a:t>Margins and Paddings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609600" y="5145880"/>
            <a:ext cx="7924800" cy="569120"/>
          </a:xfrm>
        </p:spPr>
        <p:txBody>
          <a:bodyPr/>
          <a:lstStyle/>
          <a:p>
            <a:pPr marL="0" lvl="1" algn="ctr">
              <a:spcBef>
                <a:spcPts val="0"/>
              </a:spcBef>
              <a:buNone/>
            </a:pPr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2667000" y="929640"/>
            <a:ext cx="3810000" cy="3048000"/>
          </a:xfrm>
          <a:prstGeom prst="roundRect">
            <a:avLst>
              <a:gd name="adj" fmla="val 4948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63815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The Box Model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723900" y="1143000"/>
            <a:ext cx="7696200" cy="52578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8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Margin</a:t>
            </a:r>
            <a:endParaRPr lang="en-US" sz="28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385939" y="1766807"/>
            <a:ext cx="6372122" cy="40101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8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Border</a:t>
            </a:r>
            <a:endParaRPr lang="en-US" sz="28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130732" y="2384092"/>
            <a:ext cx="4882536" cy="27756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8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Padding</a:t>
            </a:r>
            <a:endParaRPr lang="en-US" sz="28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958280" y="2931826"/>
            <a:ext cx="3227440" cy="16801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8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Content</a:t>
            </a:r>
            <a:endParaRPr lang="en-US" sz="28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40258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IE Quirks Mode</a:t>
            </a:r>
            <a:endParaRPr lang="bg-BG" dirty="0" smtClean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4038600" cy="2514600"/>
          </a:xfrm>
        </p:spPr>
        <p:txBody>
          <a:bodyPr/>
          <a:lstStyle/>
          <a:p>
            <a:pPr>
              <a:lnSpc>
                <a:spcPct val="100000"/>
              </a:lnSpc>
              <a:spcAft>
                <a:spcPts val="0"/>
              </a:spcAft>
              <a:defRPr/>
            </a:pPr>
            <a:r>
              <a:rPr lang="en-US" sz="3000" dirty="0" smtClean="0"/>
              <a:t>When using quirks mode (pages with no DOCTYPE or with a HTML 4 Transitional DOCTYPE)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72000" y="1125538"/>
            <a:ext cx="3952875" cy="5364162"/>
          </a:xfrm>
          <a:prstGeom prst="rect">
            <a:avLst/>
          </a:prstGeom>
          <a:noFill/>
        </p:spPr>
      </p:pic>
      <p:sp>
        <p:nvSpPr>
          <p:cNvPr id="2" name="Rectangle 1"/>
          <p:cNvSpPr/>
          <p:nvPr/>
        </p:nvSpPr>
        <p:spPr>
          <a:xfrm>
            <a:off x="381000" y="4038600"/>
            <a:ext cx="38862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00000"/>
              </a:lnSpc>
              <a:spcAft>
                <a:spcPts val="0"/>
              </a:spcAft>
              <a:defRPr/>
            </a:pPr>
            <a:r>
              <a:rPr lang="en-US" sz="2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Internet Explorer violates the box model </a:t>
            </a:r>
            <a:r>
              <a:rPr lang="en-US" sz="2800" b="1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standard!</a:t>
            </a:r>
            <a:endParaRPr lang="bg-BG" sz="2800" b="1" dirty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652192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IE Quirks Mode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1880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838200"/>
            <a:ext cx="7924800" cy="838200"/>
          </a:xfrm>
        </p:spPr>
        <p:txBody>
          <a:bodyPr/>
          <a:lstStyle/>
          <a:p>
            <a:r>
              <a:rPr lang="en-US" dirty="0" smtClean="0"/>
              <a:t>Box Model</a:t>
            </a:r>
            <a:endParaRPr 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19200" y="1981200"/>
            <a:ext cx="6705600" cy="4395763"/>
          </a:xfrm>
          <a:prstGeom prst="roundRect">
            <a:avLst>
              <a:gd name="adj" fmla="val 2106"/>
            </a:avLst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6229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CSS3 box-sizing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Determine </a:t>
            </a:r>
            <a:r>
              <a:rPr lang="en-US" dirty="0"/>
              <a:t>whether you want an element to render it's borders and padding within its specified width, or outside of it</a:t>
            </a:r>
            <a:r>
              <a:rPr lang="en-US" dirty="0" smtClean="0"/>
              <a:t>.</a:t>
            </a:r>
          </a:p>
          <a:p>
            <a:r>
              <a:rPr lang="en-US" dirty="0" smtClean="0"/>
              <a:t>Possible values:</a:t>
            </a:r>
          </a:p>
          <a:p>
            <a:pPr lvl="1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box-sizing: content-box </a:t>
            </a:r>
            <a:r>
              <a:rPr lang="en-US" dirty="0"/>
              <a:t>(default)</a:t>
            </a:r>
            <a:br>
              <a:rPr lang="en-US" dirty="0"/>
            </a:br>
            <a:r>
              <a:rPr lang="en-US" dirty="0"/>
              <a:t>box width: </a:t>
            </a:r>
            <a:r>
              <a:rPr lang="en-US" dirty="0" smtClean="0"/>
              <a:t>288 </a:t>
            </a:r>
            <a:r>
              <a:rPr lang="en-US" dirty="0"/>
              <a:t>pixels + 10 pixels padding and 1 pixel border on each side = </a:t>
            </a:r>
            <a:r>
              <a:rPr lang="en-US" dirty="0" smtClean="0"/>
              <a:t>300 pixels</a:t>
            </a:r>
          </a:p>
          <a:p>
            <a:pPr lvl="1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box-sizing: border-box</a:t>
            </a:r>
            <a:b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en-US" dirty="0"/>
              <a:t>box width: 300 pixels, including padding and </a:t>
            </a:r>
            <a:r>
              <a:rPr lang="en-US" dirty="0" smtClean="0"/>
              <a:t>borders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258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CSS3 box-sizing (Example)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410200"/>
          </a:xfrm>
        </p:spPr>
        <p:txBody>
          <a:bodyPr/>
          <a:lstStyle/>
          <a:p>
            <a:r>
              <a:rPr lang="en-US" dirty="0" smtClean="0"/>
              <a:t>Example: Box with total width of 300 px (including paddings and borders)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685800" y="2438400"/>
            <a:ext cx="7696200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effectLst/>
              </a:rPr>
              <a:t>width</a:t>
            </a:r>
            <a:r>
              <a:rPr lang="en-US" sz="2400" dirty="0">
                <a:effectLst/>
              </a:rPr>
              <a:t>: 300px</a:t>
            </a:r>
            <a:r>
              <a:rPr lang="en-US" sz="2400" dirty="0" smtClean="0">
                <a:effectLst/>
              </a:rPr>
              <a:t>;</a:t>
            </a:r>
          </a:p>
          <a:p>
            <a:r>
              <a:rPr lang="en-US" sz="2400" dirty="0">
                <a:effectLst/>
              </a:rPr>
              <a:t>border: 1px solid </a:t>
            </a:r>
            <a:r>
              <a:rPr lang="en-US" sz="2400" dirty="0" smtClean="0">
                <a:effectLst/>
              </a:rPr>
              <a:t>black;</a:t>
            </a:r>
          </a:p>
          <a:p>
            <a:r>
              <a:rPr lang="en-US" sz="2400" dirty="0">
                <a:effectLst/>
              </a:rPr>
              <a:t>padding: </a:t>
            </a:r>
            <a:r>
              <a:rPr lang="en-US" sz="2400" dirty="0" smtClean="0">
                <a:effectLst/>
              </a:rPr>
              <a:t>5px;</a:t>
            </a:r>
          </a:p>
          <a:p>
            <a:endParaRPr lang="en-US" sz="2400" dirty="0" smtClean="0"/>
          </a:p>
          <a:p>
            <a:r>
              <a:rPr lang="en-US" sz="2400" dirty="0" smtClean="0"/>
              <a:t>/* </a:t>
            </a:r>
            <a:r>
              <a:rPr lang="en-US" sz="2400" dirty="0"/>
              <a:t>Firefox </a:t>
            </a:r>
            <a:r>
              <a:rPr lang="en-US" sz="2400" dirty="0" smtClean="0"/>
              <a:t>*/</a:t>
            </a:r>
          </a:p>
          <a:p>
            <a:r>
              <a:rPr lang="en-US" sz="2400" dirty="0"/>
              <a:t>-moz-box-sizing</a:t>
            </a:r>
            <a:r>
              <a:rPr lang="en-US" sz="2400" dirty="0" smtClean="0"/>
              <a:t>: border-box</a:t>
            </a:r>
            <a:r>
              <a:rPr lang="en-US" sz="2400" dirty="0"/>
              <a:t>;</a:t>
            </a:r>
            <a:endParaRPr lang="en-US" sz="2400" dirty="0" smtClean="0"/>
          </a:p>
          <a:p>
            <a:r>
              <a:rPr lang="en-US" sz="2400" dirty="0" smtClean="0"/>
              <a:t>/* </a:t>
            </a:r>
            <a:r>
              <a:rPr lang="en-US" sz="2400" dirty="0" err="1"/>
              <a:t>WebKit</a:t>
            </a:r>
            <a:r>
              <a:rPr lang="en-US" sz="2400" dirty="0"/>
              <a:t> </a:t>
            </a:r>
            <a:r>
              <a:rPr lang="en-US" sz="2400" dirty="0" smtClean="0"/>
              <a:t>*/</a:t>
            </a:r>
          </a:p>
          <a:p>
            <a:r>
              <a:rPr lang="en-US" sz="2400" dirty="0" smtClean="0"/>
              <a:t>-</a:t>
            </a:r>
            <a:r>
              <a:rPr lang="en-US" sz="2400" dirty="0"/>
              <a:t>webkit-box-sizing: border-box;</a:t>
            </a:r>
            <a:endParaRPr lang="en-US" sz="2400" dirty="0" smtClean="0"/>
          </a:p>
          <a:p>
            <a:r>
              <a:rPr lang="en-US" sz="2400" dirty="0" smtClean="0"/>
              <a:t>/* </a:t>
            </a:r>
            <a:r>
              <a:rPr lang="en-US" sz="2400" dirty="0"/>
              <a:t>Opera 9.5+, Google Chrome </a:t>
            </a:r>
            <a:r>
              <a:rPr lang="en-US" sz="2400" dirty="0" smtClean="0"/>
              <a:t>*/</a:t>
            </a:r>
          </a:p>
          <a:p>
            <a:r>
              <a:rPr lang="en-US" sz="2400" dirty="0" smtClean="0"/>
              <a:t>box-sizing</a:t>
            </a:r>
            <a:r>
              <a:rPr lang="en-US" sz="2400" dirty="0"/>
              <a:t>: border-box;</a:t>
            </a:r>
          </a:p>
        </p:txBody>
      </p:sp>
    </p:spTree>
    <p:extLst>
      <p:ext uri="{BB962C8B-B14F-4D97-AF65-F5344CB8AC3E}">
        <p14:creationId xmlns:p14="http://schemas.microsoft.com/office/powerpoint/2010/main" val="908190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4953000"/>
            <a:ext cx="6248400" cy="685800"/>
          </a:xfrm>
        </p:spPr>
        <p:txBody>
          <a:bodyPr/>
          <a:lstStyle/>
          <a:p>
            <a:pPr algn="ctr"/>
            <a:r>
              <a:rPr lang="en-US" dirty="0" smtClean="0"/>
              <a:t>W i d t h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8001000" y="0"/>
            <a:ext cx="0" cy="6858000"/>
          </a:xfrm>
          <a:prstGeom prst="straightConnector1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88900" cap="rnd">
            <a:solidFill>
              <a:schemeClr val="accent5">
                <a:lumMod val="60000"/>
                <a:lumOff val="40000"/>
              </a:schemeClr>
            </a:solidFill>
            <a:bevel/>
            <a:headEnd type="stealth" w="lg" len="lg"/>
            <a:tailEnd type="stealth" w="lg" len="lg"/>
          </a:ln>
        </p:spPr>
      </p:cxnSp>
      <p:cxnSp>
        <p:nvCxnSpPr>
          <p:cNvPr id="5" name="Straight Arrow Connector 4"/>
          <p:cNvCxnSpPr/>
          <p:nvPr/>
        </p:nvCxnSpPr>
        <p:spPr>
          <a:xfrm flipH="1">
            <a:off x="2" y="5791200"/>
            <a:ext cx="9143998" cy="0"/>
          </a:xfrm>
          <a:prstGeom prst="straightConnector1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88900" cap="rnd">
            <a:solidFill>
              <a:schemeClr val="accent5">
                <a:lumMod val="60000"/>
                <a:lumOff val="40000"/>
              </a:schemeClr>
            </a:solidFill>
            <a:bevel/>
            <a:headEnd type="stealth" w="lg" len="lg"/>
            <a:tailEnd type="stealth" w="lg" len="lg"/>
          </a:ln>
        </p:spPr>
      </p:cxnSp>
      <p:sp>
        <p:nvSpPr>
          <p:cNvPr id="11" name="Rectangle 10"/>
          <p:cNvSpPr/>
          <p:nvPr/>
        </p:nvSpPr>
        <p:spPr>
          <a:xfrm>
            <a:off x="6858000" y="1238689"/>
            <a:ext cx="1143001" cy="4552512"/>
          </a:xfrm>
          <a:prstGeom prst="rect">
            <a:avLst/>
          </a:prstGeom>
        </p:spPr>
        <p:txBody>
          <a:bodyPr tIns="0" bIns="0" anchor="ctr" anchorCtr="0"/>
          <a:lstStyle/>
          <a:p>
            <a:pPr algn="ctr">
              <a:lnSpc>
                <a:spcPts val="5000"/>
              </a:lnSpc>
            </a:pPr>
            <a:r>
              <a:rPr lang="en-US" sz="5000" b="1" dirty="0" smtClean="0">
                <a:ln w="500">
                  <a:noFill/>
                </a:ln>
                <a:solidFill>
                  <a:schemeClr val="tx2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  <a:latin typeface="+mj-lt"/>
                <a:ea typeface="+mj-ea"/>
                <a:cs typeface="+mj-cs"/>
              </a:rPr>
              <a:t>H</a:t>
            </a:r>
            <a:br>
              <a:rPr lang="en-US" sz="5000" b="1" dirty="0" smtClean="0">
                <a:ln w="500">
                  <a:noFill/>
                </a:ln>
                <a:solidFill>
                  <a:schemeClr val="tx2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  <a:latin typeface="+mj-lt"/>
                <a:ea typeface="+mj-ea"/>
                <a:cs typeface="+mj-cs"/>
              </a:rPr>
            </a:br>
            <a:r>
              <a:rPr lang="en-US" sz="5000" b="1" dirty="0" smtClean="0">
                <a:ln w="500">
                  <a:noFill/>
                </a:ln>
                <a:solidFill>
                  <a:schemeClr val="tx2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  <a:latin typeface="+mj-lt"/>
                <a:ea typeface="+mj-ea"/>
                <a:cs typeface="+mj-cs"/>
              </a:rPr>
              <a:t>e</a:t>
            </a:r>
            <a:br>
              <a:rPr lang="en-US" sz="5000" b="1" dirty="0" smtClean="0">
                <a:ln w="500">
                  <a:noFill/>
                </a:ln>
                <a:solidFill>
                  <a:schemeClr val="tx2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  <a:latin typeface="+mj-lt"/>
                <a:ea typeface="+mj-ea"/>
                <a:cs typeface="+mj-cs"/>
              </a:rPr>
            </a:br>
            <a:r>
              <a:rPr lang="en-US" sz="5000" b="1" dirty="0" smtClean="0">
                <a:ln w="500">
                  <a:noFill/>
                </a:ln>
                <a:solidFill>
                  <a:schemeClr val="tx2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  <a:latin typeface="+mj-lt"/>
                <a:ea typeface="+mj-ea"/>
                <a:cs typeface="+mj-cs"/>
              </a:rPr>
              <a:t>i</a:t>
            </a:r>
            <a:br>
              <a:rPr lang="en-US" sz="5000" b="1" dirty="0" smtClean="0">
                <a:ln w="500">
                  <a:noFill/>
                </a:ln>
                <a:solidFill>
                  <a:schemeClr val="tx2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  <a:latin typeface="+mj-lt"/>
                <a:ea typeface="+mj-ea"/>
                <a:cs typeface="+mj-cs"/>
              </a:rPr>
            </a:br>
            <a:r>
              <a:rPr lang="en-US" sz="5000" b="1" dirty="0" smtClean="0">
                <a:ln w="500">
                  <a:noFill/>
                </a:ln>
                <a:solidFill>
                  <a:schemeClr val="tx2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  <a:latin typeface="+mj-lt"/>
                <a:ea typeface="+mj-ea"/>
                <a:cs typeface="+mj-cs"/>
              </a:rPr>
              <a:t>g</a:t>
            </a:r>
          </a:p>
          <a:p>
            <a:pPr algn="ctr">
              <a:lnSpc>
                <a:spcPts val="5000"/>
              </a:lnSpc>
            </a:pPr>
            <a:r>
              <a:rPr lang="en-US" sz="5000" b="1" dirty="0" smtClean="0">
                <a:ln w="500">
                  <a:noFill/>
                </a:ln>
                <a:solidFill>
                  <a:schemeClr val="tx2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  <a:latin typeface="+mj-lt"/>
                <a:ea typeface="+mj-ea"/>
                <a:cs typeface="+mj-cs"/>
              </a:rPr>
              <a:t>h</a:t>
            </a:r>
            <a:br>
              <a:rPr lang="en-US" sz="5000" b="1" dirty="0" smtClean="0">
                <a:ln w="500">
                  <a:noFill/>
                </a:ln>
                <a:solidFill>
                  <a:schemeClr val="tx2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  <a:latin typeface="+mj-lt"/>
                <a:ea typeface="+mj-ea"/>
                <a:cs typeface="+mj-cs"/>
              </a:rPr>
            </a:br>
            <a:r>
              <a:rPr lang="en-US" sz="5000" b="1" dirty="0" smtClean="0">
                <a:ln w="500">
                  <a:noFill/>
                </a:ln>
                <a:solidFill>
                  <a:schemeClr val="tx2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  <a:latin typeface="+mj-lt"/>
                <a:ea typeface="+mj-ea"/>
                <a:cs typeface="+mj-cs"/>
              </a:rPr>
              <a:t>t</a:t>
            </a:r>
            <a:endParaRPr lang="en-US" sz="5000" b="1" dirty="0">
              <a:ln w="500">
                <a:noFill/>
              </a:ln>
              <a:solidFill>
                <a:schemeClr val="tx2"/>
              </a:solidFill>
              <a:effectLst>
                <a:outerShdw blurRad="30000" dist="30000" dir="2700000" algn="tl" rotWithShape="0">
                  <a:schemeClr val="bg2">
                    <a:shade val="45000"/>
                    <a:satMod val="150000"/>
                    <a:alpha val="90000"/>
                  </a:schemeClr>
                </a:outerShdw>
                <a:reflection blurRad="12000" stA="20000" endPos="50000" dist="12700" dir="5400000" sy="-100000" algn="bl" rotWithShape="0"/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98500" y="914400"/>
            <a:ext cx="6019800" cy="37338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9050" cap="rnd">
            <a:solidFill>
              <a:schemeClr val="accent5">
                <a:lumMod val="60000"/>
                <a:lumOff val="40000"/>
              </a:schemeClr>
            </a:solidFill>
            <a:bevel/>
            <a:headEnd type="stealth" w="lg" len="lg"/>
            <a:tailEnd type="stealth" w="lg" len="lg"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2285999" y="2781300"/>
            <a:ext cx="2286002" cy="685800"/>
          </a:xfrm>
          <a:prstGeom prst="rect">
            <a:avLst/>
          </a:prstGeom>
        </p:spPr>
        <p:txBody>
          <a:bodyPr tIns="0" bIns="0" anchor="ctr" anchorCtr="0"/>
          <a:lstStyle>
            <a:lvl1pPr algn="ctr" rtl="0" eaLnBrk="1" fontAlgn="base" hangingPunct="1">
              <a:lnSpc>
                <a:spcPts val="5000"/>
              </a:lnSpc>
              <a:spcBef>
                <a:spcPct val="0"/>
              </a:spcBef>
              <a:spcAft>
                <a:spcPct val="0"/>
              </a:spcAft>
              <a:defRPr sz="5000" b="1" kern="1200" cap="none" baseline="0">
                <a:ln w="500">
                  <a:noFill/>
                </a:ln>
                <a:solidFill>
                  <a:schemeClr val="tx2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9pPr>
          </a:lstStyle>
          <a:p>
            <a:r>
              <a:rPr lang="en-US" sz="2000" dirty="0" smtClean="0"/>
              <a:t>W i d t h</a:t>
            </a:r>
            <a:endParaRPr lang="en-US" sz="2000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6019798" y="914401"/>
            <a:ext cx="1" cy="3733799"/>
          </a:xfrm>
          <a:prstGeom prst="straightConnector1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88900" cap="rnd">
            <a:solidFill>
              <a:schemeClr val="accent5">
                <a:lumMod val="60000"/>
                <a:lumOff val="40000"/>
              </a:schemeClr>
            </a:solidFill>
            <a:bevel/>
            <a:headEnd type="stealth" w="lg" len="lg"/>
            <a:tailEnd type="stealth" w="lg" len="lg"/>
          </a:ln>
        </p:spPr>
      </p:cxnSp>
      <p:cxnSp>
        <p:nvCxnSpPr>
          <p:cNvPr id="15" name="Straight Arrow Connector 14"/>
          <p:cNvCxnSpPr/>
          <p:nvPr/>
        </p:nvCxnSpPr>
        <p:spPr>
          <a:xfrm flipH="1">
            <a:off x="685800" y="3657600"/>
            <a:ext cx="6019800" cy="1"/>
          </a:xfrm>
          <a:prstGeom prst="straightConnector1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88900" cap="rnd">
            <a:solidFill>
              <a:schemeClr val="accent5">
                <a:lumMod val="60000"/>
                <a:lumOff val="40000"/>
              </a:schemeClr>
            </a:solidFill>
            <a:bevel/>
            <a:headEnd type="stealth" w="lg" len="lg"/>
            <a:tailEnd type="stealth" w="lg" len="lg"/>
          </a:ln>
        </p:spPr>
      </p:cxnSp>
      <p:sp>
        <p:nvSpPr>
          <p:cNvPr id="16" name="Rectangle 15"/>
          <p:cNvSpPr/>
          <p:nvPr/>
        </p:nvSpPr>
        <p:spPr>
          <a:xfrm>
            <a:off x="4838697" y="1152744"/>
            <a:ext cx="1143001" cy="2504856"/>
          </a:xfrm>
          <a:prstGeom prst="rect">
            <a:avLst/>
          </a:prstGeom>
        </p:spPr>
        <p:txBody>
          <a:bodyPr tIns="0" bIns="0" anchor="ctr" anchorCtr="0"/>
          <a:lstStyle/>
          <a:p>
            <a:pPr algn="ctr"/>
            <a:r>
              <a:rPr lang="en-US" sz="2000" b="1" dirty="0" smtClean="0">
                <a:ln w="500">
                  <a:noFill/>
                </a:ln>
                <a:solidFill>
                  <a:schemeClr val="tx2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  <a:latin typeface="+mj-lt"/>
                <a:ea typeface="+mj-ea"/>
                <a:cs typeface="+mj-cs"/>
              </a:rPr>
              <a:t>H</a:t>
            </a:r>
            <a:br>
              <a:rPr lang="en-US" sz="2000" b="1" dirty="0" smtClean="0">
                <a:ln w="500">
                  <a:noFill/>
                </a:ln>
                <a:solidFill>
                  <a:schemeClr val="tx2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  <a:latin typeface="+mj-lt"/>
                <a:ea typeface="+mj-ea"/>
                <a:cs typeface="+mj-cs"/>
              </a:rPr>
            </a:br>
            <a:r>
              <a:rPr lang="en-US" sz="2000" b="1" dirty="0" smtClean="0">
                <a:ln w="500">
                  <a:noFill/>
                </a:ln>
                <a:solidFill>
                  <a:schemeClr val="tx2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  <a:latin typeface="+mj-lt"/>
                <a:ea typeface="+mj-ea"/>
                <a:cs typeface="+mj-cs"/>
              </a:rPr>
              <a:t>e</a:t>
            </a:r>
            <a:br>
              <a:rPr lang="en-US" sz="2000" b="1" dirty="0" smtClean="0">
                <a:ln w="500">
                  <a:noFill/>
                </a:ln>
                <a:solidFill>
                  <a:schemeClr val="tx2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  <a:latin typeface="+mj-lt"/>
                <a:ea typeface="+mj-ea"/>
                <a:cs typeface="+mj-cs"/>
              </a:rPr>
            </a:br>
            <a:r>
              <a:rPr lang="en-US" sz="2000" b="1" dirty="0" smtClean="0">
                <a:ln w="500">
                  <a:noFill/>
                </a:ln>
                <a:solidFill>
                  <a:schemeClr val="tx2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  <a:latin typeface="+mj-lt"/>
                <a:ea typeface="+mj-ea"/>
                <a:cs typeface="+mj-cs"/>
              </a:rPr>
              <a:t>i</a:t>
            </a:r>
            <a:br>
              <a:rPr lang="en-US" sz="2000" b="1" dirty="0" smtClean="0">
                <a:ln w="500">
                  <a:noFill/>
                </a:ln>
                <a:solidFill>
                  <a:schemeClr val="tx2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  <a:latin typeface="+mj-lt"/>
                <a:ea typeface="+mj-ea"/>
                <a:cs typeface="+mj-cs"/>
              </a:rPr>
            </a:br>
            <a:r>
              <a:rPr lang="en-US" sz="2000" b="1" dirty="0" smtClean="0">
                <a:ln w="500">
                  <a:noFill/>
                </a:ln>
                <a:solidFill>
                  <a:schemeClr val="tx2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  <a:latin typeface="+mj-lt"/>
                <a:ea typeface="+mj-ea"/>
                <a:cs typeface="+mj-cs"/>
              </a:rPr>
              <a:t>g</a:t>
            </a:r>
          </a:p>
          <a:p>
            <a:pPr algn="ctr"/>
            <a:r>
              <a:rPr lang="en-US" sz="2000" b="1" dirty="0" smtClean="0">
                <a:ln w="500">
                  <a:noFill/>
                </a:ln>
                <a:solidFill>
                  <a:schemeClr val="tx2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  <a:latin typeface="+mj-lt"/>
                <a:ea typeface="+mj-ea"/>
                <a:cs typeface="+mj-cs"/>
              </a:rPr>
              <a:t>h</a:t>
            </a:r>
            <a:br>
              <a:rPr lang="en-US" sz="2000" b="1" dirty="0" smtClean="0">
                <a:ln w="500">
                  <a:noFill/>
                </a:ln>
                <a:solidFill>
                  <a:schemeClr val="tx2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  <a:latin typeface="+mj-lt"/>
                <a:ea typeface="+mj-ea"/>
                <a:cs typeface="+mj-cs"/>
              </a:rPr>
            </a:br>
            <a:r>
              <a:rPr lang="en-US" sz="2000" b="1" dirty="0" smtClean="0">
                <a:ln w="500">
                  <a:noFill/>
                </a:ln>
                <a:solidFill>
                  <a:schemeClr val="tx2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  <a:latin typeface="+mj-lt"/>
                <a:ea typeface="+mj-ea"/>
                <a:cs typeface="+mj-cs"/>
              </a:rPr>
              <a:t>t</a:t>
            </a:r>
            <a:endParaRPr lang="en-US" sz="2000" b="1" dirty="0">
              <a:ln w="500">
                <a:noFill/>
              </a:ln>
              <a:solidFill>
                <a:schemeClr val="tx2"/>
              </a:solidFill>
              <a:effectLst>
                <a:outerShdw blurRad="30000" dist="30000" dir="2700000" algn="tl" rotWithShape="0">
                  <a:schemeClr val="bg2">
                    <a:shade val="45000"/>
                    <a:satMod val="150000"/>
                    <a:alpha val="90000"/>
                  </a:schemeClr>
                </a:outerShdw>
                <a:reflection blurRad="12000" stA="20000" endPos="50000" dist="12700" dir="5400000" sy="-100000" algn="bl" rotWithShape="0"/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914400"/>
            <a:ext cx="3326476" cy="22313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4798" y="1152744"/>
            <a:ext cx="1371602" cy="920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87210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419600"/>
            <a:ext cx="7924800" cy="685800"/>
          </a:xfrm>
        </p:spPr>
        <p:txBody>
          <a:bodyPr/>
          <a:lstStyle/>
          <a:p>
            <a:pPr algn="ctr"/>
            <a:r>
              <a:rPr lang="en-US" dirty="0" smtClean="0"/>
              <a:t>Box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609600" y="5334000"/>
            <a:ext cx="7924800" cy="569120"/>
          </a:xfrm>
        </p:spPr>
        <p:txBody>
          <a:bodyPr/>
          <a:lstStyle/>
          <a:p>
            <a:pPr marL="0" lvl="1" algn="ctr">
              <a:spcBef>
                <a:spcPts val="0"/>
              </a:spcBef>
              <a:buNone/>
            </a:pPr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63012" y="1600200"/>
            <a:ext cx="5175988" cy="243839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64199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3124200"/>
            <a:ext cx="7924800" cy="685800"/>
          </a:xfrm>
        </p:spPr>
        <p:txBody>
          <a:bodyPr/>
          <a:lstStyle/>
          <a:p>
            <a:r>
              <a:rPr lang="en-US" dirty="0" smtClean="0"/>
              <a:t>Positioning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0353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Positioning</a:t>
            </a:r>
            <a:endParaRPr lang="bg-BG" dirty="0" smtClean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position</a:t>
            </a:r>
            <a:r>
              <a:rPr lang="en-US" dirty="0" smtClean="0"/>
              <a:t>: defines the positioning of the element in the page content flow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/>
              <a:t> The value is one of: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static</a:t>
            </a:r>
            <a:r>
              <a:rPr lang="en-US" sz="2800" dirty="0" smtClean="0"/>
              <a:t> (default)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relative</a:t>
            </a:r>
            <a:r>
              <a:rPr lang="en-US" sz="2800" dirty="0" smtClean="0"/>
              <a:t> – relative position according to where the element would appear with static position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absolute</a:t>
            </a:r>
            <a:r>
              <a:rPr lang="en-US" sz="2800" dirty="0" smtClean="0"/>
              <a:t> – position according to the innermost positioned parent element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fixed</a:t>
            </a:r>
            <a:r>
              <a:rPr lang="en-US" sz="2800" dirty="0" smtClean="0"/>
              <a:t> – same as  absolute, but ignores page scrolling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1146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Positioning (2)</a:t>
            </a:r>
            <a:endParaRPr lang="bg-BG" dirty="0" smtClean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/>
              <a:t>Margin VS relative positioning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/>
              <a:t>Fixed and absolutely positioned elements do not influence the page normal flow and usually stay on top of other elements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Their position and size is ignored when calculating the size of parent element or position of surrounding elements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Overlaid according to their z-index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Inline fixed or absolutely positioned elements can apply height like block-level elements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7444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Positioning (3)</a:t>
            </a:r>
            <a:endParaRPr lang="bg-BG" dirty="0" smtClean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top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left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bottom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right</a:t>
            </a:r>
            <a:r>
              <a:rPr lang="en-US" dirty="0" smtClean="0"/>
              <a:t>: specifies offset of absolute/fixed/relative positioned element as numerical values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z-index</a:t>
            </a:r>
            <a:r>
              <a:rPr lang="en-US" dirty="0" smtClean="0"/>
              <a:t> : specifies the stack level of positioned elements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Understanding stacking context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65800" y="4559300"/>
            <a:ext cx="2540000" cy="184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685800" y="4495800"/>
            <a:ext cx="4648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Each positioned element creates a stacking context</a:t>
            </a:r>
            <a:r>
              <a:rPr lang="bg-BG" sz="1800" dirty="0" smtClean="0"/>
              <a:t>.</a:t>
            </a:r>
            <a:endParaRPr lang="en-US" sz="1800" dirty="0" smtClean="0"/>
          </a:p>
          <a:p>
            <a:r>
              <a:rPr lang="en-US" sz="1800" dirty="0" smtClean="0"/>
              <a:t>Elements in different stacking contexts are overlapped according to the stacking order of their containers</a:t>
            </a:r>
            <a:r>
              <a:rPr lang="bg-BG" sz="1800" dirty="0" smtClean="0"/>
              <a:t>. </a:t>
            </a:r>
            <a:r>
              <a:rPr lang="en-US" sz="1800" dirty="0" smtClean="0"/>
              <a:t>For example, there is no way for #A1 and #A2 (children of #A) to be placed over #B without increasing the z-index of #A.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0153923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114800"/>
            <a:ext cx="7924800" cy="685800"/>
          </a:xfrm>
        </p:spPr>
        <p:txBody>
          <a:bodyPr/>
          <a:lstStyle/>
          <a:p>
            <a:pPr algn="ctr"/>
            <a:r>
              <a:rPr lang="en-US" dirty="0" smtClean="0"/>
              <a:t>Positioning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609600" y="4841079"/>
            <a:ext cx="7924800" cy="569120"/>
          </a:xfrm>
        </p:spPr>
        <p:txBody>
          <a:bodyPr/>
          <a:lstStyle/>
          <a:p>
            <a:pPr marL="0" lvl="1" algn="ctr">
              <a:spcBef>
                <a:spcPts val="0"/>
              </a:spcBef>
              <a:buNone/>
            </a:pPr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413993">
            <a:off x="740838" y="1489257"/>
            <a:ext cx="2618617" cy="2133613"/>
          </a:xfrm>
          <a:prstGeom prst="roundRect">
            <a:avLst>
              <a:gd name="adj" fmla="val 9555"/>
            </a:avLst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3831" t="-6469"/>
          <a:stretch/>
        </p:blipFill>
        <p:spPr bwMode="auto">
          <a:xfrm rot="1584108">
            <a:off x="5953092" y="1582124"/>
            <a:ext cx="2444664" cy="2001928"/>
          </a:xfrm>
          <a:prstGeom prst="roundRect">
            <a:avLst>
              <a:gd name="adj" fmla="val 12987"/>
            </a:avLst>
          </a:prstGeom>
          <a:solidFill>
            <a:srgbClr val="FFFFFF"/>
          </a:solidFill>
          <a:ln>
            <a:noFill/>
          </a:ln>
          <a:effectLst>
            <a:softEdge rad="63500"/>
          </a:effectLst>
        </p:spPr>
      </p:pic>
      <p:pic>
        <p:nvPicPr>
          <p:cNvPr id="5126" name="Picture 6" descr="http://bandcamp.com/files/25/81/2581938711-1.jpg"/>
          <p:cNvPicPr>
            <a:picLocks noChangeAspect="1" noChangeArrowheads="1"/>
          </p:cNvPicPr>
          <p:nvPr/>
        </p:nvPicPr>
        <p:blipFill rotWithShape="1">
          <a:blip r:embed="rId4" cstate="print">
            <a:clrChange>
              <a:clrFrom>
                <a:srgbClr val="0E0604"/>
              </a:clrFrom>
              <a:clrTo>
                <a:srgbClr val="0E0604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 rot="6318690">
            <a:off x="3617215" y="678792"/>
            <a:ext cx="2548283" cy="2116288"/>
          </a:xfrm>
          <a:prstGeom prst="rect">
            <a:avLst/>
          </a:prstGeom>
          <a:noFill/>
          <a:effectLst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6348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Inline element positioning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vertical-align</a:t>
            </a:r>
            <a:r>
              <a:rPr lang="en-US" dirty="0" smtClean="0"/>
              <a:t>: sets the vertical-alignment of an inline element, according to the line height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Values: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baseline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sub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super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top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text-top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middle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bottom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text-bottom</a:t>
            </a:r>
            <a:r>
              <a:rPr lang="en-US" dirty="0" smtClean="0"/>
              <a:t> or numeric</a:t>
            </a:r>
          </a:p>
          <a:p>
            <a:pPr marL="282575" lvl="1" indent="-282575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lang="en-US" dirty="0" smtClean="0"/>
              <a:t>Also used for content of table cells (which apply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middle</a:t>
            </a:r>
            <a:r>
              <a:rPr lang="en-US" dirty="0" smtClean="0"/>
              <a:t> alignment by default)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480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962401"/>
            <a:ext cx="7924800" cy="685800"/>
          </a:xfrm>
        </p:spPr>
        <p:txBody>
          <a:bodyPr/>
          <a:lstStyle/>
          <a:p>
            <a:pPr algn="ctr"/>
            <a:r>
              <a:rPr lang="en-US" dirty="0" smtClean="0"/>
              <a:t>Alignment and Z-Index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609600" y="4688680"/>
            <a:ext cx="7924800" cy="569120"/>
          </a:xfrm>
        </p:spPr>
        <p:txBody>
          <a:bodyPr/>
          <a:lstStyle/>
          <a:p>
            <a:pPr marL="0" lvl="1" algn="ctr">
              <a:spcBef>
                <a:spcPts val="0"/>
              </a:spcBef>
              <a:buNone/>
            </a:pPr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9747817">
            <a:off x="510206" y="1349357"/>
            <a:ext cx="1813758" cy="15733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241"/>
          <a:stretch/>
        </p:blipFill>
        <p:spPr bwMode="auto">
          <a:xfrm rot="3721986">
            <a:off x="6585839" y="1224980"/>
            <a:ext cx="1865002" cy="1313320"/>
          </a:xfrm>
          <a:prstGeom prst="roundRect">
            <a:avLst>
              <a:gd name="adj" fmla="val 10010"/>
            </a:avLst>
          </a:prstGeom>
          <a:solidFill>
            <a:srgbClr val="FFFFFF"/>
          </a:solidFill>
          <a:ln>
            <a:noFill/>
          </a:ln>
          <a:effectLst/>
        </p:spPr>
      </p:pic>
      <p:pic>
        <p:nvPicPr>
          <p:cNvPr id="29698" name="Picture 2" descr="http://24ways.org/examples/zs-not-dead-baby-zs-not-dead/24-1.pn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819400" y="466724"/>
            <a:ext cx="3469962" cy="3114676"/>
          </a:xfrm>
          <a:prstGeom prst="rect">
            <a:avLst/>
          </a:prstGeom>
          <a:noFill/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657651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Floating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83609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Float</a:t>
            </a:r>
            <a:endParaRPr lang="bg-BG" dirty="0" smtClean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float</a:t>
            </a:r>
            <a:r>
              <a:rPr lang="en-US" dirty="0" smtClean="0"/>
              <a:t>: the element “floats” to one side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left</a:t>
            </a:r>
            <a:r>
              <a:rPr lang="en-US" dirty="0" smtClean="0"/>
              <a:t>: places the element on the left and following content on the right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right</a:t>
            </a:r>
            <a:r>
              <a:rPr lang="en-US" dirty="0" smtClean="0"/>
              <a:t>: places the element on the right and following content on the left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floated elements should come before the content that will wrap around them in the code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margins of floated elements do not collapse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floated inline elements can apply height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6273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Width</a:t>
            </a:r>
            <a:endParaRPr lang="bg-BG" dirty="0" smtClean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width</a:t>
            </a:r>
            <a:r>
              <a:rPr lang="en-US" dirty="0" smtClean="0"/>
              <a:t> – defines numerical value for the width of element, e.g.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200px</a:t>
            </a:r>
          </a:p>
          <a:p>
            <a:pPr>
              <a:lnSpc>
                <a:spcPct val="100000"/>
              </a:lnSpc>
              <a:defRPr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idth</a:t>
            </a:r>
            <a:r>
              <a:rPr lang="en-US" dirty="0" smtClean="0"/>
              <a:t> applies only for block elements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Their with is 100% by default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The width of inline elements is always the width of their content, by concept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min-width</a:t>
            </a:r>
            <a:r>
              <a:rPr lang="en-US" dirty="0" smtClean="0"/>
              <a:t> - defines the minimal width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7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min-width</a:t>
            </a:r>
            <a:r>
              <a:rPr lang="en-US" dirty="0" smtClean="0"/>
              <a:t> overrides width if (</a:t>
            </a:r>
            <a:r>
              <a:rPr lang="en-US" sz="27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width&lt;min-width</a:t>
            </a:r>
            <a:r>
              <a:rPr lang="en-US" dirty="0" smtClean="0"/>
              <a:t>)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max-width</a:t>
            </a:r>
            <a:r>
              <a:rPr lang="en-US" dirty="0" smtClean="0"/>
              <a:t> - defines the maximal width</a:t>
            </a:r>
            <a:endParaRPr lang="en-US" dirty="0"/>
          </a:p>
          <a:p>
            <a:pPr lvl="1">
              <a:lnSpc>
                <a:spcPct val="100000"/>
              </a:lnSpc>
              <a:defRPr/>
            </a:pPr>
            <a:r>
              <a:rPr lang="en-US" sz="27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max-width</a:t>
            </a:r>
            <a:r>
              <a:rPr lang="en-US" dirty="0" smtClean="0"/>
              <a:t> </a:t>
            </a:r>
            <a:r>
              <a:rPr lang="en-US" dirty="0"/>
              <a:t>overrides width if (</a:t>
            </a:r>
            <a:r>
              <a:rPr lang="en-US" sz="27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width&gt;max-width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9501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floated elements are positioned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graphicFrame>
        <p:nvGraphicFramePr>
          <p:cNvPr id="3074" name="Object 5"/>
          <p:cNvGraphicFramePr>
            <a:graphicFrameLocks noChangeAspect="1"/>
          </p:cNvGraphicFramePr>
          <p:nvPr/>
        </p:nvGraphicFramePr>
        <p:xfrm>
          <a:off x="2514600" y="2362200"/>
          <a:ext cx="4038600" cy="314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8" name="Image" r:id="rId3" imgW="3174603" imgH="2476190" progId="">
                  <p:embed/>
                </p:oleObj>
              </mc:Choice>
              <mc:Fallback>
                <p:oleObj name="Image" r:id="rId3" imgW="3174603" imgH="247619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2362200"/>
                        <a:ext cx="4038600" cy="314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6655906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Clear</a:t>
            </a:r>
            <a:endParaRPr lang="bg-BG" dirty="0" smtClean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609600"/>
            <a:ext cx="8686800" cy="57912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clear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 smtClean="0"/>
              <a:t>Sets the sides of the element where other floating elements are NOT allowed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 smtClean="0"/>
              <a:t>Used to "drop" elements below floated ones or expand a container, which contains only floated children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 smtClean="0"/>
              <a:t>Possible values: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left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right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both</a:t>
            </a:r>
          </a:p>
          <a:p>
            <a:pPr>
              <a:lnSpc>
                <a:spcPct val="90000"/>
              </a:lnSpc>
              <a:defRPr/>
            </a:pPr>
            <a:r>
              <a:rPr lang="en-US" sz="30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Clearing floats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 smtClean="0"/>
              <a:t>Clear using pseudo-class :after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 smtClean="0"/>
              <a:t>Additional element (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&lt;div&gt;</a:t>
            </a:r>
            <a:r>
              <a:rPr lang="en-US" dirty="0" smtClean="0"/>
              <a:t>) with a clear style</a:t>
            </a:r>
          </a:p>
          <a:p>
            <a:pPr lvl="2">
              <a:lnSpc>
                <a:spcPct val="90000"/>
              </a:lnSpc>
              <a:defRPr/>
            </a:pPr>
            <a:r>
              <a:rPr lang="en-US" dirty="0" smtClean="0"/>
              <a:t>Deprecated - semantically unused div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491459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Clear (2)</a:t>
            </a:r>
            <a:endParaRPr lang="bg-BG" dirty="0" smtClean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sz="30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Clearing floats (continued)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:after { content: ""; display: block; clear: both; height: 0; }</a:t>
            </a:r>
            <a:endParaRPr lang="en-US" dirty="0" smtClean="0"/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Triggering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hasLayout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in IE expands a container of floated elements</a:t>
            </a:r>
          </a:p>
          <a:p>
            <a:pPr lvl="2">
              <a:lnSpc>
                <a:spcPct val="100000"/>
              </a:lnSpc>
              <a:defRPr/>
            </a:pPr>
            <a:r>
              <a:rPr lang="en-US" dirty="0" smtClean="0"/>
              <a:t>zoom: 1</a:t>
            </a:r>
          </a:p>
          <a:p>
            <a:pPr lvl="2">
              <a:lnSpc>
                <a:spcPct val="100000"/>
              </a:lnSpc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723900" y="4229487"/>
            <a:ext cx="7696200" cy="232371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effectLst/>
              </a:rPr>
              <a:t>.</a:t>
            </a:r>
            <a:r>
              <a:rPr lang="en-US" dirty="0" err="1" smtClean="0">
                <a:effectLst/>
              </a:rPr>
              <a:t>clearfix</a:t>
            </a:r>
            <a:r>
              <a:rPr lang="en-US" dirty="0" smtClean="0">
                <a:effectLst/>
              </a:rPr>
              <a:t> {</a:t>
            </a:r>
            <a:endParaRPr lang="en-US" dirty="0">
              <a:effectLst/>
            </a:endParaRPr>
          </a:p>
          <a:p>
            <a:r>
              <a:rPr lang="en-US" dirty="0" smtClean="0">
                <a:effectLst/>
              </a:rPr>
              <a:t>   zoom:1;}</a:t>
            </a:r>
            <a:endParaRPr lang="en-US" dirty="0">
              <a:effectLst/>
            </a:endParaRPr>
          </a:p>
          <a:p>
            <a:pPr>
              <a:spcBef>
                <a:spcPts val="600"/>
              </a:spcBef>
            </a:pPr>
            <a:r>
              <a:rPr lang="en-US" dirty="0">
                <a:effectLst/>
              </a:rPr>
              <a:t>.</a:t>
            </a:r>
            <a:r>
              <a:rPr lang="en-US" dirty="0" err="1" smtClean="0">
                <a:effectLst/>
              </a:rPr>
              <a:t>clearfix</a:t>
            </a:r>
            <a:r>
              <a:rPr lang="en-US" dirty="0" smtClean="0">
                <a:effectLst/>
              </a:rPr>
              <a:t>: after {</a:t>
            </a:r>
            <a:endParaRPr lang="en-US" dirty="0">
              <a:effectLst/>
            </a:endParaRPr>
          </a:p>
          <a:p>
            <a:r>
              <a:rPr lang="en-US" dirty="0" smtClean="0">
                <a:effectLst/>
              </a:rPr>
              <a:t>   content</a:t>
            </a:r>
            <a:r>
              <a:rPr lang="en-US" dirty="0">
                <a:effectLst/>
              </a:rPr>
              <a:t>: ""; </a:t>
            </a:r>
          </a:p>
          <a:p>
            <a:r>
              <a:rPr lang="en-US" dirty="0" smtClean="0">
                <a:effectLst/>
              </a:rPr>
              <a:t>   display</a:t>
            </a:r>
            <a:r>
              <a:rPr lang="en-US" dirty="0">
                <a:effectLst/>
              </a:rPr>
              <a:t>: block; </a:t>
            </a:r>
            <a:endParaRPr lang="en-US" dirty="0" smtClean="0">
              <a:effectLst/>
            </a:endParaRPr>
          </a:p>
          <a:p>
            <a:r>
              <a:rPr lang="en-US" dirty="0" smtClean="0">
                <a:effectLst/>
              </a:rPr>
              <a:t>   clear</a:t>
            </a:r>
            <a:r>
              <a:rPr lang="en-US" dirty="0">
                <a:effectLst/>
              </a:rPr>
              <a:t>: both; </a:t>
            </a:r>
          </a:p>
          <a:p>
            <a:r>
              <a:rPr lang="en-US" dirty="0" smtClean="0">
                <a:effectLst/>
              </a:rPr>
              <a:t>   height</a:t>
            </a:r>
            <a:r>
              <a:rPr lang="en-US" dirty="0">
                <a:effectLst/>
              </a:rPr>
              <a:t>: 0; </a:t>
            </a:r>
            <a:r>
              <a:rPr lang="en-US" dirty="0" smtClean="0">
                <a:effectLst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746881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Floating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lvl="1" algn="ctr">
              <a:spcBef>
                <a:spcPts val="0"/>
              </a:spcBef>
              <a:buNone/>
            </a:pPr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998264">
            <a:off x="6781800" y="3810000"/>
            <a:ext cx="1371600" cy="2431143"/>
          </a:xfrm>
          <a:prstGeom prst="round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9874512">
            <a:off x="512512" y="995791"/>
            <a:ext cx="2381250" cy="1790700"/>
          </a:xfrm>
          <a:prstGeom prst="roundRect">
            <a:avLst>
              <a:gd name="adj" fmla="val 33541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42134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Layout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057310" y="6400800"/>
            <a:ext cx="2968377" cy="369332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7827479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1638" indent="-401638">
              <a:buFont typeface="+mj-lt"/>
              <a:buAutoNum type="arabicPeriod"/>
            </a:pPr>
            <a:r>
              <a:rPr lang="en-US" sz="2800" dirty="0" smtClean="0"/>
              <a:t>Create tree view like the following:</a:t>
            </a:r>
          </a:p>
          <a:p>
            <a:pPr marL="804863" lvl="1" indent="-457200"/>
            <a:r>
              <a:rPr lang="en-US" sz="2600" dirty="0" smtClean="0"/>
              <a:t>When the mouse goes over an item </a:t>
            </a:r>
            <a:r>
              <a:rPr lang="en-US" sz="2600" dirty="0"/>
              <a:t/>
            </a:r>
            <a:br>
              <a:rPr lang="en-US" sz="2600" dirty="0"/>
            </a:br>
            <a:r>
              <a:rPr lang="en-US" sz="2600" dirty="0" smtClean="0"/>
              <a:t>the sub list should be shown</a:t>
            </a:r>
          </a:p>
          <a:p>
            <a:pPr marL="804863" lvl="1" indent="-457200"/>
            <a:r>
              <a:rPr lang="en-US" sz="2600" dirty="0" smtClean="0"/>
              <a:t>The tree view should work with </a:t>
            </a:r>
            <a:br>
              <a:rPr lang="en-US" sz="2600" dirty="0" smtClean="0"/>
            </a:br>
            <a:r>
              <a:rPr lang="en-US" sz="2600" dirty="0" smtClean="0"/>
              <a:t>unlimited number of sub lists</a:t>
            </a:r>
          </a:p>
          <a:p>
            <a:endParaRPr lang="en-US" sz="2800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1800" y="1219200"/>
            <a:ext cx="1488558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12184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</a:t>
            </a:r>
            <a:r>
              <a:rPr lang="en-US" dirty="0"/>
              <a:t>2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546"/>
          <a:stretch/>
        </p:blipFill>
        <p:spPr bwMode="auto">
          <a:xfrm>
            <a:off x="4648200" y="1200150"/>
            <a:ext cx="3849461" cy="5124450"/>
          </a:xfrm>
          <a:prstGeom prst="roundRect">
            <a:avLst>
              <a:gd name="adj" fmla="val 1799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28599" y="1066800"/>
            <a:ext cx="4267201" cy="5410200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 startAt="2"/>
              <a:tabLst/>
            </a:pPr>
            <a:r>
              <a:rPr lang="en-US" sz="2800" dirty="0" smtClean="0"/>
              <a:t>Create the following Web page using external CSS styles. Buttons should consist of PNG images with text over them.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70369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</a:t>
            </a:r>
            <a:r>
              <a:rPr lang="en-US" dirty="0"/>
              <a:t>3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71600" y="2962275"/>
            <a:ext cx="6286500" cy="2828925"/>
          </a:xfrm>
          <a:prstGeom prst="roundRect">
            <a:avLst>
              <a:gd name="adj" fmla="val 2141"/>
            </a:avLst>
          </a:prstGeom>
          <a:noFill/>
          <a:ln w="9525">
            <a:solidFill>
              <a:srgbClr val="80685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228600" y="1066800"/>
            <a:ext cx="8382000" cy="2286000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 startAt="3"/>
            </a:pPr>
            <a:r>
              <a:rPr lang="en-US" sz="2800" dirty="0" smtClean="0"/>
              <a:t>Create the following Web page using HTML with external CSS file. Note that the images should be PNG with transparent background.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13646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Homework (</a:t>
            </a:r>
            <a:r>
              <a:rPr lang="en-US" dirty="0"/>
              <a:t>4</a:t>
            </a:r>
            <a:r>
              <a:rPr lang="en-US" dirty="0" smtClean="0"/>
              <a:t>)</a:t>
            </a:r>
            <a:endParaRPr lang="bg-BG" dirty="0" smtClean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 marL="514350" indent="-514350">
              <a:buFont typeface="+mj-lt"/>
              <a:buAutoNum type="arabicPeriod" startAt="4"/>
              <a:defRPr/>
            </a:pPr>
            <a:r>
              <a:rPr lang="en-US" sz="3000" dirty="0" smtClean="0"/>
              <a:t>Given the picture below create the Web site</a:t>
            </a:r>
          </a:p>
          <a:p>
            <a:pPr marL="862013" lvl="1" indent="-514350">
              <a:defRPr/>
            </a:pPr>
            <a:r>
              <a:rPr lang="en-US" sz="2800" dirty="0" smtClean="0"/>
              <a:t>Use CSS and HTML 5</a:t>
            </a:r>
            <a:endParaRPr lang="bg-BG" sz="2800" dirty="0" smtClean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  <p:pic>
        <p:nvPicPr>
          <p:cNvPr id="5" name="Picture 6" descr="CSS-Web-Sit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3399" y="381000"/>
            <a:ext cx="8168443" cy="6034108"/>
          </a:xfrm>
          <a:prstGeom prst="roundRect">
            <a:avLst>
              <a:gd name="adj" fmla="val 697"/>
            </a:avLst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01693068"/>
      </p:ext>
    </p:extLst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(5)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1447800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 startAt="5"/>
            </a:pPr>
            <a:r>
              <a:rPr lang="en-US" sz="2800" dirty="0" smtClean="0"/>
              <a:t>Create the following HTML 5 Page</a:t>
            </a:r>
          </a:p>
          <a:p>
            <a:pPr lvl="1">
              <a:lnSpc>
                <a:spcPct val="100000"/>
              </a:lnSpc>
            </a:pPr>
            <a:r>
              <a:rPr lang="en-US" sz="2600" dirty="0" smtClean="0"/>
              <a:t>Do it without tables</a:t>
            </a:r>
            <a:endParaRPr lang="en-US" sz="2600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95400" y="1828800"/>
            <a:ext cx="6553200" cy="4760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50520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Width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5410200"/>
          </a:xfrm>
        </p:spPr>
        <p:txBody>
          <a:bodyPr/>
          <a:lstStyle/>
          <a:p>
            <a:r>
              <a:rPr lang="en-US" dirty="0" smtClean="0"/>
              <a:t>The values of the width property are numerical:</a:t>
            </a:r>
          </a:p>
          <a:p>
            <a:pPr lvl="1"/>
            <a:r>
              <a:rPr lang="en-US" dirty="0" smtClean="0"/>
              <a:t>Pixels ( px)</a:t>
            </a:r>
          </a:p>
          <a:p>
            <a:pPr lvl="1"/>
            <a:r>
              <a:rPr lang="en-US" dirty="0" smtClean="0"/>
              <a:t>Centimeters (cm)</a:t>
            </a:r>
          </a:p>
          <a:p>
            <a:pPr lvl="1"/>
            <a:r>
              <a:rPr lang="en-US" dirty="0" smtClean="0"/>
              <a:t>Or percentages</a:t>
            </a:r>
          </a:p>
          <a:p>
            <a:pPr lvl="2"/>
            <a:r>
              <a:rPr lang="en-US" dirty="0" smtClean="0"/>
              <a:t>A percent of the available width</a:t>
            </a:r>
          </a:p>
        </p:txBody>
      </p:sp>
    </p:spTree>
    <p:extLst>
      <p:ext uri="{BB962C8B-B14F-4D97-AF65-F5344CB8AC3E}">
        <p14:creationId xmlns:p14="http://schemas.microsoft.com/office/powerpoint/2010/main" val="294606673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Homework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19200" y="2834335"/>
            <a:ext cx="6553200" cy="3482064"/>
          </a:xfrm>
          <a:prstGeom prst="roundRect">
            <a:avLst>
              <a:gd name="adj" fmla="val 1219"/>
            </a:avLst>
          </a:prstGeom>
          <a:noFill/>
          <a:ln w="9525">
            <a:solidFill>
              <a:schemeClr val="accent5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228600" y="990600"/>
            <a:ext cx="8686800" cy="5486400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 startAt="6"/>
              <a:tabLst/>
            </a:pPr>
            <a:r>
              <a:rPr lang="en-US" sz="2800" dirty="0" smtClean="0"/>
              <a:t>Create the following Web page using HTML and external CSS. Using tables, inline styles and deprecated tags is not allowed.</a:t>
            </a:r>
            <a:endParaRPr lang="en-US" sz="2800" dirty="0"/>
          </a:p>
          <a:p>
            <a:pPr marL="0" indent="0">
              <a:buNone/>
            </a:pPr>
            <a:endParaRPr lang="en-US" sz="2800" dirty="0" smtClean="0"/>
          </a:p>
          <a:p>
            <a:pPr marL="514350" indent="-514350">
              <a:buFont typeface="+mj-lt"/>
              <a:buAutoNum type="arabicPeriod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1882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Width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122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Height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height</a:t>
            </a:r>
            <a:r>
              <a:rPr lang="en-US" dirty="0"/>
              <a:t> – defines numerical value for the height of element, e.g.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100px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height</a:t>
            </a:r>
            <a:r>
              <a:rPr lang="en-US" dirty="0" smtClean="0"/>
              <a:t> applies only on block elements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height</a:t>
            </a:r>
            <a:r>
              <a:rPr lang="en-US" dirty="0"/>
              <a:t> of inline elements is always the height of their content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min-height</a:t>
            </a:r>
            <a:r>
              <a:rPr lang="en-US" dirty="0" smtClean="0"/>
              <a:t> </a:t>
            </a:r>
            <a:r>
              <a:rPr lang="en-US" dirty="0"/>
              <a:t>- defines the minimal </a:t>
            </a:r>
            <a:r>
              <a:rPr lang="en-US" dirty="0" smtClean="0"/>
              <a:t>height</a:t>
            </a:r>
            <a:endParaRPr lang="en-US" dirty="0"/>
          </a:p>
          <a:p>
            <a:pPr lvl="1"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min-height</a:t>
            </a:r>
            <a:r>
              <a:rPr lang="en-US" dirty="0" smtClean="0"/>
              <a:t> </a:t>
            </a:r>
            <a:r>
              <a:rPr lang="en-US" dirty="0"/>
              <a:t>overrides </a:t>
            </a:r>
            <a:r>
              <a:rPr lang="en-US" dirty="0" smtClean="0"/>
              <a:t>height 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max-height</a:t>
            </a:r>
            <a:r>
              <a:rPr lang="en-US" dirty="0" smtClean="0"/>
              <a:t> </a:t>
            </a:r>
            <a:r>
              <a:rPr lang="en-US" dirty="0"/>
              <a:t>- defines the maximal </a:t>
            </a:r>
            <a:r>
              <a:rPr lang="en-US" dirty="0" smtClean="0"/>
              <a:t>height</a:t>
            </a:r>
            <a:endParaRPr lang="en-US" dirty="0"/>
          </a:p>
          <a:p>
            <a:pPr lvl="1">
              <a:lnSpc>
                <a:spcPct val="100000"/>
              </a:lnSpc>
              <a:defRPr/>
            </a:pPr>
            <a:r>
              <a:rPr lang="en-US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max-height </a:t>
            </a:r>
            <a:r>
              <a:rPr lang="en-US" dirty="0" smtClean="0"/>
              <a:t>overrides height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123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7800" y="4343401"/>
            <a:ext cx="6248400" cy="685800"/>
          </a:xfrm>
        </p:spPr>
        <p:txBody>
          <a:bodyPr/>
          <a:lstStyle/>
          <a:p>
            <a:pPr algn="ctr"/>
            <a:r>
              <a:rPr lang="en-US" dirty="0" smtClean="0"/>
              <a:t>Height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2209800" y="5069680"/>
            <a:ext cx="4724400" cy="569120"/>
          </a:xfrm>
        </p:spPr>
        <p:txBody>
          <a:bodyPr/>
          <a:lstStyle/>
          <a:p>
            <a:pPr marL="0" lvl="1" algn="ctr">
              <a:spcBef>
                <a:spcPts val="0"/>
              </a:spcBef>
              <a:buNone/>
            </a:pPr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34818" name="Picture 2" descr="http://sol.gfxile.net/gp/pitch.gif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5096" r="21600" b="3185"/>
          <a:stretch>
            <a:fillRect/>
          </a:stretch>
        </p:blipFill>
        <p:spPr bwMode="auto">
          <a:xfrm>
            <a:off x="4724400" y="1036215"/>
            <a:ext cx="3810000" cy="2799185"/>
          </a:xfrm>
          <a:prstGeom prst="roundRect">
            <a:avLst>
              <a:gd name="adj" fmla="val 2923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isometricOffAxis2Left"/>
            <a:lightRig rig="threePt" dir="t"/>
          </a:scene3d>
        </p:spPr>
      </p:pic>
      <p:pic>
        <p:nvPicPr>
          <p:cNvPr id="39938" name="Picture 2" descr="http://joro.me/blog/wp-content/uploads/2010/02/htcd_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8200" y="914400"/>
            <a:ext cx="3238500" cy="3124200"/>
          </a:xfrm>
          <a:prstGeom prst="roundRect">
            <a:avLst>
              <a:gd name="adj" fmla="val 2923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isometricRightUp">
              <a:rot lat="1879280" lon="20679055" rev="89067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2338175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2686050"/>
            <a:ext cx="4724400" cy="1733550"/>
          </a:xfrm>
        </p:spPr>
        <p:txBody>
          <a:bodyPr/>
          <a:lstStyle/>
          <a:p>
            <a:r>
              <a:rPr lang="en-US" dirty="0" smtClean="0"/>
              <a:t>Overflow</a:t>
            </a:r>
            <a:endParaRPr lang="en-US" dirty="0"/>
          </a:p>
        </p:txBody>
      </p:sp>
      <p:pic>
        <p:nvPicPr>
          <p:cNvPr id="8198" name="Picture 6" descr="http://www.yusrablog.com/wp-content/uploads/2011/01/Waterfall-Slomo-Waterfall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883" y="1003040"/>
            <a:ext cx="3704658" cy="1740160"/>
          </a:xfrm>
          <a:prstGeom prst="roundRect">
            <a:avLst>
              <a:gd name="adj" fmla="val 8645"/>
            </a:avLst>
          </a:prstGeom>
          <a:noFill/>
          <a:ln w="19050">
            <a:solidFill>
              <a:schemeClr val="accent5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waterfallwallpaper.info/wp-content/uploads/2010/02/waterfall-mist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800600" y="1003040"/>
            <a:ext cx="3276599" cy="1740160"/>
          </a:xfrm>
          <a:prstGeom prst="roundRect">
            <a:avLst>
              <a:gd name="adj" fmla="val 8645"/>
            </a:avLst>
          </a:prstGeom>
          <a:noFill/>
          <a:ln w="19050">
            <a:solidFill>
              <a:schemeClr val="accent5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2" name="Picture 10" descr="http://crazy-frankenstein.com/free-wallpapers-files/nature-wallpapers/waterfall-wallpapers/nature-waterfall-wallpaper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576"/>
          <a:stretch/>
        </p:blipFill>
        <p:spPr bwMode="auto">
          <a:xfrm>
            <a:off x="667882" y="4274086"/>
            <a:ext cx="7409318" cy="2279114"/>
          </a:xfrm>
          <a:prstGeom prst="roundRect">
            <a:avLst>
              <a:gd name="adj" fmla="val 8645"/>
            </a:avLst>
          </a:prstGeom>
          <a:noFill/>
          <a:ln w="19050">
            <a:solidFill>
              <a:schemeClr val="accent5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1179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Telerik Colors Theme">
    <a:dk1>
      <a:sysClr val="windowText" lastClr="000000"/>
    </a:dk1>
    <a:lt1>
      <a:srgbClr val="CCFF66"/>
    </a:lt1>
    <a:dk2>
      <a:srgbClr val="30356E"/>
    </a:dk2>
    <a:lt2>
      <a:srgbClr val="CCFF33"/>
    </a:lt2>
    <a:accent1>
      <a:srgbClr val="CC4757"/>
    </a:accent1>
    <a:accent2>
      <a:srgbClr val="FF6F61"/>
    </a:accent2>
    <a:accent3>
      <a:srgbClr val="FF953E"/>
    </a:accent3>
    <a:accent4>
      <a:srgbClr val="F8BD52"/>
    </a:accent4>
    <a:accent5>
      <a:srgbClr val="46A6BD"/>
    </a:accent5>
    <a:accent6>
      <a:srgbClr val="5488BC"/>
    </a:accent6>
    <a:hlink>
      <a:srgbClr val="76B200"/>
    </a:hlink>
    <a:folHlink>
      <a:srgbClr val="FFCF3E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1497</TotalTime>
  <Words>1407</Words>
  <Application>Microsoft Office PowerPoint</Application>
  <PresentationFormat>On-screen Show (4:3)</PresentationFormat>
  <Paragraphs>230</Paragraphs>
  <Slides>50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2" baseType="lpstr">
      <vt:lpstr>Telerik Academy</vt:lpstr>
      <vt:lpstr>Image</vt:lpstr>
      <vt:lpstr>CSS Layout</vt:lpstr>
      <vt:lpstr>Table of Contents</vt:lpstr>
      <vt:lpstr>W i d t h</vt:lpstr>
      <vt:lpstr>Width</vt:lpstr>
      <vt:lpstr>Width Values</vt:lpstr>
      <vt:lpstr>Width</vt:lpstr>
      <vt:lpstr>Height</vt:lpstr>
      <vt:lpstr>Height</vt:lpstr>
      <vt:lpstr>Overflow</vt:lpstr>
      <vt:lpstr>Overflow</vt:lpstr>
      <vt:lpstr>Overflow</vt:lpstr>
      <vt:lpstr>Display</vt:lpstr>
      <vt:lpstr>Display</vt:lpstr>
      <vt:lpstr>Display (2)</vt:lpstr>
      <vt:lpstr>Display (3)</vt:lpstr>
      <vt:lpstr>Display</vt:lpstr>
      <vt:lpstr>Visibility</vt:lpstr>
      <vt:lpstr>Visibility</vt:lpstr>
      <vt:lpstr>Visibility</vt:lpstr>
      <vt:lpstr>Margins and Paddings</vt:lpstr>
      <vt:lpstr>Margin and Padding</vt:lpstr>
      <vt:lpstr>Margin and Padding: Short Rules</vt:lpstr>
      <vt:lpstr>Margins and Paddings</vt:lpstr>
      <vt:lpstr>The Box Model</vt:lpstr>
      <vt:lpstr>IE Quirks Mode</vt:lpstr>
      <vt:lpstr>IE Quirks Mode</vt:lpstr>
      <vt:lpstr>Box Model</vt:lpstr>
      <vt:lpstr>CSS3 box-sizing</vt:lpstr>
      <vt:lpstr>CSS3 box-sizing (Example)</vt:lpstr>
      <vt:lpstr>Box Model</vt:lpstr>
      <vt:lpstr>Positioning</vt:lpstr>
      <vt:lpstr>Positioning</vt:lpstr>
      <vt:lpstr>Positioning (2)</vt:lpstr>
      <vt:lpstr>Positioning (3)</vt:lpstr>
      <vt:lpstr>Positioning</vt:lpstr>
      <vt:lpstr>Inline element positioning</vt:lpstr>
      <vt:lpstr>Alignment and Z-Index</vt:lpstr>
      <vt:lpstr>Floating</vt:lpstr>
      <vt:lpstr>Float</vt:lpstr>
      <vt:lpstr>Float (2)</vt:lpstr>
      <vt:lpstr>Clear</vt:lpstr>
      <vt:lpstr>Clear (2)</vt:lpstr>
      <vt:lpstr>Floating Elements</vt:lpstr>
      <vt:lpstr>CSS Layout</vt:lpstr>
      <vt:lpstr>Homework</vt:lpstr>
      <vt:lpstr>Homework (2)</vt:lpstr>
      <vt:lpstr>Homework (3)</vt:lpstr>
      <vt:lpstr>Homework (4)</vt:lpstr>
      <vt:lpstr>Homework (5)</vt:lpstr>
      <vt:lpstr>Homework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 Display</dc:title>
  <dc:creator>Doncho Minkov</dc:creator>
  <cp:lastModifiedBy>slop3n</cp:lastModifiedBy>
  <cp:revision>151</cp:revision>
  <dcterms:created xsi:type="dcterms:W3CDTF">2006-08-16T00:00:00Z</dcterms:created>
  <dcterms:modified xsi:type="dcterms:W3CDTF">2014-04-13T08:25:14Z</dcterms:modified>
</cp:coreProperties>
</file>