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4"/>
  </p:sldMasterIdLst>
  <p:notesMasterIdLst>
    <p:notesMasterId r:id="rId12"/>
  </p:notesMasterIdLst>
  <p:sldIdLst>
    <p:sldId id="298" r:id="rId5"/>
    <p:sldId id="303" r:id="rId6"/>
    <p:sldId id="312" r:id="rId7"/>
    <p:sldId id="313" r:id="rId8"/>
    <p:sldId id="314" r:id="rId9"/>
    <p:sldId id="315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B749B-AE55-46C5-A9A6-9208AA7EEEAD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8A821-1360-4568-8D91-8946E5978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3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853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7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9211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35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217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181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77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444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657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698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082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37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1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sz="3100"/>
              <a:t>Supplie360- </a:t>
            </a:r>
            <a:br>
              <a:rPr lang="en-US" sz="3100"/>
            </a:br>
            <a:r>
              <a:rPr lang="en-US" sz="3100"/>
              <a:t>an incentivized climate friendly network</a:t>
            </a:r>
            <a:br>
              <a:rPr lang="en-US" sz="3100"/>
            </a:br>
            <a:endParaRPr lang="en-US" sz="3100"/>
          </a:p>
        </p:txBody>
      </p:sp>
      <p:pic>
        <p:nvPicPr>
          <p:cNvPr id="4" name="Picture 3" descr="A digital globe">
            <a:extLst>
              <a:ext uri="{FF2B5EF4-FFF2-40B4-BE49-F238E27FC236}">
                <a16:creationId xmlns:a16="http://schemas.microsoft.com/office/drawing/2014/main" id="{151D8C2A-C1BB-6E9D-21C7-C3448B0F6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9" b="43129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B3ED-39D8-7F1A-B71F-112A25BF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3B657-03BC-D45B-204A-7C3B17427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592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39530-7C98-3472-2FDC-696C1603DDFD}"/>
              </a:ext>
            </a:extLst>
          </p:cNvPr>
          <p:cNvSpPr txBox="1"/>
          <p:nvPr/>
        </p:nvSpPr>
        <p:spPr>
          <a:xfrm>
            <a:off x="6096000" y="1948069"/>
            <a:ext cx="5772150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As per McKinsey, 50% of the revenue of the Supply Chain is being impacted because of the non-optimal processes with the Suppliers and the supply chain network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The need of the hour is to build and establish a mechanism to the Suppliers based on the Climate friendly metrices they adhere to like: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Greenhouse gas emission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Water use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Energy consumption and reduction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Waste production and recycling rate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Usage of plastic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Carbon offsetting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9694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B3ED-39D8-7F1A-B71F-112A25BF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solution</a:t>
            </a:r>
          </a:p>
        </p:txBody>
      </p:sp>
      <p:sp>
        <p:nvSpPr>
          <p:cNvPr id="1049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stainability in Supply Chain Management">
            <a:extLst>
              <a:ext uri="{FF2B5EF4-FFF2-40B4-BE49-F238E27FC236}">
                <a16:creationId xmlns:a16="http://schemas.microsoft.com/office/drawing/2014/main" id="{BA8C1B4F-4BC6-A317-1F71-3953A14E5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10716" b="-1"/>
          <a:stretch/>
        </p:blipFill>
        <p:spPr bwMode="auto">
          <a:xfrm>
            <a:off x="1131172" y="2268111"/>
            <a:ext cx="4187222" cy="32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39530-7C98-3472-2FDC-696C1603DDFD}"/>
              </a:ext>
            </a:extLst>
          </p:cNvPr>
          <p:cNvSpPr txBox="1"/>
          <p:nvPr/>
        </p:nvSpPr>
        <p:spPr>
          <a:xfrm>
            <a:off x="6096000" y="1948069"/>
            <a:ext cx="5257799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An optimal solution is to ‘extend’ the existing supply chain solutions to include climate metrics and drive incentivization and discipline mechanism based on the various metrics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We will leverage a full set of Rapyd API in developing a high-quality solution and building the Web solution which will calculate the rewards and ‘disburse’ with Rapyd gateway and also ‘collect’ the disciplined amount – all over a escrow wallet.</a:t>
            </a:r>
          </a:p>
        </p:txBody>
      </p:sp>
    </p:spTree>
    <p:extLst>
      <p:ext uri="{BB962C8B-B14F-4D97-AF65-F5344CB8AC3E}">
        <p14:creationId xmlns:p14="http://schemas.microsoft.com/office/powerpoint/2010/main" val="334333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079BE1-ED93-4445-AD4A-0D6710970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6C79BF-A4E0-4CC8-952B-C736485C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7"/>
            <a:ext cx="12192000" cy="2285999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B3ED-39D8-7F1A-B71F-112A25BF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824690"/>
            <a:ext cx="3724138" cy="13951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ED4E4-BB25-9805-DA09-D76D6B3F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17" y="643467"/>
            <a:ext cx="9660166" cy="3598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39530-7C98-3472-2FDC-696C1603DDFD}"/>
              </a:ext>
            </a:extLst>
          </p:cNvPr>
          <p:cNvSpPr txBox="1"/>
          <p:nvPr/>
        </p:nvSpPr>
        <p:spPr>
          <a:xfrm>
            <a:off x="4654295" y="4824689"/>
            <a:ext cx="6894237" cy="142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</a:rPr>
              <a:t>We are  loading 1 Million Suppliers in eight major supply chain industries with various performance parameters lik</a:t>
            </a:r>
            <a:r>
              <a:rPr lang="en-US" sz="16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e plastic usage, water usage, carbon offsetting, waste disposal and recycling etc. over 5 years</a:t>
            </a:r>
            <a:endParaRPr lang="en-US" sz="1600" b="0" i="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effectLst/>
            </a:endParaRPr>
          </a:p>
          <a:p>
            <a:pPr mar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35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A2A4-2C7E-2B22-AA39-EFC39AC5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6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How our solution looks like</a:t>
            </a:r>
          </a:p>
        </p:txBody>
      </p: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58107649-50FB-8C39-1F31-8DF646F3A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26" b="3456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88404-A479-6CDF-03F1-77E02BE3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47138"/>
            <a:ext cx="10515600" cy="132556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6BC70-C981-5544-AC04-9B122BB24CB8}"/>
              </a:ext>
            </a:extLst>
          </p:cNvPr>
          <p:cNvSpPr/>
          <p:nvPr/>
        </p:nvSpPr>
        <p:spPr>
          <a:xfrm>
            <a:off x="429854" y="1814510"/>
            <a:ext cx="2894372" cy="377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Existing Supplier Portal</a:t>
            </a:r>
          </a:p>
          <a:p>
            <a:pPr marL="342900" indent="-342900">
              <a:buAutoNum type="arabicPeriod"/>
            </a:pPr>
            <a:r>
              <a:rPr lang="en-IN" sz="1600" dirty="0"/>
              <a:t>Manage Suppliers</a:t>
            </a:r>
          </a:p>
          <a:p>
            <a:pPr marL="342900" indent="-342900">
              <a:buAutoNum type="arabicPeriod"/>
            </a:pPr>
            <a:r>
              <a:rPr lang="en-IN" sz="1600" dirty="0"/>
              <a:t>Manage Supplier Metrics</a:t>
            </a:r>
          </a:p>
          <a:p>
            <a:pPr marL="342900" indent="-342900">
              <a:buAutoNum type="arabicPeriod"/>
            </a:pPr>
            <a:r>
              <a:rPr lang="en-IN" sz="1600" dirty="0"/>
              <a:t>Search Suppliers</a:t>
            </a:r>
          </a:p>
          <a:p>
            <a:pPr marL="342900" indent="-342900">
              <a:buAutoNum type="arabicPeriod"/>
            </a:pPr>
            <a:r>
              <a:rPr lang="en-IN" sz="1600" dirty="0"/>
              <a:t>Rank Suppliers</a:t>
            </a:r>
          </a:p>
          <a:p>
            <a:pPr marL="342900" indent="-342900">
              <a:buAutoNum type="arabicPeriod"/>
            </a:pPr>
            <a:r>
              <a:rPr lang="en-IN" sz="1600" dirty="0"/>
              <a:t>Manage Supplier Payments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C4145-FF6C-3DA9-FAD8-52651C8FA968}"/>
              </a:ext>
            </a:extLst>
          </p:cNvPr>
          <p:cNvSpPr/>
          <p:nvPr/>
        </p:nvSpPr>
        <p:spPr>
          <a:xfrm>
            <a:off x="3957176" y="1814510"/>
            <a:ext cx="3294421" cy="195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Collect Supplier Climate Metrics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400" dirty="0"/>
              <a:t>Greenhouse gas emission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400" dirty="0"/>
              <a:t>Water use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400" dirty="0"/>
              <a:t>Energy consumption and reduction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400" dirty="0"/>
              <a:t>Waste production and recycling rate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400" dirty="0"/>
              <a:t>Usage of plastic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400" dirty="0"/>
              <a:t>Carbon offsetting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772D724E-45E2-4510-1A7E-4562FCFF1445}"/>
              </a:ext>
            </a:extLst>
          </p:cNvPr>
          <p:cNvSpPr/>
          <p:nvPr/>
        </p:nvSpPr>
        <p:spPr>
          <a:xfrm>
            <a:off x="3431151" y="2600325"/>
            <a:ext cx="419100" cy="4095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00B50-DA1B-DD4B-1DFF-B072E2EC9829}"/>
              </a:ext>
            </a:extLst>
          </p:cNvPr>
          <p:cNvSpPr/>
          <p:nvPr/>
        </p:nvSpPr>
        <p:spPr>
          <a:xfrm>
            <a:off x="3957176" y="4533900"/>
            <a:ext cx="3294421" cy="86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 </a:t>
            </a:r>
          </a:p>
          <a:p>
            <a:pPr algn="ctr"/>
            <a:r>
              <a:rPr lang="en-IN" sz="1600" dirty="0"/>
              <a:t>Climate/Sustainability </a:t>
            </a:r>
          </a:p>
          <a:p>
            <a:pPr algn="ctr"/>
            <a:r>
              <a:rPr lang="en-IN" sz="1600" dirty="0"/>
              <a:t>Incentives</a:t>
            </a:r>
          </a:p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400" dirty="0"/>
          </a:p>
        </p:txBody>
      </p:sp>
      <p:pic>
        <p:nvPicPr>
          <p:cNvPr id="2050" name="Picture 2" descr="Rapyd Crowns Greatest Fintech Developers in the Universe! - Hackathons -  Rapyd Developer Community">
            <a:extLst>
              <a:ext uri="{FF2B5EF4-FFF2-40B4-BE49-F238E27FC236}">
                <a16:creationId xmlns:a16="http://schemas.microsoft.com/office/drawing/2014/main" id="{F929F88C-46C7-B678-FD4D-EDCE7A5F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97" y="4661078"/>
            <a:ext cx="1387192" cy="4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quals 8">
            <a:extLst>
              <a:ext uri="{FF2B5EF4-FFF2-40B4-BE49-F238E27FC236}">
                <a16:creationId xmlns:a16="http://schemas.microsoft.com/office/drawing/2014/main" id="{EB4E77A0-ED30-D105-7949-EF9121B69EB8}"/>
              </a:ext>
            </a:extLst>
          </p:cNvPr>
          <p:cNvSpPr/>
          <p:nvPr/>
        </p:nvSpPr>
        <p:spPr>
          <a:xfrm>
            <a:off x="5429250" y="4124325"/>
            <a:ext cx="457200" cy="3143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C7745-C626-4304-1090-3FDD30AC88D8}"/>
              </a:ext>
            </a:extLst>
          </p:cNvPr>
          <p:cNvSpPr/>
          <p:nvPr/>
        </p:nvSpPr>
        <p:spPr>
          <a:xfrm>
            <a:off x="9820274" y="4471016"/>
            <a:ext cx="2184297" cy="86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 Incentives and collect penalties</a:t>
            </a:r>
            <a:endParaRPr lang="en-US" sz="1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599CAF-0D7D-5253-1F80-50A4460D50C7}"/>
              </a:ext>
            </a:extLst>
          </p:cNvPr>
          <p:cNvSpPr/>
          <p:nvPr/>
        </p:nvSpPr>
        <p:spPr>
          <a:xfrm>
            <a:off x="7496175" y="4687710"/>
            <a:ext cx="200025" cy="43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38B04C-330D-72EA-E655-F7BB4BBFD138}"/>
              </a:ext>
            </a:extLst>
          </p:cNvPr>
          <p:cNvSpPr/>
          <p:nvPr/>
        </p:nvSpPr>
        <p:spPr>
          <a:xfrm>
            <a:off x="9457669" y="4661078"/>
            <a:ext cx="200025" cy="43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2" descr="Rapyd Crowns Greatest Fintech Developers in the Universe! - Hackathons -  Rapyd Developer Community">
            <a:extLst>
              <a:ext uri="{FF2B5EF4-FFF2-40B4-BE49-F238E27FC236}">
                <a16:creationId xmlns:a16="http://schemas.microsoft.com/office/drawing/2014/main" id="{20061378-CFBA-8E47-5858-E00E0B36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661" y="2426860"/>
            <a:ext cx="1387192" cy="4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E54B30-B2EF-0F7E-E792-267AF1F19DE9}"/>
              </a:ext>
            </a:extLst>
          </p:cNvPr>
          <p:cNvSpPr/>
          <p:nvPr/>
        </p:nvSpPr>
        <p:spPr>
          <a:xfrm>
            <a:off x="9770038" y="2236798"/>
            <a:ext cx="2184297" cy="86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Create ‘Climate’ Rapyd Wallets for all suppliers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C1E5F7-B9AD-803F-460A-67B7BD6599EF}"/>
              </a:ext>
            </a:extLst>
          </p:cNvPr>
          <p:cNvSpPr/>
          <p:nvPr/>
        </p:nvSpPr>
        <p:spPr>
          <a:xfrm>
            <a:off x="7445939" y="2453492"/>
            <a:ext cx="200025" cy="43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0959C8-6513-B252-4ECA-24EA3D47BC67}"/>
              </a:ext>
            </a:extLst>
          </p:cNvPr>
          <p:cNvSpPr/>
          <p:nvPr/>
        </p:nvSpPr>
        <p:spPr>
          <a:xfrm>
            <a:off x="9407433" y="2426860"/>
            <a:ext cx="200025" cy="43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 descr="MongoDB Atlas | IT Valley">
            <a:extLst>
              <a:ext uri="{FF2B5EF4-FFF2-40B4-BE49-F238E27FC236}">
                <a16:creationId xmlns:a16="http://schemas.microsoft.com/office/drawing/2014/main" id="{2281F7CE-8AC3-2A66-43D6-1941CD30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7" y="1947105"/>
            <a:ext cx="1031169" cy="5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b Application Development - Web Application Icon PNG Image | Transparent  PNG Free Download on SeekPNG">
            <a:extLst>
              <a:ext uri="{FF2B5EF4-FFF2-40B4-BE49-F238E27FC236}">
                <a16:creationId xmlns:a16="http://schemas.microsoft.com/office/drawing/2014/main" id="{52B1A9AE-2C6F-0641-9923-34BFB1BD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55" y="1947106"/>
            <a:ext cx="1047750" cy="57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8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A2A4-2C7E-2B22-AA39-EFC39AC5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7" y="3280815"/>
            <a:ext cx="10058400" cy="145075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17493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278</TotalTime>
  <Words>262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Supplie360-  an incentivized climate friendly network </vt:lpstr>
      <vt:lpstr>Problem Statement</vt:lpstr>
      <vt:lpstr>The solution</vt:lpstr>
      <vt:lpstr>The Data</vt:lpstr>
      <vt:lpstr>How our solution looks like</vt:lpstr>
      <vt:lpstr>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Best Supplier</dc:title>
  <dc:creator>Asra</dc:creator>
  <cp:lastModifiedBy>Azure Gears</cp:lastModifiedBy>
  <cp:revision>12</cp:revision>
  <dcterms:created xsi:type="dcterms:W3CDTF">2022-06-19T12:01:35Z</dcterms:created>
  <dcterms:modified xsi:type="dcterms:W3CDTF">2022-12-05T18:18:24Z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