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Average"/>
      <p:regular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Average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8067a3a39c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8067a3a39c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8067a3a39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8067a3a39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8067a3a39c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8067a3a39c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8067a3a39c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8067a3a39c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8067a3a39c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8067a3a39c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8067a3a39c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8067a3a39c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1"/>
          <p:cNvSpPr txBox="1"/>
          <p:nvPr>
            <p:ph idx="1" type="body"/>
          </p:nvPr>
        </p:nvSpPr>
        <p:spPr>
          <a:xfrm>
            <a:off x="457200" y="1203390"/>
            <a:ext cx="82293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1"/>
          <p:cNvSpPr txBox="1"/>
          <p:nvPr>
            <p:ph idx="2" type="body"/>
          </p:nvPr>
        </p:nvSpPr>
        <p:spPr>
          <a:xfrm>
            <a:off x="457200" y="2761560"/>
            <a:ext cx="82293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2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2"/>
          <p:cNvSpPr txBox="1"/>
          <p:nvPr>
            <p:ph idx="1" type="body"/>
          </p:nvPr>
        </p:nvSpPr>
        <p:spPr>
          <a:xfrm>
            <a:off x="457200" y="120339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2"/>
          <p:cNvSpPr txBox="1"/>
          <p:nvPr>
            <p:ph idx="2" type="body"/>
          </p:nvPr>
        </p:nvSpPr>
        <p:spPr>
          <a:xfrm>
            <a:off x="4674240" y="120339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2"/>
          <p:cNvSpPr txBox="1"/>
          <p:nvPr>
            <p:ph idx="3" type="body"/>
          </p:nvPr>
        </p:nvSpPr>
        <p:spPr>
          <a:xfrm>
            <a:off x="4674240" y="276156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4" type="body"/>
          </p:nvPr>
        </p:nvSpPr>
        <p:spPr>
          <a:xfrm>
            <a:off x="457200" y="276156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3"/>
          <p:cNvSpPr txBox="1"/>
          <p:nvPr>
            <p:ph idx="1" type="body"/>
          </p:nvPr>
        </p:nvSpPr>
        <p:spPr>
          <a:xfrm>
            <a:off x="457200" y="1203390"/>
            <a:ext cx="82293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3"/>
          <p:cNvSpPr txBox="1"/>
          <p:nvPr>
            <p:ph idx="2" type="body"/>
          </p:nvPr>
        </p:nvSpPr>
        <p:spPr>
          <a:xfrm>
            <a:off x="457200" y="1203390"/>
            <a:ext cx="82293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52" name="Google Shape;52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79000" y="1203390"/>
            <a:ext cx="3738690" cy="2982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79000" y="1203390"/>
            <a:ext cx="3738690" cy="2982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14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56" name="Google Shape;56;p14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14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4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14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AND_BODY_1">
  <p:cSld name="TITLE_AND_BODY_1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" name="Google Shape;11;p3"/>
          <p:cNvSpPr txBox="1"/>
          <p:nvPr>
            <p:ph idx="1" type="subTitle"/>
          </p:nvPr>
        </p:nvSpPr>
        <p:spPr>
          <a:xfrm>
            <a:off x="457200" y="1203390"/>
            <a:ext cx="82293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4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4"/>
          <p:cNvSpPr txBox="1"/>
          <p:nvPr>
            <p:ph idx="1" type="body"/>
          </p:nvPr>
        </p:nvSpPr>
        <p:spPr>
          <a:xfrm>
            <a:off x="457200" y="1203390"/>
            <a:ext cx="82293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5"/>
          <p:cNvSpPr txBox="1"/>
          <p:nvPr>
            <p:ph idx="1" type="body"/>
          </p:nvPr>
        </p:nvSpPr>
        <p:spPr>
          <a:xfrm>
            <a:off x="457200" y="1203390"/>
            <a:ext cx="40158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5"/>
          <p:cNvSpPr txBox="1"/>
          <p:nvPr>
            <p:ph idx="2" type="body"/>
          </p:nvPr>
        </p:nvSpPr>
        <p:spPr>
          <a:xfrm>
            <a:off x="4674240" y="1203390"/>
            <a:ext cx="40158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6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/>
          <p:nvPr>
            <p:ph idx="1" type="subTitle"/>
          </p:nvPr>
        </p:nvSpPr>
        <p:spPr>
          <a:xfrm>
            <a:off x="457200" y="205200"/>
            <a:ext cx="8229300" cy="39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8"/>
          <p:cNvSpPr txBox="1"/>
          <p:nvPr>
            <p:ph idx="1" type="body"/>
          </p:nvPr>
        </p:nvSpPr>
        <p:spPr>
          <a:xfrm>
            <a:off x="457200" y="120339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8"/>
          <p:cNvSpPr txBox="1"/>
          <p:nvPr>
            <p:ph idx="2" type="body"/>
          </p:nvPr>
        </p:nvSpPr>
        <p:spPr>
          <a:xfrm>
            <a:off x="457200" y="276156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3" type="body"/>
          </p:nvPr>
        </p:nvSpPr>
        <p:spPr>
          <a:xfrm>
            <a:off x="4674240" y="1203390"/>
            <a:ext cx="40158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9"/>
          <p:cNvSpPr txBox="1"/>
          <p:nvPr>
            <p:ph idx="1" type="body"/>
          </p:nvPr>
        </p:nvSpPr>
        <p:spPr>
          <a:xfrm>
            <a:off x="457200" y="1203390"/>
            <a:ext cx="40158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2" type="body"/>
          </p:nvPr>
        </p:nvSpPr>
        <p:spPr>
          <a:xfrm>
            <a:off x="4674240" y="120339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3" type="body"/>
          </p:nvPr>
        </p:nvSpPr>
        <p:spPr>
          <a:xfrm>
            <a:off x="4674240" y="276156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0"/>
          <p:cNvSpPr txBox="1"/>
          <p:nvPr>
            <p:ph idx="1" type="body"/>
          </p:nvPr>
        </p:nvSpPr>
        <p:spPr>
          <a:xfrm>
            <a:off x="457200" y="120339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0"/>
          <p:cNvSpPr txBox="1"/>
          <p:nvPr>
            <p:ph idx="2" type="body"/>
          </p:nvPr>
        </p:nvSpPr>
        <p:spPr>
          <a:xfrm>
            <a:off x="4674240" y="120339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0"/>
          <p:cNvSpPr txBox="1"/>
          <p:nvPr>
            <p:ph idx="3" type="body"/>
          </p:nvPr>
        </p:nvSpPr>
        <p:spPr>
          <a:xfrm>
            <a:off x="457200" y="2761560"/>
            <a:ext cx="82293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3390"/>
            <a:ext cx="82293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Relationship Id="rId4" Type="http://schemas.openxmlformats.org/officeDocument/2006/relationships/image" Target="../media/image8.png"/><Relationship Id="rId5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hyperlink" Target="https://medium.com/@govinda_raj/arraylist-vs-linkedlist-f8c5099153b5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drive.google.com/file/d/1RcNAHGuRbxWZO-TrW6IwtDM2gAxg0G8J/view" TargetMode="Externa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Decision Trees to Predict </a:t>
            </a:r>
            <a:r>
              <a:rPr lang="es"/>
              <a:t>Success</a:t>
            </a:r>
            <a:r>
              <a:rPr lang="es"/>
              <a:t> in Saber Pro</a:t>
            </a:r>
            <a:endParaRPr/>
          </a:p>
        </p:txBody>
      </p:sp>
      <p:sp>
        <p:nvSpPr>
          <p:cNvPr id="71" name="Google Shape;71;p16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Simón Lopera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Juan Jose Escobar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Medellín</a:t>
            </a:r>
            <a:r>
              <a:rPr lang="es"/>
              <a:t>, May 21 2019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type="title"/>
          </p:nvPr>
        </p:nvSpPr>
        <p:spPr>
          <a:xfrm>
            <a:off x="311700" y="342475"/>
            <a:ext cx="85206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200"/>
              <a:t>Data Structure</a:t>
            </a:r>
            <a:endParaRPr sz="4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/>
          </a:p>
        </p:txBody>
      </p:sp>
      <p:sp>
        <p:nvSpPr>
          <p:cNvPr id="77" name="Google Shape;77;p17"/>
          <p:cNvSpPr txBox="1"/>
          <p:nvPr>
            <p:ph idx="1" type="body"/>
          </p:nvPr>
        </p:nvSpPr>
        <p:spPr>
          <a:xfrm>
            <a:off x="4704575" y="821950"/>
            <a:ext cx="4213800" cy="341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"/>
              <a:t>2D array with a defined size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"/>
              <a:t>First row stores the name of all of the variables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"/>
              <a:t>Each of the following rows stores a person with all of its corresponding attributes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"/>
              <a:t>Every value is stored as a String since it a String 2D array.</a:t>
            </a:r>
            <a:endParaRPr/>
          </a:p>
        </p:txBody>
      </p:sp>
      <p:pic>
        <p:nvPicPr>
          <p:cNvPr id="78" name="Google Shape;78;p17"/>
          <p:cNvPicPr preferRelativeResize="0"/>
          <p:nvPr/>
        </p:nvPicPr>
        <p:blipFill rotWithShape="1">
          <a:blip r:embed="rId3">
            <a:alphaModFix/>
          </a:blip>
          <a:srcRect b="15190" l="3685" r="16192" t="8930"/>
          <a:stretch/>
        </p:blipFill>
        <p:spPr>
          <a:xfrm rot="-5400000">
            <a:off x="686288" y="278161"/>
            <a:ext cx="3202550" cy="42901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Data Structure Operations</a:t>
            </a:r>
            <a:endParaRPr/>
          </a:p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58200" y="572700"/>
            <a:ext cx="8520600" cy="341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"/>
              <a:t>We filled up the 2D array as we read the .csv files O(n)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"/>
              <a:t>No need to use </a:t>
            </a:r>
            <a:r>
              <a:rPr i="1" lang="es"/>
              <a:t>Insertion </a:t>
            </a:r>
            <a:r>
              <a:rPr lang="es"/>
              <a:t>, </a:t>
            </a:r>
            <a:r>
              <a:rPr i="1" lang="es"/>
              <a:t>Deletion, </a:t>
            </a:r>
            <a:r>
              <a:rPr lang="es"/>
              <a:t>or any other operations.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"/>
              <a:t>The only function we needed to use for the tree was get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"/>
              <a:t>If we wanted to know </a:t>
            </a:r>
            <a:r>
              <a:rPr i="1" lang="es"/>
              <a:t>departamento </a:t>
            </a:r>
            <a:r>
              <a:rPr lang="es"/>
              <a:t>f</a:t>
            </a:r>
            <a:r>
              <a:rPr lang="es"/>
              <a:t>or</a:t>
            </a:r>
            <a:r>
              <a:rPr lang="es"/>
              <a:t> </a:t>
            </a:r>
            <a:r>
              <a:rPr i="1" lang="es"/>
              <a:t>Persona 2</a:t>
            </a:r>
            <a:r>
              <a:rPr lang="es"/>
              <a:t>:</a:t>
            </a:r>
            <a:endParaRPr/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We can simply do Matrix[3][2]</a:t>
            </a:r>
            <a:endParaRPr sz="2000"/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This will give us: VALLE</a:t>
            </a:r>
            <a:endParaRPr sz="2000"/>
          </a:p>
        </p:txBody>
      </p:sp>
      <p:grpSp>
        <p:nvGrpSpPr>
          <p:cNvPr id="85" name="Google Shape;85;p18"/>
          <p:cNvGrpSpPr/>
          <p:nvPr/>
        </p:nvGrpSpPr>
        <p:grpSpPr>
          <a:xfrm>
            <a:off x="855561" y="2362410"/>
            <a:ext cx="2879242" cy="1724494"/>
            <a:chOff x="903300" y="2388601"/>
            <a:chExt cx="3179375" cy="2373374"/>
          </a:xfrm>
        </p:grpSpPr>
        <p:pic>
          <p:nvPicPr>
            <p:cNvPr id="86" name="Google Shape;86;p18"/>
            <p:cNvPicPr preferRelativeResize="0"/>
            <p:nvPr/>
          </p:nvPicPr>
          <p:blipFill rotWithShape="1">
            <a:blip r:embed="rId3">
              <a:alphaModFix/>
            </a:blip>
            <a:srcRect b="15190" l="3685" r="16192" t="8930"/>
            <a:stretch/>
          </p:blipFill>
          <p:spPr>
            <a:xfrm rot="-5400000">
              <a:off x="1306300" y="1985601"/>
              <a:ext cx="2373374" cy="31793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7" name="Google Shape;87;p1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389500" y="3191925"/>
              <a:ext cx="642950" cy="64295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88" name="Google Shape;88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97550" y="1808123"/>
            <a:ext cx="4340325" cy="180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153375"/>
            <a:ext cx="85206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Design Criteria of the Data Structure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165875" y="863550"/>
            <a:ext cx="5202900" cy="341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"/>
              <a:t>The size of the array is already defined by the amount of data so it can be easily implemented</a:t>
            </a:r>
            <a:r>
              <a:rPr lang="es"/>
              <a:t>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"/>
              <a:t>Easy </a:t>
            </a:r>
            <a:r>
              <a:rPr lang="es"/>
              <a:t>access</a:t>
            </a:r>
            <a:r>
              <a:rPr lang="es"/>
              <a:t> to each attribute from any person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"/>
              <a:t>No need to Insert or Delete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"/>
              <a:t>If we used ArrayList or LinkedList we would have </a:t>
            </a:r>
            <a:r>
              <a:rPr lang="es"/>
              <a:t>complexities</a:t>
            </a:r>
            <a:r>
              <a:rPr lang="es"/>
              <a:t> of O(n) for simple operations like add, with</a:t>
            </a:r>
            <a:r>
              <a:rPr i="1" lang="es"/>
              <a:t> 2D Arrays it maintains a O(1) complexity for the functions used in the creation of the tree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0225" y="863538"/>
            <a:ext cx="3324600" cy="225072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9"/>
          <p:cNvSpPr txBox="1"/>
          <p:nvPr/>
        </p:nvSpPr>
        <p:spPr>
          <a:xfrm>
            <a:off x="5716625" y="3114250"/>
            <a:ext cx="3268200" cy="2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700" u="sng">
                <a:solidFill>
                  <a:schemeClr val="hlink"/>
                </a:solidFill>
                <a:hlinkClick r:id="rId4"/>
              </a:rPr>
              <a:t>https://medium.com/@govinda_raj/arraylist-vs-linkedlist-f8c5099153b5</a:t>
            </a:r>
            <a:endParaRPr sz="1000"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Time and Memory Consumption</a:t>
            </a:r>
            <a:endParaRPr/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500" y="1017723"/>
            <a:ext cx="3623500" cy="163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4537" y="2757350"/>
            <a:ext cx="3723425" cy="134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757000"/>
            <a:ext cx="3885600" cy="334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205650" y="100350"/>
            <a:ext cx="85206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CART Binary Tree</a:t>
            </a:r>
            <a:endParaRPr/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29789"/>
            <a:ext cx="9144001" cy="31446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178150" y="60600"/>
            <a:ext cx="85206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Implementation</a:t>
            </a:r>
            <a:endParaRPr/>
          </a:p>
        </p:txBody>
      </p:sp>
      <p:pic>
        <p:nvPicPr>
          <p:cNvPr id="116" name="Google Shape;116;p22" title="Video Proyecto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23325" y="517000"/>
            <a:ext cx="4830250" cy="362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