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550" y="1896641"/>
            <a:ext cx="82169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4950"/>
            <a:ext cx="9144000" cy="4378960"/>
          </a:xfrm>
          <a:custGeom>
            <a:avLst/>
            <a:gdLst/>
            <a:ahLst/>
            <a:cxnLst/>
            <a:rect l="l" t="t" r="r" b="b"/>
            <a:pathLst>
              <a:path w="9144000" h="4378960">
                <a:moveTo>
                  <a:pt x="0" y="4378549"/>
                </a:moveTo>
                <a:lnTo>
                  <a:pt x="9143999" y="4378549"/>
                </a:lnTo>
                <a:lnTo>
                  <a:pt x="9143999" y="0"/>
                </a:lnTo>
                <a:lnTo>
                  <a:pt x="0" y="0"/>
                </a:lnTo>
                <a:lnTo>
                  <a:pt x="0" y="437854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6350"/>
            <a:ext cx="9143999" cy="108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7075" y="4627825"/>
            <a:ext cx="431149" cy="461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373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5449" y="857275"/>
            <a:ext cx="3630295" cy="330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3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57799" y="857275"/>
            <a:ext cx="3497579" cy="289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3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019" y="566800"/>
            <a:ext cx="7653960" cy="166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589" y="964075"/>
            <a:ext cx="8028820" cy="331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373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83845" y="4773721"/>
            <a:ext cx="34099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3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50" y="1896641"/>
            <a:ext cx="66941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solidFill>
                  <a:srgbClr val="FFFFFF"/>
                </a:solidFill>
                <a:latin typeface="Roboto"/>
                <a:cs typeface="Roboto"/>
              </a:rPr>
              <a:t>Internship</a:t>
            </a:r>
            <a:r>
              <a:rPr dirty="0" sz="3600" spc="-1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dirty="0" sz="36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Roboto"/>
                <a:cs typeface="Roboto"/>
              </a:rPr>
              <a:t>Final</a:t>
            </a:r>
            <a:r>
              <a:rPr dirty="0" sz="36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36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50" y="2853011"/>
            <a:ext cx="2059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September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20,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2016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525" y="4218302"/>
            <a:ext cx="1558143" cy="492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5663" y="4133525"/>
            <a:ext cx="989361" cy="662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9731" y="4773721"/>
            <a:ext cx="307975" cy="20827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295"/>
              </a:spcBef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Roboto"/>
                <a:cs typeface="Roboto"/>
              </a:rPr>
              <a:t>10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0999" y="287876"/>
            <a:ext cx="3282315" cy="1840864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471170" indent="-367665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5">
                <a:solidFill>
                  <a:srgbClr val="CCCCCC"/>
                </a:solidFill>
                <a:latin typeface="Roboto"/>
                <a:cs typeface="Roboto"/>
              </a:rPr>
              <a:t>Career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  <a:p>
            <a:pPr marL="471170" indent="-367665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3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mission</a:t>
            </a:r>
            <a:endParaRPr sz="1800">
              <a:latin typeface="Roboto"/>
              <a:cs typeface="Roboto"/>
            </a:endParaRPr>
          </a:p>
          <a:p>
            <a:pPr marL="471170" indent="-367665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10">
                <a:solidFill>
                  <a:srgbClr val="D9D9D9"/>
                </a:solidFill>
                <a:latin typeface="Roboto"/>
                <a:cs typeface="Roboto"/>
              </a:rPr>
              <a:t>About</a:t>
            </a:r>
            <a:r>
              <a:rPr dirty="0" sz="1800" spc="-3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Inspheris</a:t>
            </a:r>
            <a:endParaRPr sz="1800">
              <a:latin typeface="Roboto"/>
              <a:cs typeface="Roboto"/>
            </a:endParaRPr>
          </a:p>
          <a:p>
            <a:pPr marL="471170" indent="-459105">
              <a:lnSpc>
                <a:spcPct val="100000"/>
              </a:lnSpc>
              <a:spcBef>
                <a:spcPts val="101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3000" spc="-40">
                <a:solidFill>
                  <a:srgbClr val="FFFFFF"/>
                </a:solidFill>
                <a:latin typeface="Roboto"/>
                <a:cs typeface="Roboto"/>
              </a:rPr>
              <a:t>Internship</a:t>
            </a:r>
            <a:r>
              <a:rPr dirty="0" sz="3000" spc="-8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Roboto"/>
                <a:cs typeface="Roboto"/>
              </a:rPr>
              <a:t>Tasks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050" y="2202401"/>
            <a:ext cx="2167890" cy="207327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Skills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Utilized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CCCCCC"/>
                </a:solidFill>
                <a:latin typeface="Roboto"/>
                <a:cs typeface="Roboto"/>
              </a:rPr>
              <a:t>What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did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learn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7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Impact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70433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Internship</a:t>
            </a:r>
            <a:r>
              <a:rPr dirty="0" spc="-70"/>
              <a:t> </a:t>
            </a:r>
            <a:r>
              <a:rPr dirty="0" spc="-15"/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8445" y="4773721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11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493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pc="-15"/>
              <a:t>research, </a:t>
            </a:r>
            <a:r>
              <a:rPr dirty="0" spc="-20"/>
              <a:t>discuss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15"/>
              <a:t> develop </a:t>
            </a:r>
            <a:r>
              <a:rPr dirty="0" spc="-10"/>
              <a:t> different </a:t>
            </a:r>
            <a:r>
              <a:rPr dirty="0" spc="-15"/>
              <a:t>aspect </a:t>
            </a:r>
            <a:r>
              <a:rPr dirty="0" spc="15"/>
              <a:t>of </a:t>
            </a:r>
            <a:r>
              <a:rPr dirty="0" spc="-20"/>
              <a:t>the </a:t>
            </a:r>
            <a:r>
              <a:rPr dirty="0" spc="-10"/>
              <a:t>software, </a:t>
            </a:r>
            <a:r>
              <a:rPr dirty="0" spc="-434"/>
              <a:t> </a:t>
            </a:r>
            <a:r>
              <a:rPr dirty="0" spc="-35"/>
              <a:t>UI/UX</a:t>
            </a:r>
            <a:r>
              <a:rPr dirty="0" spc="-10"/>
              <a:t> </a:t>
            </a:r>
            <a:r>
              <a:rPr dirty="0" spc="-20"/>
              <a:t>feasibility</a:t>
            </a:r>
            <a:r>
              <a:rPr dirty="0" spc="-5"/>
              <a:t> </a:t>
            </a:r>
            <a:r>
              <a:rPr dirty="0" spc="-25"/>
              <a:t>and </a:t>
            </a:r>
            <a:r>
              <a:rPr dirty="0" spc="-20"/>
              <a:t> </a:t>
            </a:r>
            <a:r>
              <a:rPr dirty="0" spc="-15"/>
              <a:t>enhancement.</a:t>
            </a:r>
          </a:p>
          <a:p>
            <a:pPr marL="379095" marR="34290" indent="-367030">
              <a:lnSpc>
                <a:spcPct val="1493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pc="-20"/>
              <a:t>collecting/organizing</a:t>
            </a:r>
            <a:r>
              <a:rPr dirty="0" spc="-15"/>
              <a:t> </a:t>
            </a:r>
            <a:r>
              <a:rPr dirty="0" spc="-20"/>
              <a:t>technical </a:t>
            </a:r>
            <a:r>
              <a:rPr dirty="0" spc="-15"/>
              <a:t> information, </a:t>
            </a:r>
            <a:r>
              <a:rPr dirty="0" spc="-20"/>
              <a:t>creating</a:t>
            </a:r>
            <a:r>
              <a:rPr dirty="0" spc="-10"/>
              <a:t> </a:t>
            </a:r>
            <a:r>
              <a:rPr dirty="0" spc="-15"/>
              <a:t>a </a:t>
            </a:r>
            <a:r>
              <a:rPr dirty="0" spc="-25"/>
              <a:t>plan</a:t>
            </a:r>
            <a:r>
              <a:rPr dirty="0" spc="-10"/>
              <a:t> </a:t>
            </a:r>
            <a:r>
              <a:rPr dirty="0" spc="-25"/>
              <a:t>and </a:t>
            </a:r>
            <a:r>
              <a:rPr dirty="0" spc="-434"/>
              <a:t> </a:t>
            </a:r>
            <a:r>
              <a:rPr dirty="0" spc="-15"/>
              <a:t>breakdown </a:t>
            </a:r>
            <a:r>
              <a:rPr dirty="0" spc="15"/>
              <a:t>of </a:t>
            </a:r>
            <a:r>
              <a:rPr dirty="0" spc="-20"/>
              <a:t>the actions </a:t>
            </a:r>
            <a:r>
              <a:rPr dirty="0" spc="-10"/>
              <a:t>to be </a:t>
            </a:r>
            <a:r>
              <a:rPr dirty="0" spc="-5"/>
              <a:t> </a:t>
            </a:r>
            <a:r>
              <a:rPr dirty="0" spc="-20"/>
              <a:t>taken.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 marR="11430" indent="-367030">
              <a:lnSpc>
                <a:spcPct val="1493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pc="-20"/>
              <a:t>help</a:t>
            </a:r>
            <a:r>
              <a:rPr dirty="0" spc="-15"/>
              <a:t> </a:t>
            </a:r>
            <a:r>
              <a:rPr dirty="0" spc="-20"/>
              <a:t>communication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15"/>
              <a:t> sales </a:t>
            </a:r>
            <a:r>
              <a:rPr dirty="0" spc="-430"/>
              <a:t> </a:t>
            </a:r>
            <a:r>
              <a:rPr dirty="0" spc="-25"/>
              <a:t>with</a:t>
            </a:r>
            <a:r>
              <a:rPr dirty="0" spc="-10"/>
              <a:t> </a:t>
            </a:r>
            <a:r>
              <a:rPr dirty="0" spc="-20"/>
              <a:t>marketing</a:t>
            </a:r>
            <a:r>
              <a:rPr dirty="0" spc="-10"/>
              <a:t> </a:t>
            </a:r>
            <a:r>
              <a:rPr dirty="0" spc="-15"/>
              <a:t>materials.</a:t>
            </a:r>
          </a:p>
          <a:p>
            <a:pPr marL="379095" marR="108585" indent="-367030">
              <a:lnSpc>
                <a:spcPct val="1493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pc="-15"/>
              <a:t>review </a:t>
            </a:r>
            <a:r>
              <a:rPr dirty="0" spc="-20"/>
              <a:t>the</a:t>
            </a:r>
            <a:r>
              <a:rPr dirty="0" spc="-15"/>
              <a:t> </a:t>
            </a:r>
            <a:r>
              <a:rPr dirty="0" spc="-30"/>
              <a:t>usability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15"/>
              <a:t> </a:t>
            </a:r>
            <a:r>
              <a:rPr dirty="0" spc="-20"/>
              <a:t>user </a:t>
            </a:r>
            <a:r>
              <a:rPr dirty="0" spc="-15"/>
              <a:t> friendliness </a:t>
            </a:r>
            <a:r>
              <a:rPr dirty="0" spc="-25"/>
              <a:t>within </a:t>
            </a:r>
            <a:r>
              <a:rPr dirty="0" spc="-30"/>
              <a:t>company’s </a:t>
            </a:r>
            <a:r>
              <a:rPr dirty="0" spc="-434"/>
              <a:t> </a:t>
            </a:r>
            <a:r>
              <a:rPr dirty="0" spc="-10"/>
              <a:t>software.</a:t>
            </a:r>
          </a:p>
          <a:p>
            <a:pPr marL="379095" marR="5080" indent="-367030">
              <a:lnSpc>
                <a:spcPct val="1493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pc="-15"/>
              <a:t>defining </a:t>
            </a:r>
            <a:r>
              <a:rPr dirty="0" spc="-10"/>
              <a:t>different </a:t>
            </a:r>
            <a:r>
              <a:rPr dirty="0" spc="-15"/>
              <a:t>new </a:t>
            </a:r>
            <a:r>
              <a:rPr dirty="0" spc="-10"/>
              <a:t>features </a:t>
            </a:r>
            <a:r>
              <a:rPr dirty="0" spc="-434"/>
              <a:t> </a:t>
            </a:r>
            <a:r>
              <a:rPr dirty="0" spc="-25"/>
              <a:t>that</a:t>
            </a:r>
            <a:r>
              <a:rPr dirty="0" spc="-15"/>
              <a:t> </a:t>
            </a:r>
            <a:r>
              <a:rPr dirty="0" spc="-20"/>
              <a:t>can</a:t>
            </a:r>
            <a:r>
              <a:rPr dirty="0" spc="-5"/>
              <a:t> be</a:t>
            </a:r>
            <a:r>
              <a:rPr dirty="0" spc="-10"/>
              <a:t> </a:t>
            </a:r>
            <a:r>
              <a:rPr dirty="0" spc="-15"/>
              <a:t>implemented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449" y="723900"/>
              <a:ext cx="7141250" cy="43314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1275" y="157743"/>
            <a:ext cx="2030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Roboto"/>
                <a:cs typeface="Roboto"/>
              </a:rPr>
              <a:t>UI/UX</a:t>
            </a:r>
            <a:r>
              <a:rPr dirty="0" sz="18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18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FrontEnd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8445" y="4773721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11</a:t>
            </a:fld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14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103050" y="287876"/>
            <a:ext cx="2262505" cy="166370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CCCCCC"/>
                </a:solidFill>
                <a:latin typeface="Roboto"/>
                <a:cs typeface="Roboto"/>
              </a:rPr>
              <a:t>Career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5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mission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D9D9D9"/>
                </a:solidFill>
                <a:latin typeface="Roboto"/>
                <a:cs typeface="Roboto"/>
              </a:rPr>
              <a:t>About</a:t>
            </a:r>
            <a:r>
              <a:rPr dirty="0" sz="1800" spc="-3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Inspheris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D9D9D9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0999" y="2055335"/>
            <a:ext cx="23793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3000" spc="-25">
                <a:solidFill>
                  <a:srgbClr val="FFFFFF"/>
                </a:solidFill>
                <a:latin typeface="Roboto"/>
                <a:cs typeface="Roboto"/>
              </a:rPr>
              <a:t>Breakdown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3050" y="2611976"/>
            <a:ext cx="2167890" cy="166370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Skills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Utilized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CCCCCC"/>
                </a:solidFill>
                <a:latin typeface="Roboto"/>
                <a:cs typeface="Roboto"/>
              </a:rPr>
              <a:t>What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did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learn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7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Impact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8650" y="1156675"/>
              <a:ext cx="6120925" cy="3204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1275" y="157743"/>
            <a:ext cx="1162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>
                <a:solidFill>
                  <a:srgbClr val="737373"/>
                </a:solidFill>
              </a:rPr>
              <a:t>14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898175" y="4581421"/>
            <a:ext cx="10585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Gantt</a:t>
            </a:r>
            <a:r>
              <a:rPr dirty="0" sz="1600" spc="-6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Chart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1275" y="157743"/>
            <a:ext cx="159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Mockup</a:t>
            </a:r>
            <a:r>
              <a:rPr dirty="0" sz="1800" spc="-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3845" y="4764543"/>
            <a:ext cx="1682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737373"/>
                </a:solidFill>
                <a:latin typeface="Roboto"/>
                <a:cs typeface="Roboto"/>
              </a:rPr>
              <a:t>15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9899" y="917724"/>
            <a:ext cx="8635365" cy="3905250"/>
            <a:chOff x="219899" y="917724"/>
            <a:chExt cx="8635365" cy="39052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899" y="917724"/>
              <a:ext cx="3705224" cy="390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2700" y="1444999"/>
              <a:ext cx="4772024" cy="23907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8687" y="4648947"/>
            <a:ext cx="11061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Handsketch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0936" y="4648947"/>
            <a:ext cx="11855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0">
                <a:solidFill>
                  <a:srgbClr val="737373"/>
                </a:solidFill>
                <a:latin typeface="Roboto"/>
                <a:cs typeface="Roboto"/>
              </a:rPr>
              <a:t>PSD</a:t>
            </a:r>
            <a:r>
              <a:rPr dirty="0" sz="1600" spc="-6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Mockup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225" y="929000"/>
              <a:ext cx="5762624" cy="34194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1275" y="157743"/>
            <a:ext cx="162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8445" y="4773721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16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8925" y="4547646"/>
            <a:ext cx="23031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Software</a:t>
            </a:r>
            <a:r>
              <a:rPr dirty="0" sz="1600" spc="-6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implementation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1275" y="157743"/>
            <a:ext cx="2846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Responsive</a:t>
            </a:r>
            <a:r>
              <a:rPr dirty="0" sz="1800" spc="-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3512" y="4547646"/>
            <a:ext cx="35833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Responsive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Design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 implementation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4050" y="901500"/>
            <a:ext cx="6704965" cy="3760470"/>
            <a:chOff x="1064050" y="901500"/>
            <a:chExt cx="6704965" cy="37604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050" y="901500"/>
              <a:ext cx="1959874" cy="37602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1775" y="1217400"/>
              <a:ext cx="3476624" cy="26669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658445" y="4773721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16</a:t>
            </a:fld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1275" y="157743"/>
            <a:ext cx="1501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Customization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3845" y="4764543"/>
            <a:ext cx="1682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737373"/>
                </a:solidFill>
                <a:latin typeface="Roboto"/>
                <a:cs typeface="Roboto"/>
              </a:rPr>
              <a:t>18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425" y="818300"/>
            <a:ext cx="8947150" cy="4055745"/>
            <a:chOff x="197425" y="818300"/>
            <a:chExt cx="8947150" cy="40557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25" y="818300"/>
              <a:ext cx="4214500" cy="4055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6299" y="934150"/>
              <a:ext cx="3297699" cy="28362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749862" y="4296562"/>
            <a:ext cx="241617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Customization</a:t>
            </a:r>
            <a:r>
              <a:rPr dirty="0" sz="1600" spc="-3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dirty="0" sz="1600" spc="-3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software </a:t>
            </a:r>
            <a:r>
              <a:rPr dirty="0" sz="1600" spc="-38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according </a:t>
            </a: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to 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client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1275" y="157743"/>
            <a:ext cx="784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Testing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3845" y="4764543"/>
            <a:ext cx="1682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737373"/>
                </a:solidFill>
                <a:latin typeface="Roboto"/>
                <a:cs typeface="Roboto"/>
              </a:rPr>
              <a:t>19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830" y="747875"/>
            <a:ext cx="7622331" cy="3992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5199" y="25"/>
            <a:ext cx="5758815" cy="5143500"/>
            <a:chOff x="3385199" y="25"/>
            <a:chExt cx="5758815" cy="5143500"/>
          </a:xfrm>
        </p:grpSpPr>
        <p:sp>
          <p:nvSpPr>
            <p:cNvPr id="3" name="object 3"/>
            <p:cNvSpPr/>
            <p:nvPr/>
          </p:nvSpPr>
          <p:spPr>
            <a:xfrm>
              <a:off x="3385199" y="25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300" y="3624712"/>
              <a:ext cx="1599149" cy="1070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7825" y="3513387"/>
              <a:ext cx="1293549" cy="12935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9100" y="4133248"/>
            <a:ext cx="1838960" cy="5207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400" spc="-20">
                <a:solidFill>
                  <a:srgbClr val="FFFFFF"/>
                </a:solidFill>
                <a:latin typeface="Roboto"/>
                <a:cs typeface="Roboto"/>
              </a:rPr>
              <a:t>International </a:t>
            </a:r>
            <a:r>
              <a:rPr dirty="0" sz="1400" spc="-15">
                <a:solidFill>
                  <a:srgbClr val="FFFFFF"/>
                </a:solidFill>
                <a:latin typeface="Roboto"/>
                <a:cs typeface="Roboto"/>
              </a:rPr>
              <a:t>Masters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solidFill>
                  <a:srgbClr val="FFFFFF"/>
                </a:solidFill>
                <a:latin typeface="Roboto"/>
                <a:cs typeface="Roboto"/>
              </a:rPr>
              <a:t>[Software</a:t>
            </a:r>
            <a:r>
              <a:rPr dirty="0" sz="1400" spc="-4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FFFFFF"/>
                </a:solidFill>
                <a:latin typeface="Roboto"/>
                <a:cs typeface="Roboto"/>
              </a:rPr>
              <a:t>Engineering]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77131" y="4807620"/>
            <a:ext cx="14795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2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100" y="531285"/>
            <a:ext cx="2355215" cy="7200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Anjan</a:t>
            </a:r>
            <a:r>
              <a:rPr dirty="0" sz="240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40" b="1">
                <a:solidFill>
                  <a:srgbClr val="FFFFFF"/>
                </a:solidFill>
                <a:latin typeface="Roboto"/>
                <a:cs typeface="Roboto"/>
              </a:rPr>
              <a:t>BHATTRAI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200" spc="-15">
                <a:solidFill>
                  <a:srgbClr val="FFFFFF"/>
                </a:solidFill>
                <a:latin typeface="Roboto"/>
                <a:cs typeface="Roboto"/>
              </a:rPr>
              <a:t>bhattr_a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100" y="1718283"/>
            <a:ext cx="2173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FFFFFF"/>
                </a:solidFill>
                <a:latin typeface="Roboto"/>
                <a:cs typeface="Roboto"/>
              </a:rPr>
              <a:t>UI</a:t>
            </a:r>
            <a:r>
              <a:rPr dirty="0" sz="24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4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Frontend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0350" y="3179487"/>
            <a:ext cx="15913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Engineering</a:t>
            </a:r>
            <a:r>
              <a:rPr dirty="0" sz="1400" spc="-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School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4325" y="3179487"/>
            <a:ext cx="165671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Internship 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Company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1924" y="505225"/>
            <a:ext cx="1700530" cy="448309"/>
          </a:xfrm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20">
                <a:solidFill>
                  <a:srgbClr val="434343"/>
                </a:solidFill>
              </a:rPr>
              <a:t>Internship Supervisor </a:t>
            </a:r>
            <a:r>
              <a:rPr dirty="0" sz="1400" spc="-335">
                <a:solidFill>
                  <a:srgbClr val="434343"/>
                </a:solidFill>
              </a:rPr>
              <a:t> </a:t>
            </a:r>
            <a:r>
              <a:rPr dirty="0" sz="1400" spc="-10">
                <a:solidFill>
                  <a:srgbClr val="434343"/>
                </a:solidFill>
              </a:rPr>
              <a:t>Mr.</a:t>
            </a:r>
            <a:r>
              <a:rPr dirty="0" sz="1400" spc="-30">
                <a:solidFill>
                  <a:srgbClr val="434343"/>
                </a:solidFill>
              </a:rPr>
              <a:t> </a:t>
            </a:r>
            <a:r>
              <a:rPr dirty="0" sz="1400" b="1">
                <a:solidFill>
                  <a:srgbClr val="434343"/>
                </a:solidFill>
                <a:latin typeface="Roboto"/>
                <a:cs typeface="Roboto"/>
              </a:rPr>
              <a:t>Thomas</a:t>
            </a:r>
            <a:r>
              <a:rPr dirty="0" sz="1400" spc="-3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Krotkine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1924" y="1694788"/>
            <a:ext cx="278574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Internship</a:t>
            </a:r>
            <a:r>
              <a:rPr dirty="0" sz="14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Duration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434343"/>
                </a:solidFill>
                <a:latin typeface="Roboto"/>
                <a:cs typeface="Roboto"/>
              </a:rPr>
              <a:t>6</a:t>
            </a:r>
            <a:r>
              <a:rPr dirty="0" sz="14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Months</a:t>
            </a:r>
            <a:r>
              <a:rPr dirty="0" sz="1400" spc="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(</a:t>
            </a:r>
            <a:r>
              <a:rPr dirty="0" sz="1200" spc="-10">
                <a:solidFill>
                  <a:srgbClr val="434343"/>
                </a:solidFill>
                <a:latin typeface="Roboto"/>
                <a:cs typeface="Roboto"/>
              </a:rPr>
              <a:t>25th</a:t>
            </a:r>
            <a:r>
              <a:rPr dirty="0" sz="12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434343"/>
                </a:solidFill>
                <a:latin typeface="Roboto"/>
                <a:cs typeface="Roboto"/>
              </a:rPr>
              <a:t>Sept</a:t>
            </a:r>
            <a:r>
              <a:rPr dirty="0" sz="12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434343"/>
                </a:solidFill>
                <a:latin typeface="Roboto"/>
                <a:cs typeface="Roboto"/>
              </a:rPr>
              <a:t>15</a:t>
            </a:r>
            <a:r>
              <a:rPr dirty="0" sz="12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200" spc="-45">
                <a:solidFill>
                  <a:srgbClr val="434343"/>
                </a:solidFill>
                <a:latin typeface="Roboto"/>
                <a:cs typeface="Roboto"/>
              </a:rPr>
              <a:t>–</a:t>
            </a:r>
            <a:r>
              <a:rPr dirty="0" sz="12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434343"/>
                </a:solidFill>
                <a:latin typeface="Roboto"/>
                <a:cs typeface="Roboto"/>
              </a:rPr>
              <a:t>24th</a:t>
            </a:r>
            <a:r>
              <a:rPr dirty="0" sz="1200" spc="-10">
                <a:solidFill>
                  <a:srgbClr val="434343"/>
                </a:solidFill>
                <a:latin typeface="Roboto"/>
                <a:cs typeface="Roboto"/>
              </a:rPr>
              <a:t> Mar </a:t>
            </a:r>
            <a:r>
              <a:rPr dirty="0" sz="1200" spc="-5">
                <a:solidFill>
                  <a:srgbClr val="434343"/>
                </a:solidFill>
                <a:latin typeface="Roboto"/>
                <a:cs typeface="Roboto"/>
              </a:rPr>
              <a:t>16)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1275" y="157743"/>
            <a:ext cx="1177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Mobile</a:t>
            </a:r>
            <a:r>
              <a:rPr dirty="0" sz="1800" spc="-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App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3845" y="4764543"/>
            <a:ext cx="1682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737373"/>
                </a:solidFill>
                <a:latin typeface="Roboto"/>
                <a:cs typeface="Roboto"/>
              </a:rPr>
              <a:t>20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25" y="940225"/>
            <a:ext cx="7854950" cy="3495675"/>
            <a:chOff x="400025" y="940225"/>
            <a:chExt cx="7854950" cy="34956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25" y="940225"/>
              <a:ext cx="3581399" cy="3495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8199" y="2782250"/>
              <a:ext cx="1523999" cy="15239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9574" y="2872462"/>
              <a:ext cx="1264925" cy="13435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88206" y="1258245"/>
              <a:ext cx="2866293" cy="13435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33100" y="4726622"/>
            <a:ext cx="1875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Mobile</a:t>
            </a:r>
            <a:r>
              <a:rPr dirty="0" sz="1600" spc="-2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737373"/>
                </a:solidFill>
                <a:latin typeface="Roboto"/>
                <a:cs typeface="Roboto"/>
              </a:rPr>
              <a:t>App</a:t>
            </a:r>
            <a:r>
              <a:rPr dirty="0" sz="1600" spc="-2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Example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103050" y="287876"/>
            <a:ext cx="2262505" cy="207327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CCCCCC"/>
                </a:solidFill>
                <a:latin typeface="Roboto"/>
                <a:cs typeface="Roboto"/>
              </a:rPr>
              <a:t>Career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5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mission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D9D9D9"/>
                </a:solidFill>
                <a:latin typeface="Roboto"/>
                <a:cs typeface="Roboto"/>
              </a:rPr>
              <a:t>About</a:t>
            </a:r>
            <a:r>
              <a:rPr dirty="0" sz="1800" spc="-3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Inspheris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D9D9D9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0999" y="2464910"/>
            <a:ext cx="27235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3000" spc="-35">
                <a:solidFill>
                  <a:srgbClr val="FFFFFF"/>
                </a:solidFill>
                <a:latin typeface="Roboto"/>
                <a:cs typeface="Roboto"/>
              </a:rPr>
              <a:t>Skills</a:t>
            </a:r>
            <a:r>
              <a:rPr dirty="0" sz="3000" spc="-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Roboto"/>
                <a:cs typeface="Roboto"/>
              </a:rPr>
              <a:t>Utilized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3050" y="3021551"/>
            <a:ext cx="2167890" cy="125412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CCCCCC"/>
                </a:solidFill>
                <a:latin typeface="Roboto"/>
                <a:cs typeface="Roboto"/>
              </a:rPr>
              <a:t>What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did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learn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7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Impact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3690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Skills</a:t>
            </a:r>
            <a:r>
              <a:rPr dirty="0" spc="-45"/>
              <a:t> </a:t>
            </a:r>
            <a:r>
              <a:rPr dirty="0" spc="-25"/>
              <a:t>Utilized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996" y="1608375"/>
            <a:ext cx="3733165" cy="166370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Software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Engineering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Skills</a:t>
            </a:r>
            <a:endParaRPr sz="1800">
              <a:latin typeface="Roboto"/>
              <a:cs typeface="Roboto"/>
            </a:endParaRPr>
          </a:p>
          <a:p>
            <a:pPr marL="429259" indent="-41719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Development</a:t>
            </a:r>
            <a:r>
              <a:rPr dirty="0" sz="1800" spc="-3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Operation</a:t>
            </a: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skills</a:t>
            </a:r>
            <a:endParaRPr sz="1800">
              <a:latin typeface="Roboto"/>
              <a:cs typeface="Roboto"/>
            </a:endParaRPr>
          </a:p>
          <a:p>
            <a:pPr marL="429259" marR="5080" indent="-417195">
              <a:lnSpc>
                <a:spcPct val="1493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Administrative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collaboration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tools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299" y="1378312"/>
            <a:ext cx="3809999" cy="2524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3690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Skills</a:t>
            </a:r>
            <a:r>
              <a:rPr dirty="0" spc="-45"/>
              <a:t> </a:t>
            </a:r>
            <a:r>
              <a:rPr dirty="0" spc="-25"/>
              <a:t>Utilized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925" y="992530"/>
            <a:ext cx="4798695" cy="296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Software</a:t>
            </a:r>
            <a:r>
              <a:rPr dirty="0" sz="1800" spc="-2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Engineering</a:t>
            </a:r>
            <a:r>
              <a:rPr dirty="0" sz="1800" spc="-1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Skills: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Research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modern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trend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in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737373"/>
                </a:solidFill>
                <a:latin typeface="Roboto"/>
                <a:cs typeface="Roboto"/>
              </a:rPr>
              <a:t>UI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Frontend,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Convert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ideas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action,</a:t>
            </a:r>
            <a:endParaRPr sz="1800">
              <a:latin typeface="Roboto"/>
              <a:cs typeface="Roboto"/>
            </a:endParaRPr>
          </a:p>
          <a:p>
            <a:pPr marL="469900" marR="347980" indent="-367030">
              <a:lnSpc>
                <a:spcPct val="1493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design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develop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mobile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responsive,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70">
                <a:solidFill>
                  <a:srgbClr val="737373"/>
                </a:solidFill>
                <a:latin typeface="Roboto"/>
                <a:cs typeface="Roboto"/>
              </a:rPr>
              <a:t>PSD-HTML-JS-Angula</a:t>
            </a:r>
            <a:r>
              <a:rPr dirty="0" sz="1800" spc="-40">
                <a:solidFill>
                  <a:srgbClr val="737373"/>
                </a:solidFill>
                <a:latin typeface="Roboto"/>
                <a:cs typeface="Roboto"/>
              </a:rPr>
              <a:t>r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implementation,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software</a:t>
            </a:r>
            <a:r>
              <a:rPr dirty="0" sz="1800" spc="-3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testing,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mobile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App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development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300" y="1139737"/>
            <a:ext cx="3143249" cy="3143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3690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Skills</a:t>
            </a:r>
            <a:r>
              <a:rPr dirty="0" spc="-45"/>
              <a:t> </a:t>
            </a:r>
            <a:r>
              <a:rPr dirty="0" spc="-25"/>
              <a:t>Utilized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925" y="992530"/>
            <a:ext cx="4234815" cy="173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Development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Operation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 skills: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Revision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control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GIT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technology.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Jenkins and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automated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systems.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Troubleshoot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updates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0049" y="3588299"/>
            <a:ext cx="6480810" cy="919480"/>
            <a:chOff x="1170049" y="3588299"/>
            <a:chExt cx="6480810" cy="919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049" y="3623375"/>
              <a:ext cx="2640099" cy="849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7275" y="3655049"/>
              <a:ext cx="2126624" cy="785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1025" y="3588299"/>
              <a:ext cx="919224" cy="9192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3690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Skills</a:t>
            </a:r>
            <a:r>
              <a:rPr dirty="0" spc="-45"/>
              <a:t> </a:t>
            </a:r>
            <a:r>
              <a:rPr dirty="0" spc="-25"/>
              <a:t>Utilized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925" y="992530"/>
            <a:ext cx="4462780" cy="3376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Administrative</a:t>
            </a:r>
            <a:r>
              <a:rPr dirty="0" sz="1800" spc="-1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collaboration</a:t>
            </a:r>
            <a:r>
              <a:rPr dirty="0" sz="1800" spc="-1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tools:</a:t>
            </a:r>
            <a:endParaRPr sz="1800">
              <a:latin typeface="Roboto"/>
              <a:cs typeface="Roboto"/>
            </a:endParaRPr>
          </a:p>
          <a:p>
            <a:pPr marL="469900" marR="206375" indent="-367030">
              <a:lnSpc>
                <a:spcPct val="149300"/>
              </a:lnSpc>
              <a:spcBef>
                <a:spcPts val="165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Using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Trello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create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ticket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track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bugs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development</a:t>
            </a:r>
            <a:endParaRPr sz="1800">
              <a:latin typeface="Roboto"/>
              <a:cs typeface="Roboto"/>
            </a:endParaRPr>
          </a:p>
          <a:p>
            <a:pPr marL="469900" marR="5080" indent="-367030">
              <a:lnSpc>
                <a:spcPct val="1493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Using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different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tools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like 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Google </a:t>
            </a:r>
            <a:r>
              <a:rPr dirty="0" sz="1800" spc="5">
                <a:solidFill>
                  <a:srgbClr val="737373"/>
                </a:solidFill>
                <a:latin typeface="Roboto"/>
                <a:cs typeface="Roboto"/>
              </a:rPr>
              <a:t>office </a:t>
            </a:r>
            <a:r>
              <a:rPr dirty="0" sz="1800" spc="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services,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invision,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lucidchart,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teamwork,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zendesk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to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communicate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the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leads.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Working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marketing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sales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275" y="1323275"/>
            <a:ext cx="3406900" cy="32041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103050" y="287876"/>
            <a:ext cx="2262505" cy="248285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CCCCCC"/>
                </a:solidFill>
                <a:latin typeface="Roboto"/>
                <a:cs typeface="Roboto"/>
              </a:rPr>
              <a:t>Career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5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mission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D9D9D9"/>
                </a:solidFill>
                <a:latin typeface="Roboto"/>
                <a:cs typeface="Roboto"/>
              </a:rPr>
              <a:t>About</a:t>
            </a:r>
            <a:r>
              <a:rPr dirty="0" sz="1800" spc="-3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Inspheris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D9D9D9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D9D9D9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Skills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Utilized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0999" y="2874485"/>
            <a:ext cx="3107690" cy="140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3000" spc="-10">
                <a:solidFill>
                  <a:srgbClr val="FFFFFF"/>
                </a:solidFill>
                <a:latin typeface="Roboto"/>
                <a:cs typeface="Roboto"/>
              </a:rPr>
              <a:t>What</a:t>
            </a:r>
            <a:r>
              <a:rPr dirty="0" sz="30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Roboto"/>
                <a:cs typeface="Roboto"/>
              </a:rPr>
              <a:t>did</a:t>
            </a:r>
            <a:r>
              <a:rPr dirty="0" sz="30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30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Roboto"/>
                <a:cs typeface="Roboto"/>
              </a:rPr>
              <a:t>learn</a:t>
            </a:r>
            <a:endParaRPr sz="3000">
              <a:latin typeface="Roboto"/>
              <a:cs typeface="Roboto"/>
            </a:endParaRPr>
          </a:p>
          <a:p>
            <a:pPr marL="471170" indent="-367665">
              <a:lnSpc>
                <a:spcPct val="100000"/>
              </a:lnSpc>
              <a:spcBef>
                <a:spcPts val="184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Impact</a:t>
            </a:r>
            <a:endParaRPr sz="1800">
              <a:latin typeface="Roboto"/>
              <a:cs typeface="Roboto"/>
            </a:endParaRPr>
          </a:p>
          <a:p>
            <a:pPr marL="471170" indent="-367665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5887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What</a:t>
            </a:r>
            <a:r>
              <a:rPr dirty="0" spc="-40"/>
              <a:t> </a:t>
            </a:r>
            <a:r>
              <a:rPr dirty="0" spc="-20"/>
              <a:t>I</a:t>
            </a:r>
            <a:r>
              <a:rPr dirty="0" spc="-45"/>
              <a:t> </a:t>
            </a:r>
            <a:r>
              <a:rPr dirty="0" spc="-15"/>
              <a:t>learned?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44925" y="992530"/>
            <a:ext cx="1686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737373"/>
                </a:solidFill>
                <a:latin typeface="Roboto"/>
                <a:cs typeface="Roboto"/>
              </a:rPr>
              <a:t>Technical</a:t>
            </a:r>
            <a:r>
              <a:rPr dirty="0" sz="1800" spc="-5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skills: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449" y="1476400"/>
            <a:ext cx="2393950" cy="289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413384" indent="-367030">
              <a:lnSpc>
                <a:spcPct val="1493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35">
                <a:solidFill>
                  <a:srgbClr val="737373"/>
                </a:solidFill>
                <a:latin typeface="Roboto"/>
                <a:cs typeface="Roboto"/>
              </a:rPr>
              <a:t>UI/UX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tools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technologies,</a:t>
            </a:r>
            <a:endParaRPr sz="1800">
              <a:latin typeface="Roboto"/>
              <a:cs typeface="Roboto"/>
            </a:endParaRPr>
          </a:p>
          <a:p>
            <a:pPr marL="379095" marR="235585" indent="-367030">
              <a:lnSpc>
                <a:spcPct val="1493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Latest trends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updates,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angular</a:t>
            </a:r>
            <a:r>
              <a:rPr dirty="0" sz="1800" spc="-4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Framework,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ionic</a:t>
            </a:r>
            <a:r>
              <a:rPr dirty="0" sz="1800" spc="-3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framework,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Responsive</a:t>
            </a:r>
            <a:r>
              <a:rPr dirty="0" sz="1800" spc="-4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web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7025" y="992530"/>
            <a:ext cx="1113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Soft</a:t>
            </a:r>
            <a:r>
              <a:rPr dirty="0" sz="1800" spc="-6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skills: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549" y="1476400"/>
            <a:ext cx="2578735" cy="248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63500" indent="-367030">
              <a:lnSpc>
                <a:spcPct val="1493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Teamwork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in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an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 international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working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environment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Communication</a:t>
            </a:r>
            <a:r>
              <a:rPr dirty="0" sz="1800" spc="-6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skills</a:t>
            </a:r>
            <a:endParaRPr sz="1800">
              <a:latin typeface="Roboto"/>
              <a:cs typeface="Roboto"/>
            </a:endParaRPr>
          </a:p>
          <a:p>
            <a:pPr marL="379095" marR="604520" indent="-367030">
              <a:lnSpc>
                <a:spcPct val="1493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French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Working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culture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800" y="1144930"/>
            <a:ext cx="2031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Management</a:t>
            </a:r>
            <a:r>
              <a:rPr dirty="0" sz="1800" spc="-7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skills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6325" y="1628801"/>
            <a:ext cx="224409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466725" indent="-367030">
              <a:lnSpc>
                <a:spcPct val="1493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project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management,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time</a:t>
            </a:r>
            <a:r>
              <a:rPr dirty="0" sz="1800" spc="-9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management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9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more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28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103050" y="287876"/>
            <a:ext cx="2262505" cy="289242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CCCCCC"/>
                </a:solidFill>
                <a:latin typeface="Roboto"/>
                <a:cs typeface="Roboto"/>
              </a:rPr>
              <a:t>Career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5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mission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D9D9D9"/>
                </a:solidFill>
                <a:latin typeface="Roboto"/>
                <a:cs typeface="Roboto"/>
              </a:rPr>
              <a:t>About</a:t>
            </a:r>
            <a:r>
              <a:rPr dirty="0" sz="1800" spc="-3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Inspheris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D9D9D9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D9D9D9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D9D9D9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D9D9D9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Skills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Utilized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CCCCCC"/>
                </a:solidFill>
                <a:latin typeface="Roboto"/>
                <a:cs typeface="Roboto"/>
              </a:rPr>
              <a:t>What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did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learn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0999" y="3284060"/>
            <a:ext cx="3442970" cy="991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3000" spc="-40">
                <a:solidFill>
                  <a:srgbClr val="FFFFFF"/>
                </a:solidFill>
                <a:latin typeface="Roboto"/>
                <a:cs typeface="Roboto"/>
              </a:rPr>
              <a:t>Internship</a:t>
            </a:r>
            <a:r>
              <a:rPr dirty="0" sz="3000" spc="-7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endParaRPr sz="3000">
              <a:latin typeface="Roboto"/>
              <a:cs typeface="Roboto"/>
            </a:endParaRPr>
          </a:p>
          <a:p>
            <a:pPr marL="471170" indent="-367665">
              <a:lnSpc>
                <a:spcPct val="100000"/>
              </a:lnSpc>
              <a:spcBef>
                <a:spcPts val="184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050" y="1007137"/>
            <a:ext cx="3352799" cy="3486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800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Internship</a:t>
            </a:r>
            <a:r>
              <a:rPr dirty="0" spc="-70"/>
              <a:t> </a:t>
            </a:r>
            <a:r>
              <a:rPr dirty="0" spc="-15"/>
              <a:t>Impact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28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44925" y="992530"/>
            <a:ext cx="4672330" cy="358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737373"/>
                </a:solidFill>
                <a:latin typeface="Roboto"/>
                <a:cs typeface="Roboto"/>
              </a:rPr>
              <a:t>Current</a:t>
            </a:r>
            <a:r>
              <a:rPr dirty="0" sz="1800" spc="-15" b="1">
                <a:solidFill>
                  <a:srgbClr val="737373"/>
                </a:solidFill>
                <a:latin typeface="Roboto"/>
                <a:cs typeface="Roboto"/>
              </a:rPr>
              <a:t> Situation:</a:t>
            </a:r>
            <a:r>
              <a:rPr dirty="0" sz="1800" spc="2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Software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Project Manager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Long</a:t>
            </a:r>
            <a:r>
              <a:rPr dirty="0" sz="1800" spc="-2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30" b="1">
                <a:solidFill>
                  <a:srgbClr val="737373"/>
                </a:solidFill>
                <a:latin typeface="Roboto"/>
                <a:cs typeface="Roboto"/>
              </a:rPr>
              <a:t>Term</a:t>
            </a:r>
            <a:r>
              <a:rPr dirty="0" sz="1800" spc="-2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advantages: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International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Master’s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Degree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easy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integrate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international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teams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Growth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: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Critical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Thinking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analysis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Lead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team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projects</a:t>
            </a:r>
            <a:endParaRPr sz="1800">
              <a:latin typeface="Roboto"/>
              <a:cs typeface="Roboto"/>
            </a:endParaRPr>
          </a:p>
          <a:p>
            <a:pPr marL="469900" marR="537210" indent="-367030">
              <a:lnSpc>
                <a:spcPct val="1493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position,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money,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Job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title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career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growth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7131" y="4807620"/>
            <a:ext cx="14795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2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3050" y="425988"/>
            <a:ext cx="2262505" cy="371157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Career</a:t>
            </a:r>
            <a:r>
              <a:rPr dirty="0" sz="180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Internship</a:t>
            </a:r>
            <a:r>
              <a:rPr dirty="0" sz="1800" spc="-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mission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About</a:t>
            </a:r>
            <a:r>
              <a:rPr dirty="0" sz="18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Inspheris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Skills</a:t>
            </a:r>
            <a:r>
              <a:rPr dirty="0" sz="18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Utilized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What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did</a:t>
            </a:r>
            <a:r>
              <a:rPr dirty="0" sz="18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learn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16014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4008120">
              <a:lnSpc>
                <a:spcPct val="100000"/>
              </a:lnSpc>
              <a:spcBef>
                <a:spcPts val="1165"/>
              </a:spcBef>
            </a:pPr>
            <a:r>
              <a:rPr dirty="0" spc="-20" b="0">
                <a:latin typeface="Roboto"/>
                <a:cs typeface="Roboto"/>
              </a:rPr>
              <a:t>This</a:t>
            </a:r>
            <a:r>
              <a:rPr dirty="0" spc="-5" b="0">
                <a:latin typeface="Roboto"/>
                <a:cs typeface="Roboto"/>
              </a:rPr>
              <a:t> </a:t>
            </a:r>
            <a:r>
              <a:rPr dirty="0" spc="-5"/>
              <a:t>internship</a:t>
            </a:r>
            <a:r>
              <a:rPr dirty="0" spc="-15"/>
              <a:t> </a:t>
            </a:r>
            <a:r>
              <a:rPr dirty="0" spc="-25" b="0">
                <a:latin typeface="Roboto"/>
                <a:cs typeface="Roboto"/>
              </a:rPr>
              <a:t>has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been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25" b="0">
                <a:latin typeface="Roboto"/>
                <a:cs typeface="Roboto"/>
              </a:rPr>
              <a:t>an</a:t>
            </a:r>
            <a:r>
              <a:rPr dirty="0" b="0">
                <a:latin typeface="Roboto"/>
                <a:cs typeface="Roboto"/>
              </a:rPr>
              <a:t> </a:t>
            </a:r>
            <a:r>
              <a:rPr dirty="0"/>
              <a:t>excellent</a:t>
            </a:r>
          </a:p>
          <a:p>
            <a:pPr marL="4008120">
              <a:lnSpc>
                <a:spcPct val="100000"/>
              </a:lnSpc>
              <a:spcBef>
                <a:spcPts val="1065"/>
              </a:spcBef>
            </a:pPr>
            <a:r>
              <a:rPr dirty="0" spc="-20" b="0">
                <a:latin typeface="Roboto"/>
                <a:cs typeface="Roboto"/>
              </a:rPr>
              <a:t>and</a:t>
            </a:r>
            <a:r>
              <a:rPr dirty="0" b="0">
                <a:latin typeface="Roboto"/>
                <a:cs typeface="Roboto"/>
              </a:rPr>
              <a:t> </a:t>
            </a:r>
            <a:r>
              <a:rPr dirty="0"/>
              <a:t>rewarding </a:t>
            </a:r>
            <a:r>
              <a:rPr dirty="0" spc="-15" b="0">
                <a:latin typeface="Roboto"/>
                <a:cs typeface="Roboto"/>
              </a:rPr>
              <a:t>experience.</a:t>
            </a:r>
          </a:p>
          <a:p>
            <a:pPr marL="4008120" marR="248920">
              <a:lnSpc>
                <a:spcPct val="149300"/>
              </a:lnSpc>
              <a:spcBef>
                <a:spcPts val="1650"/>
              </a:spcBef>
            </a:pPr>
            <a:r>
              <a:rPr dirty="0" spc="-25" b="0">
                <a:latin typeface="Roboto"/>
                <a:cs typeface="Roboto"/>
              </a:rPr>
              <a:t>It </a:t>
            </a:r>
            <a:r>
              <a:rPr dirty="0" spc="-15" b="0">
                <a:latin typeface="Roboto"/>
                <a:cs typeface="Roboto"/>
              </a:rPr>
              <a:t>was a </a:t>
            </a:r>
            <a:r>
              <a:rPr dirty="0" spc="5"/>
              <a:t>great </a:t>
            </a:r>
            <a:r>
              <a:rPr dirty="0" spc="-10"/>
              <a:t>opportunity </a:t>
            </a:r>
            <a:r>
              <a:rPr dirty="0" spc="-10" b="0">
                <a:latin typeface="Roboto"/>
                <a:cs typeface="Roboto"/>
              </a:rPr>
              <a:t>to </a:t>
            </a:r>
            <a:r>
              <a:rPr dirty="0" spc="-15" b="0">
                <a:latin typeface="Roboto"/>
                <a:cs typeface="Roboto"/>
              </a:rPr>
              <a:t>improve </a:t>
            </a:r>
            <a:r>
              <a:rPr dirty="0" spc="-434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personal</a:t>
            </a:r>
            <a:r>
              <a:rPr dirty="0" spc="-10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and</a:t>
            </a:r>
            <a:r>
              <a:rPr dirty="0" spc="-10" b="0">
                <a:latin typeface="Roboto"/>
                <a:cs typeface="Roboto"/>
              </a:rPr>
              <a:t> </a:t>
            </a:r>
            <a:r>
              <a:rPr dirty="0" spc="-15" b="0">
                <a:latin typeface="Roboto"/>
                <a:cs typeface="Roboto"/>
              </a:rPr>
              <a:t>professional</a:t>
            </a:r>
            <a:r>
              <a:rPr dirty="0" spc="-5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skills.</a:t>
            </a:r>
          </a:p>
          <a:p>
            <a:pPr marL="4008120" marR="5080">
              <a:lnSpc>
                <a:spcPct val="149300"/>
              </a:lnSpc>
              <a:spcBef>
                <a:spcPts val="1650"/>
              </a:spcBef>
            </a:pPr>
            <a:r>
              <a:rPr dirty="0" spc="-10" b="0">
                <a:latin typeface="Roboto"/>
                <a:cs typeface="Roboto"/>
              </a:rPr>
              <a:t>These</a:t>
            </a:r>
            <a:r>
              <a:rPr dirty="0" spc="-20" b="0">
                <a:latin typeface="Roboto"/>
                <a:cs typeface="Roboto"/>
              </a:rPr>
              <a:t> valuable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skills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have</a:t>
            </a:r>
            <a:r>
              <a:rPr dirty="0" spc="35" b="0">
                <a:latin typeface="Roboto"/>
                <a:cs typeface="Roboto"/>
              </a:rPr>
              <a:t> </a:t>
            </a:r>
            <a:r>
              <a:rPr dirty="0" spc="-5"/>
              <a:t>boosted </a:t>
            </a:r>
            <a:r>
              <a:rPr dirty="0" spc="-30" b="0">
                <a:latin typeface="Roboto"/>
                <a:cs typeface="Roboto"/>
              </a:rPr>
              <a:t>my 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5"/>
              <a:t>professional </a:t>
            </a:r>
            <a:r>
              <a:rPr dirty="0" spc="-10"/>
              <a:t>skills</a:t>
            </a:r>
            <a:r>
              <a:rPr dirty="0" spc="40"/>
              <a:t> </a:t>
            </a:r>
            <a:r>
              <a:rPr dirty="0" spc="-10" b="0">
                <a:latin typeface="Roboto"/>
                <a:cs typeface="Roboto"/>
              </a:rPr>
              <a:t>to </a:t>
            </a:r>
            <a:r>
              <a:rPr dirty="0" spc="-15" b="0">
                <a:latin typeface="Roboto"/>
                <a:cs typeface="Roboto"/>
              </a:rPr>
              <a:t>a</a:t>
            </a:r>
            <a:r>
              <a:rPr dirty="0" spc="10" b="0">
                <a:latin typeface="Roboto"/>
                <a:cs typeface="Roboto"/>
              </a:rPr>
              <a:t> </a:t>
            </a:r>
            <a:r>
              <a:rPr dirty="0"/>
              <a:t>higher</a:t>
            </a:r>
            <a:r>
              <a:rPr dirty="0" spc="-5"/>
              <a:t> </a:t>
            </a:r>
            <a:r>
              <a:rPr dirty="0" spc="5"/>
              <a:t>level </a:t>
            </a:r>
            <a:r>
              <a:rPr dirty="0" spc="-25" b="0">
                <a:latin typeface="Roboto"/>
                <a:cs typeface="Roboto"/>
              </a:rPr>
              <a:t>and </a:t>
            </a:r>
            <a:r>
              <a:rPr dirty="0" spc="-430" b="0">
                <a:latin typeface="Roboto"/>
                <a:cs typeface="Roboto"/>
              </a:rPr>
              <a:t> </a:t>
            </a:r>
            <a:r>
              <a:rPr dirty="0" spc="-15" b="0">
                <a:latin typeface="Roboto"/>
                <a:cs typeface="Roboto"/>
              </a:rPr>
              <a:t>prepare</a:t>
            </a:r>
            <a:r>
              <a:rPr dirty="0" spc="-10" b="0">
                <a:latin typeface="Roboto"/>
                <a:cs typeface="Roboto"/>
              </a:rPr>
              <a:t> </a:t>
            </a:r>
            <a:r>
              <a:rPr dirty="0" spc="5" b="0">
                <a:latin typeface="Roboto"/>
                <a:cs typeface="Roboto"/>
              </a:rPr>
              <a:t>me</a:t>
            </a:r>
            <a:r>
              <a:rPr dirty="0" spc="-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for </a:t>
            </a:r>
            <a:r>
              <a:rPr dirty="0"/>
              <a:t>future</a:t>
            </a:r>
            <a:r>
              <a:rPr dirty="0" spc="-5"/>
              <a:t> </a:t>
            </a:r>
            <a:r>
              <a:rPr dirty="0" spc="10"/>
              <a:t>career</a:t>
            </a:r>
            <a:r>
              <a:rPr dirty="0" spc="10" b="0">
                <a:latin typeface="Roboto"/>
                <a:cs typeface="Roboto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50" y="966299"/>
            <a:ext cx="4197951" cy="3635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28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50" y="1896641"/>
            <a:ext cx="28975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5">
                <a:solidFill>
                  <a:srgbClr val="FFFFFF"/>
                </a:solidFill>
                <a:latin typeface="Roboto"/>
                <a:cs typeface="Roboto"/>
              </a:rPr>
              <a:t>Thank</a:t>
            </a:r>
            <a:r>
              <a:rPr dirty="0" sz="4800" spc="-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800" spc="-8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endParaRPr sz="4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1245" y="4807620"/>
            <a:ext cx="1682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solidFill>
                  <a:srgbClr val="737373"/>
                </a:solidFill>
                <a:latin typeface="Roboto"/>
                <a:cs typeface="Roboto"/>
              </a:rPr>
              <a:t>31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50" y="2853011"/>
            <a:ext cx="173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Anjan</a:t>
            </a:r>
            <a:r>
              <a:rPr dirty="0" sz="1800" spc="-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BHATTRAI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6399" y="4245874"/>
            <a:ext cx="897890" cy="897890"/>
            <a:chOff x="8246399" y="4245874"/>
            <a:chExt cx="897890" cy="897890"/>
          </a:xfrm>
        </p:grpSpPr>
        <p:sp>
          <p:nvSpPr>
            <p:cNvPr id="3" name="object 3"/>
            <p:cNvSpPr/>
            <p:nvPr/>
          </p:nvSpPr>
          <p:spPr>
            <a:xfrm>
              <a:off x="8246399" y="424592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46399" y="424587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0" y="149602"/>
                  </a:lnTo>
                  <a:lnTo>
                    <a:pt x="11387" y="92352"/>
                  </a:lnTo>
                  <a:lnTo>
                    <a:pt x="43817" y="43817"/>
                  </a:lnTo>
                  <a:lnTo>
                    <a:pt x="92352" y="11387"/>
                  </a:lnTo>
                  <a:lnTo>
                    <a:pt x="149602" y="0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131" y="4807620"/>
            <a:ext cx="14795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2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0999" y="278922"/>
            <a:ext cx="24720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3000" spc="-10">
                <a:solidFill>
                  <a:srgbClr val="FFFFFF"/>
                </a:solidFill>
                <a:latin typeface="Roboto"/>
                <a:cs typeface="Roboto"/>
              </a:rPr>
              <a:t>Career</a:t>
            </a:r>
            <a:r>
              <a:rPr dirty="0" sz="3000" spc="-8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Roboto"/>
                <a:cs typeface="Roboto"/>
              </a:rPr>
              <a:t>Path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050" y="964722"/>
            <a:ext cx="3509010" cy="344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CCCCC"/>
              </a:buClr>
              <a:buSzPct val="60000"/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3000" spc="-40">
                <a:solidFill>
                  <a:srgbClr val="FFFFFF"/>
                </a:solidFill>
                <a:latin typeface="Roboto"/>
                <a:cs typeface="Roboto"/>
              </a:rPr>
              <a:t>Internship</a:t>
            </a:r>
            <a:r>
              <a:rPr dirty="0" sz="3000" spc="-9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Roboto"/>
                <a:cs typeface="Roboto"/>
              </a:rPr>
              <a:t>mission</a:t>
            </a:r>
            <a:endParaRPr sz="30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84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CCCCCC"/>
                </a:solidFill>
                <a:latin typeface="Roboto"/>
                <a:cs typeface="Roboto"/>
              </a:rPr>
              <a:t>About</a:t>
            </a:r>
            <a:r>
              <a:rPr dirty="0" sz="1800" spc="-3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Inspheris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Skills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Utilized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CCCCCC"/>
                </a:solidFill>
                <a:latin typeface="Roboto"/>
                <a:cs typeface="Roboto"/>
              </a:rPr>
              <a:t>What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did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learn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Impact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6171" y="2194237"/>
            <a:ext cx="1882139" cy="755650"/>
            <a:chOff x="336171" y="2194237"/>
            <a:chExt cx="1882139" cy="755650"/>
          </a:xfrm>
        </p:grpSpPr>
        <p:sp>
          <p:nvSpPr>
            <p:cNvPr id="4" name="object 4"/>
            <p:cNvSpPr/>
            <p:nvPr/>
          </p:nvSpPr>
          <p:spPr>
            <a:xfrm>
              <a:off x="340933" y="2199000"/>
              <a:ext cx="1872614" cy="746125"/>
            </a:xfrm>
            <a:custGeom>
              <a:avLst/>
              <a:gdLst/>
              <a:ahLst/>
              <a:cxnLst/>
              <a:rect l="l" t="t" r="r" b="b"/>
              <a:pathLst>
                <a:path w="1872614" h="746125">
                  <a:moveTo>
                    <a:pt x="1499550" y="745499"/>
                  </a:moveTo>
                  <a:lnTo>
                    <a:pt x="0" y="745499"/>
                  </a:lnTo>
                  <a:lnTo>
                    <a:pt x="0" y="0"/>
                  </a:lnTo>
                  <a:lnTo>
                    <a:pt x="1499550" y="0"/>
                  </a:lnTo>
                  <a:lnTo>
                    <a:pt x="1872300" y="372749"/>
                  </a:lnTo>
                  <a:lnTo>
                    <a:pt x="1499550" y="7454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0933" y="2199000"/>
              <a:ext cx="1872614" cy="746125"/>
            </a:xfrm>
            <a:custGeom>
              <a:avLst/>
              <a:gdLst/>
              <a:ahLst/>
              <a:cxnLst/>
              <a:rect l="l" t="t" r="r" b="b"/>
              <a:pathLst>
                <a:path w="1872614" h="746125">
                  <a:moveTo>
                    <a:pt x="0" y="0"/>
                  </a:moveTo>
                  <a:lnTo>
                    <a:pt x="1499550" y="0"/>
                  </a:lnTo>
                  <a:lnTo>
                    <a:pt x="1872300" y="372749"/>
                  </a:lnTo>
                  <a:lnTo>
                    <a:pt x="1499550" y="745499"/>
                  </a:lnTo>
                  <a:lnTo>
                    <a:pt x="0" y="74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39397" y="2411793"/>
            <a:ext cx="857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Roboto"/>
                <a:cs typeface="Roboto"/>
              </a:rPr>
              <a:t>2011-14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2819" y="1610215"/>
            <a:ext cx="2960370" cy="1339215"/>
            <a:chOff x="912819" y="1610215"/>
            <a:chExt cx="2960370" cy="1339215"/>
          </a:xfrm>
        </p:grpSpPr>
        <p:sp>
          <p:nvSpPr>
            <p:cNvPr id="8" name="object 8"/>
            <p:cNvSpPr/>
            <p:nvPr/>
          </p:nvSpPr>
          <p:spPr>
            <a:xfrm>
              <a:off x="1012282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19" y="1610215"/>
              <a:ext cx="198899" cy="1988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50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00" y="407211"/>
            <a:ext cx="1838325" cy="854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30">
                <a:solidFill>
                  <a:srgbClr val="737373"/>
                </a:solidFill>
              </a:rPr>
              <a:t>UI/UX </a:t>
            </a:r>
            <a:r>
              <a:rPr dirty="0" sz="1600" spc="-20">
                <a:solidFill>
                  <a:srgbClr val="737373"/>
                </a:solidFill>
              </a:rPr>
              <a:t>and </a:t>
            </a:r>
            <a:r>
              <a:rPr dirty="0" sz="1600" spc="-15">
                <a:solidFill>
                  <a:srgbClr val="737373"/>
                </a:solidFill>
              </a:rPr>
              <a:t>Frontend, </a:t>
            </a:r>
            <a:r>
              <a:rPr dirty="0" sz="1600" spc="-385">
                <a:solidFill>
                  <a:srgbClr val="737373"/>
                </a:solidFill>
              </a:rPr>
              <a:t> </a:t>
            </a:r>
            <a:r>
              <a:rPr dirty="0" sz="1600" spc="-15">
                <a:solidFill>
                  <a:srgbClr val="737373"/>
                </a:solidFill>
              </a:rPr>
              <a:t>Freelancer </a:t>
            </a:r>
            <a:r>
              <a:rPr dirty="0" sz="1600" spc="-10">
                <a:solidFill>
                  <a:srgbClr val="737373"/>
                </a:solidFill>
              </a:rPr>
              <a:t> </a:t>
            </a:r>
            <a:r>
              <a:rPr dirty="0" sz="1600" spc="-35" i="1">
                <a:solidFill>
                  <a:srgbClr val="737373"/>
                </a:solidFill>
                <a:latin typeface="Roboto"/>
                <a:cs typeface="Roboto"/>
              </a:rPr>
              <a:t>Kathmandu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38" y="2411793"/>
            <a:ext cx="538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2014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66282" y="2194237"/>
            <a:ext cx="3261995" cy="1338580"/>
            <a:chOff x="2266282" y="2194237"/>
            <a:chExt cx="3261995" cy="1338580"/>
          </a:xfrm>
        </p:grpSpPr>
        <p:sp>
          <p:nvSpPr>
            <p:cNvPr id="15" name="object 15"/>
            <p:cNvSpPr/>
            <p:nvPr/>
          </p:nvSpPr>
          <p:spPr>
            <a:xfrm>
              <a:off x="2365744" y="2938957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554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282" y="3333713"/>
              <a:ext cx="198899" cy="1988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7197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49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7197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17362" y="3790236"/>
            <a:ext cx="183896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Masters </a:t>
            </a:r>
            <a:r>
              <a:rPr dirty="0" sz="1600" spc="-25">
                <a:solidFill>
                  <a:srgbClr val="737373"/>
                </a:solidFill>
                <a:latin typeface="Roboto"/>
                <a:cs typeface="Roboto"/>
              </a:rPr>
              <a:t>in </a:t>
            </a: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Software </a:t>
            </a:r>
            <a:r>
              <a:rPr dirty="0" sz="1600" spc="-38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Engineering,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Epita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1953" y="2273680"/>
            <a:ext cx="78676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09550" marR="5080" indent="-197485">
              <a:lnSpc>
                <a:spcPct val="100699"/>
              </a:lnSpc>
              <a:spcBef>
                <a:spcPts val="85"/>
              </a:spcBef>
            </a:pP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15</a:t>
            </a:r>
            <a:r>
              <a:rPr dirty="0" sz="1800" spc="-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Roboto"/>
                <a:cs typeface="Roboto"/>
              </a:rPr>
              <a:t>feb</a:t>
            </a:r>
            <a:r>
              <a:rPr dirty="0" sz="180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315">
                <a:solidFill>
                  <a:srgbClr val="FFFFFF"/>
                </a:solidFill>
                <a:latin typeface="Roboto"/>
                <a:cs typeface="Roboto"/>
              </a:rPr>
              <a:t>- </a:t>
            </a:r>
            <a:r>
              <a:rPr dirty="0" sz="1800" spc="-4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sep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58732" y="1610215"/>
            <a:ext cx="3124200" cy="1339215"/>
            <a:chOff x="4058732" y="1610215"/>
            <a:chExt cx="3124200" cy="1339215"/>
          </a:xfrm>
        </p:grpSpPr>
        <p:sp>
          <p:nvSpPr>
            <p:cNvPr id="22" name="object 22"/>
            <p:cNvSpPr/>
            <p:nvPr/>
          </p:nvSpPr>
          <p:spPr>
            <a:xfrm>
              <a:off x="4158195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8732" y="1610215"/>
              <a:ext cx="198899" cy="1988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50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377119" y="407211"/>
            <a:ext cx="145605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35">
                <a:solidFill>
                  <a:srgbClr val="737373"/>
                </a:solidFill>
                <a:latin typeface="Roboto"/>
                <a:cs typeface="Roboto"/>
              </a:rPr>
              <a:t>UI 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and Frontend </a:t>
            </a:r>
            <a:r>
              <a:rPr dirty="0" sz="1600" spc="-38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737373"/>
                </a:solidFill>
                <a:latin typeface="Roboto"/>
                <a:cs typeface="Roboto"/>
              </a:rPr>
              <a:t>[</a:t>
            </a:r>
            <a:r>
              <a:rPr dirty="0" sz="1600" spc="-30" i="1">
                <a:solidFill>
                  <a:srgbClr val="737373"/>
                </a:solidFill>
                <a:latin typeface="Roboto"/>
                <a:cs typeface="Roboto"/>
              </a:rPr>
              <a:t>Inspheris</a:t>
            </a:r>
            <a:r>
              <a:rPr dirty="0" sz="1600" spc="-30">
                <a:solidFill>
                  <a:srgbClr val="737373"/>
                </a:solidFill>
                <a:latin typeface="Roboto"/>
                <a:cs typeface="Roboto"/>
              </a:rPr>
              <a:t>] </a:t>
            </a:r>
            <a:r>
              <a:rPr dirty="0" sz="1600" spc="-2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Freelancer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61643" y="2273680"/>
            <a:ext cx="82423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AutoNum type="arabicPlain" startAt="15"/>
              <a:tabLst>
                <a:tab pos="325755" algn="l"/>
              </a:tabLst>
            </a:pP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sep</a:t>
            </a:r>
            <a:r>
              <a:rPr dirty="0" sz="1800" spc="-8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315">
                <a:solidFill>
                  <a:srgbClr val="FFFFFF"/>
                </a:solidFill>
                <a:latin typeface="Roboto"/>
                <a:cs typeface="Roboto"/>
              </a:rPr>
              <a:t>-</a:t>
            </a:r>
            <a:endParaRPr sz="1800">
              <a:latin typeface="Roboto"/>
              <a:cs typeface="Roboto"/>
            </a:endParaRPr>
          </a:p>
          <a:p>
            <a:pPr marL="367665" indent="-313690">
              <a:lnSpc>
                <a:spcPct val="100000"/>
              </a:lnSpc>
              <a:spcBef>
                <a:spcPts val="15"/>
              </a:spcBef>
              <a:buAutoNum type="arabicPlain" startAt="15"/>
              <a:tabLst>
                <a:tab pos="368300" algn="l"/>
              </a:tabLst>
            </a:pP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mar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73069" y="2194237"/>
            <a:ext cx="2865120" cy="1338580"/>
            <a:chOff x="5973069" y="2194237"/>
            <a:chExt cx="2865120" cy="1338580"/>
          </a:xfrm>
        </p:grpSpPr>
        <p:sp>
          <p:nvSpPr>
            <p:cNvPr id="29" name="object 29"/>
            <p:cNvSpPr/>
            <p:nvPr/>
          </p:nvSpPr>
          <p:spPr>
            <a:xfrm>
              <a:off x="6072532" y="2938957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554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3069" y="3333713"/>
              <a:ext cx="198899" cy="1988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78181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49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8181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199924" y="3790236"/>
            <a:ext cx="2562860" cy="5778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600" spc="-25">
                <a:solidFill>
                  <a:srgbClr val="737373"/>
                </a:solidFill>
                <a:latin typeface="Roboto"/>
                <a:cs typeface="Roboto"/>
              </a:rPr>
              <a:t>Internship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737373"/>
                </a:solidFill>
                <a:latin typeface="Roboto"/>
                <a:cs typeface="Roboto"/>
              </a:rPr>
              <a:t>[UI</a:t>
            </a:r>
            <a:r>
              <a:rPr dirty="0" sz="16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Front</a:t>
            </a: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end]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35" i="1">
                <a:solidFill>
                  <a:srgbClr val="737373"/>
                </a:solidFill>
                <a:latin typeface="Roboto"/>
                <a:cs typeface="Roboto"/>
              </a:rPr>
              <a:t>Inspheris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25928" y="2411793"/>
            <a:ext cx="885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6</a:t>
            </a: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315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now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669807" y="1610215"/>
            <a:ext cx="199390" cy="593725"/>
            <a:chOff x="7669807" y="1610215"/>
            <a:chExt cx="199390" cy="593725"/>
          </a:xfrm>
        </p:grpSpPr>
        <p:sp>
          <p:nvSpPr>
            <p:cNvPr id="36" name="object 36"/>
            <p:cNvSpPr/>
            <p:nvPr/>
          </p:nvSpPr>
          <p:spPr>
            <a:xfrm>
              <a:off x="7769270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9807" y="1610215"/>
              <a:ext cx="198899" cy="1988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759004" y="407211"/>
            <a:ext cx="152717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30">
                <a:solidFill>
                  <a:srgbClr val="737373"/>
                </a:solidFill>
                <a:latin typeface="Roboto"/>
                <a:cs typeface="Roboto"/>
              </a:rPr>
              <a:t>UI/UX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737373"/>
                </a:solidFill>
                <a:latin typeface="Roboto"/>
                <a:cs typeface="Roboto"/>
              </a:rPr>
              <a:t>Software</a:t>
            </a:r>
            <a:r>
              <a:rPr dirty="0" sz="1600" spc="-8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Project </a:t>
            </a:r>
            <a:r>
              <a:rPr dirty="0" sz="1600" spc="-38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737373"/>
                </a:solidFill>
                <a:latin typeface="Roboto"/>
                <a:cs typeface="Roboto"/>
              </a:rPr>
              <a:t>Manager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4657824"/>
            <a:ext cx="9144000" cy="485775"/>
          </a:xfrm>
          <a:custGeom>
            <a:avLst/>
            <a:gdLst/>
            <a:ahLst/>
            <a:cxnLst/>
            <a:rect l="l" t="t" r="r" b="b"/>
            <a:pathLst>
              <a:path w="9144000" h="485775">
                <a:moveTo>
                  <a:pt x="9143999" y="485699"/>
                </a:moveTo>
                <a:lnTo>
                  <a:pt x="0" y="485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5699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261704" y="4721705"/>
            <a:ext cx="2616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A86E7"/>
                </a:solidFill>
                <a:latin typeface="Roboto"/>
                <a:cs typeface="Roboto"/>
              </a:rPr>
              <a:t>Introduction:</a:t>
            </a:r>
            <a:r>
              <a:rPr dirty="0" sz="1800" spc="-25" b="1">
                <a:solidFill>
                  <a:srgbClr val="4A86E7"/>
                </a:solidFill>
                <a:latin typeface="Roboto"/>
                <a:cs typeface="Roboto"/>
              </a:rPr>
              <a:t> </a:t>
            </a:r>
            <a:r>
              <a:rPr dirty="0" sz="1800" spc="15" b="1">
                <a:solidFill>
                  <a:srgbClr val="4A86E7"/>
                </a:solidFill>
                <a:latin typeface="Roboto"/>
                <a:cs typeface="Roboto"/>
              </a:rPr>
              <a:t>Career</a:t>
            </a:r>
            <a:r>
              <a:rPr dirty="0" sz="1800" spc="-20" b="1">
                <a:solidFill>
                  <a:srgbClr val="4A86E7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A86E7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02531" y="4798443"/>
            <a:ext cx="97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5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8954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Internship</a:t>
            </a:r>
            <a:r>
              <a:rPr dirty="0" spc="-50"/>
              <a:t> </a:t>
            </a:r>
            <a:r>
              <a:rPr dirty="0" spc="-20"/>
              <a:t>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175" y="3824276"/>
            <a:ext cx="5047615" cy="125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dirty="0" u="heavy" sz="1800" spc="-20" b="1">
                <a:solidFill>
                  <a:srgbClr val="737373"/>
                </a:solidFill>
                <a:uFill>
                  <a:solidFill>
                    <a:srgbClr val="737373"/>
                  </a:solidFill>
                </a:uFill>
                <a:latin typeface="Roboto"/>
                <a:cs typeface="Roboto"/>
              </a:rPr>
              <a:t>Last</a:t>
            </a:r>
            <a:r>
              <a:rPr dirty="0" u="heavy" sz="1800" spc="-10" b="1">
                <a:solidFill>
                  <a:srgbClr val="737373"/>
                </a:solidFill>
                <a:uFill>
                  <a:solidFill>
                    <a:srgbClr val="737373"/>
                  </a:solidFill>
                </a:uFill>
                <a:latin typeface="Roboto"/>
                <a:cs typeface="Roboto"/>
              </a:rPr>
              <a:t> </a:t>
            </a:r>
            <a:r>
              <a:rPr dirty="0" u="heavy" sz="1800" spc="5" b="1">
                <a:solidFill>
                  <a:srgbClr val="737373"/>
                </a:solidFill>
                <a:uFill>
                  <a:solidFill>
                    <a:srgbClr val="737373"/>
                  </a:solidFill>
                </a:uFill>
                <a:latin typeface="Roboto"/>
                <a:cs typeface="Roboto"/>
              </a:rPr>
              <a:t>Achievement</a:t>
            </a:r>
            <a:r>
              <a:rPr dirty="0" sz="1800" spc="2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: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Bring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all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15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my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technical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management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skills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to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drive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projects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to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successful </a:t>
            </a:r>
            <a:r>
              <a:rPr dirty="0" sz="1800" spc="-43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completion.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5131" y="4764543"/>
            <a:ext cx="97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737373"/>
                </a:solidFill>
                <a:latin typeface="Roboto"/>
                <a:cs typeface="Roboto"/>
              </a:rPr>
              <a:t>6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524" y="1057850"/>
            <a:ext cx="2741850" cy="3525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975" y="801756"/>
            <a:ext cx="7092315" cy="283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My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Mission</a:t>
            </a: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: </a:t>
            </a:r>
            <a:r>
              <a:rPr dirty="0" sz="1800" spc="5" b="1">
                <a:solidFill>
                  <a:srgbClr val="737373"/>
                </a:solidFill>
                <a:latin typeface="Roboto"/>
                <a:cs typeface="Roboto"/>
              </a:rPr>
              <a:t>from</a:t>
            </a: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technical </a:t>
            </a:r>
            <a:r>
              <a:rPr dirty="0" sz="1800" spc="-35" b="1">
                <a:solidFill>
                  <a:srgbClr val="737373"/>
                </a:solidFill>
                <a:latin typeface="Roboto"/>
                <a:cs typeface="Roboto"/>
              </a:rPr>
              <a:t>UI</a:t>
            </a: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5" b="1">
                <a:solidFill>
                  <a:srgbClr val="737373"/>
                </a:solidFill>
                <a:latin typeface="Roboto"/>
                <a:cs typeface="Roboto"/>
              </a:rPr>
              <a:t>Manager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 b="1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 Software project</a:t>
            </a:r>
            <a:r>
              <a:rPr dirty="0" sz="1800" spc="-5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737373"/>
                </a:solidFill>
                <a:latin typeface="Roboto"/>
                <a:cs typeface="Roboto"/>
              </a:rPr>
              <a:t>Manager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Roboto"/>
              <a:cs typeface="Roboto"/>
            </a:endParaRPr>
          </a:p>
          <a:p>
            <a:pPr marL="541655" marR="2100580">
              <a:lnSpc>
                <a:spcPct val="149300"/>
              </a:lnSpc>
              <a:spcBef>
                <a:spcPts val="5"/>
              </a:spcBef>
            </a:pPr>
            <a:r>
              <a:rPr dirty="0" u="heavy" sz="1800" spc="-5" b="1">
                <a:solidFill>
                  <a:srgbClr val="737373"/>
                </a:solidFill>
                <a:uFill>
                  <a:solidFill>
                    <a:srgbClr val="737373"/>
                  </a:solidFill>
                </a:uFill>
                <a:latin typeface="Roboto"/>
                <a:cs typeface="Roboto"/>
              </a:rPr>
              <a:t>Beginning</a:t>
            </a:r>
            <a:r>
              <a:rPr dirty="0" sz="1800" spc="-10" b="1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:</a:t>
            </a:r>
            <a:r>
              <a:rPr dirty="0" sz="1800" spc="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737373"/>
                </a:solidFill>
                <a:latin typeface="Roboto"/>
                <a:cs typeface="Roboto"/>
              </a:rPr>
              <a:t>Work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as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an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737373"/>
                </a:solidFill>
                <a:latin typeface="Roboto"/>
                <a:cs typeface="Roboto"/>
              </a:rPr>
              <a:t>UI/UX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Frontend </a:t>
            </a:r>
            <a:r>
              <a:rPr dirty="0" sz="1800" spc="-434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Developer.</a:t>
            </a:r>
            <a:endParaRPr sz="1800">
              <a:latin typeface="Roboto"/>
              <a:cs typeface="Roboto"/>
            </a:endParaRPr>
          </a:p>
          <a:p>
            <a:pPr marL="541655" marR="1403985">
              <a:lnSpc>
                <a:spcPct val="149300"/>
              </a:lnSpc>
              <a:spcBef>
                <a:spcPts val="1650"/>
              </a:spcBef>
            </a:pP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Involved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working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closely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Senior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Managers,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Project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managers,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737373"/>
                </a:solidFill>
                <a:latin typeface="Roboto"/>
                <a:cs typeface="Roboto"/>
              </a:rPr>
              <a:t>UI/UX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Teams, </a:t>
            </a:r>
            <a:r>
              <a:rPr dirty="0" sz="1800" spc="-25">
                <a:solidFill>
                  <a:srgbClr val="737373"/>
                </a:solidFill>
                <a:latin typeface="Roboto"/>
                <a:cs typeface="Roboto"/>
              </a:rPr>
              <a:t>Support</a:t>
            </a:r>
            <a:r>
              <a:rPr dirty="0" sz="1800" spc="-5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Teams </a:t>
            </a:r>
            <a:r>
              <a:rPr dirty="0" sz="1800" spc="-30">
                <a:solidFill>
                  <a:srgbClr val="737373"/>
                </a:solidFill>
                <a:latin typeface="Roboto"/>
                <a:cs typeface="Roboto"/>
              </a:rPr>
              <a:t>in </a:t>
            </a:r>
            <a:r>
              <a:rPr dirty="0" sz="1800" spc="-43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France </a:t>
            </a:r>
            <a:r>
              <a:rPr dirty="0" sz="1800" spc="-2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737373"/>
                </a:solidFill>
                <a:latin typeface="Roboto"/>
                <a:cs typeface="Roboto"/>
              </a:rPr>
              <a:t>overseas.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7864" y="2218626"/>
            <a:ext cx="183959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>
                <a:solidFill>
                  <a:srgbClr val="424242"/>
                </a:solidFill>
                <a:latin typeface="Roboto"/>
                <a:cs typeface="Roboto"/>
              </a:rPr>
              <a:t>Agenda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131" y="4807620"/>
            <a:ext cx="14795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Roboto"/>
                <a:cs typeface="Roboto"/>
              </a:rPr>
              <a:t>7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0999" y="287876"/>
            <a:ext cx="3141345" cy="143129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471170" indent="-367665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5">
                <a:solidFill>
                  <a:srgbClr val="CCCCCC"/>
                </a:solidFill>
                <a:latin typeface="Roboto"/>
                <a:cs typeface="Roboto"/>
              </a:rPr>
              <a:t>Career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Path</a:t>
            </a:r>
            <a:endParaRPr sz="1800">
              <a:latin typeface="Roboto"/>
              <a:cs typeface="Roboto"/>
            </a:endParaRPr>
          </a:p>
          <a:p>
            <a:pPr marL="471170" indent="-367665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3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mission</a:t>
            </a:r>
            <a:endParaRPr sz="1800">
              <a:latin typeface="Roboto"/>
              <a:cs typeface="Roboto"/>
            </a:endParaRPr>
          </a:p>
          <a:p>
            <a:pPr marL="471170" indent="-459105">
              <a:lnSpc>
                <a:spcPct val="100000"/>
              </a:lnSpc>
              <a:spcBef>
                <a:spcPts val="1015"/>
              </a:spcBef>
              <a:buFont typeface="Microsoft Sans Serif"/>
              <a:buChar char="●"/>
              <a:tabLst>
                <a:tab pos="471170" algn="l"/>
                <a:tab pos="471805" algn="l"/>
              </a:tabLst>
            </a:pPr>
            <a:r>
              <a:rPr dirty="0" sz="3000" spc="-15">
                <a:solidFill>
                  <a:srgbClr val="FFFFFF"/>
                </a:solidFill>
                <a:latin typeface="Roboto"/>
                <a:cs typeface="Roboto"/>
              </a:rPr>
              <a:t>About</a:t>
            </a:r>
            <a:r>
              <a:rPr dirty="0" sz="3000" spc="-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Roboto"/>
                <a:cs typeface="Roboto"/>
              </a:rPr>
              <a:t>Inspheris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050" y="1792826"/>
            <a:ext cx="2167890" cy="248285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4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Breakdown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Skills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Utilized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CCCCCC"/>
                </a:solidFill>
                <a:latin typeface="Roboto"/>
                <a:cs typeface="Roboto"/>
              </a:rPr>
              <a:t>What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did</a:t>
            </a:r>
            <a:r>
              <a:rPr dirty="0" sz="1800" spc="-3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CCCCCC"/>
                </a:solidFill>
                <a:latin typeface="Roboto"/>
                <a:cs typeface="Roboto"/>
              </a:rPr>
              <a:t>learn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CCCCCC"/>
                </a:solidFill>
                <a:latin typeface="Roboto"/>
                <a:cs typeface="Roboto"/>
              </a:rPr>
              <a:t>Internship</a:t>
            </a:r>
            <a:r>
              <a:rPr dirty="0" sz="1800" spc="-70">
                <a:solidFill>
                  <a:srgbClr val="CCCCCC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Impact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CCCCCC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450" y="178675"/>
              <a:ext cx="1904999" cy="1904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25" y="2953374"/>
              <a:ext cx="4442723" cy="20709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79900" marR="5080">
              <a:lnSpc>
                <a:spcPct val="149300"/>
              </a:lnSpc>
              <a:spcBef>
                <a:spcPts val="100"/>
              </a:spcBef>
            </a:pPr>
            <a:r>
              <a:rPr dirty="0" spc="-5" b="1">
                <a:latin typeface="Roboto"/>
                <a:cs typeface="Roboto"/>
              </a:rPr>
              <a:t>Inspheris</a:t>
            </a:r>
            <a:r>
              <a:rPr dirty="0" spc="-10" b="1">
                <a:latin typeface="Roboto"/>
                <a:cs typeface="Roboto"/>
              </a:rPr>
              <a:t> </a:t>
            </a:r>
            <a:r>
              <a:rPr dirty="0" spc="-20"/>
              <a:t>is</a:t>
            </a:r>
            <a:r>
              <a:rPr dirty="0" spc="-15"/>
              <a:t> a </a:t>
            </a:r>
            <a:r>
              <a:rPr dirty="0" spc="-20"/>
              <a:t>French</a:t>
            </a:r>
            <a:r>
              <a:rPr dirty="0" spc="-15"/>
              <a:t> IT </a:t>
            </a:r>
            <a:r>
              <a:rPr dirty="0" spc="-20"/>
              <a:t>company </a:t>
            </a:r>
            <a:r>
              <a:rPr dirty="0" spc="-430"/>
              <a:t> </a:t>
            </a:r>
            <a:r>
              <a:rPr dirty="0" spc="-25"/>
              <a:t>with</a:t>
            </a:r>
            <a:r>
              <a:rPr dirty="0" spc="-10"/>
              <a:t> </a:t>
            </a:r>
            <a:r>
              <a:rPr dirty="0" spc="-20"/>
              <a:t>specialization</a:t>
            </a:r>
            <a:r>
              <a:rPr dirty="0" spc="-5"/>
              <a:t> </a:t>
            </a:r>
            <a:r>
              <a:rPr dirty="0" spc="-30"/>
              <a:t>in</a:t>
            </a:r>
            <a:r>
              <a:rPr dirty="0" spc="-10"/>
              <a:t> </a:t>
            </a:r>
            <a:r>
              <a:rPr dirty="0" spc="-15"/>
              <a:t>social </a:t>
            </a:r>
            <a:r>
              <a:rPr dirty="0" spc="-10"/>
              <a:t> </a:t>
            </a:r>
            <a:r>
              <a:rPr dirty="0" spc="-20"/>
              <a:t>networking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15"/>
              <a:t> </a:t>
            </a:r>
            <a:r>
              <a:rPr dirty="0" spc="-25"/>
              <a:t>community </a:t>
            </a:r>
            <a:r>
              <a:rPr dirty="0" spc="-20"/>
              <a:t> </a:t>
            </a:r>
            <a:r>
              <a:rPr dirty="0" spc="-10"/>
              <a:t>platform </a:t>
            </a:r>
            <a:r>
              <a:rPr dirty="0" spc="-15"/>
              <a:t>since</a:t>
            </a:r>
            <a:r>
              <a:rPr dirty="0" spc="-10"/>
              <a:t> 2006.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77131" y="4807620"/>
            <a:ext cx="14795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Roboto"/>
                <a:cs typeface="Roboto"/>
              </a:rPr>
              <a:t>7</a:t>
            </a:fld>
            <a:endParaRPr sz="1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2525" y="2414650"/>
            <a:ext cx="362204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Inspheris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develop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intranet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 2.0, </a:t>
            </a: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Social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 software</a:t>
            </a: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 &amp;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professional </a:t>
            </a:r>
            <a:r>
              <a:rPr dirty="0" sz="18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communities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application </a:t>
            </a:r>
            <a:r>
              <a:rPr dirty="0" sz="180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all </a:t>
            </a:r>
            <a:r>
              <a:rPr dirty="0" sz="1800" spc="-15">
                <a:solidFill>
                  <a:srgbClr val="FFFFFF"/>
                </a:solidFill>
                <a:latin typeface="Roboto"/>
                <a:cs typeface="Roboto"/>
              </a:rPr>
              <a:t>size </a:t>
            </a:r>
            <a:r>
              <a:rPr dirty="0" sz="1800" spc="-434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Roboto"/>
                <a:cs typeface="Roboto"/>
              </a:rPr>
              <a:t>businesses.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600" y="2447163"/>
            <a:ext cx="894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latin typeface="Roboto"/>
                <a:cs typeface="Roboto"/>
              </a:rPr>
              <a:t>Reference: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7075" y="4627825"/>
              <a:ext cx="431149" cy="461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50" y="948587"/>
              <a:ext cx="5714999" cy="36099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1275" y="157743"/>
            <a:ext cx="1591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Roboto"/>
                <a:cs typeface="Roboto"/>
              </a:rPr>
              <a:t>Inspheris</a:t>
            </a:r>
            <a:r>
              <a:rPr dirty="0" sz="1800" spc="-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Roboto"/>
                <a:cs typeface="Roboto"/>
              </a:rPr>
              <a:t>Team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9731" y="4773721"/>
            <a:ext cx="307975" cy="20827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295"/>
              </a:spcBef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Roboto"/>
                <a:cs typeface="Roboto"/>
              </a:rPr>
              <a:t>10</a:t>
            </a:fld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2024-07-24T05:46:48Z</dcterms:created>
  <dcterms:modified xsi:type="dcterms:W3CDTF">2024-07-24T05:46:48Z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